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6C8DBDE7-1557-4AEC-89CA-847C460041D5}" type="datetimeFigureOut">
              <a:rPr lang="cs-CZ" smtClean="0"/>
              <a:t>25.03.2020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EB21222-A875-43CF-AE3E-5ECA32B8D52F}" type="slidenum">
              <a:rPr lang="cs-CZ" smtClean="0"/>
              <a:t>‹#›</a:t>
            </a:fld>
            <a:endParaRPr lang="cs-CZ"/>
          </a:p>
        </p:txBody>
      </p:sp>
    </p:spTree>
    <p:extLst>
      <p:ext uri="{BB962C8B-B14F-4D97-AF65-F5344CB8AC3E}">
        <p14:creationId xmlns:p14="http://schemas.microsoft.com/office/powerpoint/2010/main" val="33449552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6C8DBDE7-1557-4AEC-89CA-847C460041D5}" type="datetimeFigureOut">
              <a:rPr lang="cs-CZ" smtClean="0"/>
              <a:t>25.03.2020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EB21222-A875-43CF-AE3E-5ECA32B8D52F}" type="slidenum">
              <a:rPr lang="cs-CZ" smtClean="0"/>
              <a:t>‹#›</a:t>
            </a:fld>
            <a:endParaRPr lang="cs-CZ"/>
          </a:p>
        </p:txBody>
      </p:sp>
    </p:spTree>
    <p:extLst>
      <p:ext uri="{BB962C8B-B14F-4D97-AF65-F5344CB8AC3E}">
        <p14:creationId xmlns:p14="http://schemas.microsoft.com/office/powerpoint/2010/main" val="37513488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6C8DBDE7-1557-4AEC-89CA-847C460041D5}" type="datetimeFigureOut">
              <a:rPr lang="cs-CZ" smtClean="0"/>
              <a:t>25.03.2020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EB21222-A875-43CF-AE3E-5ECA32B8D52F}" type="slidenum">
              <a:rPr lang="cs-CZ" smtClean="0"/>
              <a:t>‹#›</a:t>
            </a:fld>
            <a:endParaRPr lang="cs-CZ"/>
          </a:p>
        </p:txBody>
      </p:sp>
    </p:spTree>
    <p:extLst>
      <p:ext uri="{BB962C8B-B14F-4D97-AF65-F5344CB8AC3E}">
        <p14:creationId xmlns:p14="http://schemas.microsoft.com/office/powerpoint/2010/main" val="793533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6C8DBDE7-1557-4AEC-89CA-847C460041D5}" type="datetimeFigureOut">
              <a:rPr lang="cs-CZ" smtClean="0"/>
              <a:t>25.03.2020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EB21222-A875-43CF-AE3E-5ECA32B8D52F}" type="slidenum">
              <a:rPr lang="cs-CZ" smtClean="0"/>
              <a:t>‹#›</a:t>
            </a:fld>
            <a:endParaRPr lang="cs-CZ"/>
          </a:p>
        </p:txBody>
      </p:sp>
    </p:spTree>
    <p:extLst>
      <p:ext uri="{BB962C8B-B14F-4D97-AF65-F5344CB8AC3E}">
        <p14:creationId xmlns:p14="http://schemas.microsoft.com/office/powerpoint/2010/main" val="26941224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6C8DBDE7-1557-4AEC-89CA-847C460041D5}" type="datetimeFigureOut">
              <a:rPr lang="cs-CZ" smtClean="0"/>
              <a:t>25.03.2020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EB21222-A875-43CF-AE3E-5ECA32B8D52F}" type="slidenum">
              <a:rPr lang="cs-CZ" smtClean="0"/>
              <a:t>‹#›</a:t>
            </a:fld>
            <a:endParaRPr lang="cs-CZ"/>
          </a:p>
        </p:txBody>
      </p:sp>
    </p:spTree>
    <p:extLst>
      <p:ext uri="{BB962C8B-B14F-4D97-AF65-F5344CB8AC3E}">
        <p14:creationId xmlns:p14="http://schemas.microsoft.com/office/powerpoint/2010/main" val="4082112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6C8DBDE7-1557-4AEC-89CA-847C460041D5}" type="datetimeFigureOut">
              <a:rPr lang="cs-CZ" smtClean="0"/>
              <a:t>25.03.2020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EB21222-A875-43CF-AE3E-5ECA32B8D52F}" type="slidenum">
              <a:rPr lang="cs-CZ" smtClean="0"/>
              <a:t>‹#›</a:t>
            </a:fld>
            <a:endParaRPr lang="cs-CZ"/>
          </a:p>
        </p:txBody>
      </p:sp>
    </p:spTree>
    <p:extLst>
      <p:ext uri="{BB962C8B-B14F-4D97-AF65-F5344CB8AC3E}">
        <p14:creationId xmlns:p14="http://schemas.microsoft.com/office/powerpoint/2010/main" val="4735631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6C8DBDE7-1557-4AEC-89CA-847C460041D5}" type="datetimeFigureOut">
              <a:rPr lang="cs-CZ" smtClean="0"/>
              <a:t>25.03.2020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1EB21222-A875-43CF-AE3E-5ECA32B8D52F}" type="slidenum">
              <a:rPr lang="cs-CZ" smtClean="0"/>
              <a:t>‹#›</a:t>
            </a:fld>
            <a:endParaRPr lang="cs-CZ"/>
          </a:p>
        </p:txBody>
      </p:sp>
    </p:spTree>
    <p:extLst>
      <p:ext uri="{BB962C8B-B14F-4D97-AF65-F5344CB8AC3E}">
        <p14:creationId xmlns:p14="http://schemas.microsoft.com/office/powerpoint/2010/main" val="41463221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6C8DBDE7-1557-4AEC-89CA-847C460041D5}" type="datetimeFigureOut">
              <a:rPr lang="cs-CZ" smtClean="0"/>
              <a:t>25.03.2020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1EB21222-A875-43CF-AE3E-5ECA32B8D52F}" type="slidenum">
              <a:rPr lang="cs-CZ" smtClean="0"/>
              <a:t>‹#›</a:t>
            </a:fld>
            <a:endParaRPr lang="cs-CZ"/>
          </a:p>
        </p:txBody>
      </p:sp>
    </p:spTree>
    <p:extLst>
      <p:ext uri="{BB962C8B-B14F-4D97-AF65-F5344CB8AC3E}">
        <p14:creationId xmlns:p14="http://schemas.microsoft.com/office/powerpoint/2010/main" val="10032550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6C8DBDE7-1557-4AEC-89CA-847C460041D5}" type="datetimeFigureOut">
              <a:rPr lang="cs-CZ" smtClean="0"/>
              <a:t>25.03.2020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1EB21222-A875-43CF-AE3E-5ECA32B8D52F}" type="slidenum">
              <a:rPr lang="cs-CZ" smtClean="0"/>
              <a:t>‹#›</a:t>
            </a:fld>
            <a:endParaRPr lang="cs-CZ"/>
          </a:p>
        </p:txBody>
      </p:sp>
    </p:spTree>
    <p:extLst>
      <p:ext uri="{BB962C8B-B14F-4D97-AF65-F5344CB8AC3E}">
        <p14:creationId xmlns:p14="http://schemas.microsoft.com/office/powerpoint/2010/main" val="3890273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6C8DBDE7-1557-4AEC-89CA-847C460041D5}" type="datetimeFigureOut">
              <a:rPr lang="cs-CZ" smtClean="0"/>
              <a:t>25.03.2020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EB21222-A875-43CF-AE3E-5ECA32B8D52F}" type="slidenum">
              <a:rPr lang="cs-CZ" smtClean="0"/>
              <a:t>‹#›</a:t>
            </a:fld>
            <a:endParaRPr lang="cs-CZ"/>
          </a:p>
        </p:txBody>
      </p:sp>
    </p:spTree>
    <p:extLst>
      <p:ext uri="{BB962C8B-B14F-4D97-AF65-F5344CB8AC3E}">
        <p14:creationId xmlns:p14="http://schemas.microsoft.com/office/powerpoint/2010/main" val="30048820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6C8DBDE7-1557-4AEC-89CA-847C460041D5}" type="datetimeFigureOut">
              <a:rPr lang="cs-CZ" smtClean="0"/>
              <a:t>25.03.2020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EB21222-A875-43CF-AE3E-5ECA32B8D52F}" type="slidenum">
              <a:rPr lang="cs-CZ" smtClean="0"/>
              <a:t>‹#›</a:t>
            </a:fld>
            <a:endParaRPr lang="cs-CZ"/>
          </a:p>
        </p:txBody>
      </p:sp>
    </p:spTree>
    <p:extLst>
      <p:ext uri="{BB962C8B-B14F-4D97-AF65-F5344CB8AC3E}">
        <p14:creationId xmlns:p14="http://schemas.microsoft.com/office/powerpoint/2010/main" val="13190621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8DBDE7-1557-4AEC-89CA-847C460041D5}" type="datetimeFigureOut">
              <a:rPr lang="cs-CZ" smtClean="0"/>
              <a:t>25.03.2020</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B21222-A875-43CF-AE3E-5ECA32B8D52F}" type="slidenum">
              <a:rPr lang="cs-CZ" smtClean="0"/>
              <a:t>‹#›</a:t>
            </a:fld>
            <a:endParaRPr lang="cs-CZ"/>
          </a:p>
        </p:txBody>
      </p:sp>
    </p:spTree>
    <p:extLst>
      <p:ext uri="{BB962C8B-B14F-4D97-AF65-F5344CB8AC3E}">
        <p14:creationId xmlns:p14="http://schemas.microsoft.com/office/powerpoint/2010/main" val="39412953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mailto:marketa.palenikova@econ.muni.cz"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file:///C:\Users\User\Desktop\Ve&#345;ejn&#233;%20zak&#225;zky%20-%20p&#345;edm&#283;t\Strucny_pruvodce_UOHS\Infolist_2019_03_pruvodceVZ_II%20(1).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Kvalifikace a hodnocení nabídek </a:t>
            </a:r>
            <a:endParaRPr lang="cs-CZ" dirty="0"/>
          </a:p>
        </p:txBody>
      </p:sp>
      <p:sp>
        <p:nvSpPr>
          <p:cNvPr id="3" name="Podnadpis 2"/>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33639593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Náklady životního cyklu</a:t>
            </a:r>
            <a:endParaRPr lang="cs-CZ" dirty="0"/>
          </a:p>
        </p:txBody>
      </p:sp>
      <p:sp>
        <p:nvSpPr>
          <p:cNvPr id="3" name="Zástupný symbol pro obsah 2"/>
          <p:cNvSpPr>
            <a:spLocks noGrp="1"/>
          </p:cNvSpPr>
          <p:nvPr>
            <p:ph idx="1"/>
          </p:nvPr>
        </p:nvSpPr>
        <p:spPr/>
        <p:txBody>
          <a:bodyPr/>
          <a:lstStyle/>
          <a:p>
            <a:r>
              <a:rPr lang="cs-CZ" dirty="0" smtClean="0"/>
              <a:t>Složitější než u nejnižší ceny – musíme uvést výpočet (metodu), jak budeme náklady životního cyklu zjišťovat. </a:t>
            </a:r>
          </a:p>
          <a:p>
            <a:r>
              <a:rPr lang="cs-CZ" dirty="0" smtClean="0"/>
              <a:t>Použijeme u takových předmětů, které jsou typické náklady na provoz a údržbu (IT, stavby)</a:t>
            </a:r>
          </a:p>
          <a:p>
            <a:r>
              <a:rPr lang="cs-CZ" dirty="0" smtClean="0"/>
              <a:t>Výhody: zohlednění dalších nákladů, nižší riziko dodatečných výdajů</a:t>
            </a:r>
          </a:p>
          <a:p>
            <a:r>
              <a:rPr lang="cs-CZ" dirty="0" smtClean="0"/>
              <a:t>Nevýhody: stále ještě nezohledňují kritéria kvality, složitější pro výpočet  - určení metody výpočtu. </a:t>
            </a:r>
            <a:endParaRPr lang="cs-CZ" dirty="0"/>
          </a:p>
        </p:txBody>
      </p:sp>
    </p:spTree>
    <p:extLst>
      <p:ext uri="{BB962C8B-B14F-4D97-AF65-F5344CB8AC3E}">
        <p14:creationId xmlns:p14="http://schemas.microsoft.com/office/powerpoint/2010/main" val="35732650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Náklady životního cyklu – příklad </a:t>
            </a:r>
            <a:endParaRPr lang="cs-CZ" dirty="0"/>
          </a:p>
        </p:txBody>
      </p:sp>
      <p:sp>
        <p:nvSpPr>
          <p:cNvPr id="3" name="Zástupný symbol pro obsah 2"/>
          <p:cNvSpPr>
            <a:spLocks noGrp="1"/>
          </p:cNvSpPr>
          <p:nvPr>
            <p:ph idx="1"/>
          </p:nvPr>
        </p:nvSpPr>
        <p:spPr/>
        <p:txBody>
          <a:bodyPr>
            <a:normAutofit fontScale="77500" lnSpcReduction="20000"/>
          </a:bodyPr>
          <a:lstStyle/>
          <a:p>
            <a:r>
              <a:rPr lang="cs-CZ" i="1" dirty="0" smtClean="0"/>
              <a:t>„Zadavatel plánuje pro své zaměstnance postavit novou administrativní budovu. Je mu známo, že zejména následné provozní náklady stavby nejsou zanedbatelné. Zadavatel proto do očekávaných nákladů životního cyklu dané stavby může zahrnout mimo samotné ceny za stavbu též například náklady na provoz, tj. náklady na elektrickou energii, na vytápění/klimatizaci, na osvětlení apod. Jak však bylo řečeno, musí si dopředu ujasnit, na základě jakých údajů bude tyto náklady stanovovat (tj. musí dodavatelům sdělit, jaké údaje mu mají v nabídkách poskytnout) a jakou metodou je z těchto údajů následně stanoví/vypočte. Je též nepochybné, že mají-li mezi sebou dodavatelé soutěžit, například v tom, kdo postaví energeticky úspornější (tj. z hlediska provozních nákladů výhodnější) budovu, nemůže se v daném případě jednat o zakázku, jejímž předmětem je „jen“ její výstavba podle již detailně zpracovaného projektu, ale dodavatelé musí mít k dispozici určitý prostor pro vlastní řešení ovlivňující právě například energetickou úspornost stavby. V oblasti stavebnictví tak v zásadě jakékoli sofistikovanější hodnocení přichází v úvahu zejména tam, kde se dodavatel může reálně podílet i na rozhodování o tom, co se bude stavět (tj. staví to, co v mantinelech obecných podmínek stanovených zadavatelem sám navrhl – tzv. systém design &amp; </a:t>
            </a:r>
            <a:r>
              <a:rPr lang="cs-CZ" i="1" dirty="0" err="1" smtClean="0"/>
              <a:t>build</a:t>
            </a:r>
            <a:r>
              <a:rPr lang="cs-CZ" i="1" dirty="0" smtClean="0"/>
              <a:t>).“</a:t>
            </a:r>
          </a:p>
          <a:p>
            <a:endParaRPr lang="cs-CZ" dirty="0"/>
          </a:p>
        </p:txBody>
      </p:sp>
    </p:spTree>
    <p:extLst>
      <p:ext uri="{BB962C8B-B14F-4D97-AF65-F5344CB8AC3E}">
        <p14:creationId xmlns:p14="http://schemas.microsoft.com/office/powerpoint/2010/main" val="34267533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Hodnocení na základě kvalitativních kritérií. </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solidFill>
                  <a:srgbClr val="FF0000"/>
                </a:solidFill>
              </a:rPr>
              <a:t>Může zvítězit nabídka s vyšší cenou =&gt; dodavatel nabízí kvalitnější plnění </a:t>
            </a:r>
          </a:p>
          <a:p>
            <a:r>
              <a:rPr lang="cs-CZ" dirty="0" smtClean="0"/>
              <a:t>Kritérií nalezneme celou řadu, je nutné si uvědomit, jaký aspekt nám přináší přidanou hodnotu..</a:t>
            </a:r>
          </a:p>
          <a:p>
            <a:r>
              <a:rPr lang="cs-CZ" dirty="0" smtClean="0"/>
              <a:t>Výhody: zohlednění více kritérií, prostor pro inovace</a:t>
            </a:r>
          </a:p>
          <a:p>
            <a:r>
              <a:rPr lang="cs-CZ" dirty="0" smtClean="0"/>
              <a:t>Nevýhody: složité na popis způsobu hodnocení, vyšší pravděpodobnost zpochybnění hodnocení ze strany dodavatelů. </a:t>
            </a:r>
          </a:p>
          <a:p>
            <a:r>
              <a:rPr lang="cs-CZ" dirty="0" smtClean="0"/>
              <a:t>Je vhodné pro složitější zakázky, kde kvalita hraje významnou roli a kde chceme zohlednit i další cíle (dopady na životní prostředí, ekonomické hledisko)..</a:t>
            </a:r>
          </a:p>
          <a:p>
            <a:r>
              <a:rPr lang="cs-CZ" dirty="0" smtClean="0"/>
              <a:t>Lze rozlišovat mezi subjektivními (nepočitatelnými) a objektivními (počitatelnými) kritérii. </a:t>
            </a:r>
          </a:p>
          <a:p>
            <a:r>
              <a:rPr lang="cs-CZ" dirty="0" smtClean="0"/>
              <a:t>Stručný průvodce zadavatele světem veřejných zakázek 2. díl, ÚOHS, 2019 str. 45-57.</a:t>
            </a:r>
          </a:p>
          <a:p>
            <a:pPr marL="0" indent="0">
              <a:buNone/>
            </a:pPr>
            <a:endParaRPr lang="cs-CZ" dirty="0"/>
          </a:p>
        </p:txBody>
      </p:sp>
    </p:spTree>
    <p:extLst>
      <p:ext uri="{BB962C8B-B14F-4D97-AF65-F5344CB8AC3E}">
        <p14:creationId xmlns:p14="http://schemas.microsoft.com/office/powerpoint/2010/main" val="5020646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smtClean="0"/>
              <a:t>Děkuji za shlédnutí. </a:t>
            </a:r>
            <a:endParaRPr lang="cs-CZ" dirty="0"/>
          </a:p>
        </p:txBody>
      </p:sp>
      <p:sp>
        <p:nvSpPr>
          <p:cNvPr id="5" name="Zástupný symbol pro text 4"/>
          <p:cNvSpPr>
            <a:spLocks noGrp="1"/>
          </p:cNvSpPr>
          <p:nvPr>
            <p:ph type="body" idx="1"/>
          </p:nvPr>
        </p:nvSpPr>
        <p:spPr/>
        <p:txBody>
          <a:bodyPr/>
          <a:lstStyle/>
          <a:p>
            <a:r>
              <a:rPr lang="cs-CZ" dirty="0" smtClean="0"/>
              <a:t>Dotazy směřujte na </a:t>
            </a:r>
            <a:r>
              <a:rPr lang="cs-CZ" dirty="0" smtClean="0">
                <a:hlinkClick r:id="rId2"/>
              </a:rPr>
              <a:t>marketa.palenikova@econ.muni.cz</a:t>
            </a:r>
            <a:endParaRPr lang="cs-CZ" dirty="0" smtClean="0"/>
          </a:p>
          <a:p>
            <a:r>
              <a:rPr lang="cs-CZ" dirty="0" smtClean="0"/>
              <a:t>Připomínám možnost </a:t>
            </a:r>
            <a:r>
              <a:rPr lang="cs-CZ" dirty="0" err="1" smtClean="0"/>
              <a:t>skypu</a:t>
            </a:r>
            <a:r>
              <a:rPr lang="cs-CZ" dirty="0" smtClean="0"/>
              <a:t> a konzultace k prezentaci, nebo </a:t>
            </a:r>
            <a:r>
              <a:rPr lang="cs-CZ" smtClean="0"/>
              <a:t>zpracování projektu. </a:t>
            </a:r>
            <a:endParaRPr lang="cs-CZ" dirty="0"/>
          </a:p>
        </p:txBody>
      </p:sp>
    </p:spTree>
    <p:extLst>
      <p:ext uri="{BB962C8B-B14F-4D97-AF65-F5344CB8AC3E}">
        <p14:creationId xmlns:p14="http://schemas.microsoft.com/office/powerpoint/2010/main" val="21175947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Kvalifikace </a:t>
            </a:r>
            <a:endParaRPr lang="cs-CZ" dirty="0"/>
          </a:p>
        </p:txBody>
      </p:sp>
      <p:sp>
        <p:nvSpPr>
          <p:cNvPr id="3" name="Zástupný symbol pro obsah 2"/>
          <p:cNvSpPr>
            <a:spLocks noGrp="1"/>
          </p:cNvSpPr>
          <p:nvPr>
            <p:ph idx="1"/>
          </p:nvPr>
        </p:nvSpPr>
        <p:spPr/>
        <p:txBody>
          <a:bodyPr/>
          <a:lstStyle/>
          <a:p>
            <a:r>
              <a:rPr lang="cs-CZ" dirty="0" smtClean="0"/>
              <a:t>Institut prostřednictvím kterého zadavatel vymezuje své požadavky na dodavatele (Jen Ti dodavatelé, kteří splní požadavky mohou následně uzavřít smlouvu na VZ)</a:t>
            </a:r>
          </a:p>
          <a:p>
            <a:r>
              <a:rPr lang="cs-CZ" dirty="0" smtClean="0"/>
              <a:t>Při stanovování požadavků na kvalifikaci musí zadavatel pečlivě zvažovat všechny okolnosti, které souvisí s VZ, předmětem plnění, aktuální situaci na trhu. </a:t>
            </a:r>
          </a:p>
          <a:p>
            <a:r>
              <a:rPr lang="cs-CZ" dirty="0" smtClean="0"/>
              <a:t>Pozor na Obecné zásady </a:t>
            </a:r>
            <a:r>
              <a:rPr lang="cs-CZ" dirty="0" err="1" smtClean="0"/>
              <a:t>ZoZVZ</a:t>
            </a:r>
            <a:r>
              <a:rPr lang="cs-CZ" dirty="0" smtClean="0"/>
              <a:t> =&gt; „Zadavatel zásadně nemůže požadovat takovou kvalifikaci, která nemá vztah k poptávanému předmětu plnění, respektive ke schopnosti dodavatele takové plnění dodat“. </a:t>
            </a:r>
          </a:p>
        </p:txBody>
      </p:sp>
    </p:spTree>
    <p:extLst>
      <p:ext uri="{BB962C8B-B14F-4D97-AF65-F5344CB8AC3E}">
        <p14:creationId xmlns:p14="http://schemas.microsoft.com/office/powerpoint/2010/main" val="3541878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Praktické příklady </a:t>
            </a:r>
            <a:endParaRPr lang="cs-CZ" dirty="0"/>
          </a:p>
        </p:txBody>
      </p:sp>
      <p:sp>
        <p:nvSpPr>
          <p:cNvPr id="3" name="Zástupný symbol pro obsah 2"/>
          <p:cNvSpPr>
            <a:spLocks noGrp="1"/>
          </p:cNvSpPr>
          <p:nvPr>
            <p:ph idx="1"/>
          </p:nvPr>
        </p:nvSpPr>
        <p:spPr/>
        <p:txBody>
          <a:bodyPr>
            <a:normAutofit fontScale="62500" lnSpcReduction="20000"/>
          </a:bodyPr>
          <a:lstStyle/>
          <a:p>
            <a:r>
              <a:rPr lang="cs-CZ" i="1" dirty="0" smtClean="0"/>
              <a:t>„Pokud zadavatel poptává provedení rekonstrukce 5 km okresní silnice, jen stěží lze za přiměřený označit požadavek na doložení pěti referenčních zakázek spočívajících v rekonstrukci dálnice nebo rychlostní komunikace v délce minimálně 10 km.“ (ÚOHS, 2019, 30)</a:t>
            </a:r>
          </a:p>
          <a:p>
            <a:r>
              <a:rPr lang="cs-CZ" i="1" dirty="0" smtClean="0">
                <a:solidFill>
                  <a:srgbClr val="FF0000"/>
                </a:solidFill>
              </a:rPr>
              <a:t>Vysvětlení: </a:t>
            </a:r>
          </a:p>
          <a:p>
            <a:pPr marL="0" indent="0">
              <a:buNone/>
            </a:pPr>
            <a:r>
              <a:rPr lang="cs-CZ" i="1" dirty="0" smtClean="0"/>
              <a:t>Dodavatel, který má provést rekonstrukci relativně krátkého úseku okresní silnice, nepotřebuje k tomu, aby tuto stavební práci řádně provedl, zkušenosti s rekonstrukcí dálnice či rychlostní komunikace. Bez velkého přemýšlení je možno říci, že, pokud už úspěšně zrekonstruoval jinou okresní silnici (respektive jakoukoli komunikaci o obdobných parametrech), prokázal, že to, co po něm zadavatel požaduje provést, zrealizovat umí. Obdobně je možno uvažovat i o počtu požadovaných referenčních zakázek. Jak zadavatel zdůvodní, že požaduje zrovna pět referenčních zakázek (klidně i „jen“ týkajících se rekonstrukce obdobných komunikací)? Opravdu je dodavatel, který v posledních pěti letech zrekonstruoval „jen“ čtyři úseky (namísto požadovaných pěti), nezpůsobilý (nezkušený) pro plnění zadávané veřejné zakázky? Ve vztahu k takovému dodavateli (o jehož zkušenostech v tomto smyslu asi nemůže být pochyb) je požadavek zadavatele na pět referenčních zakázek nepřímo diskriminační, protože jej zcela bezdůvodně vylučuje ze soutěže o danou veřejnou zakázku (reálné zdůvodnění, proč je dodavatel se čtyřmi referencemi nezpůsobilý, zatímco dodavatel s pěti už ano, si asi nelze představit). (ÚOHS, 2019, 31)</a:t>
            </a:r>
          </a:p>
          <a:p>
            <a:pPr>
              <a:buFontTx/>
              <a:buChar char="-"/>
            </a:pPr>
            <a:r>
              <a:rPr lang="cs-CZ" i="1" dirty="0" smtClean="0"/>
              <a:t>Více příkladů naleznete v publikaci Stručný průvodce zadavatele světem veřejných zakázek, ÚOHS, 2019 ke stažení zde </a:t>
            </a:r>
            <a:r>
              <a:rPr lang="cs-CZ" i="1" dirty="0" smtClean="0">
                <a:hlinkClick r:id="rId2" action="ppaction://hlinkfile"/>
              </a:rPr>
              <a:t>file:///C:/Users/User/Desktop/Veřejné%20zakázky%20-%20předmět/Strucny_pruvodce_UOHS/Infolist_2019_03_pruvodceVZ_II%20(1).pdf</a:t>
            </a:r>
            <a:endParaRPr lang="cs-CZ" i="1" dirty="0" smtClean="0"/>
          </a:p>
          <a:p>
            <a:pPr>
              <a:buFontTx/>
              <a:buChar char="-"/>
            </a:pPr>
            <a:endParaRPr lang="cs-CZ" i="1" dirty="0"/>
          </a:p>
        </p:txBody>
      </p:sp>
    </p:spTree>
    <p:extLst>
      <p:ext uri="{BB962C8B-B14F-4D97-AF65-F5344CB8AC3E}">
        <p14:creationId xmlns:p14="http://schemas.microsoft.com/office/powerpoint/2010/main" val="19435690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dirty="0" smtClean="0"/>
              <a:t>Je důležité si také ujasnit, jak bude dodavatel kvalifikaci prokazovat. </a:t>
            </a:r>
          </a:p>
          <a:p>
            <a:r>
              <a:rPr lang="cs-CZ" dirty="0" smtClean="0"/>
              <a:t>Aktuální situace na trhu? Aby požadavek nebyl diskriminační, je nutné si ověřit velikost trhu…riziko malý trh – omezení soutěže. (blíže viz str. 32 Stručného průvodce (díl 2.)</a:t>
            </a:r>
          </a:p>
          <a:p>
            <a:r>
              <a:rPr lang="cs-CZ" dirty="0" smtClean="0"/>
              <a:t>Stěžejní požadavky na kvalifikaci by měly být zakomponovány i do smluvních podmínek. </a:t>
            </a:r>
            <a:endParaRPr lang="cs-CZ" dirty="0"/>
          </a:p>
        </p:txBody>
      </p:sp>
    </p:spTree>
    <p:extLst>
      <p:ext uri="{BB962C8B-B14F-4D97-AF65-F5344CB8AC3E}">
        <p14:creationId xmlns:p14="http://schemas.microsoft.com/office/powerpoint/2010/main" val="19044963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Druhy kvalifikace </a:t>
            </a:r>
            <a:endParaRPr lang="cs-CZ" dirty="0"/>
          </a:p>
        </p:txBody>
      </p:sp>
      <p:sp>
        <p:nvSpPr>
          <p:cNvPr id="3" name="Zástupný symbol pro obsah 2"/>
          <p:cNvSpPr>
            <a:spLocks noGrp="1"/>
          </p:cNvSpPr>
          <p:nvPr>
            <p:ph idx="1"/>
          </p:nvPr>
        </p:nvSpPr>
        <p:spPr/>
        <p:txBody>
          <a:bodyPr/>
          <a:lstStyle/>
          <a:p>
            <a:r>
              <a:rPr lang="cs-CZ" dirty="0" smtClean="0"/>
              <a:t>Základní způsobilost</a:t>
            </a:r>
          </a:p>
          <a:p>
            <a:r>
              <a:rPr lang="cs-CZ" dirty="0" smtClean="0"/>
              <a:t>Profesní způsobilost</a:t>
            </a:r>
          </a:p>
          <a:p>
            <a:r>
              <a:rPr lang="cs-CZ" dirty="0" smtClean="0"/>
              <a:t>Ekonomická kvalifikace </a:t>
            </a:r>
          </a:p>
          <a:p>
            <a:r>
              <a:rPr lang="cs-CZ" dirty="0" smtClean="0"/>
              <a:t>Technické kvalifikace</a:t>
            </a:r>
          </a:p>
          <a:p>
            <a:pPr marL="0" indent="0">
              <a:buNone/>
            </a:pPr>
            <a:r>
              <a:rPr lang="cs-CZ" dirty="0" smtClean="0">
                <a:solidFill>
                  <a:srgbClr val="FF0000"/>
                </a:solidFill>
              </a:rPr>
              <a:t>=&gt; Zadavatel nesmí svými nepřiměřenými požadavky na kvalifikaci bezdůvodně omezovat hospodářskou soutěž o veřejnou zakázku. </a:t>
            </a:r>
            <a:endParaRPr lang="cs-CZ" dirty="0">
              <a:solidFill>
                <a:srgbClr val="FF0000"/>
              </a:solidFill>
            </a:endParaRPr>
          </a:p>
          <a:p>
            <a:pPr>
              <a:buFontTx/>
              <a:buChar char="-"/>
            </a:pPr>
            <a:r>
              <a:rPr lang="cs-CZ" dirty="0" smtClean="0">
                <a:solidFill>
                  <a:srgbClr val="FF0000"/>
                </a:solidFill>
              </a:rPr>
              <a:t>§ 74 - § 80 </a:t>
            </a:r>
            <a:r>
              <a:rPr lang="cs-CZ" dirty="0" err="1" smtClean="0">
                <a:solidFill>
                  <a:srgbClr val="FF0000"/>
                </a:solidFill>
              </a:rPr>
              <a:t>ZoZVZ</a:t>
            </a:r>
            <a:endParaRPr lang="cs-CZ" dirty="0" smtClean="0">
              <a:solidFill>
                <a:srgbClr val="FF0000"/>
              </a:solidFill>
            </a:endParaRPr>
          </a:p>
          <a:p>
            <a:pPr>
              <a:buFontTx/>
              <a:buChar char="-"/>
            </a:pPr>
            <a:r>
              <a:rPr lang="cs-CZ" dirty="0" smtClean="0">
                <a:solidFill>
                  <a:srgbClr val="FF0000"/>
                </a:solidFill>
              </a:rPr>
              <a:t>Stručný průvodce zadavatele světem veřejných zakázek – str. 29 - 44</a:t>
            </a:r>
          </a:p>
          <a:p>
            <a:pPr marL="0" indent="0">
              <a:buNone/>
            </a:pPr>
            <a:endParaRPr lang="cs-CZ" dirty="0"/>
          </a:p>
        </p:txBody>
      </p:sp>
    </p:spTree>
    <p:extLst>
      <p:ext uri="{BB962C8B-B14F-4D97-AF65-F5344CB8AC3E}">
        <p14:creationId xmlns:p14="http://schemas.microsoft.com/office/powerpoint/2010/main" val="11094571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Hodnocení nabídek </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Pravidla pro hodnocení nabídek stanovená předem – obsaženy v zadávací dokumentaci</a:t>
            </a:r>
          </a:p>
          <a:p>
            <a:r>
              <a:rPr lang="cs-CZ" dirty="0" smtClean="0"/>
              <a:t>Hodnocení probíhá na základě předem definovaných parametrů (pravidel).</a:t>
            </a:r>
          </a:p>
          <a:p>
            <a:r>
              <a:rPr lang="cs-CZ" dirty="0" smtClean="0"/>
              <a:t>Musím se rozmyslet na základě čeho budu hodnotit: </a:t>
            </a:r>
          </a:p>
          <a:p>
            <a:r>
              <a:rPr lang="cs-CZ" dirty="0" smtClean="0"/>
              <a:t>A) cena</a:t>
            </a:r>
          </a:p>
          <a:p>
            <a:r>
              <a:rPr lang="cs-CZ" dirty="0" smtClean="0"/>
              <a:t>B) náklady životního cyklu – jedná se také pouze o cenu, ale v širším kontextu (náklady po celou dobu životnosti daného předmětu – pořizovací cena + náklady na servis, apod..) </a:t>
            </a:r>
          </a:p>
          <a:p>
            <a:r>
              <a:rPr lang="cs-CZ" dirty="0" smtClean="0"/>
              <a:t>C) kvalitativní aspekty </a:t>
            </a:r>
          </a:p>
          <a:p>
            <a:r>
              <a:rPr lang="cs-CZ" dirty="0" smtClean="0"/>
              <a:t>Ze zadávací dokumentace musí být zřejmé, co zadavatel bude hodnotit a jak to bude hodnotit. </a:t>
            </a:r>
          </a:p>
          <a:p>
            <a:r>
              <a:rPr lang="cs-CZ" dirty="0" smtClean="0"/>
              <a:t>Hodnocení podle více kritérií – musí být stanovena váha k jednotlivým kritériím. </a:t>
            </a:r>
            <a:endParaRPr lang="cs-CZ" dirty="0"/>
          </a:p>
        </p:txBody>
      </p:sp>
    </p:spTree>
    <p:extLst>
      <p:ext uri="{BB962C8B-B14F-4D97-AF65-F5344CB8AC3E}">
        <p14:creationId xmlns:p14="http://schemas.microsoft.com/office/powerpoint/2010/main" val="4058373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lstStyle/>
          <a:p>
            <a:r>
              <a:rPr lang="cs-CZ" dirty="0" smtClean="0"/>
              <a:t>Praktický příklad vymezení vztahu mezi více hodnotícími kritérii: </a:t>
            </a:r>
          </a:p>
          <a:p>
            <a:r>
              <a:rPr lang="cs-CZ" dirty="0" smtClean="0"/>
              <a:t>Zadavatel plánuje pořídit tiskárnu a je pro něj rozhodující cena tiskárny, náklady na tisk a rychlost tisku. </a:t>
            </a:r>
          </a:p>
          <a:p>
            <a:r>
              <a:rPr lang="cs-CZ" dirty="0" smtClean="0"/>
              <a:t>Cena tiskárny s váhou 60 % </a:t>
            </a:r>
          </a:p>
          <a:p>
            <a:r>
              <a:rPr lang="cs-CZ" dirty="0" smtClean="0"/>
              <a:t>Náklady na tisk jedné strany s váhou 25 % </a:t>
            </a:r>
          </a:p>
          <a:p>
            <a:r>
              <a:rPr lang="cs-CZ" dirty="0" smtClean="0"/>
              <a:t>Rychlost tisku (počet stran za jednu minutu) s váhou 15 %</a:t>
            </a:r>
          </a:p>
          <a:p>
            <a:pPr marL="0" indent="0">
              <a:buNone/>
            </a:pPr>
            <a:r>
              <a:rPr lang="cs-CZ" dirty="0" smtClean="0"/>
              <a:t>Zdroj: ÚOHS, 2019</a:t>
            </a:r>
            <a:endParaRPr lang="cs-CZ" dirty="0"/>
          </a:p>
        </p:txBody>
      </p:sp>
    </p:spTree>
    <p:extLst>
      <p:ext uri="{BB962C8B-B14F-4D97-AF65-F5344CB8AC3E}">
        <p14:creationId xmlns:p14="http://schemas.microsoft.com/office/powerpoint/2010/main" val="21728025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Nejnižší cena </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smtClean="0"/>
              <a:t>Nejjednodušší způsob hodnocení</a:t>
            </a:r>
          </a:p>
          <a:p>
            <a:r>
              <a:rPr lang="cs-CZ" dirty="0" smtClean="0"/>
              <a:t>Výhody: snadno popsané, rychlé, nezpochybnitelné</a:t>
            </a:r>
          </a:p>
          <a:p>
            <a:r>
              <a:rPr lang="cs-CZ" dirty="0" smtClean="0"/>
              <a:t>Nevýhody – nemožnost zohlednit kvalitu, náklady životního cyklu, nulový prostor pro inovativní řešení </a:t>
            </a:r>
          </a:p>
          <a:p>
            <a:endParaRPr lang="cs-CZ" dirty="0"/>
          </a:p>
          <a:p>
            <a:r>
              <a:rPr lang="cs-CZ" dirty="0" smtClean="0"/>
              <a:t>Použitelné v situaci: Zadavatele ví co chce a umí to přesně popsat. Vyšší kvalita předmětu plnění by neznamenala žádnou přidanou hodnotu. </a:t>
            </a:r>
          </a:p>
          <a:p>
            <a:r>
              <a:rPr lang="cs-CZ" dirty="0" smtClean="0"/>
              <a:t>Příklad z praxe: Zadavatel potřebuje nakoupit co nejlevněji kancelářský papír, na který je možno tisknout barevné propagační materiály. Běžný kancelářský papír o gramáži 70–80 g/m² je pro tyto účely nevhodný. Jako vhodný vyhodnotil zadavatel papír o gramáži 130 g/m². Proto tento (minimální) požadavek na gramáž papíru stanoví jako technický parametr poptávaného plnění.</a:t>
            </a:r>
          </a:p>
          <a:p>
            <a:r>
              <a:rPr lang="cs-CZ" dirty="0" smtClean="0"/>
              <a:t>Pozor ale na hodnocení nabídek v nadlimitním režimu § 114 odst. 3</a:t>
            </a:r>
          </a:p>
          <a:p>
            <a:r>
              <a:rPr lang="cs-CZ" i="1" dirty="0" smtClean="0"/>
              <a:t>„Zadavatel nesmí stanovit ekonomickou výhodnost pouze na základě nejnižší nabídkové ceny </a:t>
            </a:r>
          </a:p>
          <a:p>
            <a:pPr marL="514350" indent="-514350">
              <a:buAutoNum type="alphaLcParenR"/>
            </a:pPr>
            <a:r>
              <a:rPr lang="cs-CZ" i="1" dirty="0" smtClean="0"/>
              <a:t>V řízení se soutěžním dialogem nebo v řízení o inovačním partnerství, nebo</a:t>
            </a:r>
          </a:p>
          <a:p>
            <a:pPr marL="514350" indent="-514350">
              <a:buAutoNum type="alphaLcParenR"/>
            </a:pPr>
            <a:r>
              <a:rPr lang="cs-CZ" i="1" dirty="0" smtClean="0"/>
              <a:t>V případě veřejné zakázky na služby vymezené zákonem</a:t>
            </a:r>
            <a:r>
              <a:rPr lang="cs-CZ" dirty="0" smtClean="0"/>
              <a:t>. </a:t>
            </a:r>
          </a:p>
          <a:p>
            <a:pPr marL="0" indent="0">
              <a:buNone/>
            </a:pPr>
            <a:endParaRPr lang="cs-CZ" dirty="0" smtClean="0"/>
          </a:p>
          <a:p>
            <a:pPr marL="0" indent="0">
              <a:buNone/>
            </a:pPr>
            <a:endParaRPr lang="cs-CZ" dirty="0" smtClean="0"/>
          </a:p>
          <a:p>
            <a:endParaRPr lang="cs-CZ" dirty="0" smtClean="0"/>
          </a:p>
          <a:p>
            <a:endParaRPr lang="cs-CZ" dirty="0"/>
          </a:p>
        </p:txBody>
      </p:sp>
    </p:spTree>
    <p:extLst>
      <p:ext uri="{BB962C8B-B14F-4D97-AF65-F5344CB8AC3E}">
        <p14:creationId xmlns:p14="http://schemas.microsoft.com/office/powerpoint/2010/main" val="27652639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Náklady životního cyklu </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Jedná se o pořizovací cenu a další jiné náklady, které souvisí s předmětem VZ po celou dobu životnosti předmětu. </a:t>
            </a:r>
          </a:p>
          <a:p>
            <a:r>
              <a:rPr lang="cs-CZ" i="1" dirty="0" smtClean="0"/>
              <a:t>Náklady životního cyklu mohou být zejména: 	</a:t>
            </a:r>
          </a:p>
          <a:p>
            <a:r>
              <a:rPr lang="cs-CZ" i="1" dirty="0" smtClean="0"/>
              <a:t>ostatní pořizovací náklady – například přepravní náklady </a:t>
            </a:r>
          </a:p>
          <a:p>
            <a:r>
              <a:rPr lang="cs-CZ" i="1" dirty="0" smtClean="0"/>
              <a:t>náklady související s užíváním (provozem) předmětu veřejné zakázky – například spotřeba energie nebo jiných zdrojů </a:t>
            </a:r>
          </a:p>
          <a:p>
            <a:r>
              <a:rPr lang="cs-CZ" i="1" dirty="0" smtClean="0"/>
              <a:t>náklady na údržbu – například servis, čištění, náhradní díly </a:t>
            </a:r>
          </a:p>
          <a:p>
            <a:r>
              <a:rPr lang="cs-CZ" i="1" dirty="0" smtClean="0"/>
              <a:t>náklady spojené s koncem životnosti předmětu – například recyklace, odvoz, ekologická likvidace zařízení </a:t>
            </a:r>
          </a:p>
          <a:p>
            <a:r>
              <a:rPr lang="cs-CZ" i="1" dirty="0" smtClean="0"/>
              <a:t>náklady způsobené dopady předmětu plnění na životní prostředí – například náklady na emise skleníkových plynů nebo jiných znečišťujících látek, náklady na zmírnění změny klimatu, náklady na rekultivaci (ÚOHS, 2019)</a:t>
            </a:r>
          </a:p>
          <a:p>
            <a:endParaRPr lang="cs-CZ" dirty="0"/>
          </a:p>
        </p:txBody>
      </p:sp>
    </p:spTree>
    <p:extLst>
      <p:ext uri="{BB962C8B-B14F-4D97-AF65-F5344CB8AC3E}">
        <p14:creationId xmlns:p14="http://schemas.microsoft.com/office/powerpoint/2010/main" val="896408491"/>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1458</TotalTime>
  <Words>749</Words>
  <Application>Microsoft Office PowerPoint</Application>
  <PresentationFormat>Širokoúhlá obrazovka</PresentationFormat>
  <Paragraphs>75</Paragraphs>
  <Slides>13</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13</vt:i4>
      </vt:variant>
    </vt:vector>
  </HeadingPairs>
  <TitlesOfParts>
    <vt:vector size="17" baseType="lpstr">
      <vt:lpstr>Arial</vt:lpstr>
      <vt:lpstr>Calibri</vt:lpstr>
      <vt:lpstr>Calibri Light</vt:lpstr>
      <vt:lpstr>Motiv Office</vt:lpstr>
      <vt:lpstr>Kvalifikace a hodnocení nabídek </vt:lpstr>
      <vt:lpstr>Kvalifikace </vt:lpstr>
      <vt:lpstr>Praktické příklady </vt:lpstr>
      <vt:lpstr>Prezentace aplikace PowerPoint</vt:lpstr>
      <vt:lpstr>Druhy kvalifikace </vt:lpstr>
      <vt:lpstr>Hodnocení nabídek </vt:lpstr>
      <vt:lpstr>Prezentace aplikace PowerPoint</vt:lpstr>
      <vt:lpstr>Nejnižší cena </vt:lpstr>
      <vt:lpstr>Náklady životního cyklu </vt:lpstr>
      <vt:lpstr>Náklady životního cyklu</vt:lpstr>
      <vt:lpstr>Náklady životního cyklu – příklad </vt:lpstr>
      <vt:lpstr>Hodnocení na základě kvalitativních kritérií. </vt:lpstr>
      <vt:lpstr>Děkuji za shlédnutí. </vt:lpstr>
    </vt:vector>
  </TitlesOfParts>
  <Company>Ekonomicko-správní fakulta Masarykovy univerzity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Kvalifikace a hodnocení nabídek</dc:title>
  <dc:creator>User</dc:creator>
  <cp:lastModifiedBy>User</cp:lastModifiedBy>
  <cp:revision>13</cp:revision>
  <dcterms:created xsi:type="dcterms:W3CDTF">2020-03-25T13:57:23Z</dcterms:created>
  <dcterms:modified xsi:type="dcterms:W3CDTF">2020-03-26T14:15:23Z</dcterms:modified>
</cp:coreProperties>
</file>