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42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58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07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75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45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68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63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47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71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35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59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7448B-AFBC-49EC-84E7-9B86EC0DF96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EF05B-2E85-4885-8C21-A1976F46E0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8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\AppData\Local\Packages\Microsoft.MicrosoftEdge_8wekyb3d8bbwe\TempState\Downloads\vvzmpf01%20(1).pdf" TargetMode="External"/><Relationship Id="rId2" Type="http://schemas.openxmlformats.org/officeDocument/2006/relationships/hyperlink" Target="http://sovz.cz/instituty/predbezne-trzni-konzulta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zdc.cz/vrt/vrt-drazdany-praha/predbezne-trzni-konzultac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Předběžné tržní konzultace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273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předběžné tržní konzultace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Formulace konkrétních otázek, na něž chceme znát odpověď</a:t>
            </a:r>
          </a:p>
          <a:p>
            <a:r>
              <a:rPr lang="cs-CZ" dirty="0" smtClean="0"/>
              <a:t>Popsat problém (potřebu) s žádostí o návrh řešení </a:t>
            </a:r>
          </a:p>
          <a:p>
            <a:r>
              <a:rPr lang="cs-CZ" dirty="0" smtClean="0"/>
              <a:t>Předložit návrh zadávací dokumentace s žádostí o určité komentáře či úpravy </a:t>
            </a:r>
          </a:p>
          <a:p>
            <a:endParaRPr lang="cs-CZ" dirty="0"/>
          </a:p>
          <a:p>
            <a:r>
              <a:rPr lang="cs-CZ" dirty="0" smtClean="0"/>
              <a:t>Vhodné uvést cíl konání předběžné tržní konzultace </a:t>
            </a:r>
          </a:p>
          <a:p>
            <a:r>
              <a:rPr lang="cs-CZ" dirty="0" smtClean="0"/>
              <a:t>Kvalita otázek =&gt; kvalita a využitelnost odpovědí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323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Účastníci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Odborníci </a:t>
            </a:r>
          </a:p>
          <a:p>
            <a:r>
              <a:rPr lang="cs-CZ" dirty="0" smtClean="0"/>
              <a:t>Dodavatelé </a:t>
            </a:r>
          </a:p>
          <a:p>
            <a:r>
              <a:rPr lang="cs-CZ" dirty="0" smtClean="0"/>
              <a:t>Možno také budoucí uživatelé plnění </a:t>
            </a:r>
          </a:p>
          <a:p>
            <a:endParaRPr lang="cs-CZ" dirty="0"/>
          </a:p>
          <a:p>
            <a:r>
              <a:rPr lang="cs-CZ" dirty="0" smtClean="0"/>
              <a:t>Omezený okruh účastníků (pokud disponují jen někteří ) – nutné řádně odůvodnit </a:t>
            </a:r>
          </a:p>
          <a:p>
            <a:r>
              <a:rPr lang="cs-CZ" dirty="0" smtClean="0"/>
              <a:t>Nebo neuzavřený okruh </a:t>
            </a:r>
          </a:p>
          <a:p>
            <a:r>
              <a:rPr lang="cs-CZ" dirty="0" smtClean="0"/>
              <a:t>Vhodné též zapojit asociaci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497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oslovení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Prostřednictvím Věstníku VZ (dobrovolné oznámení)</a:t>
            </a:r>
          </a:p>
          <a:p>
            <a:r>
              <a:rPr lang="cs-CZ" dirty="0" smtClean="0"/>
              <a:t>Na profilu zadavatel </a:t>
            </a:r>
          </a:p>
          <a:p>
            <a:r>
              <a:rPr lang="cs-CZ" dirty="0" smtClean="0"/>
              <a:t>Na internetových stránkách zadavatel </a:t>
            </a:r>
          </a:p>
          <a:p>
            <a:r>
              <a:rPr lang="cs-CZ" dirty="0" smtClean="0"/>
              <a:t>Prostřednictvím odborné asociace či sdružení </a:t>
            </a:r>
          </a:p>
          <a:p>
            <a:r>
              <a:rPr lang="cs-CZ" dirty="0" smtClean="0"/>
              <a:t>Tiskovou zprávou </a:t>
            </a:r>
          </a:p>
          <a:p>
            <a:endParaRPr lang="cs-CZ" dirty="0"/>
          </a:p>
          <a:p>
            <a:r>
              <a:rPr lang="cs-CZ" dirty="0" smtClean="0"/>
              <a:t>Informace s dostatečným předstihem </a:t>
            </a:r>
            <a:r>
              <a:rPr lang="cs-CZ" dirty="0" smtClean="0"/>
              <a:t>(2 </a:t>
            </a:r>
            <a:r>
              <a:rPr lang="cs-CZ" dirty="0" smtClean="0"/>
              <a:t>týdny)</a:t>
            </a:r>
          </a:p>
          <a:p>
            <a:r>
              <a:rPr lang="cs-CZ" dirty="0" smtClean="0"/>
              <a:t>Identifikace zadavatele </a:t>
            </a:r>
          </a:p>
          <a:p>
            <a:r>
              <a:rPr lang="cs-CZ" dirty="0" smtClean="0"/>
              <a:t>Údaje o důvodu konzultace, plány, požadavky, apod. </a:t>
            </a:r>
          </a:p>
          <a:p>
            <a:r>
              <a:rPr lang="cs-CZ" dirty="0" smtClean="0"/>
              <a:t>Přesné údaje o termínu konání + informace o průběhu </a:t>
            </a:r>
          </a:p>
          <a:p>
            <a:r>
              <a:rPr lang="cs-CZ" dirty="0" smtClean="0"/>
              <a:t>Podklady (dotazník, sada dotazů, výzva k navržení určitého řešení..)</a:t>
            </a:r>
          </a:p>
          <a:p>
            <a:r>
              <a:rPr lang="cs-CZ" dirty="0" smtClean="0"/>
              <a:t>Výzva k potvrzení účasti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5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vedení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Písemná komunikace </a:t>
            </a:r>
          </a:p>
          <a:p>
            <a:r>
              <a:rPr lang="cs-CZ" dirty="0" smtClean="0"/>
              <a:t>Osobní jednání </a:t>
            </a:r>
          </a:p>
          <a:p>
            <a:r>
              <a:rPr lang="cs-CZ" dirty="0" smtClean="0"/>
              <a:t>Konferenční hovory </a:t>
            </a:r>
          </a:p>
          <a:p>
            <a:r>
              <a:rPr lang="cs-CZ" dirty="0" smtClean="0"/>
              <a:t>Kombinace více forem </a:t>
            </a:r>
          </a:p>
          <a:p>
            <a:endParaRPr lang="cs-CZ" dirty="0"/>
          </a:p>
          <a:p>
            <a:r>
              <a:rPr lang="cs-CZ" dirty="0" smtClean="0"/>
              <a:t>Samostatně </a:t>
            </a:r>
          </a:p>
          <a:p>
            <a:r>
              <a:rPr lang="cs-CZ" dirty="0" smtClean="0"/>
              <a:t>Společně </a:t>
            </a:r>
          </a:p>
          <a:p>
            <a:r>
              <a:rPr lang="cs-CZ" dirty="0" smtClean="0"/>
              <a:t>Zásada rovného zacházení!</a:t>
            </a:r>
          </a:p>
          <a:p>
            <a:r>
              <a:rPr lang="cs-CZ" dirty="0" smtClean="0"/>
              <a:t>Doporučuje se realizovat PTK 6 měsíců, nejdéle 12 měsíců před zveřejněním oznámení o zakázce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5857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dobré praxe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„Právo komunikovat s dodavateli před soutěží upravovala už dřívější směrnice 2004/18/ES. Již z prvních zkušeností jsme byli nadšeni, zpětná vazba od dodavatelů přispěla k zpřesnění zadávacích podmínek i prevenci rizik. O průběhu předběžných tržních konzultací jsme pořizovali audio a video záznam, který kdykoli zpětně může prokázat regulérnost námi zvoleného postupu.“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Mgr</a:t>
            </a:r>
            <a:r>
              <a:rPr lang="cs-CZ" dirty="0" smtClean="0"/>
              <a:t>. Jiří Šimon, ředitel Odboru pro veřejné zakázky, Ministerstvo zemědělství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708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„Zadavatel v rámci veřejné zakázky „Dodávky potravinové a materiální pomoci“ potřeboval zjistit reálnou situaci na českém trhu. Zejména zda jím poptávané plnění dokáží dodavatelé v požadovaném rozsahu, času a kvalitě dodat, včetně dopravy. Předběžné tržní konzultace se zdály být efektivním řešením. Jejich užití se vyplatilo.“ </a:t>
            </a:r>
          </a:p>
          <a:p>
            <a:r>
              <a:rPr lang="cs-CZ" smtClean="0"/>
              <a:t>Mgr. David Novák, ředitel oddělení veřejných zakázek, Ministerstvo práce a sociálních věcí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833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 zkušenost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Zadavatelé by si měli s dodavateli vytvořit jiný vztah a stát se hybnou silou inovativnějšího, odpovědnějšího a komerčněji zaměřeného přístupu k veřejnému nakupování a zadávání veřejných zakázek. To znamená, že by s potenciálními dodavateli měli společně pracovat na koncepci veřejných nákupů, jakož i na svém přístupu k trhu jako takovému. Dodávky, služby či stavební práce tak lépe splní očekávání zadavatele a trh přirozeně nabídne nejlepší hodnoty za vynaložené ﬁnanční prostředky. Nové evropské směrnice o zadávání veřejných zakázek tento přístup podporují s tím, že musí být férový a transparentní. Dodavatelský trh je bohatým zdrojem informací o tom, jak nejlépe uspokojit potřeby zadavatele, a proto si jej nemůžeme dovolit ignorovat“. </a:t>
            </a:r>
          </a:p>
          <a:p>
            <a:r>
              <a:rPr lang="en-US" dirty="0" err="1" smtClean="0"/>
              <a:t>Genine</a:t>
            </a:r>
            <a:r>
              <a:rPr lang="en-US" dirty="0" smtClean="0"/>
              <a:t> </a:t>
            </a:r>
            <a:r>
              <a:rPr lang="en-US" dirty="0" err="1" smtClean="0"/>
              <a:t>Whitehorne</a:t>
            </a:r>
            <a:r>
              <a:rPr lang="en-US" dirty="0" smtClean="0"/>
              <a:t>, Head of SCC (Resources), Croydon, </a:t>
            </a:r>
            <a:r>
              <a:rPr lang="en-US" dirty="0" err="1" smtClean="0"/>
              <a:t>Velká</a:t>
            </a:r>
            <a:r>
              <a:rPr lang="en-US" dirty="0" smtClean="0"/>
              <a:t> </a:t>
            </a:r>
            <a:r>
              <a:rPr lang="en-US" dirty="0" err="1" smtClean="0"/>
              <a:t>Británie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633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656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http://sovz.cz/instituty/predbezne-trzni-konzultace/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Metodický pokyn – formulář předběžné oznámení </a:t>
            </a:r>
          </a:p>
          <a:p>
            <a:r>
              <a:rPr lang="cs-CZ" dirty="0" smtClean="0">
                <a:hlinkClick r:id="rId3" action="ppaction://hlinkfile"/>
              </a:rPr>
              <a:t>file:///C:/Users/User/AppData/Local/Packages/Microsoft.MicrosoftEdge_8wekyb3d8bbwe/TempState/Downloads/vvzmpf01%20(1).</a:t>
            </a:r>
            <a:r>
              <a:rPr lang="cs-CZ" dirty="0" smtClean="0">
                <a:hlinkClick r:id="rId3" action="ppaction://hlinkfile"/>
              </a:rPr>
              <a:t>pdf</a:t>
            </a:r>
            <a:endParaRPr lang="cs-CZ" dirty="0" smtClean="0"/>
          </a:p>
          <a:p>
            <a:r>
              <a:rPr lang="cs-CZ">
                <a:hlinkClick r:id="rId4"/>
              </a:rPr>
              <a:t>https</a:t>
            </a:r>
            <a:r>
              <a:rPr lang="cs-CZ">
                <a:hlinkClick r:id="rId4"/>
              </a:rPr>
              <a:t>://</a:t>
            </a:r>
            <a:r>
              <a:rPr lang="cs-CZ" smtClean="0">
                <a:hlinkClick r:id="rId4"/>
              </a:rPr>
              <a:t>www.szdc.cz/vrt/vrt-drazdany-praha/predbezne-trzni-konzultace</a:t>
            </a:r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347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4371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Prezentace </a:t>
            </a:r>
          </a:p>
          <a:p>
            <a:r>
              <a:rPr lang="cs-CZ" dirty="0" smtClean="0"/>
              <a:t>Příklady</a:t>
            </a:r>
          </a:p>
          <a:p>
            <a:r>
              <a:rPr lang="cs-CZ" dirty="0" smtClean="0"/>
              <a:t>Diskuze </a:t>
            </a:r>
          </a:p>
          <a:p>
            <a:r>
              <a:rPr lang="cs-CZ" dirty="0" smtClean="0"/>
              <a:t>Příprava PTK pro „náš případ“…. – nastínění předmětu VZ</a:t>
            </a:r>
          </a:p>
          <a:p>
            <a:endParaRPr lang="cs-CZ" dirty="0"/>
          </a:p>
          <a:p>
            <a:r>
              <a:rPr lang="cs-CZ" dirty="0" smtClean="0"/>
              <a:t>Příští „setkání“ </a:t>
            </a:r>
          </a:p>
          <a:p>
            <a:r>
              <a:rPr lang="cs-CZ" dirty="0" smtClean="0"/>
              <a:t>Samostudium nebo kolektivně…</a:t>
            </a:r>
          </a:p>
          <a:p>
            <a:r>
              <a:rPr lang="cs-CZ" dirty="0" smtClean="0"/>
              <a:t>Pozvánka na PTK – příprava podkladů (zadavatel) – </a:t>
            </a:r>
            <a:r>
              <a:rPr lang="cs-CZ" dirty="0" err="1" smtClean="0"/>
              <a:t>dropbox</a:t>
            </a:r>
            <a:r>
              <a:rPr lang="cs-CZ" dirty="0" smtClean="0"/>
              <a:t> složka zadavatel</a:t>
            </a:r>
          </a:p>
          <a:p>
            <a:r>
              <a:rPr lang="cs-CZ" dirty="0" smtClean="0"/>
              <a:t>Průzkum trhu, informací, kvalita a standardy potravin, způsob dodání, „jak si na tom stojí trh“. (popis strategií dodavatelů – zaslat pouze mě e-mailem)</a:t>
            </a:r>
          </a:p>
          <a:p>
            <a:r>
              <a:rPr lang="cs-CZ" dirty="0" smtClean="0"/>
              <a:t>Realizace PTK 19.3., vyhodnocení + volba způsobu, další postup – úkoly </a:t>
            </a:r>
          </a:p>
          <a:p>
            <a:r>
              <a:rPr lang="cs-CZ" dirty="0" smtClean="0"/>
              <a:t>26.3. 3E + volba režimu + koncese?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84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úprava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Nový institut – předběžné tržní konzultace </a:t>
            </a:r>
          </a:p>
          <a:p>
            <a:r>
              <a:rPr lang="cs-CZ" dirty="0" smtClean="0"/>
              <a:t>Přípravná fáze – tj. před zahájením zadávání VZ </a:t>
            </a:r>
          </a:p>
          <a:p>
            <a:r>
              <a:rPr lang="cs-CZ" dirty="0" smtClean="0"/>
              <a:t>Poradenství od dodavatelů či nezávislých odborníků </a:t>
            </a:r>
          </a:p>
          <a:p>
            <a:r>
              <a:rPr lang="cs-CZ" dirty="0" smtClean="0"/>
              <a:t>Přirozená součást zadávacího procesu </a:t>
            </a:r>
          </a:p>
          <a:p>
            <a:r>
              <a:rPr lang="cs-CZ" dirty="0" smtClean="0"/>
              <a:t>§ 33ZZVZ</a:t>
            </a:r>
          </a:p>
          <a:p>
            <a:r>
              <a:rPr lang="cs-CZ" dirty="0" smtClean="0"/>
              <a:t>„Zadavatel je oprávněn vést tržní konzultace s odborníky či dodavateli s cílem připravit zadávací podmínky a informovat dodavatele o svých záměrech a požadavcích, pokud to nenarušuje hospodářskou soutěž“ (§ 211 Komunikace mezi zadavatelem a dodavatelem)</a:t>
            </a:r>
          </a:p>
          <a:p>
            <a:r>
              <a:rPr lang="cs-CZ" dirty="0" smtClean="0"/>
              <a:t>Cíl – připravit zadávací podmínky a/nebo informovat dodavatele o svých záměrech a požadavcích a  získat zpětnou vazbu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939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využití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Definování či ověření specifikace předmětu VZ a zadávacích podmínek, aby nejlépe odpovídaly potřebám zadavatele a současně možnostem trhu </a:t>
            </a:r>
          </a:p>
          <a:p>
            <a:r>
              <a:rPr lang="cs-CZ" dirty="0" smtClean="0"/>
              <a:t>Identifikace možných alternativních způsobů splnění potřeb zadavatele (způsob poskytování)</a:t>
            </a:r>
          </a:p>
          <a:p>
            <a:r>
              <a:rPr lang="cs-CZ" dirty="0" smtClean="0"/>
              <a:t>Rozšíření informovanosti zadavatele o předmětu </a:t>
            </a:r>
            <a:r>
              <a:rPr lang="cs-CZ" dirty="0" smtClean="0"/>
              <a:t>VZ </a:t>
            </a:r>
            <a:r>
              <a:rPr lang="cs-CZ" dirty="0" smtClean="0"/>
              <a:t>a o aktuálních možnostech trhu či případných specifických podmínkách plnění z pohledu dodavatelů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92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Vhodnost využití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Zadavatel není odborníkem ve vztahu k předmětu VZ, popř. takovými odborníky nedisponuje</a:t>
            </a:r>
          </a:p>
          <a:p>
            <a:r>
              <a:rPr lang="cs-CZ" dirty="0" smtClean="0"/>
              <a:t>Není možné nebo účelné zjistit komplexní informace o předmětu VZ z veřejně dostupných zdrojů nebo ze zdrojů jinak dostupných zadavateli, popř. je vhodné informace doplnit, či ověřit</a:t>
            </a:r>
          </a:p>
          <a:p>
            <a:r>
              <a:rPr lang="cs-CZ" dirty="0" smtClean="0"/>
              <a:t>Zadavatel má obavu, že definuje zadávací podmínky diskriminačně, nepřiměřeně či na daném trhu nestandardně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187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užití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Nesmí být narušena hospodářská soutěž</a:t>
            </a:r>
          </a:p>
          <a:p>
            <a:r>
              <a:rPr lang="cs-CZ" dirty="0" smtClean="0"/>
              <a:t>Musí být dodrženy základní zásady zadávání VZ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422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Získání odpovědí na otázky od více dodavatelů (možnost porovnání a dalšího zkoumání)</a:t>
            </a:r>
          </a:p>
          <a:p>
            <a:r>
              <a:rPr lang="cs-CZ" dirty="0" smtClean="0"/>
              <a:t>Získání výsledků průzkumu již před zahájením ZŘ</a:t>
            </a:r>
          </a:p>
          <a:p>
            <a:r>
              <a:rPr lang="cs-CZ" dirty="0" smtClean="0"/>
              <a:t>Vynakládání veřejných prostředků 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Získání alternativních či inovativních řešení</a:t>
            </a:r>
          </a:p>
          <a:p>
            <a:r>
              <a:rPr lang="cs-CZ" dirty="0" smtClean="0"/>
              <a:t>Omezení žádostí o vysvětlení ZD a případných námitek díky zpětně vazbě od samotných dodavatelů</a:t>
            </a:r>
          </a:p>
          <a:p>
            <a:r>
              <a:rPr lang="cs-CZ" dirty="0" smtClean="0"/>
              <a:t>Možnost doložení přiměřenosti zadávacích 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403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Riziko případných námitek ze strany dodavatelů , kteří neměli možnost se o předběžné tržní konzultaci dozvědět </a:t>
            </a:r>
          </a:p>
          <a:p>
            <a:r>
              <a:rPr lang="cs-CZ" dirty="0" smtClean="0"/>
              <a:t>Riziko získání zavádějících informací (dodavatelé budou chtít využít institut ve svůj prospěch) – eliminace zapojením odborníka, asociací, které působí na trhu </a:t>
            </a:r>
          </a:p>
          <a:p>
            <a:r>
              <a:rPr lang="cs-CZ" dirty="0" smtClean="0"/>
              <a:t>Náročnost přípravy a náročnost vyhodnocení údajů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939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6652"/>
            <a:ext cx="10515600" cy="1325563"/>
          </a:xfrm>
        </p:spPr>
        <p:txBody>
          <a:bodyPr/>
          <a:lstStyle/>
          <a:p>
            <a:r>
              <a:rPr lang="cs-CZ" dirty="0" smtClean="0"/>
              <a:t>Průběh předběžné tržní konzultace 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3441" y="2586182"/>
            <a:ext cx="10410890" cy="275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0537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888</Words>
  <Application>Microsoft Office PowerPoint</Application>
  <PresentationFormat>Širokoúhlá obrazovka</PresentationFormat>
  <Paragraphs>97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Motiv Office</vt:lpstr>
      <vt:lpstr>Předběžné tržní konzultace </vt:lpstr>
      <vt:lpstr>Osnova</vt:lpstr>
      <vt:lpstr>Legislativní úprava </vt:lpstr>
      <vt:lpstr>Důvody využití </vt:lpstr>
      <vt:lpstr>Vhodnost využití </vt:lpstr>
      <vt:lpstr>Podmínky užití </vt:lpstr>
      <vt:lpstr>Výhody </vt:lpstr>
      <vt:lpstr>Rizika </vt:lpstr>
      <vt:lpstr>Průběh předběžné tržní konzultace </vt:lpstr>
      <vt:lpstr>Předmět předběžné tržní konzultace </vt:lpstr>
      <vt:lpstr>Účastníci </vt:lpstr>
      <vt:lpstr>Forma oslovení </vt:lpstr>
      <vt:lpstr>Forma vedení </vt:lpstr>
      <vt:lpstr>Příklady dobré praxe </vt:lpstr>
      <vt:lpstr>Prezentace aplikace PowerPoint</vt:lpstr>
      <vt:lpstr>Zahraniční zkušenost</vt:lpstr>
      <vt:lpstr>Děkuji za pozornost 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Předběžné tržní konzultace</dc:title>
  <dc:creator>User</dc:creator>
  <cp:lastModifiedBy>Rezuchova Marketa</cp:lastModifiedBy>
  <cp:revision>24</cp:revision>
  <dcterms:created xsi:type="dcterms:W3CDTF">2020-03-04T18:35:12Z</dcterms:created>
  <dcterms:modified xsi:type="dcterms:W3CDTF">2020-03-05T10:40:22Z</dcterms:modified>
</cp:coreProperties>
</file>