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374978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276137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395581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204623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419743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99776AA-637D-403E-ACC3-B97630D290D8}" type="datetimeFigureOut">
              <a:rPr lang="cs-CZ" smtClean="0"/>
              <a:t>18.03.2020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250800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99776AA-637D-403E-ACC3-B97630D290D8}" type="datetimeFigureOut">
              <a:rPr lang="cs-CZ" smtClean="0"/>
              <a:t>18.03.2020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367213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99776AA-637D-403E-ACC3-B97630D290D8}" type="datetimeFigureOut">
              <a:rPr lang="cs-CZ" smtClean="0"/>
              <a:t>18.03.2020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152774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99776AA-637D-403E-ACC3-B97630D290D8}" type="datetimeFigureOut">
              <a:rPr lang="cs-CZ" smtClean="0"/>
              <a:t>18.03.2020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166778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99776AA-637D-403E-ACC3-B97630D290D8}" type="datetimeFigureOut">
              <a:rPr lang="cs-CZ" smtClean="0"/>
              <a:t>18.03.2020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63798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99776AA-637D-403E-ACC3-B97630D290D8}" type="datetimeFigureOut">
              <a:rPr lang="cs-CZ" smtClean="0"/>
              <a:t>18.03.2020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E716B2B-04EC-407C-96CE-056B04035161}" type="slidenum">
              <a:rPr lang="cs-CZ" smtClean="0"/>
              <a:t>‹#›</a:t>
            </a:fld>
            <a:endParaRPr lang="cs-CZ"/>
          </a:p>
        </p:txBody>
      </p:sp>
    </p:spTree>
    <p:extLst>
      <p:ext uri="{BB962C8B-B14F-4D97-AF65-F5344CB8AC3E}">
        <p14:creationId xmlns:p14="http://schemas.microsoft.com/office/powerpoint/2010/main" val="801429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9776AA-637D-403E-ACC3-B97630D290D8}" type="datetimeFigureOut">
              <a:rPr lang="cs-CZ" smtClean="0"/>
              <a:t>18.03.2020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16B2B-04EC-407C-96CE-056B04035161}" type="slidenum">
              <a:rPr lang="cs-CZ" smtClean="0"/>
              <a:t>‹#›</a:t>
            </a:fld>
            <a:endParaRPr lang="cs-CZ"/>
          </a:p>
        </p:txBody>
      </p:sp>
    </p:spTree>
    <p:extLst>
      <p:ext uri="{BB962C8B-B14F-4D97-AF65-F5344CB8AC3E}">
        <p14:creationId xmlns:p14="http://schemas.microsoft.com/office/powerpoint/2010/main" val="1361613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C:\Users\User\AppData\Local\Packages\Microsoft.MicrosoftEdge_8wekyb3d8bbwe\TempState\Downloads\Infolist_2019_02%20(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C:\Users\User\AppData\Local\Packages\Microsoft.MicrosoftEdge_8wekyb3d8bbwe\TempState\Downloads\Infolist_2019_03_pruvodceVZ_II%20(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ortal-vz.cz/cs/Jak-na-zadavani-verejnych-zakazek/Metodiky-stanoviska/Metodiky-k-zakonu-c-134-2016-Sb-,-o-zadavani-verejnych-zakazek/Metodiky-procesni-k-zadavacim-rizeni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mr.cz/getmedia/0b48663f-8876-4e5f-af24-e8a972ea5546/Vyrocni-zprava-o-VZ-za-rok-2018.pdf.aspx?ex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ziveni.cz/wp-content/uploads/2011/06/Otevrenost_final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eska-justice.cz/2020/01/ve-zdravotnictvi-se-otevira-vetsi-prostor-koncesni-rizeni-ppp-projek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svz.cz/ISVZ/Ciselniky/Seznam.aspx?type=3&amp;dat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arketa.palenikova@econ.muni.cz"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Předmět VZ</a:t>
            </a:r>
            <a:br>
              <a:rPr lang="cs-CZ" dirty="0" smtClean="0"/>
            </a:br>
            <a:r>
              <a:rPr lang="cs-CZ" dirty="0" smtClean="0"/>
              <a:t>Předpokládaná hodnota</a:t>
            </a:r>
            <a:br>
              <a:rPr lang="cs-CZ" dirty="0" smtClean="0"/>
            </a:br>
            <a:r>
              <a:rPr lang="cs-CZ" dirty="0" smtClean="0"/>
              <a:t>Proces zadávání (režim)</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06586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veřejné zakázky </a:t>
            </a:r>
            <a:endParaRPr lang="cs-CZ" dirty="0"/>
          </a:p>
        </p:txBody>
      </p:sp>
      <p:sp>
        <p:nvSpPr>
          <p:cNvPr id="3" name="Zástupný symbol pro obsah 2"/>
          <p:cNvSpPr>
            <a:spLocks noGrp="1"/>
          </p:cNvSpPr>
          <p:nvPr>
            <p:ph idx="1"/>
          </p:nvPr>
        </p:nvSpPr>
        <p:spPr/>
        <p:txBody>
          <a:bodyPr>
            <a:normAutofit fontScale="92500"/>
          </a:bodyPr>
          <a:lstStyle/>
          <a:p>
            <a:pPr>
              <a:buFontTx/>
              <a:buChar char="-"/>
            </a:pPr>
            <a:r>
              <a:rPr lang="cs-CZ" dirty="0" smtClean="0"/>
              <a:t>Užitečnou publikací také pro zpracování Vašeho projektu bude tzv. „Stručný průvodce zadavatele světem veřejných zakázek“, Informační list 2/2019 Úřad pro ochranu hospodářské soutěže, který je dostupný na </a:t>
            </a:r>
            <a:r>
              <a:rPr lang="cs-CZ" dirty="0" smtClean="0">
                <a:hlinkClick r:id="rId2" action="ppaction://hlinkfile"/>
              </a:rPr>
              <a:t>file:///C:/Users/User/AppData/Local/Packages/Microsoft.MicrosoftEdge_8wekyb3d8bbwe/TempState/Downloads/Infolist_2019_02%20(1).pdf</a:t>
            </a:r>
            <a:endParaRPr lang="cs-CZ" dirty="0" smtClean="0"/>
          </a:p>
          <a:p>
            <a:pPr>
              <a:buFontTx/>
              <a:buChar char="-"/>
            </a:pPr>
            <a:r>
              <a:rPr lang="cs-CZ" dirty="0" smtClean="0"/>
              <a:t>Pro téma prezentace se konkrétně jedná o strany 32-44</a:t>
            </a:r>
          </a:p>
          <a:p>
            <a:pPr>
              <a:buFontTx/>
              <a:buChar char="-"/>
            </a:pPr>
            <a:r>
              <a:rPr lang="cs-CZ" dirty="0" smtClean="0"/>
              <a:t>Předmět veřejné zakázky – co poptávám (32-38)</a:t>
            </a:r>
          </a:p>
          <a:p>
            <a:pPr>
              <a:buFontTx/>
              <a:buChar char="-"/>
            </a:pPr>
            <a:r>
              <a:rPr lang="cs-CZ" dirty="0" smtClean="0"/>
              <a:t>Předpokládaná hodnota (40 -44)</a:t>
            </a:r>
          </a:p>
          <a:p>
            <a:pPr>
              <a:buFontTx/>
              <a:buChar char="-"/>
            </a:pPr>
            <a:r>
              <a:rPr lang="cs-CZ" dirty="0" smtClean="0">
                <a:solidFill>
                  <a:srgbClr val="FF0000"/>
                </a:solidFill>
              </a:rPr>
              <a:t>Publikace je snadno dostupná. Prosím o prostudování uvedených stran.</a:t>
            </a:r>
          </a:p>
          <a:p>
            <a:pPr>
              <a:buFontTx/>
              <a:buChar char="-"/>
            </a:pPr>
            <a:endParaRPr lang="cs-CZ" dirty="0"/>
          </a:p>
        </p:txBody>
      </p:sp>
    </p:spTree>
    <p:extLst>
      <p:ext uri="{BB962C8B-B14F-4D97-AF65-F5344CB8AC3E}">
        <p14:creationId xmlns:p14="http://schemas.microsoft.com/office/powerpoint/2010/main" val="135964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 zadávacího řízení </a:t>
            </a:r>
            <a:endParaRPr lang="cs-CZ" dirty="0"/>
          </a:p>
        </p:txBody>
      </p:sp>
      <p:sp>
        <p:nvSpPr>
          <p:cNvPr id="3" name="Zástupný symbol pro obsah 2"/>
          <p:cNvSpPr>
            <a:spLocks noGrp="1"/>
          </p:cNvSpPr>
          <p:nvPr>
            <p:ph idx="1"/>
          </p:nvPr>
        </p:nvSpPr>
        <p:spPr/>
        <p:txBody>
          <a:bodyPr/>
          <a:lstStyle/>
          <a:p>
            <a:r>
              <a:rPr lang="cs-CZ" dirty="0" smtClean="0"/>
              <a:t>Stručný průvodce zadavatele světem veřejných zakázek 2. díl.  Informační list 3/2019 Úřad pro Ochranu hospodářské soutěže, dostupné zde </a:t>
            </a:r>
            <a:r>
              <a:rPr lang="cs-CZ" dirty="0" smtClean="0">
                <a:hlinkClick r:id="rId2" action="ppaction://hlinkfile"/>
              </a:rPr>
              <a:t>file:///C:/Users/User/AppData/Local/Packages/Microsoft.MicrosoftEdge_8wekyb3d8bbwe/TempState/Downloads/Infolist_2019_03_pruvodceVZ_II%20(1).pdf</a:t>
            </a:r>
            <a:endParaRPr lang="cs-CZ" dirty="0" smtClean="0"/>
          </a:p>
          <a:p>
            <a:r>
              <a:rPr lang="cs-CZ" dirty="0" smtClean="0"/>
              <a:t>Str. 3 – 21 </a:t>
            </a:r>
          </a:p>
          <a:p>
            <a:r>
              <a:rPr lang="cs-CZ" dirty="0" smtClean="0"/>
              <a:t>Myslím, že v nabízené publikaci velmi pěkně a srozumitelně popsáno.</a:t>
            </a:r>
          </a:p>
          <a:p>
            <a:r>
              <a:rPr lang="cs-CZ" dirty="0" smtClean="0"/>
              <a:t>Samozřejmě také zákon č. 134/2016 SB., o zadávání veřejných zakázek  </a:t>
            </a:r>
          </a:p>
          <a:p>
            <a:pPr marL="0" indent="0">
              <a:buNone/>
            </a:pPr>
            <a:endParaRPr lang="cs-CZ" dirty="0"/>
          </a:p>
        </p:txBody>
      </p:sp>
    </p:spTree>
    <p:extLst>
      <p:ext uri="{BB962C8B-B14F-4D97-AF65-F5344CB8AC3E}">
        <p14:creationId xmlns:p14="http://schemas.microsoft.com/office/powerpoint/2010/main" val="330354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zadávacích řízení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Otevřené řízení </a:t>
            </a:r>
          </a:p>
          <a:p>
            <a:r>
              <a:rPr lang="cs-CZ" dirty="0" smtClean="0"/>
              <a:t>Užší řízení </a:t>
            </a:r>
          </a:p>
          <a:p>
            <a:r>
              <a:rPr lang="cs-CZ" dirty="0" smtClean="0"/>
              <a:t>Jednací řízení s uveřejněním </a:t>
            </a:r>
          </a:p>
          <a:p>
            <a:r>
              <a:rPr lang="cs-CZ" dirty="0" smtClean="0"/>
              <a:t>Jednací řízení bez uveřejnění </a:t>
            </a:r>
          </a:p>
          <a:p>
            <a:r>
              <a:rPr lang="cs-CZ" dirty="0" smtClean="0"/>
              <a:t>Řízení se soutěžním dialogem </a:t>
            </a:r>
          </a:p>
          <a:p>
            <a:r>
              <a:rPr lang="cs-CZ" dirty="0" smtClean="0"/>
              <a:t>Řízení o inovačním partnerstvím</a:t>
            </a:r>
            <a:endParaRPr lang="cs-CZ" dirty="0"/>
          </a:p>
          <a:p>
            <a:pPr marL="0" indent="0">
              <a:buNone/>
            </a:pPr>
            <a:r>
              <a:rPr lang="cs-CZ" dirty="0" smtClean="0"/>
              <a:t>Metodické pokyny k jednotlivým zadávacím řízením jsou k dispozici také na portále o veřejných zakázkách a koncesích, který spravuje Ministerstvo pro místní rozvoj. K dispozici jsou zde </a:t>
            </a:r>
            <a:r>
              <a:rPr lang="cs-CZ" dirty="0" smtClean="0">
                <a:hlinkClick r:id="rId2"/>
              </a:rPr>
              <a:t>http://www.portal-vz.cz/cs/Jak-na-zadavani-verejnych-zakazek/Metodiky-stanoviska/Metodiky-k-zakonu-c-134-2016-Sb-,-o-zadavani-verejnych-zakazek/Metodiky-procesni-k-zadavacim-rizenim</a:t>
            </a:r>
            <a:endParaRPr lang="cs-CZ" dirty="0" smtClean="0"/>
          </a:p>
          <a:p>
            <a:pPr marL="0" indent="0">
              <a:buNone/>
            </a:pPr>
            <a:r>
              <a:rPr lang="cs-CZ" dirty="0" smtClean="0"/>
              <a:t>Dle mého ale postačí stručný průvodce od ÚOHS – srozumitelně a přehledně popsáno. </a:t>
            </a:r>
            <a:endParaRPr lang="cs-CZ" dirty="0"/>
          </a:p>
        </p:txBody>
      </p:sp>
    </p:spTree>
    <p:extLst>
      <p:ext uri="{BB962C8B-B14F-4D97-AF65-F5344CB8AC3E}">
        <p14:creationId xmlns:p14="http://schemas.microsoft.com/office/powerpoint/2010/main" val="141979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Využití jednotlivých druhů zadávacích řízení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 Fungování trhu veřejných zakázek je významně ovlivňováno zastoupením jednotlivých druhů zadávacích řízení, přičemž jako žádoucí se jeví co nejvyšší využití otevřených řízení, která umožňují maximálně využít konkurenční boj dodavatelů ve prospěch zadavatele.“ (Výroční zpráva o stavu veřejných zakázek v České republice za rok 2018, dostupné zde </a:t>
            </a:r>
            <a:r>
              <a:rPr lang="cs-CZ" dirty="0" smtClean="0">
                <a:hlinkClick r:id="rId2"/>
              </a:rPr>
              <a:t>https://www.mmr.cz/getmedia/0b48663f-8876-4e5f-af24-e8a972ea5546/Vyrocni-zprava-o-VZ-za-rok-2018.pdf.aspx?ext=.pdf</a:t>
            </a:r>
            <a:r>
              <a:rPr lang="cs-CZ" dirty="0" smtClean="0"/>
              <a:t> (strana 15 – 17)</a:t>
            </a:r>
          </a:p>
          <a:p>
            <a:r>
              <a:rPr lang="cs-CZ" dirty="0" smtClean="0"/>
              <a:t>„V případě veřejných zadavatelů nadále sledujeme pozitivní trendy. Podíl otevřených řízení na celkové hodnotě veřejných zakázek evidovaných v ISVZ se meziročně téměř nezměnil (69 % v roce 2017, 68 % v roce 2018). Vysoké podíly na celkové hodnotě zadaných zakázek přetrvávaly v roce 2018 i u transparentních zjednodušených podlimitních řízení (11 %) a užších řízení (13 %). Objem zakázek v JŘBU se nadále drží pod 5 %.“ (tamtéž).</a:t>
            </a:r>
          </a:p>
          <a:p>
            <a:pPr marL="0" indent="0">
              <a:buNone/>
            </a:pPr>
            <a:endParaRPr lang="cs-CZ" dirty="0"/>
          </a:p>
        </p:txBody>
      </p:sp>
    </p:spTree>
    <p:extLst>
      <p:ext uri="{BB962C8B-B14F-4D97-AF65-F5344CB8AC3E}">
        <p14:creationId xmlns:p14="http://schemas.microsoft.com/office/powerpoint/2010/main" val="259226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Otevřenost zadávacích zjištění v ČR</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porovnání s ostatními zeměmi EU jsou zadávací řízení v ČR méně otevřená: ČR je na posledním místě v přístupu malých a středních podniků k veřejným zakázkám vyhlášeným na evropské úrovni (TED). ČR patří do skupiny států, které nejvíce používají omezená a zrychlená zadávací řízení. </a:t>
            </a:r>
          </a:p>
          <a:p>
            <a:r>
              <a:rPr lang="cs-CZ" dirty="0" smtClean="0"/>
              <a:t>Zadavatelé minimálně využívají předběžných oznámení o zakázkách, jejichž cílem je dostatečně dlouho dopředu informovat dodavatele o chystané zakázce. Vládní návrh novely zákona o veřejných zakázkách nově obsahuje povinnost zadavatelů zveřejňovat předběžné oznámení o všech zakázkách. </a:t>
            </a:r>
            <a:endParaRPr lang="cs-CZ" dirty="0"/>
          </a:p>
          <a:p>
            <a:r>
              <a:rPr lang="cs-CZ" dirty="0" smtClean="0"/>
              <a:t>Používání otevřených řízení pro výběr dodavatele je v ČR stále v menšině (36 až 37 % z celkového počtu) oproti skupině ostatních zadávacích řízení s určitým omezením hospodářské soutěže. Taktéž v průběhu let 2007 až 2010 postupně klesá objem veřejných zdrojů, které jsou alokovány skrze otevřená řízení (v r. 2008 to bylo 64 %, v roce 2010 pak 47 %). </a:t>
            </a:r>
            <a:endParaRPr lang="cs-CZ" dirty="0"/>
          </a:p>
          <a:p>
            <a:r>
              <a:rPr lang="cs-CZ" dirty="0" smtClean="0"/>
              <a:t>V souvislosti s počtem akceptovaných nabídek v jednotlivých druzích řízení zadavatelé v letech 2006–2010 dostali nejvíce nabídek v otevřeném řízení. </a:t>
            </a:r>
            <a:endParaRPr lang="cs-CZ" dirty="0"/>
          </a:p>
          <a:p>
            <a:r>
              <a:rPr lang="cs-CZ" dirty="0" smtClean="0"/>
              <a:t>Zadavatelé nadužívají použití zjednodušeného podlimitního řízení pro podlimitní zakázky na stavební práce, kde se prokázala výrazná kumulace zakázek těsně pod zákonným limitem 20 mil. Kč. </a:t>
            </a:r>
          </a:p>
          <a:p>
            <a:r>
              <a:rPr lang="cs-CZ" dirty="0" smtClean="0"/>
              <a:t>Zadávací praxe ukazuje, že některá hodnotící kritéria mají značný manipulativní charakter, např. délka záruční lhůty, výše smluvní pokuty. Každé druhé hodnocení nabídek v zadávacím řízení podle ekonomické výhodnosti nabídky obsahuje nějakým způsobem kritérium záruky, které nevyjadřuje skutečnou ekonomickou výhodnost nabídky. Návrh novely vládního zákona o veřejných zakázkách do budoucna zapovídá používání hodnotících kritérií, jejichž účelem je zajištění povinností dodavatele.</a:t>
            </a:r>
          </a:p>
          <a:p>
            <a:r>
              <a:rPr lang="cs-CZ" dirty="0" smtClean="0"/>
              <a:t>Zdroj: Kameník, M. (2011) Otevřenost zadávacích zjištění v ČR dostupné na </a:t>
            </a:r>
            <a:r>
              <a:rPr lang="cs-CZ" dirty="0" smtClean="0">
                <a:hlinkClick r:id="rId2"/>
              </a:rPr>
              <a:t>https://www.oziveni.cz/wp-content/uploads/2011/06/Otevrenost_final1.pdf</a:t>
            </a:r>
            <a:endParaRPr lang="cs-CZ" dirty="0" smtClean="0"/>
          </a:p>
          <a:p>
            <a:pPr marL="0" indent="0">
              <a:buNone/>
            </a:pPr>
            <a:r>
              <a:rPr lang="cs-CZ" dirty="0" smtClean="0"/>
              <a:t>Jedná se už o něco starší publikaci, ale i tak přináší některé stále platné závěry a trošku jiný pohled na jednotlivé typy zadávacích řízení. </a:t>
            </a:r>
            <a:endParaRPr lang="cs-CZ" dirty="0"/>
          </a:p>
        </p:txBody>
      </p:sp>
    </p:spTree>
    <p:extLst>
      <p:ext uri="{BB962C8B-B14F-4D97-AF65-F5344CB8AC3E}">
        <p14:creationId xmlns:p14="http://schemas.microsoft.com/office/powerpoint/2010/main" val="116249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Koncesní řízení </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Nezapomeňte také na Koncesní řízení – </a:t>
            </a:r>
            <a:r>
              <a:rPr lang="cs-CZ" dirty="0" err="1" smtClean="0"/>
              <a:t>ZoZVZ</a:t>
            </a:r>
            <a:r>
              <a:rPr lang="cs-CZ" dirty="0" smtClean="0"/>
              <a:t> část osmá „Postup pro zadávání koncesí </a:t>
            </a:r>
          </a:p>
          <a:p>
            <a:r>
              <a:rPr lang="cs-CZ" dirty="0" smtClean="0"/>
              <a:t>„Za zadání koncese na služby se považuje uzavření úplatné smlouvy, kterou zadavatel</a:t>
            </a:r>
          </a:p>
          <a:p>
            <a:pPr marL="0" indent="0">
              <a:buNone/>
            </a:pPr>
            <a:r>
              <a:rPr lang="cs-CZ" dirty="0" smtClean="0"/>
              <a:t>a) Zadá poskytnutím jiných </a:t>
            </a:r>
            <a:r>
              <a:rPr lang="cs-CZ" dirty="0" err="1" smtClean="0"/>
              <a:t>činností..přičemž</a:t>
            </a:r>
            <a:r>
              <a:rPr lang="cs-CZ" dirty="0" smtClean="0"/>
              <a:t> </a:t>
            </a:r>
            <a:r>
              <a:rPr lang="cs-CZ" dirty="0" smtClean="0">
                <a:solidFill>
                  <a:srgbClr val="FF0000"/>
                </a:solidFill>
              </a:rPr>
              <a:t>protiplnění spočívá v právu braní užitků vyplývajících z poskytování služeb</a:t>
            </a:r>
            <a:r>
              <a:rPr lang="cs-CZ" dirty="0" smtClean="0"/>
              <a:t>, nebo v tomto právu společně s platbou a </a:t>
            </a:r>
          </a:p>
          <a:p>
            <a:pPr marL="0" indent="0">
              <a:buNone/>
            </a:pPr>
            <a:r>
              <a:rPr lang="cs-CZ" dirty="0" smtClean="0"/>
              <a:t>b) Na dodavatele přenáší provozní </a:t>
            </a:r>
            <a:r>
              <a:rPr lang="cs-CZ" dirty="0" smtClean="0">
                <a:solidFill>
                  <a:srgbClr val="FF0000"/>
                </a:solidFill>
              </a:rPr>
              <a:t>riziko spojené s braním užitků vyplývajících z poskytování služeb…</a:t>
            </a:r>
            <a:r>
              <a:rPr lang="cs-CZ" dirty="0" smtClean="0"/>
              <a:t>“ (§ 174)</a:t>
            </a:r>
          </a:p>
          <a:p>
            <a:pPr marL="0" indent="0">
              <a:buNone/>
            </a:pPr>
            <a:r>
              <a:rPr lang="cs-CZ" dirty="0" smtClean="0"/>
              <a:t>Obdobně se to také týká stavebních prací ..</a:t>
            </a:r>
          </a:p>
          <a:p>
            <a:pPr marL="0" indent="0">
              <a:buNone/>
            </a:pPr>
            <a:r>
              <a:rPr lang="cs-CZ" dirty="0" smtClean="0"/>
              <a:t>Všimněme si zvýrazněných částí. Jde v podstatě o převod výnosového rizika na dodavatel. (Dodavatel může např. vybírat poplatky na oplátku udržuje např. vybrané zařízení, které je ve vlastnictví zadavatele..)</a:t>
            </a:r>
          </a:p>
          <a:p>
            <a:pPr marL="0" indent="0">
              <a:buNone/>
            </a:pPr>
            <a:r>
              <a:rPr lang="cs-CZ" dirty="0" smtClean="0"/>
              <a:t>Koncese splňuje znaky Public-</a:t>
            </a:r>
            <a:r>
              <a:rPr lang="cs-CZ" dirty="0" err="1" smtClean="0"/>
              <a:t>private</a:t>
            </a:r>
            <a:r>
              <a:rPr lang="cs-CZ" dirty="0" smtClean="0"/>
              <a:t> </a:t>
            </a:r>
            <a:r>
              <a:rPr lang="cs-CZ" dirty="0" err="1" smtClean="0"/>
              <a:t>Partnerships</a:t>
            </a:r>
            <a:r>
              <a:rPr lang="cs-CZ" dirty="0" smtClean="0"/>
              <a:t> (chcete-li PPP projektů), o problematice viz samostatná prezentace. </a:t>
            </a:r>
          </a:p>
          <a:p>
            <a:pPr marL="0" indent="0">
              <a:buNone/>
            </a:pPr>
            <a:r>
              <a:rPr lang="cs-CZ" dirty="0" smtClean="0"/>
              <a:t>Poptávka po PPP projektech viz např. </a:t>
            </a:r>
            <a:r>
              <a:rPr lang="cs-CZ" dirty="0" smtClean="0">
                <a:hlinkClick r:id="rId2"/>
              </a:rPr>
              <a:t>https://www.ceska-justice.cz/2020/01/ve-zdravotnictvi-se-otevira-vetsi-prostor-koncesni-rizeni-ppp-projekty/</a:t>
            </a:r>
            <a:endParaRPr lang="cs-CZ" dirty="0" smtClean="0"/>
          </a:p>
          <a:p>
            <a:pPr marL="0" indent="0">
              <a:buNone/>
            </a:pPr>
            <a:endParaRPr lang="cs-CZ" dirty="0" smtClean="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221720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Koncesní řízení </a:t>
            </a:r>
            <a:endParaRPr lang="cs-CZ" dirty="0"/>
          </a:p>
        </p:txBody>
      </p:sp>
      <p:sp>
        <p:nvSpPr>
          <p:cNvPr id="3" name="Zástupný symbol pro obsah 2"/>
          <p:cNvSpPr>
            <a:spLocks noGrp="1"/>
          </p:cNvSpPr>
          <p:nvPr>
            <p:ph idx="1"/>
          </p:nvPr>
        </p:nvSpPr>
        <p:spPr/>
        <p:txBody>
          <a:bodyPr/>
          <a:lstStyle/>
          <a:p>
            <a:r>
              <a:rPr lang="cs-CZ" dirty="0" smtClean="0"/>
              <a:t>Koncesní smlouvy viz </a:t>
            </a:r>
            <a:r>
              <a:rPr lang="cs-CZ" dirty="0" smtClean="0">
                <a:hlinkClick r:id="rId2"/>
              </a:rPr>
              <a:t>http://www.isvz.cz/ISVZ/Ciselniky/Seznam.aspx?type=3&amp;data</a:t>
            </a:r>
            <a:r>
              <a:rPr lang="cs-CZ" dirty="0" smtClean="0"/>
              <a:t>=</a:t>
            </a:r>
          </a:p>
          <a:p>
            <a:r>
              <a:rPr lang="cs-CZ" dirty="0" smtClean="0"/>
              <a:t>Dříve je upravoval samostatný zákon. Od roku 2016 součást </a:t>
            </a:r>
            <a:r>
              <a:rPr lang="cs-CZ" dirty="0" err="1" smtClean="0"/>
              <a:t>ZoZVZ</a:t>
            </a:r>
            <a:endParaRPr lang="cs-CZ" dirty="0" smtClean="0"/>
          </a:p>
          <a:p>
            <a:r>
              <a:rPr lang="cs-CZ" dirty="0" smtClean="0"/>
              <a:t>Aktualizovaný přehled municipálních koncesních projektů viz stránky Ministerstva financí – k vybraným koncesním smlouvám MF vydává své stanovisko (viz </a:t>
            </a:r>
            <a:r>
              <a:rPr lang="cs-CZ" dirty="0" smtClean="0"/>
              <a:t>§ 186)</a:t>
            </a:r>
          </a:p>
          <a:p>
            <a:r>
              <a:rPr lang="cs-CZ" dirty="0" smtClean="0"/>
              <a:t>https://www.mfcr.cz/cs/verejny-sektor/podpora-z-narodnich-zdroju/partnerstvi-verejneho-a-soukromeho-sekto/hodnota-koncesnich-smluv-ppp/2018/aktualizovany-prehled-municipalnich-konc-30804</a:t>
            </a:r>
          </a:p>
          <a:p>
            <a:endParaRPr lang="cs-CZ" dirty="0" smtClean="0"/>
          </a:p>
          <a:p>
            <a:pPr marL="0" indent="0">
              <a:buNone/>
            </a:pPr>
            <a:endParaRPr lang="cs-CZ" dirty="0"/>
          </a:p>
        </p:txBody>
      </p:sp>
    </p:spTree>
    <p:extLst>
      <p:ext uri="{BB962C8B-B14F-4D97-AF65-F5344CB8AC3E}">
        <p14:creationId xmlns:p14="http://schemas.microsoft.com/office/powerpoint/2010/main" val="3428522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Děkuji za shlédnutí</a:t>
            </a:r>
            <a:endParaRPr lang="cs-CZ" dirty="0"/>
          </a:p>
        </p:txBody>
      </p:sp>
      <p:sp>
        <p:nvSpPr>
          <p:cNvPr id="5" name="Podnadpis 4"/>
          <p:cNvSpPr>
            <a:spLocks noGrp="1"/>
          </p:cNvSpPr>
          <p:nvPr>
            <p:ph type="subTitle" idx="1"/>
          </p:nvPr>
        </p:nvSpPr>
        <p:spPr/>
        <p:txBody>
          <a:bodyPr/>
          <a:lstStyle/>
          <a:p>
            <a:r>
              <a:rPr lang="cs-CZ" dirty="0" smtClean="0"/>
              <a:t>dotazy posílejte na </a:t>
            </a:r>
            <a:r>
              <a:rPr lang="cs-CZ" dirty="0" smtClean="0">
                <a:hlinkClick r:id="rId2"/>
              </a:rPr>
              <a:t>marketa.palenikova@econ.muni.cz</a:t>
            </a:r>
            <a:endParaRPr lang="cs-CZ" dirty="0" smtClean="0"/>
          </a:p>
          <a:p>
            <a:r>
              <a:rPr lang="cs-CZ" dirty="0" smtClean="0"/>
              <a:t>Případně se můžeme domluvit na konzultaci (např. přes </a:t>
            </a:r>
            <a:r>
              <a:rPr lang="cs-CZ" dirty="0" err="1" smtClean="0"/>
              <a:t>skype</a:t>
            </a:r>
            <a:r>
              <a:rPr lang="cs-CZ" dirty="0" smtClean="0"/>
              <a:t>)</a:t>
            </a:r>
          </a:p>
          <a:p>
            <a:r>
              <a:rPr lang="cs-CZ" dirty="0" smtClean="0"/>
              <a:t>Mějte se co nejlépe to jde!</a:t>
            </a:r>
            <a:endParaRPr lang="cs-CZ" dirty="0"/>
          </a:p>
        </p:txBody>
      </p:sp>
    </p:spTree>
    <p:extLst>
      <p:ext uri="{BB962C8B-B14F-4D97-AF65-F5344CB8AC3E}">
        <p14:creationId xmlns:p14="http://schemas.microsoft.com/office/powerpoint/2010/main" val="411647591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1452</TotalTime>
  <Words>895</Words>
  <Application>Microsoft Office PowerPoint</Application>
  <PresentationFormat>Širokoúhlá obrazovka</PresentationFormat>
  <Paragraphs>52</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Předmět VZ Předpokládaná hodnota Proces zadávání (režim)</vt:lpstr>
      <vt:lpstr>Předmět veřejné zakázky </vt:lpstr>
      <vt:lpstr>Druh zadávacího řízení </vt:lpstr>
      <vt:lpstr>Druhy zadávacích řízení </vt:lpstr>
      <vt:lpstr>Využití jednotlivých druhů zadávacích řízení </vt:lpstr>
      <vt:lpstr>Otevřenost zadávacích zjištění v ČR</vt:lpstr>
      <vt:lpstr>Koncesní řízení </vt:lpstr>
      <vt:lpstr>Koncesní řízení </vt:lpstr>
      <vt:lpstr>Děkuji za shlédnutí</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zadávání a kvalifikace</dc:title>
  <dc:creator>User</dc:creator>
  <cp:lastModifiedBy>User</cp:lastModifiedBy>
  <cp:revision>18</cp:revision>
  <dcterms:created xsi:type="dcterms:W3CDTF">2020-03-18T14:18:26Z</dcterms:created>
  <dcterms:modified xsi:type="dcterms:W3CDTF">2020-03-19T14:30:32Z</dcterms:modified>
</cp:coreProperties>
</file>