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1" r:id="rId7"/>
    <p:sldId id="262" r:id="rId8"/>
    <p:sldId id="265" r:id="rId9"/>
    <p:sldId id="266" r:id="rId10"/>
    <p:sldId id="263" r:id="rId11"/>
    <p:sldId id="264"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d82a2cff7a31df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4" autoAdjust="0"/>
    <p:restoredTop sz="94660"/>
  </p:normalViewPr>
  <p:slideViewPr>
    <p:cSldViewPr snapToGrid="0">
      <p:cViewPr varScale="1">
        <p:scale>
          <a:sx n="64" d="100"/>
          <a:sy n="64" d="100"/>
        </p:scale>
        <p:origin x="64"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1T14:48:55.692" idx="1">
    <p:pos x="2455" y="3689"/>
    <p:text>Co je PPP
PPP (Public Private Partnership) nemá právní význam a lze jej použít k popisu široké škály možností spolupráce mezi veřejným a soukromým sektorem.
Podstatou PPP projektů je dlouhodobý smluvní vztah mezi soukromým partnerem a veřejným zadavatelem, obvykle trvající 20 až 30 let, o zajištění veřejné infrastruktury nebo služby, ve které soukromý partner nese významné riziko a odpovědnost za řízení projektu, a jeho odměna je přímo spojena s jeho výkonem.
PPP představuje alternativu k tradičnímu zadávání veřejných zakázek:
U tradiční veřejné zakázky na výstavbu infrastruktury si zadavatel jednotlivě najímá řadu dodavatelů – projektanta, zhotovitele, dozor stavby a kontroluje si jednotlivá plnění. Většinou si sám zařízení provozuje a udržuje ve vlastní režii. Odpovědnost za řízení jednotlivých dodavatelů nese sám zadavatel. V praxi, vzhledem k čtyřleté délce volebního cyklu, je motivace veřejných zadavatelů krátkodobá a bývá zaměřena na realizaci pouze jedné projektové fáze (získání povolení a projektu, výstavba nebo rekonstrukce).
V případě PPP si veřejný sektor vybere jednoho dlouhodobě odpovědného partnera (koncesionáře), který nese dlouhodobou odpovědnost za zajištění celku – vyprojektování, výstavbu, financování a provoz, včetně správy a údržby po dobu trvání smlouvy. Vzhledem k délce projektu může koncesionář optimalizovat své řešení. Může se například rozhodnout k vyšší počáteční investici do kvalitnějšího řešení, které bude mít delší životnost a levnější provoz a údržbu. (Asociace pro rozvoj inrastruktury, online)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smtClean="0"/>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0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39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smtClean="0"/>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3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653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smtClean="0"/>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66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029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smtClean="0"/>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730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043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341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smtClean="0"/>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853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7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4/30/2020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8897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eskainfrastruktura.cz/projekty/depo-mhd-plz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hyperlink" Target="https://www.mfcr.cz/cs/verejny-sektor/podpora-z-narodnich-zdroju/partnerstvi-verejneho-a-soukromeho-sekto" TargetMode="External"/><Relationship Id="rId4" Type="http://schemas.openxmlformats.org/officeDocument/2006/relationships/hyperlink" Target="http://www.isvz.cz/ISVZ/RKS/Filter.aspx"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pp.worldbank.org/public-private-partnership/overview/what-are-public-private-partnerships" TargetMode="External"/><Relationship Id="rId3" Type="http://schemas.openxmlformats.org/officeDocument/2006/relationships/slideLayout" Target="../slideLayouts/slideLayout2.xml"/><Relationship Id="rId7" Type="http://schemas.openxmlformats.org/officeDocument/2006/relationships/hyperlink" Target="https://ppp.worldbank.org/public-private-partnership/node/50"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pppknowledgelab.org/ppp-cycle/what-ppp" TargetMode="External"/><Relationship Id="rId5" Type="http://schemas.openxmlformats.org/officeDocument/2006/relationships/hyperlink" Target="https://pppknowledgelab.org/" TargetMode="External"/><Relationship Id="rId10" Type="http://schemas.openxmlformats.org/officeDocument/2006/relationships/comments" Target="../comments/comment1.xml"/><Relationship Id="rId4" Type="http://schemas.openxmlformats.org/officeDocument/2006/relationships/hyperlink" Target="https://ppp.worldbank.org/public-private-partnership/agreements/concessions-bots-dbos" TargetMode="Externa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ppp.worldbank.org/public-private-partnership/sector" TargetMode="External"/><Relationship Id="rId2" Type="http://schemas.openxmlformats.org/officeDocument/2006/relationships/hyperlink" Target="https://ec.europa.eu/regional_policy/sources/docgener/guides/ppp_en.pdf" TargetMode="External"/><Relationship Id="rId1" Type="http://schemas.openxmlformats.org/officeDocument/2006/relationships/slideLayout" Target="../slideLayouts/slideLayout2.xml"/><Relationship Id="rId4" Type="http://schemas.openxmlformats.org/officeDocument/2006/relationships/hyperlink" Target="https://ppi.worldbank.org/content/dam/PPI/documents/private-participation-infrastructure-annual-2019-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Veřejné zakázky, koncese, PPP projekty</a:t>
            </a:r>
            <a:endParaRPr lang="cs-CZ" dirty="0"/>
          </a:p>
        </p:txBody>
      </p:sp>
      <p:sp>
        <p:nvSpPr>
          <p:cNvPr id="3" name="Podnadpis 2"/>
          <p:cNvSpPr>
            <a:spLocks noGrp="1"/>
          </p:cNvSpPr>
          <p:nvPr>
            <p:ph type="subTitle" idx="1"/>
          </p:nvPr>
        </p:nvSpPr>
        <p:spPr/>
        <p:txBody>
          <a:bodyPr/>
          <a:lstStyle/>
          <a:p>
            <a:r>
              <a:rPr lang="cs-CZ" dirty="0" smtClean="0"/>
              <a:t>Opakování + možná něco navíc (doufám </a:t>
            </a:r>
            <a:r>
              <a:rPr lang="cs-CZ" dirty="0" smtClean="0">
                <a:sym typeface="Wingdings" panose="05000000000000000000" pitchFamily="2" charset="2"/>
              </a:rPr>
              <a:t>)</a:t>
            </a:r>
            <a:endParaRPr lang="cs-CZ" dirty="0"/>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32224041"/>
      </p:ext>
    </p:extLst>
  </p:cSld>
  <p:clrMapOvr>
    <a:masterClrMapping/>
  </p:clrMapOvr>
  <mc:AlternateContent xmlns:mc="http://schemas.openxmlformats.org/markup-compatibility/2006">
    <mc:Choice xmlns:p14="http://schemas.microsoft.com/office/powerpoint/2010/main" Requires="p14">
      <p:transition spd="slow" p14:dur="2000" advTm="67296"/>
    </mc:Choice>
    <mc:Fallback>
      <p:transition spd="slow" advTm="67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PPP v EU </a:t>
            </a:r>
            <a:endParaRPr lang="cs-CZ" dirty="0"/>
          </a:p>
        </p:txBody>
      </p:sp>
      <p:sp>
        <p:nvSpPr>
          <p:cNvPr id="3" name="Zástupný symbol pro obsah 2"/>
          <p:cNvSpPr>
            <a:spLocks noGrp="1"/>
          </p:cNvSpPr>
          <p:nvPr>
            <p:ph idx="1"/>
          </p:nvPr>
        </p:nvSpPr>
        <p:spPr/>
        <p:txBody>
          <a:bodyPr>
            <a:normAutofit fontScale="77500" lnSpcReduction="20000"/>
          </a:bodyPr>
          <a:lstStyle/>
          <a:p>
            <a:pPr fontAlgn="base"/>
            <a:r>
              <a:rPr lang="cs-CZ" dirty="0"/>
              <a:t>Za posledních 30 let se v zemích EU zrealizovalo přes 1,850 projektů formou PPP a bylo proinvestováno téměř 10 bilionů korun (EUR 380 miliard) v následujících oblastech a v typových projektech:</a:t>
            </a:r>
          </a:p>
          <a:p>
            <a:pPr fontAlgn="base"/>
            <a:r>
              <a:rPr lang="cs-CZ" b="1" dirty="0" smtClean="0"/>
              <a:t>Doprava</a:t>
            </a:r>
            <a:r>
              <a:rPr lang="cs-CZ" dirty="0" smtClean="0"/>
              <a:t> </a:t>
            </a:r>
            <a:r>
              <a:rPr lang="cs-CZ" b="1" dirty="0"/>
              <a:t>(384 projektů, 56 % investic)</a:t>
            </a:r>
            <a:r>
              <a:rPr lang="cs-CZ" dirty="0"/>
              <a:t> dálnice, tunely, mosty, správa regionálních silnic, železnice, rychlodráhy, tramvajové linky.</a:t>
            </a:r>
          </a:p>
          <a:p>
            <a:pPr fontAlgn="base"/>
            <a:r>
              <a:rPr lang="cs-CZ" b="1" dirty="0"/>
              <a:t>Zdravotnictví a sociální péče</a:t>
            </a:r>
            <a:r>
              <a:rPr lang="cs-CZ" dirty="0"/>
              <a:t> </a:t>
            </a:r>
            <a:r>
              <a:rPr lang="cs-CZ" b="1" dirty="0"/>
              <a:t>(388 projektů, 14 % investic)</a:t>
            </a:r>
            <a:r>
              <a:rPr lang="cs-CZ" dirty="0"/>
              <a:t> nemocnice, polikliniky, pečovatelské domovy.</a:t>
            </a:r>
          </a:p>
          <a:p>
            <a:pPr fontAlgn="base"/>
            <a:r>
              <a:rPr lang="cs-CZ" b="1" dirty="0"/>
              <a:t>Školství (434 projektů, 9 % investic)</a:t>
            </a:r>
            <a:r>
              <a:rPr lang="cs-CZ" dirty="0"/>
              <a:t> univerzitní kampusy, školy, studentské ubytování.</a:t>
            </a:r>
          </a:p>
          <a:p>
            <a:pPr fontAlgn="base"/>
            <a:r>
              <a:rPr lang="cs-CZ" b="1" dirty="0"/>
              <a:t>Administrativní případně ubytovací kapacity</a:t>
            </a:r>
            <a:r>
              <a:rPr lang="cs-CZ" dirty="0"/>
              <a:t> </a:t>
            </a:r>
            <a:r>
              <a:rPr lang="cs-CZ" b="1" dirty="0"/>
              <a:t>(276 projektů, 10 % investic)</a:t>
            </a:r>
            <a:r>
              <a:rPr lang="cs-CZ" dirty="0"/>
              <a:t> úřady, soudy, ubytovny, administrativní prostory, věznice, policejní a hasičské budovy.</a:t>
            </a:r>
          </a:p>
          <a:p>
            <a:pPr fontAlgn="base"/>
            <a:r>
              <a:rPr lang="cs-CZ" b="1" dirty="0"/>
              <a:t>Utility</a:t>
            </a:r>
            <a:r>
              <a:rPr lang="cs-CZ" dirty="0"/>
              <a:t> – vodárenství, energetika, odpadové hospodářství, spalovny.</a:t>
            </a:r>
          </a:p>
          <a:p>
            <a:pPr fontAlgn="base"/>
            <a:r>
              <a:rPr lang="cs-CZ" dirty="0"/>
              <a:t>Mezi nejaktivnější země patří Velká Británie (1,000 projektů), Francie (200), Španělsko (162), Německo (126), Nizozemí (47), Portugalsko (41). Mezi aktivní průkopníky patří také Turecko (27), Polsko (12) či Slovensko (2</a:t>
            </a:r>
            <a:r>
              <a:rPr lang="cs-CZ" dirty="0" smtClean="0"/>
              <a:t>).</a:t>
            </a:r>
          </a:p>
          <a:p>
            <a:pPr marL="0" indent="0" fontAlgn="base">
              <a:buNone/>
            </a:pPr>
            <a:r>
              <a:rPr lang="cs-CZ" dirty="0" smtClean="0"/>
              <a:t>Asociace pro rozvoj </a:t>
            </a:r>
            <a:r>
              <a:rPr lang="cs-CZ" dirty="0"/>
              <a:t>infrastruktury dostupné na https://www.ceskainfrastruktura.cz/temata/financovani-projektu-dopravni-infrastruktury-formou-ppp/</a:t>
            </a:r>
          </a:p>
          <a:p>
            <a:pPr marL="0" indent="0" fontAlgn="base">
              <a:buNone/>
            </a:pPr>
            <a:endParaRPr lang="cs-CZ" dirty="0" smtClean="0"/>
          </a:p>
          <a:p>
            <a:pPr marL="0" indent="0" fontAlgn="base">
              <a:buNone/>
            </a:pPr>
            <a:endParaRPr lang="cs-CZ" dirty="0" smtClean="0"/>
          </a:p>
          <a:p>
            <a:pPr fontAlgn="base"/>
            <a:endParaRPr lang="cs-CZ" dirty="0"/>
          </a:p>
        </p:txBody>
      </p:sp>
    </p:spTree>
    <p:extLst>
      <p:ext uri="{BB962C8B-B14F-4D97-AF65-F5344CB8AC3E}">
        <p14:creationId xmlns:p14="http://schemas.microsoft.com/office/powerpoint/2010/main" val="124164264"/>
      </p:ext>
    </p:extLst>
  </p:cSld>
  <p:clrMapOvr>
    <a:masterClrMapping/>
  </p:clrMapOvr>
  <mc:AlternateContent xmlns:mc="http://schemas.openxmlformats.org/markup-compatibility/2006">
    <mc:Choice xmlns:p14="http://schemas.microsoft.com/office/powerpoint/2010/main" Requires="p14">
      <p:transition spd="slow" p14:dur="2000" advTm="10250"/>
    </mc:Choice>
    <mc:Fallback>
      <p:transition spd="slow" advTm="1025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PPP projekt v ČR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hlinkClick r:id="rId2"/>
              </a:rPr>
              <a:t>https://www.ceskainfrastruktura.cz/projekty/depo-mhd-plzen</a:t>
            </a:r>
            <a:r>
              <a:rPr lang="cs-CZ" dirty="0" smtClean="0">
                <a:hlinkClick r:id="rId2"/>
              </a:rPr>
              <a:t>/</a:t>
            </a:r>
            <a:endParaRPr lang="cs-CZ" dirty="0" smtClean="0"/>
          </a:p>
          <a:p>
            <a:r>
              <a:rPr lang="cs-CZ" dirty="0" smtClean="0"/>
              <a:t>DEPO MHD PLZEŇ</a:t>
            </a:r>
          </a:p>
          <a:p>
            <a:pPr fontAlgn="base"/>
            <a:r>
              <a:rPr lang="cs-CZ" b="1" dirty="0"/>
              <a:t>PPP projekt výstavby opravárenského a odstavného závodu a poskytování full </a:t>
            </a:r>
            <a:r>
              <a:rPr lang="cs-CZ" b="1" dirty="0" err="1"/>
              <a:t>service</a:t>
            </a:r>
            <a:r>
              <a:rPr lang="cs-CZ" b="1" dirty="0"/>
              <a:t> pro Plzeňské městské dopravní podniky, a.s.</a:t>
            </a:r>
            <a:endParaRPr lang="cs-CZ" dirty="0"/>
          </a:p>
          <a:p>
            <a:pPr fontAlgn="base"/>
            <a:r>
              <a:rPr lang="cs-CZ" dirty="0"/>
              <a:t>Realizace záměru PMDP a.s. opustit nevyhovující prostory pro odstav a opravy vozidel MHD a přesun kompetence výstavbě nového areálu a poskytování FS na soukromý subjekt</a:t>
            </a:r>
            <a:r>
              <a:rPr lang="cs-CZ" dirty="0" smtClean="0"/>
              <a:t>.</a:t>
            </a:r>
          </a:p>
          <a:p>
            <a:pPr fontAlgn="base"/>
            <a:r>
              <a:rPr lang="cs-CZ" dirty="0">
                <a:solidFill>
                  <a:srgbClr val="FF0000"/>
                </a:solidFill>
              </a:rPr>
              <a:t>1,6 </a:t>
            </a:r>
            <a:r>
              <a:rPr lang="cs-CZ" dirty="0" err="1">
                <a:solidFill>
                  <a:srgbClr val="FF0000"/>
                </a:solidFill>
              </a:rPr>
              <a:t>mld</a:t>
            </a:r>
            <a:r>
              <a:rPr lang="cs-CZ" dirty="0">
                <a:solidFill>
                  <a:srgbClr val="FF0000"/>
                </a:solidFill>
              </a:rPr>
              <a:t> CZK</a:t>
            </a:r>
          </a:p>
          <a:p>
            <a:r>
              <a:rPr lang="cs-CZ" dirty="0"/>
              <a:t>Délka projektu 29 let (01/2013 – 12/2041).</a:t>
            </a:r>
            <a:r>
              <a:rPr lang="cs-CZ" dirty="0"/>
              <a:t/>
            </a:r>
            <a:br>
              <a:rPr lang="cs-CZ" dirty="0"/>
            </a:br>
            <a:r>
              <a:rPr lang="cs-CZ" dirty="0"/>
              <a:t>Poskytování FS ze strany Dodavatele po celou dobu smlouvy.</a:t>
            </a:r>
            <a:r>
              <a:rPr lang="cs-CZ" dirty="0"/>
              <a:t/>
            </a:r>
            <a:br>
              <a:rPr lang="cs-CZ" dirty="0"/>
            </a:br>
            <a:r>
              <a:rPr lang="cs-CZ" dirty="0"/>
              <a:t>Postupné splácení obou závodů ze strany Zadavatele a jejich převod na Zadavatele na konci projektu.</a:t>
            </a:r>
            <a:r>
              <a:rPr lang="cs-CZ" dirty="0"/>
              <a:t/>
            </a:r>
            <a:br>
              <a:rPr lang="cs-CZ" dirty="0"/>
            </a:br>
            <a:r>
              <a:rPr lang="cs-CZ" dirty="0"/>
              <a:t>Opce Zadavatele na předčasný převod obou závodů.</a:t>
            </a:r>
            <a:r>
              <a:rPr lang="cs-CZ" dirty="0"/>
              <a:t/>
            </a:r>
            <a:br>
              <a:rPr lang="cs-CZ" dirty="0"/>
            </a:br>
            <a:r>
              <a:rPr lang="cs-CZ" dirty="0"/>
              <a:t>Za finanční závazky Zadavatele ručí Město.</a:t>
            </a:r>
            <a:endParaRPr lang="cs-CZ" dirty="0"/>
          </a:p>
        </p:txBody>
      </p:sp>
    </p:spTree>
    <p:extLst>
      <p:ext uri="{BB962C8B-B14F-4D97-AF65-F5344CB8AC3E}">
        <p14:creationId xmlns:p14="http://schemas.microsoft.com/office/powerpoint/2010/main" val="866896168"/>
      </p:ext>
    </p:extLst>
  </p:cSld>
  <p:clrMapOvr>
    <a:masterClrMapping/>
  </p:clrMapOvr>
  <mc:AlternateContent xmlns:mc="http://schemas.openxmlformats.org/markup-compatibility/2006">
    <mc:Choice xmlns:p14="http://schemas.microsoft.com/office/powerpoint/2010/main" Requires="p14">
      <p:transition spd="slow" p14:dur="2000" advTm="4440"/>
    </mc:Choice>
    <mc:Fallback>
      <p:transition spd="slow" advTm="444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Děkuji za pozornost </a:t>
            </a:r>
            <a:r>
              <a:rPr lang="cs-CZ" dirty="0" smtClean="0">
                <a:sym typeface="Wingdings" panose="05000000000000000000" pitchFamily="2" charset="2"/>
              </a:rPr>
              <a:t></a:t>
            </a:r>
            <a:endParaRPr lang="cs-CZ" dirty="0"/>
          </a:p>
        </p:txBody>
      </p:sp>
    </p:spTree>
    <p:extLst>
      <p:ext uri="{BB962C8B-B14F-4D97-AF65-F5344CB8AC3E}">
        <p14:creationId xmlns:p14="http://schemas.microsoft.com/office/powerpoint/2010/main" val="1221948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Koncese</a:t>
            </a:r>
            <a:endParaRPr lang="cs-CZ" dirty="0"/>
          </a:p>
        </p:txBody>
      </p:sp>
      <p:sp>
        <p:nvSpPr>
          <p:cNvPr id="3" name="Zástupný symbol pro obsah 2"/>
          <p:cNvSpPr>
            <a:spLocks noGrp="1"/>
          </p:cNvSpPr>
          <p:nvPr>
            <p:ph idx="1"/>
          </p:nvPr>
        </p:nvSpPr>
        <p:spPr/>
        <p:txBody>
          <a:bodyPr>
            <a:normAutofit/>
          </a:bodyPr>
          <a:lstStyle/>
          <a:p>
            <a:r>
              <a:rPr lang="cs-CZ" dirty="0" smtClean="0"/>
              <a:t>Víme, že – definuje nový zákon o zadávání veřejných zakázek, který rozlišuje mezi koncesemi na služby a koncesemi na stavební práce </a:t>
            </a:r>
          </a:p>
          <a:p>
            <a:r>
              <a:rPr lang="cs-CZ" dirty="0" smtClean="0"/>
              <a:t>Nyní se koncese realizují dle nového zákona v režimu koncesního řízení, pokud nevyužijí některého (dle zákonných podmínek) řízení pro nadlimitní veřejné zakázky. (z toho plynou problémy spojené se statistickým zjišťováním hodnoty koncesních projektů realizovaných veřejnými zadavateli)  </a:t>
            </a:r>
          </a:p>
          <a:p>
            <a:r>
              <a:rPr lang="cs-CZ" dirty="0" smtClean="0"/>
              <a:t>Mají společné, že dochází k přenosu větší míry rizik </a:t>
            </a:r>
            <a:r>
              <a:rPr lang="cs-CZ" dirty="0" smtClean="0"/>
              <a:t>Na d</a:t>
            </a:r>
            <a:r>
              <a:rPr lang="cs-CZ" dirty="0" smtClean="0"/>
              <a:t>odavatele (provozní </a:t>
            </a:r>
            <a:r>
              <a:rPr lang="cs-CZ" dirty="0" smtClean="0"/>
              <a:t>riziko , riziko brát na sebe užitky z poskytování svěřených služeb). </a:t>
            </a:r>
          </a:p>
          <a:p>
            <a:r>
              <a:rPr lang="cs-CZ" dirty="0" smtClean="0"/>
              <a:t>Náklady, které dodavateli vznikají jsou kryty právě z výnosů z poplatků, ale mohou být doplněny také platbou z rozpočtu zadavatele (tyto platby jsou součástí smlouvy a také může být jejich výše kritériem pro hodnocení nabídek). </a:t>
            </a:r>
            <a:endParaRPr lang="cs-CZ" dirty="0"/>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64963432"/>
      </p:ext>
    </p:extLst>
  </p:cSld>
  <p:clrMapOvr>
    <a:masterClrMapping/>
  </p:clrMapOvr>
  <mc:AlternateContent xmlns:mc="http://schemas.openxmlformats.org/markup-compatibility/2006">
    <mc:Choice xmlns:p14="http://schemas.microsoft.com/office/powerpoint/2010/main" Requires="p14">
      <p:transition spd="slow" p14:dur="2000" advTm="142191"/>
    </mc:Choice>
    <mc:Fallback>
      <p:transition spd="slow" advTm="142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Předpokládaná cena koncese </a:t>
            </a:r>
            <a:endParaRPr lang="cs-CZ" dirty="0"/>
          </a:p>
        </p:txBody>
      </p:sp>
      <p:sp>
        <p:nvSpPr>
          <p:cNvPr id="3" name="Zástupný symbol pro obsah 2"/>
          <p:cNvSpPr>
            <a:spLocks noGrp="1"/>
          </p:cNvSpPr>
          <p:nvPr>
            <p:ph idx="1"/>
          </p:nvPr>
        </p:nvSpPr>
        <p:spPr/>
        <p:txBody>
          <a:bodyPr/>
          <a:lstStyle/>
          <a:p>
            <a:r>
              <a:rPr lang="cs-CZ" dirty="0" smtClean="0"/>
              <a:t>Předpokládaná hodnota koncese = celkový obrat dodavatele bez DPH, a to za dobu trvání koncese </a:t>
            </a:r>
          </a:p>
          <a:p>
            <a:r>
              <a:rPr lang="cs-CZ" dirty="0" smtClean="0"/>
              <a:t>Musí být stanovena v okamžiku zadávání </a:t>
            </a:r>
          </a:p>
          <a:p>
            <a:r>
              <a:rPr lang="cs-CZ" dirty="0" smtClean="0"/>
              <a:t>Co je součástí předpokládané hodnoty a co musí být zahrnuto stanoví </a:t>
            </a:r>
            <a:r>
              <a:rPr lang="cs-CZ" dirty="0" smtClean="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175</a:t>
            </a:r>
          </a:p>
          <a:p>
            <a:r>
              <a:rPr lang="cs-CZ" dirty="0"/>
              <a:t>Součástí jsou například platby uhrazené uživateli, platby nebo finanční výhody poskytnuté zadavatelem, nebo třetími osobami, a to v jakékoliv formě</a:t>
            </a:r>
            <a:r>
              <a:rPr lang="cs-CZ" dirty="0" smtClean="0"/>
              <a:t>….</a:t>
            </a:r>
          </a:p>
          <a:p>
            <a:pPr marL="0" indent="0">
              <a:buNone/>
            </a:pPr>
            <a:endParaRPr lang="cs-CZ" dirty="0" smtClean="0"/>
          </a:p>
          <a:p>
            <a:endParaRPr lang="cs-CZ" dirty="0"/>
          </a:p>
          <a:p>
            <a:endParaRPr lang="cs-CZ" dirty="0"/>
          </a:p>
        </p:txBody>
      </p:sp>
    </p:spTree>
    <p:extLst>
      <p:ext uri="{BB962C8B-B14F-4D97-AF65-F5344CB8AC3E}">
        <p14:creationId xmlns:p14="http://schemas.microsoft.com/office/powerpoint/2010/main" val="820876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Koncese malého rozsahu </a:t>
            </a:r>
            <a:endParaRPr lang="cs-CZ" dirty="0"/>
          </a:p>
        </p:txBody>
      </p:sp>
      <p:sp>
        <p:nvSpPr>
          <p:cNvPr id="3" name="Zástupný symbol pro obsah 2"/>
          <p:cNvSpPr>
            <a:spLocks noGrp="1"/>
          </p:cNvSpPr>
          <p:nvPr>
            <p:ph idx="1"/>
          </p:nvPr>
        </p:nvSpPr>
        <p:spPr/>
        <p:txBody>
          <a:bodyPr/>
          <a:lstStyle/>
          <a:p>
            <a:r>
              <a:rPr lang="cs-CZ" dirty="0" smtClean="0">
                <a:solidFill>
                  <a:srgbClr val="FF0000"/>
                </a:solidFill>
              </a:rPr>
              <a:t>Předpokládaná hodnota je ≤ 20 mil. Kč (ustanovení </a:t>
            </a:r>
            <a:r>
              <a:rPr lang="cs-CZ" dirty="0" smtClean="0">
                <a:solidFill>
                  <a:srgbClr val="FF0000"/>
                </a:solidFill>
                <a:latin typeface="Arial" panose="020B0604020202020204" pitchFamily="34" charset="0"/>
                <a:cs typeface="Arial" panose="020B0604020202020204" pitchFamily="34" charset="0"/>
              </a:rPr>
              <a:t>§27 a 31 se nepoužijí)</a:t>
            </a:r>
            <a:r>
              <a:rPr lang="cs-CZ" dirty="0" smtClean="0">
                <a:solidFill>
                  <a:srgbClr val="FF0000"/>
                </a:solidFill>
              </a:rPr>
              <a:t> </a:t>
            </a:r>
            <a:endParaRPr lang="cs-CZ" dirty="0">
              <a:solidFill>
                <a:srgbClr val="FF0000"/>
              </a:solidFill>
            </a:endParaRP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62609451"/>
      </p:ext>
    </p:extLst>
  </p:cSld>
  <p:clrMapOvr>
    <a:masterClrMapping/>
  </p:clrMapOvr>
  <mc:AlternateContent xmlns:mc="http://schemas.openxmlformats.org/markup-compatibility/2006">
    <mc:Choice xmlns:p14="http://schemas.microsoft.com/office/powerpoint/2010/main" Requires="p14">
      <p:transition spd="slow" p14:dur="2000" advTm="53080"/>
    </mc:Choice>
    <mc:Fallback>
      <p:transition spd="slow" advTm="53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Koncesní řízení </a:t>
            </a:r>
            <a:endParaRPr lang="cs-CZ" dirty="0"/>
          </a:p>
        </p:txBody>
      </p:sp>
      <p:sp>
        <p:nvSpPr>
          <p:cNvPr id="3" name="Zástupný symbol pro obsah 2"/>
          <p:cNvSpPr>
            <a:spLocks noGrp="1"/>
          </p:cNvSpPr>
          <p:nvPr>
            <p:ph idx="1"/>
          </p:nvPr>
        </p:nvSpPr>
        <p:spPr/>
        <p:txBody>
          <a:bodyPr>
            <a:normAutofit/>
          </a:bodyPr>
          <a:lstStyle/>
          <a:p>
            <a:r>
              <a:rPr lang="cs-CZ" dirty="0" smtClean="0"/>
              <a:t>Smlouvu na koncesi lze uzavřít pouze na dobu určitou</a:t>
            </a:r>
          </a:p>
          <a:p>
            <a:r>
              <a:rPr lang="cs-CZ" dirty="0" smtClean="0"/>
              <a:t>Zahajuje se oznámením o zahájení řízení (vyzívá neomezený počet dodavatelů)</a:t>
            </a:r>
          </a:p>
          <a:p>
            <a:r>
              <a:rPr lang="cs-CZ" dirty="0" smtClean="0"/>
              <a:t>Pokud zadavatel obdrží nabídku, v níž je navrženo výjimečné inovativní řešení, které zadavatel jednající s náležitou péčí nemohl předpokládat, může změnit pořadí kritérií hodnocení za účelem zohlednění tohoto inovativního řešení. </a:t>
            </a:r>
          </a:p>
          <a:p>
            <a:r>
              <a:rPr lang="cs-CZ" dirty="0" smtClean="0"/>
              <a:t>Lhůty </a:t>
            </a:r>
            <a:r>
              <a:rPr lang="cs-CZ" dirty="0" smtClean="0">
                <a:solidFill>
                  <a:srgbClr val="FF0000"/>
                </a:solidFill>
                <a:latin typeface="Arial" panose="020B0604020202020204" pitchFamily="34" charset="0"/>
                <a:cs typeface="Arial" panose="020B0604020202020204" pitchFamily="34" charset="0"/>
              </a:rPr>
              <a:t>§ 181</a:t>
            </a:r>
          </a:p>
          <a:p>
            <a:r>
              <a:rPr lang="cs-CZ" dirty="0" err="1" smtClean="0">
                <a:solidFill>
                  <a:srgbClr val="FF0000"/>
                </a:solidFill>
                <a:latin typeface="Arial" panose="020B0604020202020204" pitchFamily="34" charset="0"/>
                <a:cs typeface="Arial" panose="020B0604020202020204" pitchFamily="34" charset="0"/>
              </a:rPr>
              <a:t>Stanovistko</a:t>
            </a:r>
            <a:r>
              <a:rPr lang="cs-CZ" dirty="0" smtClean="0">
                <a:solidFill>
                  <a:srgbClr val="FF0000"/>
                </a:solidFill>
                <a:latin typeface="Arial" panose="020B0604020202020204" pitchFamily="34" charset="0"/>
                <a:cs typeface="Arial" panose="020B0604020202020204" pitchFamily="34" charset="0"/>
              </a:rPr>
              <a:t> </a:t>
            </a:r>
            <a:r>
              <a:rPr lang="cs-CZ" dirty="0" err="1" smtClean="0">
                <a:solidFill>
                  <a:srgbClr val="FF0000"/>
                </a:solidFill>
                <a:latin typeface="Arial" panose="020B0604020202020204" pitchFamily="34" charset="0"/>
                <a:cs typeface="Arial" panose="020B0604020202020204" pitchFamily="34" charset="0"/>
              </a:rPr>
              <a:t>mF</a:t>
            </a:r>
            <a:r>
              <a:rPr lang="cs-CZ" dirty="0" smtClean="0">
                <a:solidFill>
                  <a:srgbClr val="FF0000"/>
                </a:solidFill>
                <a:latin typeface="Arial" panose="020B0604020202020204" pitchFamily="34" charset="0"/>
                <a:cs typeface="Arial" panose="020B0604020202020204" pitchFamily="34" charset="0"/>
              </a:rPr>
              <a:t> ČR – ÚSC si musí ke koncesím vyžádat stanovisko MF k uzavření smlouvy </a:t>
            </a:r>
            <a:endParaRPr lang="cs-CZ" dirty="0"/>
          </a:p>
        </p:txBody>
      </p:sp>
    </p:spTree>
    <p:extLst>
      <p:ext uri="{BB962C8B-B14F-4D97-AF65-F5344CB8AC3E}">
        <p14:creationId xmlns:p14="http://schemas.microsoft.com/office/powerpoint/2010/main" val="160411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Koncesní projekty v ČR</a:t>
            </a:r>
            <a:endParaRPr lang="cs-CZ" dirty="0"/>
          </a:p>
        </p:txBody>
      </p:sp>
      <p:pic>
        <p:nvPicPr>
          <p:cNvPr id="4" name="Zástupný symbol pro obsah 3"/>
          <p:cNvPicPr>
            <a:picLocks noGrp="1" noChangeAspect="1"/>
          </p:cNvPicPr>
          <p:nvPr>
            <p:ph idx="1"/>
          </p:nvPr>
        </p:nvPicPr>
        <p:blipFill>
          <a:blip r:embed="rId4"/>
          <a:stretch>
            <a:fillRect/>
          </a:stretch>
        </p:blipFill>
        <p:spPr>
          <a:xfrm>
            <a:off x="1023938" y="2391486"/>
            <a:ext cx="9720262" cy="3811752"/>
          </a:xfrm>
          <a:prstGeom prst="rect">
            <a:avLst/>
          </a:prstGeom>
        </p:spPr>
      </p:pic>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392430470"/>
      </p:ext>
    </p:extLst>
  </p:cSld>
  <p:clrMapOvr>
    <a:masterClrMapping/>
  </p:clrMapOvr>
  <mc:AlternateContent xmlns:mc="http://schemas.openxmlformats.org/markup-compatibility/2006">
    <mc:Choice xmlns:p14="http://schemas.microsoft.com/office/powerpoint/2010/main" Requires="p14">
      <p:transition spd="slow" p14:dur="2000" advTm="52619"/>
    </mc:Choice>
    <mc:Fallback>
      <p:transition spd="slow" advTm="52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Užitečné </a:t>
            </a:r>
            <a:r>
              <a:rPr lang="cs-CZ" dirty="0" err="1" smtClean="0"/>
              <a:t>infoRmace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hlinkClick r:id="rId4"/>
              </a:rPr>
              <a:t>Rejstřík koncesních smluv dostupný na http</a:t>
            </a:r>
            <a:r>
              <a:rPr lang="cs-CZ" dirty="0">
                <a:hlinkClick r:id="rId4"/>
              </a:rPr>
              <a:t>://</a:t>
            </a:r>
            <a:r>
              <a:rPr lang="cs-CZ" dirty="0" smtClean="0">
                <a:hlinkClick r:id="rId4"/>
              </a:rPr>
              <a:t>www.isvz.cz/ISVZ/RKS/Filter.aspx</a:t>
            </a:r>
            <a:r>
              <a:rPr lang="cs-CZ" dirty="0" smtClean="0"/>
              <a:t> </a:t>
            </a:r>
            <a:endParaRPr lang="cs-CZ" dirty="0"/>
          </a:p>
          <a:p>
            <a:r>
              <a:rPr lang="cs-CZ" dirty="0" smtClean="0"/>
              <a:t>Státní závěrečný účet MF ČR (2019) dostupné na </a:t>
            </a:r>
          </a:p>
          <a:p>
            <a:r>
              <a:rPr lang="cs-CZ" dirty="0"/>
              <a:t>Některé obce a města mají uzavřeny koncesní smlouvy o provozování a správě některých zařízení ve vlastnictví obce (dle zákona č. 139/2006 Sb., o koncesních smlouvách a koncesním řízení). Pro zjištění výše závazků, které pro obce z těchto smluv ve sledovaném roce </a:t>
            </a:r>
            <a:r>
              <a:rPr lang="cs-CZ" dirty="0" smtClean="0"/>
              <a:t>vyplývají</a:t>
            </a:r>
            <a:r>
              <a:rPr lang="cs-CZ" dirty="0"/>
              <a:t>, předkládají obce v rámci podkladů pro zpracování státního závěrečného účtu také údaje o závazcích vyplývajících z uzavřených koncesních smluv. Z hodnotících zpráv zaslaných kraji vyplývá, že v loňském roce probíhalo plnění celkem 248 koncesních smluv uzavřených obcemi a městy. Výše ročních finančních závazků u jednotlivých smluv je velmi rozdílná (od desítek tisíc až po desítky milionů), část smluv neobsahuje pro obce či města žádné finanční závazky. Zhruba tři čtvrtiny z celkového počtu uzavřených smluv má jako předmět koncesní smlouvy uvedeno „provozování vodohospodářské infrastruktury“ (tj. provozování vodovodu a zásobování pitnou vodou, provozování kanalizace a ČOV). Zbývající část smluv má potom různý předmět koncesní smlouvy, jako například: zajištění dodávek tepla a teplé vody, provozování víceúčelového hřiště, provozování sportovního areálu, provozování domova pro seniory, provozování ozdravného centra. </a:t>
            </a:r>
            <a:endParaRPr lang="cs-CZ" dirty="0" smtClean="0"/>
          </a:p>
          <a:p>
            <a:r>
              <a:rPr lang="cs-CZ" dirty="0" smtClean="0">
                <a:hlinkClick r:id="rId5"/>
              </a:rPr>
              <a:t>Oddělení metodika rozpočtování, dostupné na https</a:t>
            </a:r>
            <a:r>
              <a:rPr lang="cs-CZ" dirty="0">
                <a:hlinkClick r:id="rId5"/>
              </a:rPr>
              <a:t>://</a:t>
            </a:r>
            <a:r>
              <a:rPr lang="cs-CZ" dirty="0" smtClean="0">
                <a:hlinkClick r:id="rId5"/>
              </a:rPr>
              <a:t>www.mfcr.cz/cs/verejny-sektor/podpora-z-narodnich-zdroju/partnerstvi-verejneho-a-soukromeho-sekto</a:t>
            </a:r>
            <a:endParaRPr lang="cs-CZ" dirty="0" smtClean="0"/>
          </a:p>
          <a:p>
            <a:endParaRPr lang="cs-CZ" dirty="0" smtClean="0"/>
          </a:p>
          <a:p>
            <a:endParaRPr lang="cs-CZ" dirty="0" smtClean="0"/>
          </a:p>
          <a:p>
            <a:endParaRPr lang="cs-CZ" dirty="0"/>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514880"/>
      </p:ext>
    </p:extLst>
  </p:cSld>
  <p:clrMapOvr>
    <a:masterClrMapping/>
  </p:clrMapOvr>
  <mc:AlternateContent xmlns:mc="http://schemas.openxmlformats.org/markup-compatibility/2006">
    <mc:Choice xmlns:p14="http://schemas.microsoft.com/office/powerpoint/2010/main" Requires="p14">
      <p:transition spd="slow" p14:dur="2000" advTm="32109"/>
    </mc:Choice>
    <mc:Fallback>
      <p:transition spd="slow" advTm="32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Public-</a:t>
            </a:r>
            <a:r>
              <a:rPr lang="cs-CZ" dirty="0" err="1" smtClean="0"/>
              <a:t>private</a:t>
            </a:r>
            <a:r>
              <a:rPr lang="cs-CZ" dirty="0" smtClean="0"/>
              <a:t>-</a:t>
            </a:r>
            <a:r>
              <a:rPr lang="cs-CZ" dirty="0" err="1" smtClean="0"/>
              <a:t>partnership</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 typy projektů (DB, BOT, DBFO, Joint Venture, apod.), přehled jednotlivých </a:t>
            </a:r>
            <a:r>
              <a:rPr lang="cs-CZ" dirty="0"/>
              <a:t>typů zde </a:t>
            </a:r>
            <a:r>
              <a:rPr lang="cs-CZ" dirty="0">
                <a:hlinkClick r:id="rId4"/>
              </a:rPr>
              <a:t>https://</a:t>
            </a:r>
            <a:r>
              <a:rPr lang="cs-CZ" dirty="0" smtClean="0">
                <a:hlinkClick r:id="rId4"/>
              </a:rPr>
              <a:t>ppp.worldbank.org/public-private-partnership/agreements/concessions-bots-dbos</a:t>
            </a:r>
            <a:endParaRPr lang="cs-CZ" dirty="0" smtClean="0"/>
          </a:p>
          <a:p>
            <a:r>
              <a:rPr lang="cs-CZ" dirty="0" smtClean="0"/>
              <a:t>- co je PPP – nejednotná definice, jedna z mnoha viz </a:t>
            </a:r>
            <a:r>
              <a:rPr lang="cs-CZ" dirty="0" err="1" smtClean="0"/>
              <a:t>world</a:t>
            </a:r>
            <a:r>
              <a:rPr lang="cs-CZ" dirty="0" smtClean="0"/>
              <a:t> bank </a:t>
            </a:r>
          </a:p>
          <a:p>
            <a:r>
              <a:rPr lang="en-US" dirty="0"/>
              <a:t>There is no one widely accepted definition of public-private partnerships (PPP). The </a:t>
            </a:r>
            <a:r>
              <a:rPr lang="en-US" b="1" dirty="0">
                <a:hlinkClick r:id="rId5"/>
              </a:rPr>
              <a:t>PPP Knowledge Lab</a:t>
            </a:r>
            <a:r>
              <a:rPr lang="en-US" dirty="0"/>
              <a:t> defines a PPP as "a long-term contract between a private party and a government entity, for providing a public asset or service, in which the private party bears significant risk and management responsibility, and remuneration is linked to performance". PPPs typically do not include service contracts or turnkey construction contracts, which are categorized as public procurement projects, or the privatization of utilities where there is a limited ongoing role for the public sector. For a broader discussion, see </a:t>
            </a:r>
            <a:r>
              <a:rPr lang="en-US" b="1" dirty="0">
                <a:hlinkClick r:id="rId6"/>
              </a:rPr>
              <a:t>PPP Knowledge Lab</a:t>
            </a:r>
            <a:r>
              <a:rPr lang="en-US" dirty="0"/>
              <a:t>. An increasing number of countries are enshrining a </a:t>
            </a:r>
            <a:r>
              <a:rPr lang="en-US" b="1" dirty="0">
                <a:hlinkClick r:id="rId7"/>
              </a:rPr>
              <a:t>definition of PPPs in their laws</a:t>
            </a:r>
            <a:r>
              <a:rPr lang="en-US" dirty="0"/>
              <a:t>, each tailoring the definition to their institutional and legal particularities</a:t>
            </a:r>
            <a:r>
              <a:rPr lang="en-US" dirty="0" smtClean="0"/>
              <a:t>.</a:t>
            </a:r>
            <a:r>
              <a:rPr lang="cs-CZ" dirty="0" smtClean="0"/>
              <a:t> (WB online</a:t>
            </a:r>
            <a:r>
              <a:rPr lang="cs-CZ" dirty="0"/>
              <a:t>, zde </a:t>
            </a:r>
            <a:r>
              <a:rPr lang="cs-CZ" dirty="0">
                <a:hlinkClick r:id="rId8"/>
              </a:rPr>
              <a:t>https://</a:t>
            </a:r>
            <a:r>
              <a:rPr lang="cs-CZ" dirty="0" smtClean="0">
                <a:hlinkClick r:id="rId8"/>
              </a:rPr>
              <a:t>ppp.worldbank.org/public-</a:t>
            </a:r>
            <a:r>
              <a:rPr lang="cs-CZ" dirty="0" err="1" smtClean="0">
                <a:hlinkClick r:id="rId8"/>
              </a:rPr>
              <a:t>private</a:t>
            </a:r>
            <a:r>
              <a:rPr lang="cs-CZ" dirty="0" smtClean="0">
                <a:hlinkClick r:id="rId8"/>
              </a:rPr>
              <a:t>-</a:t>
            </a:r>
            <a:r>
              <a:rPr lang="cs-CZ" dirty="0" err="1" smtClean="0">
                <a:hlinkClick r:id="rId8"/>
              </a:rPr>
              <a:t>partnership</a:t>
            </a:r>
            <a:r>
              <a:rPr lang="cs-CZ" dirty="0" smtClean="0">
                <a:hlinkClick r:id="rId8"/>
              </a:rPr>
              <a:t>/</a:t>
            </a:r>
            <a:r>
              <a:rPr lang="cs-CZ" dirty="0" err="1" smtClean="0">
                <a:hlinkClick r:id="rId8"/>
              </a:rPr>
              <a:t>overview</a:t>
            </a:r>
            <a:r>
              <a:rPr lang="cs-CZ" dirty="0" smtClean="0">
                <a:hlinkClick r:id="rId8"/>
              </a:rPr>
              <a:t>/</a:t>
            </a:r>
            <a:r>
              <a:rPr lang="cs-CZ" dirty="0" err="1" smtClean="0">
                <a:hlinkClick r:id="rId8"/>
              </a:rPr>
              <a:t>what</a:t>
            </a:r>
            <a:r>
              <a:rPr lang="cs-CZ" dirty="0" smtClean="0">
                <a:hlinkClick r:id="rId8"/>
              </a:rPr>
              <a:t>-are-public-</a:t>
            </a:r>
            <a:r>
              <a:rPr lang="cs-CZ" dirty="0" err="1" smtClean="0">
                <a:hlinkClick r:id="rId8"/>
              </a:rPr>
              <a:t>private</a:t>
            </a:r>
            <a:r>
              <a:rPr lang="cs-CZ" dirty="0" smtClean="0">
                <a:hlinkClick r:id="rId8"/>
              </a:rPr>
              <a:t>-</a:t>
            </a:r>
            <a:r>
              <a:rPr lang="cs-CZ" dirty="0" err="1" smtClean="0">
                <a:hlinkClick r:id="rId8"/>
              </a:rPr>
              <a:t>partnerships</a:t>
            </a:r>
            <a:r>
              <a:rPr lang="cs-CZ" dirty="0" smtClean="0"/>
              <a:t>)</a:t>
            </a:r>
          </a:p>
          <a:p>
            <a:r>
              <a:rPr lang="cs-CZ" dirty="0" smtClean="0"/>
              <a:t>Nebo </a:t>
            </a:r>
            <a:r>
              <a:rPr lang="cs-CZ" dirty="0"/>
              <a:t>také viz https://www.ceskainfrastruktura.cz/temata/financovani-projektu-dopravni-infrastruktury-formou-ppp/</a:t>
            </a:r>
          </a:p>
        </p:txBody>
      </p:sp>
      <p:pic>
        <p:nvPicPr>
          <p:cNvPr id="7" name="Zvu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991610069"/>
      </p:ext>
    </p:extLst>
  </p:cSld>
  <p:clrMapOvr>
    <a:masterClrMapping/>
  </p:clrMapOvr>
  <mc:AlternateContent xmlns:mc="http://schemas.openxmlformats.org/markup-compatibility/2006">
    <mc:Choice xmlns:p14="http://schemas.microsoft.com/office/powerpoint/2010/main" Requires="p14">
      <p:transition spd="slow" p14:dur="2000" advTm="97145"/>
    </mc:Choice>
    <mc:Fallback>
      <p:transition spd="slow" advTm="97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Guidlines</a:t>
            </a:r>
            <a:r>
              <a:rPr lang="cs-CZ" dirty="0" smtClean="0"/>
              <a:t> </a:t>
            </a:r>
            <a:r>
              <a:rPr lang="cs-CZ" dirty="0" err="1" smtClean="0"/>
              <a:t>for</a:t>
            </a:r>
            <a:r>
              <a:rPr lang="cs-CZ" dirty="0" smtClean="0"/>
              <a:t> </a:t>
            </a:r>
            <a:r>
              <a:rPr lang="cs-CZ" dirty="0" err="1" smtClean="0"/>
              <a:t>succesfull</a:t>
            </a:r>
            <a:r>
              <a:rPr lang="cs-CZ" dirty="0" smtClean="0"/>
              <a:t> PPP</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err="1">
                <a:hlinkClick r:id="rId2"/>
              </a:rPr>
              <a:t>Guidlines</a:t>
            </a:r>
            <a:r>
              <a:rPr lang="cs-CZ" dirty="0">
                <a:hlinkClick r:id="rId2"/>
              </a:rPr>
              <a:t> </a:t>
            </a:r>
            <a:r>
              <a:rPr lang="cs-CZ" dirty="0" err="1">
                <a:hlinkClick r:id="rId2"/>
              </a:rPr>
              <a:t>for</a:t>
            </a:r>
            <a:r>
              <a:rPr lang="cs-CZ" dirty="0">
                <a:hlinkClick r:id="rId2"/>
              </a:rPr>
              <a:t> </a:t>
            </a:r>
            <a:r>
              <a:rPr lang="cs-CZ" dirty="0" err="1">
                <a:hlinkClick r:id="rId2"/>
              </a:rPr>
              <a:t>succesfull</a:t>
            </a:r>
            <a:r>
              <a:rPr lang="cs-CZ" dirty="0">
                <a:hlinkClick r:id="rId2"/>
              </a:rPr>
              <a:t> PPP najdete zde</a:t>
            </a:r>
          </a:p>
          <a:p>
            <a:r>
              <a:rPr lang="cs-CZ" dirty="0" smtClean="0">
                <a:hlinkClick r:id="rId2"/>
              </a:rPr>
              <a:t>https</a:t>
            </a:r>
            <a:r>
              <a:rPr lang="cs-CZ" dirty="0">
                <a:hlinkClick r:id="rId2"/>
              </a:rPr>
              <a:t>://</a:t>
            </a:r>
            <a:r>
              <a:rPr lang="cs-CZ" dirty="0" smtClean="0">
                <a:hlinkClick r:id="rId2"/>
              </a:rPr>
              <a:t>ec.europa.eu/regional_policy/sources/docgener/guides/ppp_en.pdf</a:t>
            </a:r>
            <a:endParaRPr lang="cs-CZ" dirty="0" smtClean="0"/>
          </a:p>
          <a:p>
            <a:r>
              <a:rPr lang="cs-CZ" dirty="0" smtClean="0"/>
              <a:t>PPP není příležitostí pouze vyspělých zemí…viz níže</a:t>
            </a:r>
          </a:p>
          <a:p>
            <a:r>
              <a:rPr lang="cs-CZ" dirty="0" smtClean="0"/>
              <a:t>Přehled o mezinárodních projektech napříč jednotlivými sektory najdete zde </a:t>
            </a:r>
          </a:p>
          <a:p>
            <a:r>
              <a:rPr lang="cs-CZ" dirty="0">
                <a:hlinkClick r:id="rId3"/>
              </a:rPr>
              <a:t>https://</a:t>
            </a:r>
            <a:r>
              <a:rPr lang="cs-CZ" dirty="0" smtClean="0">
                <a:hlinkClick r:id="rId3"/>
              </a:rPr>
              <a:t>ppp.worldbank.org/public-private-partnership/sector</a:t>
            </a:r>
            <a:endParaRPr lang="cs-CZ" dirty="0" smtClean="0"/>
          </a:p>
          <a:p>
            <a:r>
              <a:rPr lang="cs-CZ" dirty="0" smtClean="0"/>
              <a:t>Publikace, která sumarizuje mezinárodní zkušenosti zde</a:t>
            </a:r>
          </a:p>
          <a:p>
            <a:r>
              <a:rPr lang="cs-CZ" dirty="0">
                <a:hlinkClick r:id="rId4"/>
              </a:rPr>
              <a:t>https://</a:t>
            </a:r>
            <a:r>
              <a:rPr lang="cs-CZ" dirty="0" smtClean="0">
                <a:hlinkClick r:id="rId4"/>
              </a:rPr>
              <a:t>ppi.worldbank.org/content/dam/PPI/documents/private-participation-infrastructure-annual-2019-report.pdf</a:t>
            </a:r>
            <a:endParaRPr lang="cs-CZ" dirty="0" smtClean="0"/>
          </a:p>
          <a:p>
            <a:r>
              <a:rPr lang="en-US" dirty="0"/>
              <a:t>The Private Participation in Infrastructure Database is a product of the World Bank Group’s Infrastructure, PPPs and Guarantees team. Its purpose is to identify and disseminate information on private participation in infrastructure projects in low- and middle-income countries. The database highlights the contractual arrangements used to attract private investment, the sources and destination of investment flows, and information on the main investors. The site currently provides information on more than 10,000 infrastructure projects dating from 1984 to 2019. It contains over 50 fields per project record, including country, financial closure year, infrastructure services provided, type of private participation, technology, capacity, project.</a:t>
            </a:r>
          </a:p>
          <a:p>
            <a:r>
              <a:rPr lang="en-US" dirty="0"/>
              <a:t>For more information, please visit: ppi.worldbank.org</a:t>
            </a:r>
            <a:endParaRPr lang="cs-CZ" dirty="0" smtClean="0"/>
          </a:p>
          <a:p>
            <a:endParaRPr lang="cs-CZ" dirty="0"/>
          </a:p>
          <a:p>
            <a:endParaRPr lang="cs-CZ" dirty="0" smtClean="0"/>
          </a:p>
          <a:p>
            <a:endParaRPr lang="cs-CZ" dirty="0" smtClean="0"/>
          </a:p>
          <a:p>
            <a:endParaRPr lang="cs-CZ" dirty="0" smtClean="0"/>
          </a:p>
          <a:p>
            <a:endParaRPr lang="cs-CZ" dirty="0"/>
          </a:p>
        </p:txBody>
      </p:sp>
    </p:spTree>
    <p:extLst>
      <p:ext uri="{BB962C8B-B14F-4D97-AF65-F5344CB8AC3E}">
        <p14:creationId xmlns:p14="http://schemas.microsoft.com/office/powerpoint/2010/main" val="831367058"/>
      </p:ext>
    </p:extLst>
  </p:cSld>
  <p:clrMapOvr>
    <a:masterClrMapping/>
  </p:clrMapOvr>
  <mc:AlternateContent xmlns:mc="http://schemas.openxmlformats.org/markup-compatibility/2006">
    <mc:Choice xmlns:p14="http://schemas.microsoft.com/office/powerpoint/2010/main" Requires="p14">
      <p:transition spd="slow" p14:dur="2000" advTm="62628"/>
    </mc:Choice>
    <mc:Fallback>
      <p:transition spd="slow" advTm="62628"/>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2832</TotalTime>
  <Words>912</Words>
  <Application>Microsoft Office PowerPoint</Application>
  <PresentationFormat>Širokoúhlá obrazovka</PresentationFormat>
  <Paragraphs>64</Paragraphs>
  <Slides>12</Slides>
  <Notes>0</Notes>
  <HiddenSlides>0</HiddenSlides>
  <MMClips>6</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Arial</vt:lpstr>
      <vt:lpstr>Tw Cen MT</vt:lpstr>
      <vt:lpstr>Tw Cen MT Condensed</vt:lpstr>
      <vt:lpstr>Wingdings</vt:lpstr>
      <vt:lpstr>Wingdings 3</vt:lpstr>
      <vt:lpstr>Integrál</vt:lpstr>
      <vt:lpstr>Veřejné zakázky, koncese, PPP projekty</vt:lpstr>
      <vt:lpstr>Koncese</vt:lpstr>
      <vt:lpstr>Předpokládaná cena koncese </vt:lpstr>
      <vt:lpstr>Koncese malého rozsahu </vt:lpstr>
      <vt:lpstr>Koncesní řízení </vt:lpstr>
      <vt:lpstr>Koncesní projekty v ČR</vt:lpstr>
      <vt:lpstr>Užitečné infoRmace</vt:lpstr>
      <vt:lpstr>Public-private-partnership</vt:lpstr>
      <vt:lpstr>Guidlines for succesfull PPP</vt:lpstr>
      <vt:lpstr>PPP v EU </vt:lpstr>
      <vt:lpstr>PPP projekt v ČR </vt:lpstr>
      <vt:lpstr>Děkuji za pozornost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Veřejné zakázky, koncese, PPP projekty</dc:title>
  <dc:creator>User</dc:creator>
  <cp:lastModifiedBy>User</cp:lastModifiedBy>
  <cp:revision>31</cp:revision>
  <dcterms:created xsi:type="dcterms:W3CDTF">2020-04-29T14:30:34Z</dcterms:created>
  <dcterms:modified xsi:type="dcterms:W3CDTF">2020-05-01T13:44:52Z</dcterms:modified>
</cp:coreProperties>
</file>