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y.cz/projekty/ferove-verejne-zakazky-v-esi-fondech/" TargetMode="External"/><Relationship Id="rId2" Type="http://schemas.openxmlformats.org/officeDocument/2006/relationships/hyperlink" Target="https://is.muni.cz/auth/th/b6p75/disertacni_prac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y.cz/wp-content/uploads/2019/03/F&#233;rov&#233;-ve&#345;ejn&#233;-zak&#225;zky-v-ESI-fondech-P&#345;&#237;ru&#269;ka-pro-zadavatele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channel/19%3a2796e30900e84584a18f5dca106265d7%40thread.tacv2/Obecn%25C3%25A9?groupId=439135b2-6d0b-4ec7-aeee-e6e16e08713f&amp;tenantId=11904f23-f0db-4cdc-96f7-390bd55fcee8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sv.cuni.cz/contacts/people/2927946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Veřejné zakázky a efektivnost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Aneb co všichni řeší a na co Vy stále hledáte odpověď…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73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problematice efektivnosti 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také…</a:t>
            </a:r>
          </a:p>
          <a:p>
            <a:r>
              <a:rPr lang="cs-CZ" dirty="0" smtClean="0"/>
              <a:t>Martin Schmidt (2017) Efektivnost institutu veřejných zakázek a její determinanty. Disertační práce. MU Brno. Dostupné </a:t>
            </a:r>
            <a:r>
              <a:rPr lang="cs-CZ" dirty="0"/>
              <a:t>na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is.muni.cz/auth/th/b6p75/disertacni_prace.pdf</a:t>
            </a:r>
            <a:endParaRPr lang="cs-CZ" dirty="0" smtClean="0"/>
          </a:p>
          <a:p>
            <a:r>
              <a:rPr lang="cs-CZ" i="1" dirty="0" smtClean="0"/>
              <a:t>„Současně </a:t>
            </a:r>
            <a:r>
              <a:rPr lang="cs-CZ" i="1" dirty="0"/>
              <a:t>patří veřejné zakázky z hlediska korupčního rizika k nejvíce ohroženým oblastem veřejného financování. Kromě objemu transakcí a příslušných finančních zájmů narůstá riziko korupce i díky složitosti procesu, úzké spolupráci mezi státní a soukromou sférou a množství zúčastněných stran. Podle Zprávy OECD o zahraniční korupci (2014) se veřejné zakázky podílejí více než polovinou na všech korupčních případech (následuje celní odbavení, upřednostnění jedné ze stran, zvýhodněný daňový režim, povolovací řízení, prodej </a:t>
            </a:r>
            <a:r>
              <a:rPr lang="cs-CZ" i="1" dirty="0" smtClean="0"/>
              <a:t>důvěrných </a:t>
            </a:r>
            <a:r>
              <a:rPr lang="cs-CZ" i="1" dirty="0"/>
              <a:t>informací a prodej víz</a:t>
            </a:r>
            <a:r>
              <a:rPr lang="cs-CZ" i="1" dirty="0" smtClean="0"/>
              <a:t>).“ (</a:t>
            </a:r>
            <a:r>
              <a:rPr lang="cs-CZ" i="1" dirty="0" err="1" smtClean="0"/>
              <a:t>Transparency</a:t>
            </a:r>
            <a:r>
              <a:rPr lang="cs-CZ" i="1" dirty="0" smtClean="0"/>
              <a:t> International, online</a:t>
            </a:r>
            <a:r>
              <a:rPr lang="cs-CZ" i="1" dirty="0"/>
              <a:t>) viz </a:t>
            </a:r>
            <a:r>
              <a:rPr lang="cs-CZ" i="1" dirty="0">
                <a:hlinkClick r:id="rId3"/>
              </a:rPr>
              <a:t>https://www.transparency.cz/projekty/ferove-verejne-zakazky-v-esi-fondech</a:t>
            </a:r>
            <a:r>
              <a:rPr lang="cs-CZ" i="1" dirty="0" smtClean="0">
                <a:hlinkClick r:id="rId3"/>
              </a:rPr>
              <a:t>/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>
                <a:hlinkClick r:id="rId4"/>
              </a:rPr>
              <a:t>https://</a:t>
            </a:r>
            <a:r>
              <a:rPr lang="cs-CZ" i="1" dirty="0" smtClean="0">
                <a:hlinkClick r:id="rId4"/>
              </a:rPr>
              <a:t>www.transparency.cz/</a:t>
            </a:r>
            <a:r>
              <a:rPr lang="cs-CZ" i="1" dirty="0" err="1" smtClean="0">
                <a:hlinkClick r:id="rId4"/>
              </a:rPr>
              <a:t>wp-content</a:t>
            </a:r>
            <a:r>
              <a:rPr lang="cs-CZ" i="1" dirty="0" smtClean="0">
                <a:hlinkClick r:id="rId4"/>
              </a:rPr>
              <a:t>/</a:t>
            </a:r>
            <a:r>
              <a:rPr lang="cs-CZ" i="1" dirty="0" err="1" smtClean="0">
                <a:hlinkClick r:id="rId4"/>
              </a:rPr>
              <a:t>uploads</a:t>
            </a:r>
            <a:r>
              <a:rPr lang="cs-CZ" i="1" dirty="0" smtClean="0">
                <a:hlinkClick r:id="rId4"/>
              </a:rPr>
              <a:t>/2019/03/Férové-veřejné-zakázky-v-ESI-fondech-Příručka-pro-zadavatele.pdf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1563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Děkuji za shlédnutí. </a:t>
            </a:r>
            <a:br>
              <a:rPr lang="cs-CZ" sz="2000" dirty="0" smtClean="0"/>
            </a:br>
            <a:r>
              <a:rPr lang="cs-CZ" sz="2000" dirty="0" smtClean="0"/>
              <a:t>Pokud se nepodařilo přispět k objasnění, prosím směřujte na mě co Vám chybí, co ještě je třeba dovysvětlit, apod. </a:t>
            </a:r>
            <a:br>
              <a:rPr lang="cs-CZ" sz="2000" dirty="0" smtClean="0"/>
            </a:br>
            <a:r>
              <a:rPr lang="cs-CZ" sz="2000" dirty="0" smtClean="0"/>
              <a:t>Diskutovat můžeme třeba zde..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teams.microsoft.com/l/channel/19%3a2796e30900e84584a18f5dca106265d7%40thread.tacv2/Obecn%25C3%25A9?groupId=439135b2-6d0b-4ec7-aeee-e6e16e08713f&amp;tenantId=11904f23-f0db-4cdc-96f7-390bd55fcee8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Budu se těšit </a:t>
            </a:r>
            <a:r>
              <a:rPr lang="cs-CZ" sz="2000" dirty="0" smtClean="0">
                <a:sym typeface="Wingdings" panose="05000000000000000000" pitchFamily="2" charset="2"/>
              </a:rPr>
              <a:t>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339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Prezentace z valné části vychází z publikace Jana Pavla (2013)</a:t>
            </a:r>
          </a:p>
          <a:p>
            <a:r>
              <a:rPr lang="cs-CZ" dirty="0" smtClean="0"/>
              <a:t>Jan Pavel (2013) Veřejné zakázky a efektivnosti, </a:t>
            </a:r>
            <a:r>
              <a:rPr lang="cs-CZ" dirty="0" err="1" smtClean="0"/>
              <a:t>Ekopress</a:t>
            </a:r>
            <a:r>
              <a:rPr lang="cs-CZ" dirty="0" smtClean="0"/>
              <a:t>, Praha, 2013. ISBN 978-80-87865-04-0</a:t>
            </a:r>
          </a:p>
          <a:p>
            <a:r>
              <a:rPr lang="cs-CZ" dirty="0" smtClean="0"/>
              <a:t>Publikace je dostupná u nás v knihovně a dokonce je v elektronické verzi. </a:t>
            </a:r>
          </a:p>
          <a:p>
            <a:r>
              <a:rPr lang="cs-CZ" dirty="0" smtClean="0"/>
              <a:t>Dalším velmi významným autorem, který řeší problematiku veřejných zakázek a efektivnosti je František </a:t>
            </a:r>
            <a:r>
              <a:rPr lang="cs-CZ" dirty="0"/>
              <a:t>Ochrana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fsv.cuni.cz/contacts/people/29279467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1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Ekonomická efektivnost a veřejné zakázky </a:t>
            </a:r>
            <a:r>
              <a:rPr lang="cs-CZ" dirty="0"/>
              <a:t>(Pavel, 2013, 10)</a:t>
            </a:r>
            <a:br>
              <a:rPr lang="cs-CZ" dirty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Samuelson</a:t>
            </a:r>
            <a:r>
              <a:rPr lang="cs-CZ" dirty="0" smtClean="0"/>
              <a:t> – </a:t>
            </a:r>
            <a:r>
              <a:rPr lang="cs-CZ" dirty="0" err="1" smtClean="0"/>
              <a:t>Nordhaus</a:t>
            </a:r>
            <a:r>
              <a:rPr lang="cs-CZ" dirty="0" smtClean="0"/>
              <a:t> (1991). </a:t>
            </a:r>
            <a:r>
              <a:rPr lang="cs-CZ" i="1" dirty="0" smtClean="0"/>
              <a:t>Situace je efektivní, pokud je dosaženo absence plýtvání“ </a:t>
            </a:r>
          </a:p>
          <a:p>
            <a:r>
              <a:rPr lang="cs-CZ" i="1" dirty="0" smtClean="0"/>
              <a:t>Efektivností budeme tedy chápat takovou alokaci zdrojů, kdy je dosaženo maximální hodnoty přínosů (které je možné měřit například užitky) na jednotku nákladů. </a:t>
            </a:r>
          </a:p>
          <a:p>
            <a:r>
              <a:rPr lang="cs-CZ" i="1" dirty="0" smtClean="0"/>
              <a:t>Lze vyjádřit vztahem </a:t>
            </a:r>
          </a:p>
          <a:p>
            <a:endParaRPr lang="cs-CZ" i="1" dirty="0"/>
          </a:p>
          <a:p>
            <a:r>
              <a:rPr lang="cs-CZ" i="1" dirty="0" smtClean="0"/>
              <a:t>E = B/C, kdy E – koeficient efektivnosti, B – přínosy (užitky) z vyprodukovaných statků, C – náklady na jejich produkci.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06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Velmi oblíbené 3E a veřejné zakázky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Economy</a:t>
            </a:r>
            <a:r>
              <a:rPr lang="cs-CZ" dirty="0" smtClean="0"/>
              <a:t>, </a:t>
            </a:r>
            <a:r>
              <a:rPr lang="cs-CZ" dirty="0" err="1" smtClean="0"/>
              <a:t>Efficiency</a:t>
            </a:r>
            <a:r>
              <a:rPr lang="cs-CZ" dirty="0" smtClean="0"/>
              <a:t>, </a:t>
            </a:r>
            <a:r>
              <a:rPr lang="cs-CZ" dirty="0" err="1" smtClean="0"/>
              <a:t>Effectiveness</a:t>
            </a:r>
            <a:endParaRPr lang="cs-CZ" dirty="0" smtClean="0"/>
          </a:p>
          <a:p>
            <a:r>
              <a:rPr lang="cs-CZ" dirty="0" smtClean="0"/>
              <a:t>V podstatě to dle Pavla (2013) znamená odpovědět si na dvě základní otázky.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Jsou věci dělány správně?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Jsou dělány správným způsobem? </a:t>
            </a:r>
          </a:p>
          <a:p>
            <a:r>
              <a:rPr lang="cs-CZ" dirty="0"/>
              <a:t>Soukromý sektor má k dispozici ukazatel ziskovosti, prostřednictvím něhož získá velmi snadno odpověď na výše uvedené otázky. </a:t>
            </a:r>
          </a:p>
          <a:p>
            <a:r>
              <a:rPr lang="cs-CZ" dirty="0"/>
              <a:t>Veřejný sektor takový ukazatel nemá. </a:t>
            </a:r>
            <a:r>
              <a:rPr lang="cs-CZ" dirty="0"/>
              <a:t>Veřejným projektem (veřejnou zakázkou) zajišťuje statky a služby, které pak ale spotřebitelům nabízí bezplatně, nebo za </a:t>
            </a:r>
            <a:r>
              <a:rPr lang="cs-CZ" dirty="0" smtClean="0"/>
              <a:t>sníženou </a:t>
            </a:r>
            <a:r>
              <a:rPr lang="cs-CZ" dirty="0"/>
              <a:t>cenu.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Hospodárnost máme vyřešenou relativně snadno </a:t>
            </a:r>
            <a:r>
              <a:rPr lang="cs-CZ" dirty="0" smtClean="0"/>
              <a:t>– sledujeme, zda vstupy potřebné k realizaci projektu byly pořízeny v potřebné kvalitě za nejnižší cenu. To znamená, zda službu, nebo statek jsme zajistili co nejlevněji to šlo za předpokladu, že neutrpěla na kvalitě (potřebné, nutné úrovně – možno představit jako určitý standard). U VZ potřebnou kvalitu zakomponujeme do předmětu veřejné zakázky a následně prostřednictvím stanovení technických a kvalifikačních předpokladů ji zajistíme. Prověříme, zda toto splňují přijaté zakázky a pak jednoduše vybereme tu s nejnižší cenou – velmi snadno můžeme soutěžit na cenu. Poznámka: Zadavatel musí sám určit standard statku (služby) a </a:t>
            </a:r>
            <a:r>
              <a:rPr lang="cs-CZ" dirty="0" err="1" smtClean="0"/>
              <a:t>popstat</a:t>
            </a:r>
            <a:r>
              <a:rPr lang="cs-CZ" dirty="0" smtClean="0"/>
              <a:t> jej prostřednictvím technických podmínek.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2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3E pokračování..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solidFill>
                  <a:srgbClr val="FF0000"/>
                </a:solidFill>
              </a:rPr>
              <a:t>Účelnost</a:t>
            </a:r>
            <a:r>
              <a:rPr lang="cs-CZ" dirty="0" smtClean="0"/>
              <a:t> se posuzuje zda veřejný projekt splnil cíle respektive uspokojil potřeby, na které byl zaměřen. Poznámka: Cíle samozřejmě musíme definovat a tak, aby byly měřitelné. Příklad: Modernizací školy chceme dosáhnout energetickou úsporu. Možno měřit prostřednictvím kWh a tu následně vyjádřit v peněžních jednotkách. Následně mohu vybírat takovou variantu, která nejvíce uspokojí moji potřeba (znamená nejvyšší tepelnou úsporu). Zřejmě využiji pro hodnocení nákladů životního cyklu.</a:t>
            </a:r>
          </a:p>
          <a:p>
            <a:pPr algn="just"/>
            <a:r>
              <a:rPr lang="cs-CZ" dirty="0" smtClean="0"/>
              <a:t>Efektivnost – dává do vztahu přínosy projektu k jeho nákladům a posuzuje tedy náklady na jednotku výstupu, tzn. vyberu takovou variantu, kdy dosáhnu  ↑ rozsahu služby (statku) ↑ kvality statku (služby) a </a:t>
            </a:r>
            <a:r>
              <a:rPr lang="cs-CZ" dirty="0"/>
              <a:t>↑ </a:t>
            </a:r>
            <a:r>
              <a:rPr lang="cs-CZ" dirty="0" smtClean="0"/>
              <a:t>přínosů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79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 vazeb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Šipka doprava se zářezem 3"/>
          <p:cNvSpPr/>
          <p:nvPr/>
        </p:nvSpPr>
        <p:spPr>
          <a:xfrm>
            <a:off x="1637146" y="2743200"/>
            <a:ext cx="2272145" cy="102523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VSTUPY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79636" y="2586182"/>
            <a:ext cx="2576946" cy="9421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EKONOMICKÝ SYSTÉM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599709" y="3971636"/>
            <a:ext cx="2299855" cy="738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152072" y="4932218"/>
            <a:ext cx="2161309" cy="748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HOSPODÁRNOST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7462982" y="4553527"/>
            <a:ext cx="2068945" cy="729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ÚČELNOST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985164" y="5458690"/>
            <a:ext cx="4488872" cy="576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EFEKTIVNOST</a:t>
            </a:r>
            <a:endParaRPr lang="cs-CZ" dirty="0"/>
          </a:p>
        </p:txBody>
      </p:sp>
      <p:sp>
        <p:nvSpPr>
          <p:cNvPr id="11" name="Šipka doprava 10"/>
          <p:cNvSpPr/>
          <p:nvPr/>
        </p:nvSpPr>
        <p:spPr>
          <a:xfrm>
            <a:off x="7462982" y="2743200"/>
            <a:ext cx="2909454" cy="11453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VÝSTUPY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066800" y="5966691"/>
            <a:ext cx="4133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Ochrana (2006)</a:t>
            </a:r>
            <a:endParaRPr lang="cs-CZ" dirty="0"/>
          </a:p>
        </p:txBody>
      </p:sp>
      <p:cxnSp>
        <p:nvCxnSpPr>
          <p:cNvPr id="19" name="Přímá spojnice se šipkou 18"/>
          <p:cNvCxnSpPr/>
          <p:nvPr/>
        </p:nvCxnSpPr>
        <p:spPr>
          <a:xfrm flipV="1">
            <a:off x="2438400" y="3648364"/>
            <a:ext cx="9236" cy="1283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2927927" y="3768437"/>
            <a:ext cx="0" cy="1163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8626764" y="3648364"/>
            <a:ext cx="9236" cy="480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7684655" y="4128655"/>
            <a:ext cx="8405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9799782" y="3971636"/>
            <a:ext cx="36945" cy="960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>
            <a:off x="4479636" y="5375564"/>
            <a:ext cx="54864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Institut veřejných zakázek a problém neefektivnosti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IVZ spolu se zákonem o finanční kontrole a zákonem o rozpočtových pravidlech je zvýšení efektivnosti veřejných výdajů </a:t>
            </a:r>
          </a:p>
          <a:p>
            <a:r>
              <a:rPr lang="cs-CZ" dirty="0" smtClean="0"/>
              <a:t>Veřejná zakázka = </a:t>
            </a:r>
            <a:r>
              <a:rPr lang="cs-CZ" dirty="0" smtClean="0">
                <a:solidFill>
                  <a:srgbClr val="FF0000"/>
                </a:solidFill>
              </a:rPr>
              <a:t>VEŘEJNÝ VÝDAJ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Problém korupce a vztahu k VZ – jak měřit? 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Používá se CPI ukazatel =&gt; existuje přímo úměrný vztah mezi mírou korupce a objemem veřejných investic..(</a:t>
            </a:r>
            <a:r>
              <a:rPr lang="cs-CZ" dirty="0" err="1" smtClean="0">
                <a:solidFill>
                  <a:srgbClr val="FF0000"/>
                </a:solidFill>
              </a:rPr>
              <a:t>Tanzi-Davoodi</a:t>
            </a:r>
            <a:r>
              <a:rPr lang="cs-CZ" dirty="0" smtClean="0">
                <a:solidFill>
                  <a:srgbClr val="FF0000"/>
                </a:solidFill>
              </a:rPr>
              <a:t> (1997))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Vliv úředníka =&gt; hodnotící kritéria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Vliv úplatků =&gt; sklon k externí produkci 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Míra konkurence na nabídkové straně =&gt; čím ↑ tím ↑ důvěryhodnost trhu VZ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66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Vztah mezi mírou korupce a vlivem míry konkurence na výslednou cenu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„U států s nízkou mírou korupce je výsledná cena zakázky jen velmi málo ovlivněna počtem podaných nabídek“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X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„Země s vyšší mírou korupce =&gt; dodatečná nabídka znamená významný pokles </a:t>
            </a:r>
            <a:r>
              <a:rPr lang="cs-CZ" dirty="0" err="1" smtClean="0"/>
              <a:t>vysoutěžené</a:t>
            </a:r>
            <a:r>
              <a:rPr lang="cs-CZ" dirty="0" smtClean="0"/>
              <a:t> ceny“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Symbol" panose="05050102010706020507" pitchFamily="18" charset="2"/>
              <a:buChar char="Þ"/>
            </a:pPr>
            <a:r>
              <a:rPr lang="cs-CZ" sz="2400" b="1" dirty="0" smtClean="0">
                <a:solidFill>
                  <a:srgbClr val="FF0000"/>
                </a:solidFill>
                <a:latin typeface="Copperplate Gothic Light" panose="020E0507020206020404" pitchFamily="34" charset="0"/>
              </a:rPr>
              <a:t>Země s ↑ mírou korupce a ↓ počtem nabídek mají pravděpodobně značné mezery v efektivnosti veřejných výdajů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4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Neefektivnost veřejných zadavatelů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veřejní zadavatelé méně efektivní než standardní soukromé subjekty?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PŘEDPOKLADY PRO EXISTENCI NEEFEKTIVNOSTI: </a:t>
            </a:r>
          </a:p>
          <a:p>
            <a:pPr>
              <a:buFontTx/>
              <a:buChar char="-"/>
            </a:pPr>
            <a:r>
              <a:rPr lang="cs-CZ" dirty="0" smtClean="0"/>
              <a:t>Absence ziskových motivů </a:t>
            </a:r>
          </a:p>
          <a:p>
            <a:pPr>
              <a:buFontTx/>
              <a:buChar char="-"/>
            </a:pPr>
            <a:r>
              <a:rPr lang="cs-CZ" dirty="0" smtClean="0"/>
              <a:t>Oddělení </a:t>
            </a:r>
            <a:r>
              <a:rPr lang="cs-CZ" dirty="0" err="1" smtClean="0"/>
              <a:t>rozhodovatele</a:t>
            </a:r>
            <a:r>
              <a:rPr lang="cs-CZ" dirty="0" smtClean="0"/>
              <a:t> od spotřebitele nakupovaného statku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Bandier</a:t>
            </a:r>
            <a:r>
              <a:rPr lang="cs-CZ" dirty="0" smtClean="0"/>
              <a:t> et al 2008)</a:t>
            </a:r>
          </a:p>
          <a:p>
            <a:pPr marL="0" indent="0">
              <a:buNone/>
            </a:pPr>
            <a:r>
              <a:rPr lang="cs-CZ" dirty="0" smtClean="0"/>
              <a:t>Předražení veřejných zakázek </a:t>
            </a:r>
          </a:p>
          <a:p>
            <a:pPr marL="0" indent="0">
              <a:buNone/>
            </a:pPr>
            <a:endParaRPr lang="cs-CZ" dirty="0" smtClean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182255" y="4978400"/>
            <a:ext cx="15701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1182255" y="5006109"/>
            <a:ext cx="1524000" cy="563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2909455" y="4839855"/>
            <a:ext cx="4627418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 důsledku korupce (aktivní)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890982" y="5569527"/>
            <a:ext cx="6308436" cy="895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 důsledku nekompetentnosti zadavatelů – nesprávné nastavení parametrů tendrů (pasivní)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4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7243</TotalTime>
  <Words>739</Words>
  <Application>Microsoft Office PowerPoint</Application>
  <PresentationFormat>Širokoúhlá obrazovka</PresentationFormat>
  <Paragraphs>63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Century Gothic</vt:lpstr>
      <vt:lpstr>Copperplate Gothic Light</vt:lpstr>
      <vt:lpstr>Garamond</vt:lpstr>
      <vt:lpstr>Symbol</vt:lpstr>
      <vt:lpstr>Wingdings</vt:lpstr>
      <vt:lpstr>Savon</vt:lpstr>
      <vt:lpstr>Veřejné zakázky a efektivnost</vt:lpstr>
      <vt:lpstr>Zdroje</vt:lpstr>
      <vt:lpstr>Ekonomická efektivnost a veřejné zakázky (Pavel, 2013, 10)  </vt:lpstr>
      <vt:lpstr>Velmi oblíbené 3E a veřejné zakázky </vt:lpstr>
      <vt:lpstr>3E pokračování..</vt:lpstr>
      <vt:lpstr>Schéma vazeb</vt:lpstr>
      <vt:lpstr>Institut veřejných zakázek a problém neefektivnosti </vt:lpstr>
      <vt:lpstr>Vztah mezi mírou korupce a vlivem míry konkurence na výslednou cenu </vt:lpstr>
      <vt:lpstr>Neefektivnost veřejných zadavatelů </vt:lpstr>
      <vt:lpstr>O problematice efektivnosti VZ</vt:lpstr>
      <vt:lpstr>      Děkuji za shlédnutí.  Pokud se nepodařilo přispět k objasnění, prosím směřujte na mě co Vám chybí, co ještě je třeba dovysvětlit, apod.  Diskutovat můžeme třeba zde.. https://teams.microsoft.com/l/channel/19%3a2796e30900e84584a18f5dca106265d7%40thread.tacv2/Obecn%25C3%25A9?groupId=439135b2-6d0b-4ec7-aeee-e6e16e08713f&amp;tenantId=11904f23-f0db-4cdc-96f7-390bd55fcee8 Budu se těšit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a efektivnost</dc:title>
  <dc:creator>User</dc:creator>
  <cp:lastModifiedBy>User</cp:lastModifiedBy>
  <cp:revision>22</cp:revision>
  <dcterms:created xsi:type="dcterms:W3CDTF">2020-04-09T13:20:27Z</dcterms:created>
  <dcterms:modified xsi:type="dcterms:W3CDTF">2020-04-14T14:03:53Z</dcterms:modified>
</cp:coreProperties>
</file>