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24421-CEB8-4906-87BD-04DCFEC51A0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cs-CZ"/>
        </a:p>
      </dgm:t>
    </dgm:pt>
    <dgm:pt modelId="{E616DF3D-9E8C-446D-8202-3209FED15DF2}">
      <dgm:prSet phldrT="[Text]"/>
      <dgm:spPr/>
      <dgm:t>
        <a:bodyPr/>
        <a:lstStyle/>
        <a:p>
          <a:r>
            <a:rPr lang="cs-CZ" dirty="0" smtClean="0"/>
            <a:t>Hodnocení všech nabídek</a:t>
          </a:r>
          <a:endParaRPr lang="cs-CZ" dirty="0"/>
        </a:p>
      </dgm:t>
    </dgm:pt>
    <dgm:pt modelId="{75952DE2-BAC1-4D45-A962-F3AFD794CD0C}" type="parTrans" cxnId="{06CD932B-141C-4E22-9032-B96B2F6AB07D}">
      <dgm:prSet/>
      <dgm:spPr/>
      <dgm:t>
        <a:bodyPr/>
        <a:lstStyle/>
        <a:p>
          <a:endParaRPr lang="cs-CZ"/>
        </a:p>
      </dgm:t>
    </dgm:pt>
    <dgm:pt modelId="{AFC7A0BC-9725-4965-A555-ABCCAD7BFAA5}" type="sibTrans" cxnId="{06CD932B-141C-4E22-9032-B96B2F6AB07D}">
      <dgm:prSet/>
      <dgm:spPr/>
      <dgm:t>
        <a:bodyPr/>
        <a:lstStyle/>
        <a:p>
          <a:endParaRPr lang="cs-CZ"/>
        </a:p>
      </dgm:t>
    </dgm:pt>
    <dgm:pt modelId="{DDBCD1F8-DE27-4334-9341-68A133B21512}">
      <dgm:prSet phldrT="[Text]"/>
      <dgm:spPr/>
      <dgm:t>
        <a:bodyPr/>
        <a:lstStyle/>
        <a:p>
          <a:r>
            <a:rPr lang="cs-CZ" dirty="0" smtClean="0"/>
            <a:t>Posouzení splnění požadavků jen u nejvýhodnější nabídky.</a:t>
          </a:r>
          <a:endParaRPr lang="cs-CZ" dirty="0"/>
        </a:p>
      </dgm:t>
    </dgm:pt>
    <dgm:pt modelId="{615467E1-272C-4564-A5EC-EC4562B39B2D}" type="parTrans" cxnId="{DCD70A10-3410-4ABF-B853-72157DB9572C}">
      <dgm:prSet/>
      <dgm:spPr/>
      <dgm:t>
        <a:bodyPr/>
        <a:lstStyle/>
        <a:p>
          <a:endParaRPr lang="cs-CZ"/>
        </a:p>
      </dgm:t>
    </dgm:pt>
    <dgm:pt modelId="{BBED6DB2-5CD1-452B-847E-2B6A74E9669B}" type="sibTrans" cxnId="{DCD70A10-3410-4ABF-B853-72157DB9572C}">
      <dgm:prSet/>
      <dgm:spPr/>
      <dgm:t>
        <a:bodyPr/>
        <a:lstStyle/>
        <a:p>
          <a:endParaRPr lang="cs-CZ"/>
        </a:p>
      </dgm:t>
    </dgm:pt>
    <dgm:pt modelId="{87541A68-CF53-4364-A749-712A9FBDA6E0}">
      <dgm:prSet phldrT="[Text]"/>
      <dgm:spPr/>
      <dgm:t>
        <a:bodyPr/>
        <a:lstStyle/>
        <a:p>
          <a:r>
            <a:rPr lang="cs-CZ" dirty="0" smtClean="0"/>
            <a:t>Posouzení splnění požadavků u všech nabídek </a:t>
          </a:r>
          <a:endParaRPr lang="cs-CZ" dirty="0"/>
        </a:p>
      </dgm:t>
    </dgm:pt>
    <dgm:pt modelId="{7FD1EA39-6A79-45EE-A0A5-7291B632C622}" type="parTrans" cxnId="{EB6286B0-6932-461A-9173-AA2829E4FBD8}">
      <dgm:prSet/>
      <dgm:spPr/>
      <dgm:t>
        <a:bodyPr/>
        <a:lstStyle/>
        <a:p>
          <a:endParaRPr lang="cs-CZ"/>
        </a:p>
      </dgm:t>
    </dgm:pt>
    <dgm:pt modelId="{7A374763-BEDE-4463-A1C0-3C3AE3406358}" type="sibTrans" cxnId="{EB6286B0-6932-461A-9173-AA2829E4FBD8}">
      <dgm:prSet/>
      <dgm:spPr/>
      <dgm:t>
        <a:bodyPr/>
        <a:lstStyle/>
        <a:p>
          <a:endParaRPr lang="cs-CZ"/>
        </a:p>
      </dgm:t>
    </dgm:pt>
    <dgm:pt modelId="{39D9BDBC-5E70-487B-912A-5E7C991FB3A3}">
      <dgm:prSet phldrT="[Text]"/>
      <dgm:spPr/>
      <dgm:t>
        <a:bodyPr/>
        <a:lstStyle/>
        <a:p>
          <a:r>
            <a:rPr lang="cs-CZ" dirty="0" smtClean="0"/>
            <a:t>Hodnocení pouze nabídek, které splňují požadavky zadavatele.</a:t>
          </a:r>
          <a:endParaRPr lang="cs-CZ" dirty="0"/>
        </a:p>
      </dgm:t>
    </dgm:pt>
    <dgm:pt modelId="{3FCA5241-FDA6-4A63-97FC-300350AFC8AF}" type="parTrans" cxnId="{0AFA16D4-2CB5-4B20-AB0B-883A61DD2E07}">
      <dgm:prSet/>
      <dgm:spPr/>
      <dgm:t>
        <a:bodyPr/>
        <a:lstStyle/>
        <a:p>
          <a:endParaRPr lang="cs-CZ"/>
        </a:p>
      </dgm:t>
    </dgm:pt>
    <dgm:pt modelId="{653E4B00-BFD9-4065-B858-5355ECDB438B}" type="sibTrans" cxnId="{0AFA16D4-2CB5-4B20-AB0B-883A61DD2E07}">
      <dgm:prSet/>
      <dgm:spPr/>
      <dgm:t>
        <a:bodyPr/>
        <a:lstStyle/>
        <a:p>
          <a:endParaRPr lang="cs-CZ"/>
        </a:p>
      </dgm:t>
    </dgm:pt>
    <dgm:pt modelId="{78D98BFE-CF20-4E5E-B89F-A69392A08A0B}" type="pres">
      <dgm:prSet presAssocID="{97324421-CEB8-4906-87BD-04DCFEC51A03}" presName="Name0" presStyleCnt="0">
        <dgm:presLayoutVars>
          <dgm:dir/>
          <dgm:animLvl val="lvl"/>
          <dgm:resizeHandles/>
        </dgm:presLayoutVars>
      </dgm:prSet>
      <dgm:spPr/>
    </dgm:pt>
    <dgm:pt modelId="{C84D017B-2CE8-4AC6-9DA9-F4D9FDAB7080}" type="pres">
      <dgm:prSet presAssocID="{E616DF3D-9E8C-446D-8202-3209FED15DF2}" presName="linNode" presStyleCnt="0"/>
      <dgm:spPr/>
    </dgm:pt>
    <dgm:pt modelId="{D47B58E7-06FE-436C-8A0E-3D95CE67CB0B}" type="pres">
      <dgm:prSet presAssocID="{E616DF3D-9E8C-446D-8202-3209FED15DF2}" presName="parentShp" presStyleLbl="node1" presStyleIdx="0" presStyleCnt="2">
        <dgm:presLayoutVars>
          <dgm:bulletEnabled val="1"/>
        </dgm:presLayoutVars>
      </dgm:prSet>
      <dgm:spPr/>
      <dgm:t>
        <a:bodyPr/>
        <a:lstStyle/>
        <a:p>
          <a:endParaRPr lang="cs-CZ"/>
        </a:p>
      </dgm:t>
    </dgm:pt>
    <dgm:pt modelId="{921C0BA6-303D-490F-BE3B-1FB430C0EAF7}" type="pres">
      <dgm:prSet presAssocID="{E616DF3D-9E8C-446D-8202-3209FED15DF2}" presName="childShp" presStyleLbl="bgAccFollowNode1" presStyleIdx="0" presStyleCnt="2">
        <dgm:presLayoutVars>
          <dgm:bulletEnabled val="1"/>
        </dgm:presLayoutVars>
      </dgm:prSet>
      <dgm:spPr/>
      <dgm:t>
        <a:bodyPr/>
        <a:lstStyle/>
        <a:p>
          <a:endParaRPr lang="cs-CZ"/>
        </a:p>
      </dgm:t>
    </dgm:pt>
    <dgm:pt modelId="{D58A31E7-695E-4FE1-9131-0266AEF476FC}" type="pres">
      <dgm:prSet presAssocID="{AFC7A0BC-9725-4965-A555-ABCCAD7BFAA5}" presName="spacing" presStyleCnt="0"/>
      <dgm:spPr/>
    </dgm:pt>
    <dgm:pt modelId="{82C09B74-27A9-4134-9B92-40BB46CACD4B}" type="pres">
      <dgm:prSet presAssocID="{87541A68-CF53-4364-A749-712A9FBDA6E0}" presName="linNode" presStyleCnt="0"/>
      <dgm:spPr/>
    </dgm:pt>
    <dgm:pt modelId="{2C388DE4-34DF-4396-ADC4-9560F90C269B}" type="pres">
      <dgm:prSet presAssocID="{87541A68-CF53-4364-A749-712A9FBDA6E0}" presName="parentShp" presStyleLbl="node1" presStyleIdx="1" presStyleCnt="2">
        <dgm:presLayoutVars>
          <dgm:bulletEnabled val="1"/>
        </dgm:presLayoutVars>
      </dgm:prSet>
      <dgm:spPr/>
      <dgm:t>
        <a:bodyPr/>
        <a:lstStyle/>
        <a:p>
          <a:endParaRPr lang="cs-CZ"/>
        </a:p>
      </dgm:t>
    </dgm:pt>
    <dgm:pt modelId="{F6C8A687-ED67-4F52-A87B-16D994102323}" type="pres">
      <dgm:prSet presAssocID="{87541A68-CF53-4364-A749-712A9FBDA6E0}" presName="childShp" presStyleLbl="bgAccFollowNode1" presStyleIdx="1" presStyleCnt="2">
        <dgm:presLayoutVars>
          <dgm:bulletEnabled val="1"/>
        </dgm:presLayoutVars>
      </dgm:prSet>
      <dgm:spPr/>
      <dgm:t>
        <a:bodyPr/>
        <a:lstStyle/>
        <a:p>
          <a:endParaRPr lang="cs-CZ"/>
        </a:p>
      </dgm:t>
    </dgm:pt>
  </dgm:ptLst>
  <dgm:cxnLst>
    <dgm:cxn modelId="{EFDFFE03-384D-4B46-99AF-CC3DCEA75A5F}" type="presOf" srcId="{87541A68-CF53-4364-A749-712A9FBDA6E0}" destId="{2C388DE4-34DF-4396-ADC4-9560F90C269B}" srcOrd="0" destOrd="0" presId="urn:microsoft.com/office/officeart/2005/8/layout/vList6"/>
    <dgm:cxn modelId="{06CD932B-141C-4E22-9032-B96B2F6AB07D}" srcId="{97324421-CEB8-4906-87BD-04DCFEC51A03}" destId="{E616DF3D-9E8C-446D-8202-3209FED15DF2}" srcOrd="0" destOrd="0" parTransId="{75952DE2-BAC1-4D45-A962-F3AFD794CD0C}" sibTransId="{AFC7A0BC-9725-4965-A555-ABCCAD7BFAA5}"/>
    <dgm:cxn modelId="{EB6286B0-6932-461A-9173-AA2829E4FBD8}" srcId="{97324421-CEB8-4906-87BD-04DCFEC51A03}" destId="{87541A68-CF53-4364-A749-712A9FBDA6E0}" srcOrd="1" destOrd="0" parTransId="{7FD1EA39-6A79-45EE-A0A5-7291B632C622}" sibTransId="{7A374763-BEDE-4463-A1C0-3C3AE3406358}"/>
    <dgm:cxn modelId="{CB492904-B6D7-425A-A2A2-728D10ACCB91}" type="presOf" srcId="{DDBCD1F8-DE27-4334-9341-68A133B21512}" destId="{921C0BA6-303D-490F-BE3B-1FB430C0EAF7}" srcOrd="0" destOrd="0" presId="urn:microsoft.com/office/officeart/2005/8/layout/vList6"/>
    <dgm:cxn modelId="{DCD70A10-3410-4ABF-B853-72157DB9572C}" srcId="{E616DF3D-9E8C-446D-8202-3209FED15DF2}" destId="{DDBCD1F8-DE27-4334-9341-68A133B21512}" srcOrd="0" destOrd="0" parTransId="{615467E1-272C-4564-A5EC-EC4562B39B2D}" sibTransId="{BBED6DB2-5CD1-452B-847E-2B6A74E9669B}"/>
    <dgm:cxn modelId="{589D5FBF-9B4F-4854-99D1-CE64C578F7CE}" type="presOf" srcId="{97324421-CEB8-4906-87BD-04DCFEC51A03}" destId="{78D98BFE-CF20-4E5E-B89F-A69392A08A0B}" srcOrd="0" destOrd="0" presId="urn:microsoft.com/office/officeart/2005/8/layout/vList6"/>
    <dgm:cxn modelId="{0AFA16D4-2CB5-4B20-AB0B-883A61DD2E07}" srcId="{87541A68-CF53-4364-A749-712A9FBDA6E0}" destId="{39D9BDBC-5E70-487B-912A-5E7C991FB3A3}" srcOrd="0" destOrd="0" parTransId="{3FCA5241-FDA6-4A63-97FC-300350AFC8AF}" sibTransId="{653E4B00-BFD9-4065-B858-5355ECDB438B}"/>
    <dgm:cxn modelId="{90DAC905-8E4F-4F4E-835C-B3BD9053B6B0}" type="presOf" srcId="{39D9BDBC-5E70-487B-912A-5E7C991FB3A3}" destId="{F6C8A687-ED67-4F52-A87B-16D994102323}" srcOrd="0" destOrd="0" presId="urn:microsoft.com/office/officeart/2005/8/layout/vList6"/>
    <dgm:cxn modelId="{F1703DA3-B5A7-4416-95EE-75C051A43DC5}" type="presOf" srcId="{E616DF3D-9E8C-446D-8202-3209FED15DF2}" destId="{D47B58E7-06FE-436C-8A0E-3D95CE67CB0B}" srcOrd="0" destOrd="0" presId="urn:microsoft.com/office/officeart/2005/8/layout/vList6"/>
    <dgm:cxn modelId="{DCA75E4C-684B-4CE0-9EA6-EB3D75CA3AF0}" type="presParOf" srcId="{78D98BFE-CF20-4E5E-B89F-A69392A08A0B}" destId="{C84D017B-2CE8-4AC6-9DA9-F4D9FDAB7080}" srcOrd="0" destOrd="0" presId="urn:microsoft.com/office/officeart/2005/8/layout/vList6"/>
    <dgm:cxn modelId="{384A84A9-44B3-4175-B34C-219706D4E069}" type="presParOf" srcId="{C84D017B-2CE8-4AC6-9DA9-F4D9FDAB7080}" destId="{D47B58E7-06FE-436C-8A0E-3D95CE67CB0B}" srcOrd="0" destOrd="0" presId="urn:microsoft.com/office/officeart/2005/8/layout/vList6"/>
    <dgm:cxn modelId="{F6CF1484-10DE-4010-B046-8ADBD65D3B01}" type="presParOf" srcId="{C84D017B-2CE8-4AC6-9DA9-F4D9FDAB7080}" destId="{921C0BA6-303D-490F-BE3B-1FB430C0EAF7}" srcOrd="1" destOrd="0" presId="urn:microsoft.com/office/officeart/2005/8/layout/vList6"/>
    <dgm:cxn modelId="{5F84DDA9-11D5-4D09-A7C8-76513EF5664D}" type="presParOf" srcId="{78D98BFE-CF20-4E5E-B89F-A69392A08A0B}" destId="{D58A31E7-695E-4FE1-9131-0266AEF476FC}" srcOrd="1" destOrd="0" presId="urn:microsoft.com/office/officeart/2005/8/layout/vList6"/>
    <dgm:cxn modelId="{6535365D-71D4-4ABD-832E-4176D02E8B80}" type="presParOf" srcId="{78D98BFE-CF20-4E5E-B89F-A69392A08A0B}" destId="{82C09B74-27A9-4134-9B92-40BB46CACD4B}" srcOrd="2" destOrd="0" presId="urn:microsoft.com/office/officeart/2005/8/layout/vList6"/>
    <dgm:cxn modelId="{7382F5E7-D7C4-48B1-8576-AA712829B873}" type="presParOf" srcId="{82C09B74-27A9-4134-9B92-40BB46CACD4B}" destId="{2C388DE4-34DF-4396-ADC4-9560F90C269B}" srcOrd="0" destOrd="0" presId="urn:microsoft.com/office/officeart/2005/8/layout/vList6"/>
    <dgm:cxn modelId="{9BEF8829-700D-4C06-BE60-8DEA440B45C7}" type="presParOf" srcId="{82C09B74-27A9-4134-9B92-40BB46CACD4B}" destId="{F6C8A687-ED67-4F52-A87B-16D994102323}"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C0BA6-303D-490F-BE3B-1FB430C0EAF7}">
      <dsp:nvSpPr>
        <dsp:cNvPr id="0" name=""/>
        <dsp:cNvSpPr/>
      </dsp:nvSpPr>
      <dsp:spPr>
        <a:xfrm>
          <a:off x="4206239" y="531"/>
          <a:ext cx="6309360" cy="207155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Char char="••"/>
          </a:pPr>
          <a:r>
            <a:rPr lang="cs-CZ" sz="3600" kern="1200" dirty="0" smtClean="0"/>
            <a:t>Posouzení splnění požadavků jen u nejvýhodnější nabídky.</a:t>
          </a:r>
          <a:endParaRPr lang="cs-CZ" sz="3600" kern="1200" dirty="0"/>
        </a:p>
      </dsp:txBody>
      <dsp:txXfrm>
        <a:off x="4206239" y="259476"/>
        <a:ext cx="5532525" cy="1553669"/>
      </dsp:txXfrm>
    </dsp:sp>
    <dsp:sp modelId="{D47B58E7-06FE-436C-8A0E-3D95CE67CB0B}">
      <dsp:nvSpPr>
        <dsp:cNvPr id="0" name=""/>
        <dsp:cNvSpPr/>
      </dsp:nvSpPr>
      <dsp:spPr>
        <a:xfrm>
          <a:off x="0" y="531"/>
          <a:ext cx="4206240" cy="2071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cs-CZ" sz="4000" kern="1200" dirty="0" smtClean="0"/>
            <a:t>Hodnocení všech nabídek</a:t>
          </a:r>
          <a:endParaRPr lang="cs-CZ" sz="4000" kern="1200" dirty="0"/>
        </a:p>
      </dsp:txBody>
      <dsp:txXfrm>
        <a:off x="101125" y="101656"/>
        <a:ext cx="4003990" cy="1869309"/>
      </dsp:txXfrm>
    </dsp:sp>
    <dsp:sp modelId="{F6C8A687-ED67-4F52-A87B-16D994102323}">
      <dsp:nvSpPr>
        <dsp:cNvPr id="0" name=""/>
        <dsp:cNvSpPr/>
      </dsp:nvSpPr>
      <dsp:spPr>
        <a:xfrm>
          <a:off x="4206240" y="2279246"/>
          <a:ext cx="6309360" cy="207155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l" defTabSz="1600200">
            <a:lnSpc>
              <a:spcPct val="90000"/>
            </a:lnSpc>
            <a:spcBef>
              <a:spcPct val="0"/>
            </a:spcBef>
            <a:spcAft>
              <a:spcPct val="15000"/>
            </a:spcAft>
            <a:buChar char="••"/>
          </a:pPr>
          <a:r>
            <a:rPr lang="cs-CZ" sz="3600" kern="1200" dirty="0" smtClean="0"/>
            <a:t>Hodnocení pouze nabídek, které splňují požadavky zadavatele.</a:t>
          </a:r>
          <a:endParaRPr lang="cs-CZ" sz="3600" kern="1200" dirty="0"/>
        </a:p>
      </dsp:txBody>
      <dsp:txXfrm>
        <a:off x="4206240" y="2538191"/>
        <a:ext cx="5532525" cy="1553669"/>
      </dsp:txXfrm>
    </dsp:sp>
    <dsp:sp modelId="{2C388DE4-34DF-4396-ADC4-9560F90C269B}">
      <dsp:nvSpPr>
        <dsp:cNvPr id="0" name=""/>
        <dsp:cNvSpPr/>
      </dsp:nvSpPr>
      <dsp:spPr>
        <a:xfrm>
          <a:off x="0" y="2279246"/>
          <a:ext cx="4206240" cy="2071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cs-CZ" sz="4000" kern="1200" dirty="0" smtClean="0"/>
            <a:t>Posouzení splnění požadavků u všech nabídek </a:t>
          </a:r>
          <a:endParaRPr lang="cs-CZ" sz="4000" kern="1200" dirty="0"/>
        </a:p>
      </dsp:txBody>
      <dsp:txXfrm>
        <a:off x="101125" y="2380371"/>
        <a:ext cx="4003990" cy="186930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DB1E515B-DE6E-417B-9EC6-8C86408907A8}" type="datetimeFigureOut">
              <a:rPr lang="cs-CZ" smtClean="0"/>
              <a:t>02.04.2020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859B9BB-6414-409E-821A-9479647CE054}" type="slidenum">
              <a:rPr lang="cs-CZ" smtClean="0"/>
              <a:t>‹#›</a:t>
            </a:fld>
            <a:endParaRPr lang="cs-CZ"/>
          </a:p>
        </p:txBody>
      </p:sp>
    </p:spTree>
    <p:extLst>
      <p:ext uri="{BB962C8B-B14F-4D97-AF65-F5344CB8AC3E}">
        <p14:creationId xmlns:p14="http://schemas.microsoft.com/office/powerpoint/2010/main" val="80501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B1E515B-DE6E-417B-9EC6-8C86408907A8}" type="datetimeFigureOut">
              <a:rPr lang="cs-CZ" smtClean="0"/>
              <a:t>02.04.2020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859B9BB-6414-409E-821A-9479647CE054}" type="slidenum">
              <a:rPr lang="cs-CZ" smtClean="0"/>
              <a:t>‹#›</a:t>
            </a:fld>
            <a:endParaRPr lang="cs-CZ"/>
          </a:p>
        </p:txBody>
      </p:sp>
    </p:spTree>
    <p:extLst>
      <p:ext uri="{BB962C8B-B14F-4D97-AF65-F5344CB8AC3E}">
        <p14:creationId xmlns:p14="http://schemas.microsoft.com/office/powerpoint/2010/main" val="180590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B1E515B-DE6E-417B-9EC6-8C86408907A8}" type="datetimeFigureOut">
              <a:rPr lang="cs-CZ" smtClean="0"/>
              <a:t>02.04.2020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859B9BB-6414-409E-821A-9479647CE054}" type="slidenum">
              <a:rPr lang="cs-CZ" smtClean="0"/>
              <a:t>‹#›</a:t>
            </a:fld>
            <a:endParaRPr lang="cs-CZ"/>
          </a:p>
        </p:txBody>
      </p:sp>
    </p:spTree>
    <p:extLst>
      <p:ext uri="{BB962C8B-B14F-4D97-AF65-F5344CB8AC3E}">
        <p14:creationId xmlns:p14="http://schemas.microsoft.com/office/powerpoint/2010/main" val="46541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B1E515B-DE6E-417B-9EC6-8C86408907A8}" type="datetimeFigureOut">
              <a:rPr lang="cs-CZ" smtClean="0"/>
              <a:t>02.04.2020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859B9BB-6414-409E-821A-9479647CE054}" type="slidenum">
              <a:rPr lang="cs-CZ" smtClean="0"/>
              <a:t>‹#›</a:t>
            </a:fld>
            <a:endParaRPr lang="cs-CZ"/>
          </a:p>
        </p:txBody>
      </p:sp>
    </p:spTree>
    <p:extLst>
      <p:ext uri="{BB962C8B-B14F-4D97-AF65-F5344CB8AC3E}">
        <p14:creationId xmlns:p14="http://schemas.microsoft.com/office/powerpoint/2010/main" val="1315038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DB1E515B-DE6E-417B-9EC6-8C86408907A8}" type="datetimeFigureOut">
              <a:rPr lang="cs-CZ" smtClean="0"/>
              <a:t>02.04.2020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859B9BB-6414-409E-821A-9479647CE054}" type="slidenum">
              <a:rPr lang="cs-CZ" smtClean="0"/>
              <a:t>‹#›</a:t>
            </a:fld>
            <a:endParaRPr lang="cs-CZ"/>
          </a:p>
        </p:txBody>
      </p:sp>
    </p:spTree>
    <p:extLst>
      <p:ext uri="{BB962C8B-B14F-4D97-AF65-F5344CB8AC3E}">
        <p14:creationId xmlns:p14="http://schemas.microsoft.com/office/powerpoint/2010/main" val="213834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B1E515B-DE6E-417B-9EC6-8C86408907A8}" type="datetimeFigureOut">
              <a:rPr lang="cs-CZ" smtClean="0"/>
              <a:t>02.04.2020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859B9BB-6414-409E-821A-9479647CE054}" type="slidenum">
              <a:rPr lang="cs-CZ" smtClean="0"/>
              <a:t>‹#›</a:t>
            </a:fld>
            <a:endParaRPr lang="cs-CZ"/>
          </a:p>
        </p:txBody>
      </p:sp>
    </p:spTree>
    <p:extLst>
      <p:ext uri="{BB962C8B-B14F-4D97-AF65-F5344CB8AC3E}">
        <p14:creationId xmlns:p14="http://schemas.microsoft.com/office/powerpoint/2010/main" val="370012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B1E515B-DE6E-417B-9EC6-8C86408907A8}" type="datetimeFigureOut">
              <a:rPr lang="cs-CZ" smtClean="0"/>
              <a:t>02.04.2020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859B9BB-6414-409E-821A-9479647CE054}" type="slidenum">
              <a:rPr lang="cs-CZ" smtClean="0"/>
              <a:t>‹#›</a:t>
            </a:fld>
            <a:endParaRPr lang="cs-CZ"/>
          </a:p>
        </p:txBody>
      </p:sp>
    </p:spTree>
    <p:extLst>
      <p:ext uri="{BB962C8B-B14F-4D97-AF65-F5344CB8AC3E}">
        <p14:creationId xmlns:p14="http://schemas.microsoft.com/office/powerpoint/2010/main" val="2437461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B1E515B-DE6E-417B-9EC6-8C86408907A8}" type="datetimeFigureOut">
              <a:rPr lang="cs-CZ" smtClean="0"/>
              <a:t>02.04.2020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859B9BB-6414-409E-821A-9479647CE054}" type="slidenum">
              <a:rPr lang="cs-CZ" smtClean="0"/>
              <a:t>‹#›</a:t>
            </a:fld>
            <a:endParaRPr lang="cs-CZ"/>
          </a:p>
        </p:txBody>
      </p:sp>
    </p:spTree>
    <p:extLst>
      <p:ext uri="{BB962C8B-B14F-4D97-AF65-F5344CB8AC3E}">
        <p14:creationId xmlns:p14="http://schemas.microsoft.com/office/powerpoint/2010/main" val="226870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B1E515B-DE6E-417B-9EC6-8C86408907A8}" type="datetimeFigureOut">
              <a:rPr lang="cs-CZ" smtClean="0"/>
              <a:t>02.04.2020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859B9BB-6414-409E-821A-9479647CE054}" type="slidenum">
              <a:rPr lang="cs-CZ" smtClean="0"/>
              <a:t>‹#›</a:t>
            </a:fld>
            <a:endParaRPr lang="cs-CZ"/>
          </a:p>
        </p:txBody>
      </p:sp>
    </p:spTree>
    <p:extLst>
      <p:ext uri="{BB962C8B-B14F-4D97-AF65-F5344CB8AC3E}">
        <p14:creationId xmlns:p14="http://schemas.microsoft.com/office/powerpoint/2010/main" val="174767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DB1E515B-DE6E-417B-9EC6-8C86408907A8}" type="datetimeFigureOut">
              <a:rPr lang="cs-CZ" smtClean="0"/>
              <a:t>02.04.2020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859B9BB-6414-409E-821A-9479647CE054}" type="slidenum">
              <a:rPr lang="cs-CZ" smtClean="0"/>
              <a:t>‹#›</a:t>
            </a:fld>
            <a:endParaRPr lang="cs-CZ"/>
          </a:p>
        </p:txBody>
      </p:sp>
    </p:spTree>
    <p:extLst>
      <p:ext uri="{BB962C8B-B14F-4D97-AF65-F5344CB8AC3E}">
        <p14:creationId xmlns:p14="http://schemas.microsoft.com/office/powerpoint/2010/main" val="70884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DB1E515B-DE6E-417B-9EC6-8C86408907A8}" type="datetimeFigureOut">
              <a:rPr lang="cs-CZ" smtClean="0"/>
              <a:t>02.04.2020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859B9BB-6414-409E-821A-9479647CE054}" type="slidenum">
              <a:rPr lang="cs-CZ" smtClean="0"/>
              <a:t>‹#›</a:t>
            </a:fld>
            <a:endParaRPr lang="cs-CZ"/>
          </a:p>
        </p:txBody>
      </p:sp>
    </p:spTree>
    <p:extLst>
      <p:ext uri="{BB962C8B-B14F-4D97-AF65-F5344CB8AC3E}">
        <p14:creationId xmlns:p14="http://schemas.microsoft.com/office/powerpoint/2010/main" val="3566523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E515B-DE6E-417B-9EC6-8C86408907A8}" type="datetimeFigureOut">
              <a:rPr lang="cs-CZ" smtClean="0"/>
              <a:t>02.04.2020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9B9BB-6414-409E-821A-9479647CE054}" type="slidenum">
              <a:rPr lang="cs-CZ" smtClean="0"/>
              <a:t>‹#›</a:t>
            </a:fld>
            <a:endParaRPr lang="cs-CZ"/>
          </a:p>
        </p:txBody>
      </p:sp>
    </p:spTree>
    <p:extLst>
      <p:ext uri="{BB962C8B-B14F-4D97-AF65-F5344CB8AC3E}">
        <p14:creationId xmlns:p14="http://schemas.microsoft.com/office/powerpoint/2010/main" val="1714227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hyperlink" Target="file:///C:\Users\User\Desktop\Ve&#345;ejn&#233;%20zak&#225;zky%20-%20p&#345;edm&#283;t\Strucny_pruvodce_UOHS\2020_01_infolist_pruvodce3%20(1).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file:///C:\Users\User\Desktop\Ve&#345;ejn&#233;%20zak&#225;zky%20-%20p&#345;edm&#283;t\Strucny_pruvodce_UOHS\2020_01_infolist_pruvodce3%20(1).pdf"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Podání nabídek, jejich posouzení a výběr</a:t>
            </a:r>
            <a:endParaRPr lang="cs-CZ" dirty="0"/>
          </a:p>
        </p:txBody>
      </p:sp>
      <p:sp>
        <p:nvSpPr>
          <p:cNvPr id="3" name="Podnadpis 2"/>
          <p:cNvSpPr>
            <a:spLocks noGrp="1"/>
          </p:cNvSpPr>
          <p:nvPr>
            <p:ph type="subTitle" idx="1"/>
          </p:nvPr>
        </p:nvSpPr>
        <p:spPr/>
        <p:txBody>
          <a:bodyPr/>
          <a:lstStyle/>
          <a:p>
            <a:r>
              <a:rPr lang="cs-CZ" dirty="0" smtClean="0"/>
              <a:t>2. </a:t>
            </a:r>
            <a:r>
              <a:rPr lang="cs-CZ" dirty="0"/>
              <a:t>d</a:t>
            </a:r>
            <a:r>
              <a:rPr lang="cs-CZ" dirty="0" smtClean="0"/>
              <a:t>ubna 2020</a:t>
            </a:r>
            <a:endParaRPr lang="cs-CZ" dirty="0"/>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241295033"/>
      </p:ext>
    </p:extLst>
  </p:cSld>
  <p:clrMapOvr>
    <a:masterClrMapping/>
  </p:clrMapOvr>
  <mc:AlternateContent xmlns:mc="http://schemas.openxmlformats.org/markup-compatibility/2006">
    <mc:Choice xmlns:p14="http://schemas.microsoft.com/office/powerpoint/2010/main" Requires="p14">
      <p:transition spd="slow" p14:dur="2000" advTm="3001"/>
    </mc:Choice>
    <mc:Fallback>
      <p:transition spd="slow" advTm="30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Uzavření smlouvy jako jedna z možností </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Uzavření smlouvy </a:t>
            </a:r>
          </a:p>
          <a:p>
            <a:r>
              <a:rPr lang="cs-CZ" dirty="0" smtClean="0"/>
              <a:t>Zrušení zadávacího řízení zadavatelem </a:t>
            </a:r>
          </a:p>
          <a:p>
            <a:r>
              <a:rPr lang="cs-CZ" dirty="0" smtClean="0"/>
              <a:t>Zrušení zadávacího řízení úřadem </a:t>
            </a:r>
          </a:p>
          <a:p>
            <a:r>
              <a:rPr lang="cs-CZ" dirty="0" smtClean="0"/>
              <a:t>Uplynutí zadávací lhůty</a:t>
            </a:r>
          </a:p>
          <a:p>
            <a:pPr marL="0" indent="0">
              <a:buNone/>
            </a:pPr>
            <a:r>
              <a:rPr lang="cs-CZ" dirty="0" smtClean="0"/>
              <a:t>Text k ukončení zadávacího řízení ať už úspěšného (uzavření smlouvy), nebo neúspěšného naleznete zde </a:t>
            </a:r>
            <a:r>
              <a:rPr lang="cs-CZ" dirty="0" smtClean="0">
                <a:hlinkClick r:id="rId2" action="ppaction://hlinkfile"/>
              </a:rPr>
              <a:t>file:///C:/Users/User/Desktop/Veřejné%20zakázky%20-%20předmět/Strucny_pruvodce_UOHS/2020_01_infolist_pruvodce3%20(1).pdf</a:t>
            </a:r>
            <a:endParaRPr lang="cs-CZ" dirty="0" smtClean="0"/>
          </a:p>
          <a:p>
            <a:pPr marL="0" indent="0">
              <a:buNone/>
            </a:pPr>
            <a:r>
              <a:rPr lang="cs-CZ" dirty="0" smtClean="0"/>
              <a:t>Kapitola 3. 2 str. 20 – 37. Stručný průvodce zadavatele světem veřejných zakázek. 3 díl 1/2020</a:t>
            </a:r>
            <a:endParaRPr lang="cs-CZ" dirty="0"/>
          </a:p>
        </p:txBody>
      </p:sp>
    </p:spTree>
    <p:extLst>
      <p:ext uri="{BB962C8B-B14F-4D97-AF65-F5344CB8AC3E}">
        <p14:creationId xmlns:p14="http://schemas.microsoft.com/office/powerpoint/2010/main" val="3560827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Děkuji za shlédnutí. </a:t>
            </a:r>
            <a:r>
              <a:rPr lang="cs-CZ" dirty="0" smtClean="0">
                <a:sym typeface="Wingdings" panose="05000000000000000000" pitchFamily="2" charset="2"/>
              </a:rPr>
              <a:t></a:t>
            </a:r>
            <a:endParaRPr lang="cs-CZ" dirty="0"/>
          </a:p>
        </p:txBody>
      </p:sp>
      <p:sp>
        <p:nvSpPr>
          <p:cNvPr id="5" name="Zástupný symbol pro text 4"/>
          <p:cNvSpPr>
            <a:spLocks noGrp="1"/>
          </p:cNvSpPr>
          <p:nvPr>
            <p:ph type="body" idx="1"/>
          </p:nvPr>
        </p:nvSpPr>
        <p:spPr/>
        <p:txBody>
          <a:bodyPr>
            <a:normAutofit fontScale="70000" lnSpcReduction="20000"/>
          </a:bodyPr>
          <a:lstStyle/>
          <a:p>
            <a:r>
              <a:rPr lang="cs-CZ" dirty="0" smtClean="0"/>
              <a:t>Prezentace vychází ze 3. dílu informačního listu „Stručný průvodce zadavatele světem veřejných zakázek“, který vydal ÚOHS v roce 2020. Průvodce je k dispozici zde </a:t>
            </a:r>
            <a:r>
              <a:rPr lang="cs-CZ" dirty="0" smtClean="0">
                <a:hlinkClick r:id="rId2" action="ppaction://hlinkfile"/>
              </a:rPr>
              <a:t>file:///C:/Users/User/Desktop/Veřejné%20zakázky%20-%20předmět/Strucny_pruvodce_UOHS/2020_01_infolist_pruvodce3%20(1).pdf</a:t>
            </a:r>
            <a:endParaRPr lang="cs-CZ" dirty="0" smtClean="0"/>
          </a:p>
          <a:p>
            <a:r>
              <a:rPr lang="cs-CZ" dirty="0" smtClean="0"/>
              <a:t>Konkrétně se jedná o strany 3 – 33. </a:t>
            </a:r>
            <a:endParaRPr lang="cs-CZ" dirty="0"/>
          </a:p>
          <a:p>
            <a:r>
              <a:rPr lang="cs-CZ" dirty="0" smtClean="0"/>
              <a:t>Připomínám možnost konzultace prezentací, či zpracování projektu. </a:t>
            </a:r>
            <a:endParaRPr lang="cs-CZ" dirty="0"/>
          </a:p>
        </p:txBody>
      </p:sp>
    </p:spTree>
    <p:extLst>
      <p:ext uri="{BB962C8B-B14F-4D97-AF65-F5344CB8AC3E}">
        <p14:creationId xmlns:p14="http://schemas.microsoft.com/office/powerpoint/2010/main" val="216746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Výběr nejvhodnější nabídky </a:t>
            </a:r>
            <a:endParaRPr lang="cs-CZ" dirty="0"/>
          </a:p>
        </p:txBody>
      </p:sp>
      <p:sp>
        <p:nvSpPr>
          <p:cNvPr id="3" name="Zástupný symbol pro obsah 2"/>
          <p:cNvSpPr>
            <a:spLocks noGrp="1"/>
          </p:cNvSpPr>
          <p:nvPr>
            <p:ph idx="1"/>
          </p:nvPr>
        </p:nvSpPr>
        <p:spPr/>
        <p:txBody>
          <a:bodyPr/>
          <a:lstStyle/>
          <a:p>
            <a:r>
              <a:rPr lang="cs-CZ" i="1" dirty="0" smtClean="0"/>
              <a:t>„Ať již zadavatel zvolí kteroukoliv z možných cest pro výběr nejvýhodnější nabídky, vždy platí, že nejvýhodnější nabídka musí splňovat všechny podmínky stanovené zadavatelem v zadávací dokumentaci a zároveň musí být vyhodnocena zadavatelem podle předem stanovených kritérií hodnocení jako nejlepší. „ (ÚOHS, 2020)</a:t>
            </a:r>
            <a:endParaRPr lang="cs-CZ" i="1" dirty="0"/>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93987944"/>
      </p:ext>
    </p:extLst>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Postup výběru – možnosti výběru dodavatele</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8847977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Zvuk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60985262"/>
      </p:ext>
    </p:extLst>
  </p:cSld>
  <p:clrMapOvr>
    <a:masterClrMapping/>
  </p:clrMapOvr>
  <mc:AlternateContent xmlns:mc="http://schemas.openxmlformats.org/markup-compatibility/2006">
    <mc:Choice xmlns:p14="http://schemas.microsoft.com/office/powerpoint/2010/main" Requires="p14">
      <p:transition spd="slow" p14:dur="2000" advTm="50958"/>
    </mc:Choice>
    <mc:Fallback>
      <p:transition spd="slow" advTm="509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Posouzení podmínek </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smtClean="0"/>
              <a:t>Vítězná nabídka musí být vyhodnocena zadavatelem jako ekonomicky nejvýhodnější a současně musí splnit všechny požadavky zadavatele. </a:t>
            </a:r>
            <a:r>
              <a:rPr lang="cs-CZ" i="1" dirty="0" smtClean="0"/>
              <a:t>„Postup při výběru zahrnuje posouzení splnění podmínek účasti a hodnocení nabídek“</a:t>
            </a:r>
          </a:p>
          <a:p>
            <a:pPr marL="0" indent="0">
              <a:buNone/>
            </a:pPr>
            <a:r>
              <a:rPr lang="cs-CZ" dirty="0" smtClean="0"/>
              <a:t> (ÚOHS, 2020)</a:t>
            </a:r>
          </a:p>
          <a:p>
            <a:pPr marL="0" indent="0">
              <a:buNone/>
            </a:pPr>
            <a:r>
              <a:rPr lang="cs-CZ" dirty="0" smtClean="0"/>
              <a:t>Posouzení podmínek účasti v zadávacím řízení: </a:t>
            </a:r>
          </a:p>
          <a:p>
            <a:pPr>
              <a:buFontTx/>
              <a:buChar char="-"/>
            </a:pPr>
            <a:r>
              <a:rPr lang="cs-CZ" dirty="0" smtClean="0">
                <a:solidFill>
                  <a:srgbClr val="FF0000"/>
                </a:solidFill>
              </a:rPr>
              <a:t>Podmínky kvalifikace </a:t>
            </a:r>
            <a:r>
              <a:rPr lang="cs-CZ" dirty="0" smtClean="0"/>
              <a:t>(zda je dodavatel způsobilý a je schopen předmět splnit)</a:t>
            </a:r>
          </a:p>
          <a:p>
            <a:pPr>
              <a:buFontTx/>
              <a:buChar char="-"/>
            </a:pPr>
            <a:r>
              <a:rPr lang="cs-CZ" dirty="0" smtClean="0">
                <a:solidFill>
                  <a:srgbClr val="FF0000"/>
                </a:solidFill>
              </a:rPr>
              <a:t>Technické podmínky vymezující předmět veřejné zakázky včetně podmínek nakládání s právy k průmyslovému nebo duševnímu vlastnictví vzniklými v souvislosti s plněním smlouvy na veřejnou zakázku</a:t>
            </a:r>
            <a:r>
              <a:rPr lang="cs-CZ" dirty="0" smtClean="0"/>
              <a:t> </a:t>
            </a:r>
            <a:r>
              <a:rPr lang="cs-CZ" dirty="0" smtClean="0"/>
              <a:t>(potřeby a požadavky zadavatele na plnění)</a:t>
            </a:r>
            <a:endParaRPr lang="cs-CZ" dirty="0" smtClean="0"/>
          </a:p>
          <a:p>
            <a:pPr>
              <a:buFontTx/>
              <a:buChar char="-"/>
            </a:pPr>
            <a:r>
              <a:rPr lang="cs-CZ" dirty="0" smtClean="0">
                <a:solidFill>
                  <a:srgbClr val="FF0000"/>
                </a:solidFill>
              </a:rPr>
              <a:t>Obchodní nebo jiné smluvní podmínky vztahující se k předmětu veřejné zakázky</a:t>
            </a:r>
            <a:r>
              <a:rPr lang="cs-CZ" dirty="0" smtClean="0"/>
              <a:t> – </a:t>
            </a:r>
            <a:r>
              <a:rPr lang="cs-CZ" i="1" dirty="0" smtClean="0"/>
              <a:t>„… podmínky, které budou obsahem uzavírané smlouvy mezi zadavatelem a vybraným dodavatelem, jenž pak má zadavateli dodat požadované plnění. V tomto ohledu je zadavateli stanovena poměrně značná volnost, jaké podmínky stanoví. I zde ale platí, že vždy musí zohlednit základní zásady a podmínky stanovit tak, aby zbytečně nenarušovaly soutěžní prostředí. Zadavatel může například součástí zadávací dokumentace učinit i závazný vzor smlouvy. „</a:t>
            </a:r>
          </a:p>
          <a:p>
            <a:pPr>
              <a:buFontTx/>
              <a:buChar char="-"/>
            </a:pPr>
            <a:r>
              <a:rPr lang="cs-CZ" dirty="0" smtClean="0">
                <a:solidFill>
                  <a:srgbClr val="FF0000"/>
                </a:solidFill>
              </a:rPr>
              <a:t>Zvláštní podmínky plnění veřejné zakázky </a:t>
            </a:r>
          </a:p>
          <a:p>
            <a:pPr>
              <a:buFontTx/>
              <a:buChar char="-"/>
            </a:pPr>
            <a:r>
              <a:rPr lang="cs-CZ" dirty="0" smtClean="0">
                <a:solidFill>
                  <a:srgbClr val="FF0000"/>
                </a:solidFill>
              </a:rPr>
              <a:t>Obsah, forma nebo způsob podání nabídek, žádostí o účast nebo předběžných nabídek</a:t>
            </a:r>
          </a:p>
          <a:p>
            <a:pPr marL="0" indent="0">
              <a:buNone/>
            </a:pPr>
            <a:endParaRPr lang="cs-CZ" dirty="0"/>
          </a:p>
        </p:txBody>
      </p:sp>
    </p:spTree>
    <p:extLst>
      <p:ext uri="{BB962C8B-B14F-4D97-AF65-F5344CB8AC3E}">
        <p14:creationId xmlns:p14="http://schemas.microsoft.com/office/powerpoint/2010/main" val="2738045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Nutnost postupu podle předem stanovených podmínek</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solidFill>
                  <a:srgbClr val="FF0000"/>
                </a:solidFill>
              </a:rPr>
              <a:t>Zadavatel vždy musí hodnotit na základě podmínek, které stanovil v zadávacím řízení a od těch se nesmí odchýlit ani kdyby tyto podmínky zdůvodnil </a:t>
            </a:r>
            <a:r>
              <a:rPr lang="cs-CZ" dirty="0" err="1" smtClean="0">
                <a:solidFill>
                  <a:srgbClr val="FF0000"/>
                </a:solidFill>
              </a:rPr>
              <a:t>apod</a:t>
            </a:r>
            <a:r>
              <a:rPr lang="cs-CZ" dirty="0" smtClean="0">
                <a:solidFill>
                  <a:srgbClr val="FF0000"/>
                </a:solidFill>
              </a:rPr>
              <a:t>…!</a:t>
            </a:r>
            <a:endParaRPr lang="cs-CZ" dirty="0">
              <a:solidFill>
                <a:srgbClr val="FF0000"/>
              </a:solidFill>
            </a:endParaRPr>
          </a:p>
          <a:p>
            <a:r>
              <a:rPr lang="cs-CZ" dirty="0" smtClean="0">
                <a:solidFill>
                  <a:srgbClr val="FF0000"/>
                </a:solidFill>
              </a:rPr>
              <a:t>Příklad z praxe: </a:t>
            </a:r>
            <a:r>
              <a:rPr lang="cs-CZ" dirty="0" smtClean="0"/>
              <a:t>„</a:t>
            </a:r>
            <a:r>
              <a:rPr lang="cs-CZ" i="1" dirty="0" smtClean="0"/>
              <a:t>Zadavatel v zadávací dokumentaci stanovil, že jedním z kritérií hodnocení budou zkušenosti člena realizačního týmu na pozici vodohospodář – hlavní inženýr projektu, které budou hodnoceny na základě zjištěného počtu referenčních zakázek realizovaných touto osobou, a upřesnil, že u těchto referenčních zakázek se mimo jiného musí jednat o zakázky v oblasti projektování přírodě blízkých protipovodňových opatření na řece. Při hodnocení nabídek však kladně hodnotil pouze referenční zakázky, které byly realizovány na významných vodních tocích, aniž by nutnost zařazení vodního toku, na němž byla referenční zakázka realizována, do seznamu „významných vodních toků“ jako pravidlo pro hodnocení nabídek v zadávacích podmínkách uvedl. Zadavatel v daném případě nepostupoval v souladu se zákonem, neboť při hodnocení nabídek nepostupoval podle předem stanovených pravidel.“</a:t>
            </a:r>
          </a:p>
          <a:p>
            <a:endParaRPr lang="cs-CZ" dirty="0">
              <a:solidFill>
                <a:srgbClr val="FF0000"/>
              </a:solidFill>
            </a:endParaRPr>
          </a:p>
        </p:txBody>
      </p:sp>
    </p:spTree>
    <p:extLst>
      <p:ext uri="{BB962C8B-B14F-4D97-AF65-F5344CB8AC3E}">
        <p14:creationId xmlns:p14="http://schemas.microsoft.com/office/powerpoint/2010/main" val="395353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Výsledek hodnocení </a:t>
            </a:r>
            <a:endParaRPr lang="cs-CZ" dirty="0"/>
          </a:p>
        </p:txBody>
      </p:sp>
      <p:sp>
        <p:nvSpPr>
          <p:cNvPr id="3" name="Zástupný symbol pro obsah 2"/>
          <p:cNvSpPr>
            <a:spLocks noGrp="1"/>
          </p:cNvSpPr>
          <p:nvPr>
            <p:ph idx="1"/>
          </p:nvPr>
        </p:nvSpPr>
        <p:spPr/>
        <p:txBody>
          <a:bodyPr/>
          <a:lstStyle/>
          <a:p>
            <a:r>
              <a:rPr lang="cs-CZ" dirty="0" smtClean="0"/>
              <a:t>Musí být zaznamenán transparentně </a:t>
            </a:r>
          </a:p>
          <a:p>
            <a:r>
              <a:rPr lang="cs-CZ" dirty="0" smtClean="0"/>
              <a:t>Musí být umožněno zpětné prozkoumání hodnocení </a:t>
            </a:r>
          </a:p>
          <a:p>
            <a:r>
              <a:rPr lang="cs-CZ" i="1" dirty="0" smtClean="0"/>
              <a:t>„ Zadavatel je povinen precizně zachytit rozdíly mezi jednotlivými nabídkami a srozumitelně popsat, proč ta či ona nabídka byla lepší/horší a obdržela patřičný počet bodů a jaký je konečný výsledek pořadí nabídek. „ </a:t>
            </a:r>
            <a:r>
              <a:rPr lang="cs-CZ" dirty="0" smtClean="0"/>
              <a:t>(ÚOHS, 2020)</a:t>
            </a:r>
          </a:p>
          <a:p>
            <a:r>
              <a:rPr lang="cs-CZ" dirty="0" smtClean="0">
                <a:solidFill>
                  <a:srgbClr val="FF0000"/>
                </a:solidFill>
              </a:rPr>
              <a:t>Písemná zpráva o hodnocení nabídek je významným dokumentem, který slouží ke zpětné přezkoumatelnosti postupu zadavatele.(ÚOHS, 2020)</a:t>
            </a:r>
          </a:p>
          <a:p>
            <a:endParaRPr lang="cs-CZ" dirty="0"/>
          </a:p>
        </p:txBody>
      </p:sp>
    </p:spTree>
    <p:extLst>
      <p:ext uri="{BB962C8B-B14F-4D97-AF65-F5344CB8AC3E}">
        <p14:creationId xmlns:p14="http://schemas.microsoft.com/office/powerpoint/2010/main" val="35847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 písemné zprávě o hodnocení nabídek zadavatel uvede (ÚOHS, 2020):</a:t>
            </a:r>
            <a:endParaRPr lang="cs-CZ" dirty="0" smtClean="0"/>
          </a:p>
        </p:txBody>
      </p:sp>
      <p:sp>
        <p:nvSpPr>
          <p:cNvPr id="3" name="Zástupný symbol pro obsah 2"/>
          <p:cNvSpPr>
            <a:spLocks noGrp="1"/>
          </p:cNvSpPr>
          <p:nvPr>
            <p:ph idx="1"/>
          </p:nvPr>
        </p:nvSpPr>
        <p:spPr/>
        <p:txBody>
          <a:bodyPr>
            <a:normAutofit fontScale="85000" lnSpcReduction="20000"/>
          </a:bodyPr>
          <a:lstStyle/>
          <a:p>
            <a:r>
              <a:rPr lang="cs-CZ" dirty="0" smtClean="0"/>
              <a:t>identifikaci zadávacího řízení, </a:t>
            </a:r>
          </a:p>
          <a:p>
            <a:r>
              <a:rPr lang="cs-CZ" dirty="0" smtClean="0"/>
              <a:t> fyzické osoby, které se na hodnocení podílely; za tyto osoby se považují zejména osoby, které provedly hodnocení nabídek včetně členů komise, pokud ji zadavatel k hodnocení sestavil, nebo přizvaných odborníků, pokud byly jejich závěry zohledněny při hodnocení, </a:t>
            </a:r>
          </a:p>
          <a:p>
            <a:r>
              <a:rPr lang="cs-CZ" dirty="0" smtClean="0"/>
              <a:t> seznam hodnocených nabídek a </a:t>
            </a:r>
          </a:p>
          <a:p>
            <a:r>
              <a:rPr lang="cs-CZ" dirty="0" smtClean="0"/>
              <a:t> popis hodnocení, ze kterého budou zřejmé 1. hodnocené údaje z nabídek odpovídající kritériím hodnocení, 2. popis hodnocení údajů z nabídek v jednotlivých kritériích hodnocení, 3.  popis srovnání hodnot získaných při hodnocení v jednotlivých kritériích hodnocení a 4. výsledek hodnocení nabídek.</a:t>
            </a:r>
          </a:p>
          <a:p>
            <a:r>
              <a:rPr lang="cs-CZ" dirty="0" smtClean="0">
                <a:solidFill>
                  <a:srgbClr val="0070C0"/>
                </a:solidFill>
              </a:rPr>
              <a:t>Poznámka ÚOHS - Je-li v zadávacím řízení přítomen jediný účastník, může zadavatel vybrat dodavatele bez provedení hodnocení; v takovém případě nemusí ani zpracovávat písemnou zprávu o hodnocení.</a:t>
            </a:r>
            <a:endParaRPr lang="cs-CZ" dirty="0">
              <a:solidFill>
                <a:srgbClr val="0070C0"/>
              </a:solidFill>
            </a:endParaRPr>
          </a:p>
        </p:txBody>
      </p:sp>
    </p:spTree>
    <p:extLst>
      <p:ext uri="{BB962C8B-B14F-4D97-AF65-F5344CB8AC3E}">
        <p14:creationId xmlns:p14="http://schemas.microsoft.com/office/powerpoint/2010/main" val="356955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Mimořádně nízká nabídková cena </a:t>
            </a:r>
            <a:endParaRPr lang="cs-CZ" dirty="0"/>
          </a:p>
        </p:txBody>
      </p:sp>
      <p:sp>
        <p:nvSpPr>
          <p:cNvPr id="3" name="Zástupný symbol pro obsah 2"/>
          <p:cNvSpPr>
            <a:spLocks noGrp="1"/>
          </p:cNvSpPr>
          <p:nvPr>
            <p:ph idx="1"/>
          </p:nvPr>
        </p:nvSpPr>
        <p:spPr/>
        <p:txBody>
          <a:bodyPr>
            <a:normAutofit fontScale="70000" lnSpcReduction="20000"/>
          </a:bodyPr>
          <a:lstStyle/>
          <a:p>
            <a:r>
              <a:rPr lang="cs-CZ" i="1" dirty="0" smtClean="0"/>
              <a:t>„Mimořádně nízká nabídková cena slouží k ochraně zadavatele před situací, kdy účastník zadávacího řízení ve své nabídce nabídne za předmět plnění veřejné zakázky cenu, za kterou není možné z objektivních důvodů předmět plnění veřejné zakázky řádně realizovat.“ </a:t>
            </a:r>
            <a:r>
              <a:rPr lang="cs-CZ" dirty="0" smtClean="0"/>
              <a:t>(ÚOHS)</a:t>
            </a:r>
          </a:p>
          <a:p>
            <a:r>
              <a:rPr lang="cs-CZ" dirty="0" smtClean="0"/>
              <a:t>Pokud nabídka obsahuje mimořádně nízkou cenu, požádá dodavatele o vysvětlení této ceny. </a:t>
            </a:r>
          </a:p>
          <a:p>
            <a:r>
              <a:rPr lang="cs-CZ" dirty="0" smtClean="0"/>
              <a:t>Pokud ze strany dodavatele nedojde k odůvodnění, může zadavatel nabídku vyloučit. </a:t>
            </a:r>
          </a:p>
          <a:p>
            <a:r>
              <a:rPr lang="cs-CZ" dirty="0" smtClean="0"/>
              <a:t> </a:t>
            </a:r>
            <a:r>
              <a:rPr lang="cs-CZ" i="1" dirty="0" smtClean="0"/>
              <a:t>„Možnost volby, zda zadavatel v zadávacím řízení ponechá účastníka zadávacího řízení s neodůvodněnou mimořádně nízkou nabídkovou cenou, neplatí v případě, když zadavatel nemá vyjasněno a potvrzeno, že účastník (a) při plnění veřejné zakázky zajistí dodržování povinností vyplývajících z právních předpisů vztahujících se k předmětu veřejné zakázky, jakož i pracovněprávních předpisů a kolektivních smluv vztahujících se na zaměstnance, kteří se budou podílet na plnění veřejné zakázky, a (b) neobdržel neoprávněnou veřejnou podporu. Za této situace je zadavatel povinen účastníka ze zadávacího řízení vyloučit.“ </a:t>
            </a:r>
            <a:r>
              <a:rPr lang="cs-CZ" dirty="0" smtClean="0"/>
              <a:t>(ÚOHS, 2020)</a:t>
            </a:r>
          </a:p>
          <a:p>
            <a:r>
              <a:rPr lang="cs-CZ" dirty="0" smtClean="0"/>
              <a:t>Důvody pro vyloučení (str. 14 – 17 ÚOHS 2020, dostupné na file:///C:/Users/User/Desktop/Veřejné%20zakázky%20-%20předmět/Strucny_pruvodce_UOHS/2020_01_infolist_pruvodce3%20(1).pdf</a:t>
            </a:r>
          </a:p>
          <a:p>
            <a:endParaRPr lang="cs-CZ" dirty="0" smtClean="0"/>
          </a:p>
          <a:p>
            <a:endParaRPr lang="cs-CZ" dirty="0"/>
          </a:p>
        </p:txBody>
      </p:sp>
    </p:spTree>
    <p:extLst>
      <p:ext uri="{BB962C8B-B14F-4D97-AF65-F5344CB8AC3E}">
        <p14:creationId xmlns:p14="http://schemas.microsoft.com/office/powerpoint/2010/main" val="636383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Mám vybráno…</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Nutné vyhotovení oznámení o výběru</a:t>
            </a:r>
          </a:p>
          <a:p>
            <a:r>
              <a:rPr lang="cs-CZ" dirty="0" smtClean="0"/>
              <a:t>Povinné náležitosti oznámení o výběru udává:</a:t>
            </a:r>
          </a:p>
          <a:p>
            <a:r>
              <a:rPr lang="cs-CZ" dirty="0" smtClean="0"/>
              <a:t>§ 50 zákona (zjednodušené podlimitní řízení a zjednodušený režim)</a:t>
            </a:r>
          </a:p>
          <a:p>
            <a:r>
              <a:rPr lang="pl-PL" dirty="0" smtClean="0"/>
              <a:t>§ 123 zákona (v ostatních případech)</a:t>
            </a:r>
          </a:p>
          <a:p>
            <a:r>
              <a:rPr lang="cs-CZ" dirty="0" smtClean="0">
                <a:solidFill>
                  <a:srgbClr val="FF0000"/>
                </a:solidFill>
              </a:rPr>
              <a:t>Příklad z praxe: </a:t>
            </a:r>
            <a:r>
              <a:rPr lang="cs-CZ" i="1" dirty="0" smtClean="0"/>
              <a:t>„Zadavatel vyhotovil oznámení o výběru dodavatele dle § 50 zákona způsobem, v němž uvedl pouze následující: „Nabídka výše uvedeného účastníka zadávacího řízení byla vyhodnocena jako ekonomicky nejvýhodnější podle výsledku hodnocení nabídek. Vybraný dodavatel předložil veškeré doklady požadované zadavatelem v souladu s § 122 zákona.“. Úřad následně  rozhodnutím konstatoval, že takto vyhotovené oznámení o výběru dodavatele neobsahovalo transparentní odůvodnění výběru a přistoupil ke zrušení tohoto oznámení. Důvodem byla skutečnost, že dodavatelé neměli dostatek informací, proč zadavatel o výběru dodavatele rozhodl právě tímto způsobem.“ </a:t>
            </a:r>
            <a:r>
              <a:rPr lang="cs-CZ" dirty="0" smtClean="0"/>
              <a:t>(ÚOHS, 2020)</a:t>
            </a:r>
            <a:endParaRPr lang="cs-CZ" dirty="0"/>
          </a:p>
        </p:txBody>
      </p:sp>
    </p:spTree>
    <p:extLst>
      <p:ext uri="{BB962C8B-B14F-4D97-AF65-F5344CB8AC3E}">
        <p14:creationId xmlns:p14="http://schemas.microsoft.com/office/powerpoint/2010/main" val="395502915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5848</TotalTime>
  <Words>424</Words>
  <Application>Microsoft Office PowerPoint</Application>
  <PresentationFormat>Širokoúhlá obrazovka</PresentationFormat>
  <Paragraphs>55</Paragraphs>
  <Slides>11</Slides>
  <Notes>0</Notes>
  <HiddenSlides>0</HiddenSlides>
  <MMClips>3</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11</vt:i4>
      </vt:variant>
    </vt:vector>
  </HeadingPairs>
  <TitlesOfParts>
    <vt:vector size="16" baseType="lpstr">
      <vt:lpstr>Arial</vt:lpstr>
      <vt:lpstr>Calibri</vt:lpstr>
      <vt:lpstr>Calibri Light</vt:lpstr>
      <vt:lpstr>Wingdings</vt:lpstr>
      <vt:lpstr>Motiv Office</vt:lpstr>
      <vt:lpstr>Podání nabídek, jejich posouzení a výběr</vt:lpstr>
      <vt:lpstr>Výběr nejvhodnější nabídky </vt:lpstr>
      <vt:lpstr>Postup výběru – možnosti výběru dodavatele</vt:lpstr>
      <vt:lpstr>Posouzení podmínek </vt:lpstr>
      <vt:lpstr>Nutnost postupu podle předem stanovených podmínek</vt:lpstr>
      <vt:lpstr>Výsledek hodnocení </vt:lpstr>
      <vt:lpstr>V písemné zprávě o hodnocení nabídek zadavatel uvede (ÚOHS, 2020):</vt:lpstr>
      <vt:lpstr>Mimořádně nízká nabídková cena </vt:lpstr>
      <vt:lpstr>Mám vybráno…</vt:lpstr>
      <vt:lpstr>Uzavření smlouvy jako jedna z možností </vt:lpstr>
      <vt:lpstr>Děkuji za shlédnutí. </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User</dc:creator>
  <cp:lastModifiedBy>User</cp:lastModifiedBy>
  <cp:revision>27</cp:revision>
  <dcterms:created xsi:type="dcterms:W3CDTF">2020-04-02T12:12:50Z</dcterms:created>
  <dcterms:modified xsi:type="dcterms:W3CDTF">2020-04-06T13:41:32Z</dcterms:modified>
</cp:coreProperties>
</file>