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2" r:id="rId35"/>
    <p:sldId id="293" r:id="rId36"/>
    <p:sldId id="301" r:id="rId37"/>
    <p:sldId id="294" r:id="rId38"/>
    <p:sldId id="295" r:id="rId39"/>
    <p:sldId id="296" r:id="rId40"/>
    <p:sldId id="297" r:id="rId41"/>
    <p:sldId id="298" r:id="rId42"/>
    <p:sldId id="299"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Se&#353;it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dLbls>
            <c:dLbl>
              <c:idx val="0"/>
              <c:layout/>
              <c:tx>
                <c:rich>
                  <a:bodyPr/>
                  <a:lstStyle/>
                  <a:p>
                    <a:r>
                      <a:rPr lang="cs-CZ"/>
                      <a:t>1909</a:t>
                    </a:r>
                  </a:p>
                </c:rich>
              </c:tx>
              <c:showLegendKey val="0"/>
              <c:showVal val="0"/>
              <c:showCatName val="0"/>
              <c:showSerName val="1"/>
              <c:showPercent val="0"/>
              <c:showBubbleSize val="0"/>
            </c:dLbl>
            <c:dLbl>
              <c:idx val="1"/>
              <c:layout/>
              <c:tx>
                <c:rich>
                  <a:bodyPr/>
                  <a:lstStyle/>
                  <a:p>
                    <a:r>
                      <a:rPr lang="cs-CZ"/>
                      <a:t>1910</a:t>
                    </a:r>
                  </a:p>
                </c:rich>
              </c:tx>
              <c:showLegendKey val="0"/>
              <c:showVal val="0"/>
              <c:showCatName val="0"/>
              <c:showSerName val="1"/>
              <c:showPercent val="0"/>
              <c:showBubbleSize val="0"/>
            </c:dLbl>
            <c:dLbl>
              <c:idx val="2"/>
              <c:layout/>
              <c:tx>
                <c:rich>
                  <a:bodyPr/>
                  <a:lstStyle/>
                  <a:p>
                    <a:r>
                      <a:rPr lang="cs-CZ"/>
                      <a:t>1911</a:t>
                    </a:r>
                  </a:p>
                </c:rich>
              </c:tx>
              <c:showLegendKey val="0"/>
              <c:showVal val="0"/>
              <c:showCatName val="0"/>
              <c:showSerName val="1"/>
              <c:showPercent val="0"/>
              <c:showBubbleSize val="0"/>
            </c:dLbl>
            <c:dLbl>
              <c:idx val="3"/>
              <c:layout/>
              <c:tx>
                <c:rich>
                  <a:bodyPr/>
                  <a:lstStyle/>
                  <a:p>
                    <a:r>
                      <a:rPr lang="cs-CZ"/>
                      <a:t>1912</a:t>
                    </a:r>
                  </a:p>
                </c:rich>
              </c:tx>
              <c:showLegendKey val="0"/>
              <c:showVal val="0"/>
              <c:showCatName val="0"/>
              <c:showSerName val="1"/>
              <c:showPercent val="0"/>
              <c:showBubbleSize val="0"/>
            </c:dLbl>
            <c:dLbl>
              <c:idx val="4"/>
              <c:layout/>
              <c:tx>
                <c:rich>
                  <a:bodyPr/>
                  <a:lstStyle/>
                  <a:p>
                    <a:r>
                      <a:rPr lang="cs-CZ"/>
                      <a:t>1913</a:t>
                    </a:r>
                  </a:p>
                </c:rich>
              </c:tx>
              <c:showLegendKey val="0"/>
              <c:showVal val="0"/>
              <c:showCatName val="0"/>
              <c:showSerName val="1"/>
              <c:showPercent val="0"/>
              <c:showBubbleSize val="0"/>
            </c:dLbl>
            <c:dLbl>
              <c:idx val="5"/>
              <c:layout/>
              <c:tx>
                <c:rich>
                  <a:bodyPr/>
                  <a:lstStyle/>
                  <a:p>
                    <a:r>
                      <a:rPr lang="cs-CZ"/>
                      <a:t>1914</a:t>
                    </a:r>
                  </a:p>
                </c:rich>
              </c:tx>
              <c:showLegendKey val="0"/>
              <c:showVal val="0"/>
              <c:showCatName val="0"/>
              <c:showSerName val="1"/>
              <c:showPercent val="0"/>
              <c:showBubbleSize val="0"/>
            </c:dLbl>
            <c:dLbl>
              <c:idx val="6"/>
              <c:layout/>
              <c:tx>
                <c:rich>
                  <a:bodyPr/>
                  <a:lstStyle/>
                  <a:p>
                    <a:r>
                      <a:rPr lang="cs-CZ"/>
                      <a:t>1915</a:t>
                    </a:r>
                  </a:p>
                </c:rich>
              </c:tx>
              <c:showLegendKey val="0"/>
              <c:showVal val="0"/>
              <c:showCatName val="0"/>
              <c:showSerName val="1"/>
              <c:showPercent val="0"/>
              <c:showBubbleSize val="0"/>
            </c:dLbl>
            <c:dLbl>
              <c:idx val="7"/>
              <c:layout/>
              <c:tx>
                <c:rich>
                  <a:bodyPr/>
                  <a:lstStyle/>
                  <a:p>
                    <a:r>
                      <a:rPr lang="cs-CZ"/>
                      <a:t>1916</a:t>
                    </a:r>
                  </a:p>
                </c:rich>
              </c:tx>
              <c:showLegendKey val="0"/>
              <c:showVal val="0"/>
              <c:showCatName val="0"/>
              <c:showSerName val="1"/>
              <c:showPercent val="0"/>
              <c:showBubbleSize val="0"/>
            </c:dLbl>
            <c:dLbl>
              <c:idx val="8"/>
              <c:layout/>
              <c:tx>
                <c:rich>
                  <a:bodyPr/>
                  <a:lstStyle/>
                  <a:p>
                    <a:r>
                      <a:rPr lang="cs-CZ"/>
                      <a:t>1917</a:t>
                    </a:r>
                  </a:p>
                </c:rich>
              </c:tx>
              <c:showLegendKey val="0"/>
              <c:showVal val="0"/>
              <c:showCatName val="0"/>
              <c:showSerName val="1"/>
              <c:showPercent val="0"/>
              <c:showBubbleSize val="0"/>
            </c:dLbl>
            <c:dLbl>
              <c:idx val="9"/>
              <c:layout/>
              <c:tx>
                <c:rich>
                  <a:bodyPr/>
                  <a:lstStyle/>
                  <a:p>
                    <a:r>
                      <a:rPr lang="cs-CZ"/>
                      <a:t>1918</a:t>
                    </a:r>
                    <a:endParaRPr lang="en-US"/>
                  </a:p>
                </c:rich>
              </c:tx>
              <c:showLegendKey val="0"/>
              <c:showVal val="1"/>
              <c:showCatName val="0"/>
              <c:showSerName val="1"/>
              <c:showPercent val="0"/>
              <c:showBubbleSize val="0"/>
            </c:dLbl>
            <c:showLegendKey val="0"/>
            <c:showVal val="0"/>
            <c:showCatName val="0"/>
            <c:showSerName val="1"/>
            <c:showPercent val="0"/>
            <c:showBubbleSize val="0"/>
            <c:showLeaderLines val="0"/>
          </c:dLbls>
          <c:xVal>
            <c:numRef>
              <c:f>List1!$E$2:$E$11</c:f>
              <c:numCache>
                <c:formatCode>General</c:formatCode>
                <c:ptCount val="10"/>
                <c:pt idx="0">
                  <c:v>18.664000000000001</c:v>
                </c:pt>
                <c:pt idx="1">
                  <c:v>34.527999999999999</c:v>
                </c:pt>
                <c:pt idx="2">
                  <c:v>78.44</c:v>
                </c:pt>
                <c:pt idx="3">
                  <c:v>168.22</c:v>
                </c:pt>
                <c:pt idx="4">
                  <c:v>248.30699999999999</c:v>
                </c:pt>
                <c:pt idx="5">
                  <c:v>308.21300000000002</c:v>
                </c:pt>
                <c:pt idx="6">
                  <c:v>533.92100000000005</c:v>
                </c:pt>
                <c:pt idx="7">
                  <c:v>785.43200000000002</c:v>
                </c:pt>
                <c:pt idx="8">
                  <c:v>706.58399999999995</c:v>
                </c:pt>
                <c:pt idx="9">
                  <c:v>533.70600000000002</c:v>
                </c:pt>
              </c:numCache>
            </c:numRef>
          </c:xVal>
          <c:yVal>
            <c:numRef>
              <c:f>List1!$F$2:$F$11</c:f>
              <c:numCache>
                <c:formatCode>General</c:formatCode>
                <c:ptCount val="10"/>
                <c:pt idx="0">
                  <c:v>950</c:v>
                </c:pt>
                <c:pt idx="1">
                  <c:v>780</c:v>
                </c:pt>
                <c:pt idx="2">
                  <c:v>690</c:v>
                </c:pt>
                <c:pt idx="3">
                  <c:v>600</c:v>
                </c:pt>
                <c:pt idx="4">
                  <c:v>550</c:v>
                </c:pt>
                <c:pt idx="5">
                  <c:v>490</c:v>
                </c:pt>
                <c:pt idx="6">
                  <c:v>440</c:v>
                </c:pt>
                <c:pt idx="7">
                  <c:v>360</c:v>
                </c:pt>
                <c:pt idx="8">
                  <c:v>450</c:v>
                </c:pt>
                <c:pt idx="9">
                  <c:v>525</c:v>
                </c:pt>
              </c:numCache>
            </c:numRef>
          </c:yVal>
          <c:smooth val="1"/>
        </c:ser>
        <c:dLbls>
          <c:showLegendKey val="0"/>
          <c:showVal val="0"/>
          <c:showCatName val="0"/>
          <c:showSerName val="0"/>
          <c:showPercent val="0"/>
          <c:showBubbleSize val="0"/>
        </c:dLbls>
        <c:axId val="210143488"/>
        <c:axId val="221382912"/>
      </c:scatterChart>
      <c:valAx>
        <c:axId val="210143488"/>
        <c:scaling>
          <c:orientation val="minMax"/>
          <c:max val="800"/>
          <c:min val="0"/>
        </c:scaling>
        <c:delete val="0"/>
        <c:axPos val="b"/>
        <c:title>
          <c:tx>
            <c:rich>
              <a:bodyPr/>
              <a:lstStyle/>
              <a:p>
                <a:pPr>
                  <a:defRPr/>
                </a:pPr>
                <a:r>
                  <a:rPr lang="en-US"/>
                  <a:t>Q [</a:t>
                </a:r>
                <a:r>
                  <a:rPr lang="cs-CZ"/>
                  <a:t>tis. </a:t>
                </a:r>
                <a:r>
                  <a:rPr lang="en-US"/>
                  <a:t>vozů]</a:t>
                </a:r>
              </a:p>
            </c:rich>
          </c:tx>
          <c:layout/>
          <c:overlay val="0"/>
        </c:title>
        <c:numFmt formatCode="General" sourceLinked="1"/>
        <c:majorTickMark val="out"/>
        <c:minorTickMark val="none"/>
        <c:tickLblPos val="nextTo"/>
        <c:crossAx val="221382912"/>
        <c:crosses val="autoZero"/>
        <c:crossBetween val="midCat"/>
      </c:valAx>
      <c:valAx>
        <c:axId val="221382912"/>
        <c:scaling>
          <c:orientation val="minMax"/>
          <c:min val="300"/>
        </c:scaling>
        <c:delete val="0"/>
        <c:axPos val="l"/>
        <c:majorGridlines/>
        <c:title>
          <c:tx>
            <c:rich>
              <a:bodyPr rot="-5400000" vert="horz"/>
              <a:lstStyle/>
              <a:p>
                <a:pPr>
                  <a:defRPr/>
                </a:pPr>
                <a:r>
                  <a:rPr lang="en-US"/>
                  <a:t>P [$]</a:t>
                </a:r>
              </a:p>
            </c:rich>
          </c:tx>
          <c:layout/>
          <c:overlay val="0"/>
        </c:title>
        <c:numFmt formatCode="General" sourceLinked="1"/>
        <c:majorTickMark val="out"/>
        <c:minorTickMark val="none"/>
        <c:tickLblPos val="nextTo"/>
        <c:crossAx val="210143488"/>
        <c:crosses val="autoZero"/>
        <c:crossBetween val="midCat"/>
      </c:valAx>
    </c:plotArea>
    <c:plotVisOnly val="1"/>
    <c:dispBlanksAs val="gap"/>
    <c:showDLblsOverMax val="0"/>
  </c:chart>
  <c:txPr>
    <a:bodyPr/>
    <a:lstStyle/>
    <a:p>
      <a:pPr>
        <a:defRPr sz="14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EC983-B137-4534-9A12-1E6A224C6935}" type="datetimeFigureOut">
              <a:rPr lang="cs-CZ" smtClean="0"/>
              <a:t>24.2.2019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54306-5774-41E5-8FBB-8DDC7023ACB5}" type="slidenum">
              <a:rPr lang="cs-CZ" smtClean="0"/>
              <a:t>‹#›</a:t>
            </a:fld>
            <a:endParaRPr lang="cs-CZ"/>
          </a:p>
        </p:txBody>
      </p:sp>
    </p:spTree>
    <p:extLst>
      <p:ext uri="{BB962C8B-B14F-4D97-AF65-F5344CB8AC3E}">
        <p14:creationId xmlns:p14="http://schemas.microsoft.com/office/powerpoint/2010/main" val="119655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BC3FA0D-1E10-4774-A95B-DC925F9F657A}" type="slidenum">
              <a:rPr lang="cs-CZ" smtClean="0"/>
              <a:t>1</a:t>
            </a:fld>
            <a:endParaRPr lang="cs-CZ"/>
          </a:p>
        </p:txBody>
      </p:sp>
    </p:spTree>
    <p:extLst>
      <p:ext uri="{BB962C8B-B14F-4D97-AF65-F5344CB8AC3E}">
        <p14:creationId xmlns:p14="http://schemas.microsoft.com/office/powerpoint/2010/main" val="417388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butter situation results from strong competition for the fat component of milk,” the EU official said. “It is mainly due to milk fat being directed to cheese production to meet strong demand for cheese, whose manufacture offers better returns than butter production.”</a:t>
            </a:r>
            <a:r>
              <a:rPr lang="cs-CZ" dirty="0"/>
              <a:t> (https://www.euractiv.com/</a:t>
            </a:r>
            <a:r>
              <a:rPr lang="cs-CZ" dirty="0" err="1"/>
              <a:t>section</a:t>
            </a:r>
            <a:r>
              <a:rPr lang="cs-CZ" dirty="0"/>
              <a:t>/</a:t>
            </a:r>
            <a:r>
              <a:rPr lang="cs-CZ" dirty="0" err="1"/>
              <a:t>agriculture</a:t>
            </a:r>
            <a:r>
              <a:rPr lang="cs-CZ" dirty="0"/>
              <a:t>-food/</a:t>
            </a:r>
            <a:r>
              <a:rPr lang="cs-CZ" dirty="0" err="1"/>
              <a:t>news</a:t>
            </a:r>
            <a:r>
              <a:rPr lang="cs-CZ" dirty="0"/>
              <a:t>/</a:t>
            </a:r>
            <a:r>
              <a:rPr lang="cs-CZ" dirty="0" err="1"/>
              <a:t>eu</a:t>
            </a:r>
            <a:r>
              <a:rPr lang="cs-CZ" dirty="0"/>
              <a:t>-</a:t>
            </a:r>
            <a:r>
              <a:rPr lang="cs-CZ" dirty="0" err="1"/>
              <a:t>heading</a:t>
            </a:r>
            <a:r>
              <a:rPr lang="cs-CZ" dirty="0"/>
              <a:t>-</a:t>
            </a:r>
            <a:r>
              <a:rPr lang="cs-CZ" dirty="0" err="1"/>
              <a:t>for</a:t>
            </a:r>
            <a:r>
              <a:rPr lang="cs-CZ" dirty="0"/>
              <a:t>-</a:t>
            </a:r>
            <a:r>
              <a:rPr lang="cs-CZ" dirty="0" err="1"/>
              <a:t>butter</a:t>
            </a:r>
            <a:r>
              <a:rPr lang="cs-CZ" dirty="0"/>
              <a:t>-</a:t>
            </a:r>
            <a:r>
              <a:rPr lang="cs-CZ" dirty="0" err="1"/>
              <a:t>shortage</a:t>
            </a:r>
            <a:r>
              <a:rPr lang="cs-CZ" dirty="0"/>
              <a:t>-by-</a:t>
            </a:r>
            <a:r>
              <a:rPr lang="cs-CZ" dirty="0" err="1"/>
              <a:t>year</a:t>
            </a:r>
            <a:r>
              <a:rPr lang="cs-CZ" dirty="0"/>
              <a:t>-end/) </a:t>
            </a:r>
          </a:p>
        </p:txBody>
      </p:sp>
      <p:sp>
        <p:nvSpPr>
          <p:cNvPr id="4" name="Zástupný symbol pro číslo snímku 3"/>
          <p:cNvSpPr>
            <a:spLocks noGrp="1"/>
          </p:cNvSpPr>
          <p:nvPr>
            <p:ph type="sldNum" sz="quarter" idx="10"/>
          </p:nvPr>
        </p:nvSpPr>
        <p:spPr/>
        <p:txBody>
          <a:bodyPr/>
          <a:lstStyle/>
          <a:p>
            <a:fld id="{2BC3FA0D-1E10-4774-A95B-DC925F9F657A}" type="slidenum">
              <a:rPr lang="cs-CZ" smtClean="0"/>
              <a:t>5</a:t>
            </a:fld>
            <a:endParaRPr lang="cs-CZ"/>
          </a:p>
        </p:txBody>
      </p:sp>
    </p:spTree>
    <p:extLst>
      <p:ext uri="{BB962C8B-B14F-4D97-AF65-F5344CB8AC3E}">
        <p14:creationId xmlns:p14="http://schemas.microsoft.com/office/powerpoint/2010/main" val="54224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5C26DF1D-2FF0-4E90-ADD4-3A706411900B}" type="datetimeFigureOut">
              <a:rPr lang="cs-CZ" smtClean="0"/>
              <a:t>24.2.2019</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42FBE8D8-DA48-488D-86C7-B1CC1511B5FE}"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5C26DF1D-2FF0-4E90-ADD4-3A706411900B}" type="datetimeFigureOut">
              <a:rPr lang="cs-CZ" smtClean="0"/>
              <a:t>24.2.2019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FBE8D8-DA48-488D-86C7-B1CC1511B5FE}"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5C26DF1D-2FF0-4E90-ADD4-3A706411900B}" type="datetimeFigureOut">
              <a:rPr lang="cs-CZ" smtClean="0"/>
              <a:t>24.2.2019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FBE8D8-DA48-488D-86C7-B1CC1511B5FE}"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5C26DF1D-2FF0-4E90-ADD4-3A706411900B}" type="datetimeFigureOut">
              <a:rPr lang="cs-CZ" smtClean="0"/>
              <a:t>24.2.2019</a:t>
            </a:fld>
            <a:endParaRPr lang="cs-CZ"/>
          </a:p>
        </p:txBody>
      </p:sp>
      <p:sp>
        <p:nvSpPr>
          <p:cNvPr id="9" name="Zástupný symbol pro číslo snímku 8"/>
          <p:cNvSpPr>
            <a:spLocks noGrp="1"/>
          </p:cNvSpPr>
          <p:nvPr>
            <p:ph type="sldNum" sz="quarter" idx="15"/>
          </p:nvPr>
        </p:nvSpPr>
        <p:spPr/>
        <p:txBody>
          <a:bodyPr rtlCol="0"/>
          <a:lstStyle/>
          <a:p>
            <a:fld id="{42FBE8D8-DA48-488D-86C7-B1CC1511B5FE}"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5C26DF1D-2FF0-4E90-ADD4-3A706411900B}" type="datetimeFigureOut">
              <a:rPr lang="cs-CZ" smtClean="0"/>
              <a:t>24.2.2019</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42FBE8D8-DA48-488D-86C7-B1CC1511B5FE}"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5C26DF1D-2FF0-4E90-ADD4-3A706411900B}" type="datetimeFigureOut">
              <a:rPr lang="cs-CZ" smtClean="0"/>
              <a:t>24.2.2019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FBE8D8-DA48-488D-86C7-B1CC1511B5FE}"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5C26DF1D-2FF0-4E90-ADD4-3A706411900B}" type="datetimeFigureOut">
              <a:rPr lang="cs-CZ" smtClean="0"/>
              <a:t>24.2.2019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2FBE8D8-DA48-488D-86C7-B1CC1511B5FE}"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5C26DF1D-2FF0-4E90-ADD4-3A706411900B}" type="datetimeFigureOut">
              <a:rPr lang="cs-CZ" smtClean="0"/>
              <a:t>24.2.2019</a:t>
            </a:fld>
            <a:endParaRPr lang="cs-CZ"/>
          </a:p>
        </p:txBody>
      </p:sp>
      <p:sp>
        <p:nvSpPr>
          <p:cNvPr id="7" name="Zástupný symbol pro číslo snímku 6"/>
          <p:cNvSpPr>
            <a:spLocks noGrp="1"/>
          </p:cNvSpPr>
          <p:nvPr>
            <p:ph type="sldNum" sz="quarter" idx="11"/>
          </p:nvPr>
        </p:nvSpPr>
        <p:spPr/>
        <p:txBody>
          <a:bodyPr rtlCol="0"/>
          <a:lstStyle/>
          <a:p>
            <a:fld id="{42FBE8D8-DA48-488D-86C7-B1CC1511B5FE}"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C26DF1D-2FF0-4E90-ADD4-3A706411900B}" type="datetimeFigureOut">
              <a:rPr lang="cs-CZ" smtClean="0"/>
              <a:t>24.2.2019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2FBE8D8-DA48-488D-86C7-B1CC1511B5FE}"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5C26DF1D-2FF0-4E90-ADD4-3A706411900B}" type="datetimeFigureOut">
              <a:rPr lang="cs-CZ" smtClean="0"/>
              <a:t>24.2.2019</a:t>
            </a:fld>
            <a:endParaRPr lang="cs-CZ"/>
          </a:p>
        </p:txBody>
      </p:sp>
      <p:sp>
        <p:nvSpPr>
          <p:cNvPr id="22" name="Zástupný symbol pro číslo snímku 21"/>
          <p:cNvSpPr>
            <a:spLocks noGrp="1"/>
          </p:cNvSpPr>
          <p:nvPr>
            <p:ph type="sldNum" sz="quarter" idx="15"/>
          </p:nvPr>
        </p:nvSpPr>
        <p:spPr/>
        <p:txBody>
          <a:bodyPr rtlCol="0"/>
          <a:lstStyle/>
          <a:p>
            <a:fld id="{42FBE8D8-DA48-488D-86C7-B1CC1511B5FE}"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5C26DF1D-2FF0-4E90-ADD4-3A706411900B}" type="datetimeFigureOut">
              <a:rPr lang="cs-CZ" smtClean="0"/>
              <a:t>24.2.2019</a:t>
            </a:fld>
            <a:endParaRPr lang="cs-CZ"/>
          </a:p>
        </p:txBody>
      </p:sp>
      <p:sp>
        <p:nvSpPr>
          <p:cNvPr id="18" name="Zástupný symbol pro číslo snímku 17"/>
          <p:cNvSpPr>
            <a:spLocks noGrp="1"/>
          </p:cNvSpPr>
          <p:nvPr>
            <p:ph type="sldNum" sz="quarter" idx="11"/>
          </p:nvPr>
        </p:nvSpPr>
        <p:spPr/>
        <p:txBody>
          <a:bodyPr rtlCol="0"/>
          <a:lstStyle/>
          <a:p>
            <a:fld id="{42FBE8D8-DA48-488D-86C7-B1CC1511B5FE}"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26DF1D-2FF0-4E90-ADD4-3A706411900B}" type="datetimeFigureOut">
              <a:rPr lang="cs-CZ" smtClean="0"/>
              <a:t>24.2.2019</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2FBE8D8-DA48-488D-86C7-B1CC1511B5FE}"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1832" y="3068960"/>
            <a:ext cx="6172200" cy="1894362"/>
          </a:xfrm>
        </p:spPr>
        <p:txBody>
          <a:bodyPr>
            <a:normAutofit/>
          </a:bodyPr>
          <a:lstStyle/>
          <a:p>
            <a:r>
              <a:rPr lang="cs-CZ" sz="11700" dirty="0">
                <a:effectLst>
                  <a:outerShdw blurRad="38100" dist="38100" dir="2700000" algn="tl">
                    <a:srgbClr val="C0C0C0"/>
                  </a:outerShdw>
                </a:effectLst>
              </a:rPr>
              <a:t>2</a:t>
            </a:r>
            <a:r>
              <a:rPr lang="cs-CZ" sz="4000" dirty="0"/>
              <a:t> </a:t>
            </a:r>
          </a:p>
        </p:txBody>
      </p:sp>
      <p:sp>
        <p:nvSpPr>
          <p:cNvPr id="2051" name="Rectangle 3"/>
          <p:cNvSpPr>
            <a:spLocks noGrp="1" noChangeArrowheads="1"/>
          </p:cNvSpPr>
          <p:nvPr>
            <p:ph type="subTitle" idx="1"/>
          </p:nvPr>
        </p:nvSpPr>
        <p:spPr>
          <a:xfrm>
            <a:off x="2051720" y="4941168"/>
            <a:ext cx="6184776" cy="1752600"/>
          </a:xfrm>
        </p:spPr>
        <p:txBody>
          <a:bodyPr/>
          <a:lstStyle/>
          <a:p>
            <a:pPr algn="l"/>
            <a:r>
              <a:rPr lang="cs-CZ" sz="3600" b="1" dirty="0"/>
              <a:t>JAK FUNGUJE TRH</a:t>
            </a:r>
            <a:endParaRPr lang="cs-CZ" dirty="0"/>
          </a:p>
        </p:txBody>
      </p:sp>
      <p:pic>
        <p:nvPicPr>
          <p:cNvPr id="1026" name="Picture 2" descr="Výsledek obrázku pro papoušek 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042" y="18735"/>
            <a:ext cx="3245959" cy="485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48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Poptávka po kávě </a:t>
            </a:r>
            <a:br>
              <a:rPr lang="cs-CZ" sz="3200" dirty="0" smtClean="0"/>
            </a:br>
            <a:r>
              <a:rPr lang="cs-CZ" sz="3200" dirty="0" smtClean="0"/>
              <a:t>v jednom akademickém klubu</a:t>
            </a:r>
            <a:endParaRPr lang="cs-CZ" sz="3200" dirty="0"/>
          </a:p>
        </p:txBody>
      </p:sp>
      <p:sp>
        <p:nvSpPr>
          <p:cNvPr id="3" name="Zástupný symbol pro zápatí 2"/>
          <p:cNvSpPr>
            <a:spLocks noGrp="1"/>
          </p:cNvSpPr>
          <p:nvPr>
            <p:ph type="ftr" sz="quarter" idx="12"/>
          </p:nvPr>
        </p:nvSpPr>
        <p:spPr/>
        <p:txBody>
          <a:bodyPr/>
          <a:lstStyle/>
          <a:p>
            <a:r>
              <a:rPr lang="cs-CZ">
                <a:solidFill>
                  <a:srgbClr val="000000"/>
                </a:solidFill>
              </a:rPr>
              <a:t>Základy ekonomie</a:t>
            </a:r>
          </a:p>
        </p:txBody>
      </p:sp>
      <p:graphicFrame>
        <p:nvGraphicFramePr>
          <p:cNvPr id="4" name="Tabulka 3"/>
          <p:cNvGraphicFramePr>
            <a:graphicFrameLocks noGrp="1"/>
          </p:cNvGraphicFramePr>
          <p:nvPr>
            <p:extLst/>
          </p:nvPr>
        </p:nvGraphicFramePr>
        <p:xfrm>
          <a:off x="395536" y="2608263"/>
          <a:ext cx="6368264" cy="2505075"/>
        </p:xfrm>
        <a:graphic>
          <a:graphicData uri="http://schemas.openxmlformats.org/drawingml/2006/table">
            <a:tbl>
              <a:tblPr>
                <a:tableStyleId>{C4B1156A-380E-4F78-BDF5-A606A8083BF9}</a:tableStyleId>
              </a:tblPr>
              <a:tblGrid>
                <a:gridCol w="2501866">
                  <a:extLst>
                    <a:ext uri="{9D8B030D-6E8A-4147-A177-3AD203B41FA5}">
                      <a16:colId xmlns="" xmlns:a16="http://schemas.microsoft.com/office/drawing/2014/main" val="20000"/>
                    </a:ext>
                  </a:extLst>
                </a:gridCol>
                <a:gridCol w="984250">
                  <a:extLst>
                    <a:ext uri="{9D8B030D-6E8A-4147-A177-3AD203B41FA5}">
                      <a16:colId xmlns="" xmlns:a16="http://schemas.microsoft.com/office/drawing/2014/main" val="20001"/>
                    </a:ext>
                  </a:extLst>
                </a:gridCol>
                <a:gridCol w="960716">
                  <a:extLst>
                    <a:ext uri="{9D8B030D-6E8A-4147-A177-3AD203B41FA5}">
                      <a16:colId xmlns="" xmlns:a16="http://schemas.microsoft.com/office/drawing/2014/main" val="20002"/>
                    </a:ext>
                  </a:extLst>
                </a:gridCol>
                <a:gridCol w="960716">
                  <a:extLst>
                    <a:ext uri="{9D8B030D-6E8A-4147-A177-3AD203B41FA5}">
                      <a16:colId xmlns="" xmlns:a16="http://schemas.microsoft.com/office/drawing/2014/main" val="20003"/>
                    </a:ext>
                  </a:extLst>
                </a:gridCol>
                <a:gridCol w="960716">
                  <a:extLst>
                    <a:ext uri="{9D8B030D-6E8A-4147-A177-3AD203B41FA5}">
                      <a16:colId xmlns="" xmlns:a16="http://schemas.microsoft.com/office/drawing/2014/main" val="20004"/>
                    </a:ext>
                  </a:extLst>
                </a:gridCol>
              </a:tblGrid>
              <a:tr h="190500">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gridSpan="2">
                  <a:txBody>
                    <a:bodyPr/>
                    <a:lstStyle/>
                    <a:p>
                      <a:pPr algn="ctr" fontAlgn="b"/>
                      <a:r>
                        <a:rPr lang="cs-CZ" sz="2000" u="none" strike="noStrike">
                          <a:effectLst/>
                        </a:rPr>
                        <a:t>2016*</a:t>
                      </a:r>
                      <a:endParaRPr lang="cs-CZ" sz="2000" b="1" i="0" u="none" strike="noStrike">
                        <a:solidFill>
                          <a:srgbClr val="000000"/>
                        </a:solidFill>
                        <a:effectLst/>
                        <a:latin typeface="Calibri"/>
                      </a:endParaRPr>
                    </a:p>
                  </a:txBody>
                  <a:tcPr marL="9525" marR="9525" marT="9525" marB="0" anchor="b"/>
                </a:tc>
                <a:tc hMerge="1">
                  <a:txBody>
                    <a:bodyPr/>
                    <a:lstStyle/>
                    <a:p>
                      <a:endParaRPr lang="cs-CZ"/>
                    </a:p>
                  </a:txBody>
                  <a:tcPr/>
                </a:tc>
                <a:tc gridSpan="2">
                  <a:txBody>
                    <a:bodyPr/>
                    <a:lstStyle/>
                    <a:p>
                      <a:pPr algn="ctr" fontAlgn="b"/>
                      <a:r>
                        <a:rPr lang="cs-CZ" sz="2000" u="none" strike="noStrike">
                          <a:effectLst/>
                        </a:rPr>
                        <a:t>2017</a:t>
                      </a:r>
                      <a:endParaRPr lang="cs-CZ" sz="2000" b="1" i="0" u="none" strike="noStrike">
                        <a:solidFill>
                          <a:srgbClr val="000000"/>
                        </a:solidFill>
                        <a:effectLst/>
                        <a:latin typeface="Calibri"/>
                      </a:endParaRPr>
                    </a:p>
                  </a:txBody>
                  <a:tcPr marL="9525" marR="9525" marT="9525" marB="0" anchor="b"/>
                </a:tc>
                <a:tc hMerge="1">
                  <a:txBody>
                    <a:bodyPr/>
                    <a:lstStyle/>
                    <a:p>
                      <a:endParaRPr lang="cs-CZ"/>
                    </a:p>
                  </a:txBody>
                  <a:tcPr/>
                </a:tc>
                <a:extLst>
                  <a:ext uri="{0D108BD9-81ED-4DB2-BD59-A6C34878D82A}">
                    <a16:rowId xmlns="" xmlns:a16="http://schemas.microsoft.com/office/drawing/2014/main" val="10000"/>
                  </a:ext>
                </a:extLst>
              </a:tr>
              <a:tr h="190500">
                <a:tc>
                  <a:txBody>
                    <a:bodyPr/>
                    <a:lstStyle/>
                    <a:p>
                      <a:pPr algn="l" fontAlgn="b"/>
                      <a:r>
                        <a:rPr lang="cs-CZ" sz="2000" u="none" strike="noStrike">
                          <a:effectLst/>
                        </a:rPr>
                        <a:t>káva</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90 000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200 kg</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43 466</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84 kg</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1"/>
                  </a:ext>
                </a:extLst>
              </a:tr>
              <a:tr h="190500">
                <a:tc>
                  <a:txBody>
                    <a:bodyPr/>
                    <a:lstStyle/>
                    <a:p>
                      <a:pPr algn="l" fontAlgn="b"/>
                      <a:r>
                        <a:rPr lang="cs-CZ" sz="2000" u="none" strike="noStrike">
                          <a:effectLst/>
                        </a:rPr>
                        <a:t>ostatní teplé nápoje</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48 358</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7 722</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r h="190500">
                <a:tc>
                  <a:txBody>
                    <a:bodyPr/>
                    <a:lstStyle/>
                    <a:p>
                      <a:pPr algn="l" fontAlgn="b"/>
                      <a:r>
                        <a:rPr lang="cs-CZ" sz="2000" u="none" strike="noStrike">
                          <a:effectLst/>
                        </a:rPr>
                        <a:t>ostatní (voda, sirupy, apod.)</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21 909</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44 172</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3"/>
                  </a:ext>
                </a:extLst>
              </a:tr>
              <a:tr h="190500">
                <a:tc>
                  <a:txBody>
                    <a:bodyPr/>
                    <a:lstStyle/>
                    <a:p>
                      <a:pPr algn="l" fontAlgn="b"/>
                      <a:r>
                        <a:rPr lang="cs-CZ" sz="2000" u="none" strike="noStrike">
                          <a:effectLst/>
                        </a:rPr>
                        <a:t>vybavení</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1 745</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4 470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4"/>
                  </a:ext>
                </a:extLst>
              </a:tr>
              <a:tr h="190500">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5"/>
                  </a:ext>
                </a:extLst>
              </a:tr>
              <a:tr h="200025">
                <a:tc>
                  <a:txBody>
                    <a:bodyPr/>
                    <a:lstStyle/>
                    <a:p>
                      <a:pPr algn="l" fontAlgn="b"/>
                      <a:r>
                        <a:rPr lang="cs-CZ" sz="2000" u="none" strike="noStrike">
                          <a:effectLst/>
                        </a:rPr>
                        <a:t>Celkem</a:t>
                      </a:r>
                      <a:endParaRPr lang="cs-CZ" sz="2000" b="1"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162 012</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 </a:t>
                      </a:r>
                      <a:endParaRPr lang="cs-CZ" sz="2000" b="1"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99 830</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56 364</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6"/>
                  </a:ext>
                </a:extLst>
              </a:tr>
            </a:tbl>
          </a:graphicData>
        </a:graphic>
      </p:graphicFrame>
      <p:pic>
        <p:nvPicPr>
          <p:cNvPr id="1026" name="Picture 2" descr="Výsledek obrázku pro kávo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260648"/>
            <a:ext cx="2505075" cy="3362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cs-CZ" dirty="0"/>
              <a:t>Poptávka (</a:t>
            </a:r>
            <a:r>
              <a:rPr lang="cs-CZ" b="1" dirty="0" err="1">
                <a:solidFill>
                  <a:srgbClr val="FF0000"/>
                </a:solidFill>
              </a:rPr>
              <a:t>D</a:t>
            </a:r>
            <a:r>
              <a:rPr lang="cs-CZ" dirty="0" err="1"/>
              <a:t>emand</a:t>
            </a:r>
            <a:r>
              <a:rPr lang="cs-CZ" dirty="0"/>
              <a:t>, D)  </a:t>
            </a:r>
          </a:p>
        </p:txBody>
      </p:sp>
      <p:sp>
        <p:nvSpPr>
          <p:cNvPr id="33795" name="Rectangle 3"/>
          <p:cNvSpPr>
            <a:spLocks noGrp="1" noChangeArrowheads="1"/>
          </p:cNvSpPr>
          <p:nvPr>
            <p:ph sz="quarter" idx="1"/>
          </p:nvPr>
        </p:nvSpPr>
        <p:spPr/>
        <p:txBody>
          <a:bodyPr/>
          <a:lstStyle/>
          <a:p>
            <a:r>
              <a:rPr lang="cs-CZ" b="1" dirty="0"/>
              <a:t>Poptávané </a:t>
            </a:r>
            <a:r>
              <a:rPr lang="cs-CZ" b="1"/>
              <a:t>množství</a:t>
            </a:r>
            <a:r>
              <a:rPr lang="cs-CZ"/>
              <a:t> </a:t>
            </a:r>
            <a:endParaRPr lang="cs-CZ" smtClean="0"/>
          </a:p>
          <a:p>
            <a:r>
              <a:rPr lang="cs-CZ" smtClean="0"/>
              <a:t>= </a:t>
            </a:r>
            <a:r>
              <a:rPr lang="cs-CZ"/>
              <a:t>množství </a:t>
            </a:r>
            <a:r>
              <a:rPr lang="cs-CZ" smtClean="0"/>
              <a:t>určitého </a:t>
            </a:r>
            <a:r>
              <a:rPr lang="cs-CZ" dirty="0"/>
              <a:t>produktu, které jsou 	poptávající ochotni a schopni koupit</a:t>
            </a:r>
          </a:p>
          <a:p>
            <a:r>
              <a:rPr lang="cs-CZ" b="1" dirty="0"/>
              <a:t>Zákon poptávky</a:t>
            </a:r>
            <a:r>
              <a:rPr lang="cs-CZ" dirty="0"/>
              <a:t> = </a:t>
            </a:r>
            <a:r>
              <a:rPr lang="cs-CZ" i="1" dirty="0" err="1">
                <a:effectLst>
                  <a:outerShdw blurRad="38100" dist="38100" dir="2700000" algn="tl">
                    <a:srgbClr val="000000">
                      <a:alpha val="43137"/>
                    </a:srgbClr>
                  </a:outerShdw>
                </a:effectLst>
              </a:rPr>
              <a:t>ceteris</a:t>
            </a:r>
            <a:r>
              <a:rPr lang="cs-CZ" i="1" dirty="0">
                <a:effectLst>
                  <a:outerShdw blurRad="38100" dist="38100" dir="2700000" algn="tl">
                    <a:srgbClr val="000000">
                      <a:alpha val="43137"/>
                    </a:srgbClr>
                  </a:outerShdw>
                </a:effectLst>
              </a:rPr>
              <a:t> </a:t>
            </a:r>
            <a:r>
              <a:rPr lang="cs-CZ" i="1" dirty="0" err="1">
                <a:effectLst>
                  <a:outerShdw blurRad="38100" dist="38100" dir="2700000" algn="tl">
                    <a:srgbClr val="000000">
                      <a:alpha val="43137"/>
                    </a:srgbClr>
                  </a:outerShdw>
                </a:effectLst>
              </a:rPr>
              <a:t>paribus</a:t>
            </a:r>
            <a:r>
              <a:rPr lang="cs-CZ" dirty="0"/>
              <a:t>, 	poptávané množství klesá s </a:t>
            </a:r>
            <a:r>
              <a:rPr lang="cs-CZ"/>
              <a:t>rostoucí </a:t>
            </a:r>
            <a:r>
              <a:rPr lang="cs-CZ" smtClean="0"/>
              <a:t>cenou </a:t>
            </a:r>
            <a:r>
              <a:rPr lang="cs-CZ" dirty="0"/>
              <a:t>daného produktu</a:t>
            </a:r>
          </a:p>
          <a:p>
            <a:r>
              <a:rPr lang="cs-CZ" b="1" dirty="0"/>
              <a:t>Poptávková křivka</a:t>
            </a:r>
            <a:r>
              <a:rPr lang="cs-CZ" dirty="0"/>
              <a:t> = vztah mezi 	množstvím (Q) a cenou (P)</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pic>
        <p:nvPicPr>
          <p:cNvPr id="4098" name="Picture 2" descr="Výsledek obrázku pro paragraf"/>
          <p:cNvPicPr>
            <a:picLocks noChangeAspect="1" noChangeArrowheads="1"/>
          </p:cNvPicPr>
          <p:nvPr/>
        </p:nvPicPr>
        <p:blipFill rotWithShape="1">
          <a:blip r:embed="rId2">
            <a:extLst>
              <a:ext uri="{28A0092B-C50C-407E-A947-70E740481C1C}">
                <a14:useLocalDpi xmlns:a14="http://schemas.microsoft.com/office/drawing/2010/main" val="0"/>
              </a:ext>
            </a:extLst>
          </a:blip>
          <a:srcRect r="7553"/>
          <a:stretch/>
        </p:blipFill>
        <p:spPr bwMode="auto">
          <a:xfrm>
            <a:off x="323528" y="4581128"/>
            <a:ext cx="1504709" cy="162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5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solidFill>
                  <a:srgbClr val="000000"/>
                </a:solidFill>
              </a:rPr>
              <a:t>Základy ekonomie</a:t>
            </a:r>
          </a:p>
        </p:txBody>
      </p:sp>
      <p:graphicFrame>
        <p:nvGraphicFramePr>
          <p:cNvPr id="3" name="Tabulka 2"/>
          <p:cNvGraphicFramePr>
            <a:graphicFrameLocks noGrp="1"/>
          </p:cNvGraphicFramePr>
          <p:nvPr>
            <p:extLst/>
          </p:nvPr>
        </p:nvGraphicFramePr>
        <p:xfrm>
          <a:off x="1403648" y="1844824"/>
          <a:ext cx="6096000" cy="4572000"/>
        </p:xfrm>
        <a:graphic>
          <a:graphicData uri="http://schemas.openxmlformats.org/drawingml/2006/table">
            <a:tbl>
              <a:tblPr firstRow="1" bandRow="1">
                <a:tableStyleId>{2A488322-F2BA-4B5B-9748-0D474271808F}</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cs-CZ" sz="2800"/>
                        <a:t>Cena rohlíku [Kč]</a:t>
                      </a:r>
                    </a:p>
                  </a:txBody>
                  <a:tcPr/>
                </a:tc>
                <a:tc>
                  <a:txBody>
                    <a:bodyPr/>
                    <a:lstStyle/>
                    <a:p>
                      <a:pPr algn="ctr"/>
                      <a:r>
                        <a:rPr lang="cs-CZ" sz="2800"/>
                        <a:t>Poptávané množství [ks]</a:t>
                      </a:r>
                    </a:p>
                  </a:txBody>
                  <a:tcPr/>
                </a:tc>
                <a:extLst>
                  <a:ext uri="{0D108BD9-81ED-4DB2-BD59-A6C34878D82A}">
                    <a16:rowId xmlns="" xmlns:a16="http://schemas.microsoft.com/office/drawing/2014/main" val="10000"/>
                  </a:ext>
                </a:extLst>
              </a:tr>
              <a:tr h="370840">
                <a:tc>
                  <a:txBody>
                    <a:bodyPr/>
                    <a:lstStyle/>
                    <a:p>
                      <a:pPr algn="r"/>
                      <a:r>
                        <a:rPr lang="cs-CZ" sz="2800"/>
                        <a:t>0</a:t>
                      </a:r>
                    </a:p>
                  </a:txBody>
                  <a:tcPr/>
                </a:tc>
                <a:tc>
                  <a:txBody>
                    <a:bodyPr/>
                    <a:lstStyle/>
                    <a:p>
                      <a:pPr algn="r"/>
                      <a:r>
                        <a:rPr lang="cs-CZ" sz="2800"/>
                        <a:t>12</a:t>
                      </a:r>
                    </a:p>
                  </a:txBody>
                  <a:tcPr/>
                </a:tc>
                <a:extLst>
                  <a:ext uri="{0D108BD9-81ED-4DB2-BD59-A6C34878D82A}">
                    <a16:rowId xmlns="" xmlns:a16="http://schemas.microsoft.com/office/drawing/2014/main" val="10001"/>
                  </a:ext>
                </a:extLst>
              </a:tr>
              <a:tr h="370840">
                <a:tc>
                  <a:txBody>
                    <a:bodyPr/>
                    <a:lstStyle/>
                    <a:p>
                      <a:pPr algn="r"/>
                      <a:r>
                        <a:rPr lang="cs-CZ" sz="2800"/>
                        <a:t>0,50</a:t>
                      </a:r>
                    </a:p>
                  </a:txBody>
                  <a:tcPr/>
                </a:tc>
                <a:tc>
                  <a:txBody>
                    <a:bodyPr/>
                    <a:lstStyle/>
                    <a:p>
                      <a:pPr algn="r"/>
                      <a:r>
                        <a:rPr lang="cs-CZ" sz="2800"/>
                        <a:t>10</a:t>
                      </a:r>
                    </a:p>
                  </a:txBody>
                  <a:tcPr/>
                </a:tc>
                <a:extLst>
                  <a:ext uri="{0D108BD9-81ED-4DB2-BD59-A6C34878D82A}">
                    <a16:rowId xmlns="" xmlns:a16="http://schemas.microsoft.com/office/drawing/2014/main" val="10002"/>
                  </a:ext>
                </a:extLst>
              </a:tr>
              <a:tr h="370840">
                <a:tc>
                  <a:txBody>
                    <a:bodyPr/>
                    <a:lstStyle/>
                    <a:p>
                      <a:pPr algn="r"/>
                      <a:r>
                        <a:rPr lang="cs-CZ" sz="2800"/>
                        <a:t>1,00</a:t>
                      </a:r>
                    </a:p>
                  </a:txBody>
                  <a:tcPr/>
                </a:tc>
                <a:tc>
                  <a:txBody>
                    <a:bodyPr/>
                    <a:lstStyle/>
                    <a:p>
                      <a:pPr algn="r"/>
                      <a:r>
                        <a:rPr lang="cs-CZ" sz="2800"/>
                        <a:t>8</a:t>
                      </a:r>
                    </a:p>
                  </a:txBody>
                  <a:tcPr/>
                </a:tc>
                <a:extLst>
                  <a:ext uri="{0D108BD9-81ED-4DB2-BD59-A6C34878D82A}">
                    <a16:rowId xmlns="" xmlns:a16="http://schemas.microsoft.com/office/drawing/2014/main" val="10003"/>
                  </a:ext>
                </a:extLst>
              </a:tr>
              <a:tr h="370840">
                <a:tc>
                  <a:txBody>
                    <a:bodyPr/>
                    <a:lstStyle/>
                    <a:p>
                      <a:pPr algn="r"/>
                      <a:r>
                        <a:rPr lang="cs-CZ" sz="2800"/>
                        <a:t>1,50</a:t>
                      </a:r>
                    </a:p>
                  </a:txBody>
                  <a:tcPr/>
                </a:tc>
                <a:tc>
                  <a:txBody>
                    <a:bodyPr/>
                    <a:lstStyle/>
                    <a:p>
                      <a:pPr algn="r"/>
                      <a:r>
                        <a:rPr lang="cs-CZ" sz="2800"/>
                        <a:t>6</a:t>
                      </a:r>
                    </a:p>
                  </a:txBody>
                  <a:tcPr/>
                </a:tc>
                <a:extLst>
                  <a:ext uri="{0D108BD9-81ED-4DB2-BD59-A6C34878D82A}">
                    <a16:rowId xmlns="" xmlns:a16="http://schemas.microsoft.com/office/drawing/2014/main" val="10004"/>
                  </a:ext>
                </a:extLst>
              </a:tr>
              <a:tr h="370840">
                <a:tc>
                  <a:txBody>
                    <a:bodyPr/>
                    <a:lstStyle/>
                    <a:p>
                      <a:pPr algn="r"/>
                      <a:r>
                        <a:rPr lang="cs-CZ" sz="2800"/>
                        <a:t>2,00</a:t>
                      </a:r>
                    </a:p>
                  </a:txBody>
                  <a:tcPr/>
                </a:tc>
                <a:tc>
                  <a:txBody>
                    <a:bodyPr/>
                    <a:lstStyle/>
                    <a:p>
                      <a:pPr algn="r"/>
                      <a:r>
                        <a:rPr lang="cs-CZ" sz="2800"/>
                        <a:t>4</a:t>
                      </a:r>
                    </a:p>
                  </a:txBody>
                  <a:tcPr/>
                </a:tc>
                <a:extLst>
                  <a:ext uri="{0D108BD9-81ED-4DB2-BD59-A6C34878D82A}">
                    <a16:rowId xmlns="" xmlns:a16="http://schemas.microsoft.com/office/drawing/2014/main" val="10005"/>
                  </a:ext>
                </a:extLst>
              </a:tr>
              <a:tr h="370840">
                <a:tc>
                  <a:txBody>
                    <a:bodyPr/>
                    <a:lstStyle/>
                    <a:p>
                      <a:pPr algn="r"/>
                      <a:r>
                        <a:rPr lang="cs-CZ" sz="2800"/>
                        <a:t>2,50</a:t>
                      </a:r>
                    </a:p>
                  </a:txBody>
                  <a:tcPr/>
                </a:tc>
                <a:tc>
                  <a:txBody>
                    <a:bodyPr/>
                    <a:lstStyle/>
                    <a:p>
                      <a:pPr algn="r"/>
                      <a:r>
                        <a:rPr lang="cs-CZ" sz="2800"/>
                        <a:t>2</a:t>
                      </a:r>
                    </a:p>
                  </a:txBody>
                  <a:tcPr/>
                </a:tc>
                <a:extLst>
                  <a:ext uri="{0D108BD9-81ED-4DB2-BD59-A6C34878D82A}">
                    <a16:rowId xmlns="" xmlns:a16="http://schemas.microsoft.com/office/drawing/2014/main" val="10006"/>
                  </a:ext>
                </a:extLst>
              </a:tr>
              <a:tr h="370840">
                <a:tc>
                  <a:txBody>
                    <a:bodyPr/>
                    <a:lstStyle/>
                    <a:p>
                      <a:pPr algn="r"/>
                      <a:r>
                        <a:rPr lang="cs-CZ" sz="2800"/>
                        <a:t>3,00</a:t>
                      </a:r>
                    </a:p>
                  </a:txBody>
                  <a:tcPr/>
                </a:tc>
                <a:tc>
                  <a:txBody>
                    <a:bodyPr/>
                    <a:lstStyle/>
                    <a:p>
                      <a:pPr algn="r"/>
                      <a:r>
                        <a:rPr lang="cs-CZ" sz="2800"/>
                        <a:t>0</a:t>
                      </a:r>
                    </a:p>
                  </a:txBody>
                  <a:tcPr/>
                </a:tc>
                <a:extLst>
                  <a:ext uri="{0D108BD9-81ED-4DB2-BD59-A6C34878D82A}">
                    <a16:rowId xmlns="" xmlns:a16="http://schemas.microsoft.com/office/drawing/2014/main" val="10007"/>
                  </a:ext>
                </a:extLst>
              </a:tr>
            </a:tbl>
          </a:graphicData>
        </a:graphic>
      </p:graphicFrame>
      <p:sp>
        <p:nvSpPr>
          <p:cNvPr id="4" name="Rectangle 4"/>
          <p:cNvSpPr txBox="1">
            <a:spLocks noChangeArrowheads="1"/>
          </p:cNvSpPr>
          <p:nvPr/>
        </p:nvSpPr>
        <p:spPr>
          <a:xfrm>
            <a:off x="1150938" y="764704"/>
            <a:ext cx="7793037" cy="1462087"/>
          </a:xfrm>
          <a:prstGeom prst="rect">
            <a:avLst/>
          </a:prstGeom>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cs-CZ" kern="0"/>
              <a:t>Příklad Karel a rohlíky</a:t>
            </a:r>
          </a:p>
        </p:txBody>
      </p:sp>
    </p:spTree>
    <p:extLst>
      <p:ext uri="{BB962C8B-B14F-4D97-AF65-F5344CB8AC3E}">
        <p14:creationId xmlns:p14="http://schemas.microsoft.com/office/powerpoint/2010/main" val="3580160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cs-CZ" sz="4000"/>
              <a:t>Karlova (= individuální) poptávková křivka</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35844" name="Line 4"/>
          <p:cNvSpPr>
            <a:spLocks noChangeShapeType="1"/>
          </p:cNvSpPr>
          <p:nvPr/>
        </p:nvSpPr>
        <p:spPr bwMode="auto">
          <a:xfrm>
            <a:off x="2555875" y="2708275"/>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45" name="Line 5"/>
          <p:cNvSpPr>
            <a:spLocks noChangeShapeType="1"/>
          </p:cNvSpPr>
          <p:nvPr/>
        </p:nvSpPr>
        <p:spPr bwMode="auto">
          <a:xfrm flipH="1">
            <a:off x="2555875" y="5805488"/>
            <a:ext cx="446405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47" name="Line 7"/>
          <p:cNvSpPr>
            <a:spLocks noChangeShapeType="1"/>
          </p:cNvSpPr>
          <p:nvPr/>
        </p:nvSpPr>
        <p:spPr bwMode="auto">
          <a:xfrm>
            <a:off x="3203575"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48" name="Line 8"/>
          <p:cNvSpPr>
            <a:spLocks noChangeShapeType="1"/>
          </p:cNvSpPr>
          <p:nvPr/>
        </p:nvSpPr>
        <p:spPr bwMode="auto">
          <a:xfrm>
            <a:off x="5364163"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49" name="Line 9"/>
          <p:cNvSpPr>
            <a:spLocks noChangeShapeType="1"/>
          </p:cNvSpPr>
          <p:nvPr/>
        </p:nvSpPr>
        <p:spPr bwMode="auto">
          <a:xfrm>
            <a:off x="3924300"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50" name="Line 10"/>
          <p:cNvSpPr>
            <a:spLocks noChangeShapeType="1"/>
          </p:cNvSpPr>
          <p:nvPr/>
        </p:nvSpPr>
        <p:spPr bwMode="auto">
          <a:xfrm>
            <a:off x="6084888"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51" name="Line 11"/>
          <p:cNvSpPr>
            <a:spLocks noChangeShapeType="1"/>
          </p:cNvSpPr>
          <p:nvPr/>
        </p:nvSpPr>
        <p:spPr bwMode="auto">
          <a:xfrm>
            <a:off x="4643438"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52" name="Line 12"/>
          <p:cNvSpPr>
            <a:spLocks noChangeShapeType="1"/>
          </p:cNvSpPr>
          <p:nvPr/>
        </p:nvSpPr>
        <p:spPr bwMode="auto">
          <a:xfrm>
            <a:off x="6804025"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53" name="Line 13"/>
          <p:cNvSpPr>
            <a:spLocks noChangeShapeType="1"/>
          </p:cNvSpPr>
          <p:nvPr/>
        </p:nvSpPr>
        <p:spPr bwMode="auto">
          <a:xfrm flipH="1">
            <a:off x="2411413" y="54451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56" name="Line 16"/>
          <p:cNvSpPr>
            <a:spLocks noChangeShapeType="1"/>
          </p:cNvSpPr>
          <p:nvPr/>
        </p:nvSpPr>
        <p:spPr bwMode="auto">
          <a:xfrm>
            <a:off x="4930775" y="76771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57" name="Line 17"/>
          <p:cNvSpPr>
            <a:spLocks noChangeShapeType="1"/>
          </p:cNvSpPr>
          <p:nvPr/>
        </p:nvSpPr>
        <p:spPr bwMode="auto">
          <a:xfrm>
            <a:off x="5146675" y="7893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58" name="Text Box 18"/>
          <p:cNvSpPr txBox="1">
            <a:spLocks noChangeArrowheads="1"/>
          </p:cNvSpPr>
          <p:nvPr/>
        </p:nvSpPr>
        <p:spPr bwMode="auto">
          <a:xfrm>
            <a:off x="3059113" y="58769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35859" name="Text Box 19"/>
          <p:cNvSpPr txBox="1">
            <a:spLocks noChangeArrowheads="1"/>
          </p:cNvSpPr>
          <p:nvPr/>
        </p:nvSpPr>
        <p:spPr bwMode="auto">
          <a:xfrm>
            <a:off x="3779838" y="58769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4</a:t>
            </a:r>
          </a:p>
        </p:txBody>
      </p:sp>
      <p:sp>
        <p:nvSpPr>
          <p:cNvPr id="35860" name="Text Box 20"/>
          <p:cNvSpPr txBox="1">
            <a:spLocks noChangeArrowheads="1"/>
          </p:cNvSpPr>
          <p:nvPr/>
        </p:nvSpPr>
        <p:spPr bwMode="auto">
          <a:xfrm>
            <a:off x="5795963" y="58769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10</a:t>
            </a:r>
          </a:p>
        </p:txBody>
      </p:sp>
      <p:sp>
        <p:nvSpPr>
          <p:cNvPr id="35861" name="Text Box 21"/>
          <p:cNvSpPr txBox="1">
            <a:spLocks noChangeArrowheads="1"/>
          </p:cNvSpPr>
          <p:nvPr/>
        </p:nvSpPr>
        <p:spPr bwMode="auto">
          <a:xfrm>
            <a:off x="5219700" y="58769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8</a:t>
            </a:r>
          </a:p>
        </p:txBody>
      </p:sp>
      <p:sp>
        <p:nvSpPr>
          <p:cNvPr id="35862" name="Text Box 22"/>
          <p:cNvSpPr txBox="1">
            <a:spLocks noChangeArrowheads="1"/>
          </p:cNvSpPr>
          <p:nvPr/>
        </p:nvSpPr>
        <p:spPr bwMode="auto">
          <a:xfrm>
            <a:off x="4500563" y="58769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6</a:t>
            </a:r>
          </a:p>
        </p:txBody>
      </p:sp>
      <p:sp>
        <p:nvSpPr>
          <p:cNvPr id="35863" name="Text Box 23"/>
          <p:cNvSpPr txBox="1">
            <a:spLocks noChangeArrowheads="1"/>
          </p:cNvSpPr>
          <p:nvPr/>
        </p:nvSpPr>
        <p:spPr bwMode="auto">
          <a:xfrm>
            <a:off x="6516688" y="587692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12</a:t>
            </a:r>
          </a:p>
        </p:txBody>
      </p:sp>
      <p:sp>
        <p:nvSpPr>
          <p:cNvPr id="35864" name="Text Box 24"/>
          <p:cNvSpPr txBox="1">
            <a:spLocks noChangeArrowheads="1"/>
          </p:cNvSpPr>
          <p:nvPr/>
        </p:nvSpPr>
        <p:spPr bwMode="auto">
          <a:xfrm>
            <a:off x="1908175" y="43656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1,5</a:t>
            </a:r>
          </a:p>
        </p:txBody>
      </p:sp>
      <p:sp>
        <p:nvSpPr>
          <p:cNvPr id="35865" name="Text Box 25"/>
          <p:cNvSpPr txBox="1">
            <a:spLocks noChangeArrowheads="1"/>
          </p:cNvSpPr>
          <p:nvPr/>
        </p:nvSpPr>
        <p:spPr bwMode="auto">
          <a:xfrm>
            <a:off x="1908175" y="52292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0,5</a:t>
            </a:r>
          </a:p>
        </p:txBody>
      </p:sp>
      <p:sp>
        <p:nvSpPr>
          <p:cNvPr id="35866" name="Text Box 26"/>
          <p:cNvSpPr txBox="1">
            <a:spLocks noChangeArrowheads="1"/>
          </p:cNvSpPr>
          <p:nvPr/>
        </p:nvSpPr>
        <p:spPr bwMode="auto">
          <a:xfrm>
            <a:off x="1908175" y="3500438"/>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2,5</a:t>
            </a:r>
          </a:p>
        </p:txBody>
      </p:sp>
      <p:sp>
        <p:nvSpPr>
          <p:cNvPr id="35867" name="Text Box 27"/>
          <p:cNvSpPr txBox="1">
            <a:spLocks noChangeArrowheads="1"/>
          </p:cNvSpPr>
          <p:nvPr/>
        </p:nvSpPr>
        <p:spPr bwMode="auto">
          <a:xfrm>
            <a:off x="2124075" y="4797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a:t>
            </a:r>
          </a:p>
        </p:txBody>
      </p:sp>
      <p:sp>
        <p:nvSpPr>
          <p:cNvPr id="35868" name="Text Box 28"/>
          <p:cNvSpPr txBox="1">
            <a:spLocks noChangeArrowheads="1"/>
          </p:cNvSpPr>
          <p:nvPr/>
        </p:nvSpPr>
        <p:spPr bwMode="auto">
          <a:xfrm>
            <a:off x="212407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3</a:t>
            </a:r>
          </a:p>
        </p:txBody>
      </p:sp>
      <p:sp>
        <p:nvSpPr>
          <p:cNvPr id="35869" name="Text Box 29"/>
          <p:cNvSpPr txBox="1">
            <a:spLocks noChangeArrowheads="1"/>
          </p:cNvSpPr>
          <p:nvPr/>
        </p:nvSpPr>
        <p:spPr bwMode="auto">
          <a:xfrm>
            <a:off x="2124075" y="3933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35870" name="Line 30"/>
          <p:cNvSpPr>
            <a:spLocks noChangeShapeType="1"/>
          </p:cNvSpPr>
          <p:nvPr/>
        </p:nvSpPr>
        <p:spPr bwMode="auto">
          <a:xfrm flipH="1">
            <a:off x="2411413" y="50133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71" name="Line 31"/>
          <p:cNvSpPr>
            <a:spLocks noChangeShapeType="1"/>
          </p:cNvSpPr>
          <p:nvPr/>
        </p:nvSpPr>
        <p:spPr bwMode="auto">
          <a:xfrm flipH="1">
            <a:off x="2411413" y="45815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72" name="Line 32"/>
          <p:cNvSpPr>
            <a:spLocks noChangeShapeType="1"/>
          </p:cNvSpPr>
          <p:nvPr/>
        </p:nvSpPr>
        <p:spPr bwMode="auto">
          <a:xfrm flipH="1">
            <a:off x="2411413" y="41497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74" name="Line 34"/>
          <p:cNvSpPr>
            <a:spLocks noChangeShapeType="1"/>
          </p:cNvSpPr>
          <p:nvPr/>
        </p:nvSpPr>
        <p:spPr bwMode="auto">
          <a:xfrm flipH="1">
            <a:off x="2411413" y="37163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75" name="Line 35"/>
          <p:cNvSpPr>
            <a:spLocks noChangeShapeType="1"/>
          </p:cNvSpPr>
          <p:nvPr/>
        </p:nvSpPr>
        <p:spPr bwMode="auto">
          <a:xfrm flipH="1">
            <a:off x="2411413" y="32845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76" name="Rectangle 36"/>
          <p:cNvSpPr>
            <a:spLocks noChangeArrowheads="1"/>
          </p:cNvSpPr>
          <p:nvPr/>
        </p:nvSpPr>
        <p:spPr bwMode="auto">
          <a:xfrm>
            <a:off x="1619250" y="2492375"/>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cena</a:t>
            </a:r>
          </a:p>
        </p:txBody>
      </p:sp>
      <p:sp>
        <p:nvSpPr>
          <p:cNvPr id="35877" name="Rectangle 37"/>
          <p:cNvSpPr>
            <a:spLocks noChangeArrowheads="1"/>
          </p:cNvSpPr>
          <p:nvPr/>
        </p:nvSpPr>
        <p:spPr bwMode="auto">
          <a:xfrm>
            <a:off x="7092950" y="5516563"/>
            <a:ext cx="119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množství</a:t>
            </a:r>
          </a:p>
        </p:txBody>
      </p:sp>
      <p:sp>
        <p:nvSpPr>
          <p:cNvPr id="35878" name="Oval 38"/>
          <p:cNvSpPr>
            <a:spLocks noChangeArrowheads="1"/>
          </p:cNvSpPr>
          <p:nvPr/>
        </p:nvSpPr>
        <p:spPr bwMode="auto">
          <a:xfrm>
            <a:off x="2484438" y="32131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5879" name="Oval 39"/>
          <p:cNvSpPr>
            <a:spLocks noChangeArrowheads="1"/>
          </p:cNvSpPr>
          <p:nvPr/>
        </p:nvSpPr>
        <p:spPr bwMode="auto">
          <a:xfrm>
            <a:off x="3132138" y="36449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5884" name="Oval 44"/>
          <p:cNvSpPr>
            <a:spLocks noChangeArrowheads="1"/>
          </p:cNvSpPr>
          <p:nvPr/>
        </p:nvSpPr>
        <p:spPr bwMode="auto">
          <a:xfrm>
            <a:off x="6732588" y="573405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5886" name="Line 46"/>
          <p:cNvSpPr>
            <a:spLocks noChangeShapeType="1"/>
          </p:cNvSpPr>
          <p:nvPr/>
        </p:nvSpPr>
        <p:spPr bwMode="auto">
          <a:xfrm flipV="1">
            <a:off x="2555875" y="5445125"/>
            <a:ext cx="3529013" cy="158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87" name="Line 47"/>
          <p:cNvSpPr>
            <a:spLocks noChangeShapeType="1"/>
          </p:cNvSpPr>
          <p:nvPr/>
        </p:nvSpPr>
        <p:spPr bwMode="auto">
          <a:xfrm flipV="1">
            <a:off x="2555875" y="5013325"/>
            <a:ext cx="2736850" cy="158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88" name="Line 48"/>
          <p:cNvSpPr>
            <a:spLocks noChangeShapeType="1"/>
          </p:cNvSpPr>
          <p:nvPr/>
        </p:nvSpPr>
        <p:spPr bwMode="auto">
          <a:xfrm flipV="1">
            <a:off x="2555875" y="4581525"/>
            <a:ext cx="2087563"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89" name="Line 49"/>
          <p:cNvSpPr>
            <a:spLocks noChangeShapeType="1"/>
          </p:cNvSpPr>
          <p:nvPr/>
        </p:nvSpPr>
        <p:spPr bwMode="auto">
          <a:xfrm flipV="1">
            <a:off x="2555875" y="4149725"/>
            <a:ext cx="13684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90" name="Line 50"/>
          <p:cNvSpPr>
            <a:spLocks noChangeShapeType="1"/>
          </p:cNvSpPr>
          <p:nvPr/>
        </p:nvSpPr>
        <p:spPr bwMode="auto">
          <a:xfrm flipV="1">
            <a:off x="2555875" y="3716338"/>
            <a:ext cx="647700" cy="158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91" name="Line 51"/>
          <p:cNvSpPr>
            <a:spLocks noChangeShapeType="1"/>
          </p:cNvSpPr>
          <p:nvPr/>
        </p:nvSpPr>
        <p:spPr bwMode="auto">
          <a:xfrm flipV="1">
            <a:off x="3203575" y="3716338"/>
            <a:ext cx="0" cy="201771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92" name="Line 52"/>
          <p:cNvSpPr>
            <a:spLocks noChangeShapeType="1"/>
          </p:cNvSpPr>
          <p:nvPr/>
        </p:nvSpPr>
        <p:spPr bwMode="auto">
          <a:xfrm flipV="1">
            <a:off x="5364163" y="5013325"/>
            <a:ext cx="0" cy="7921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93" name="Line 53"/>
          <p:cNvSpPr>
            <a:spLocks noChangeShapeType="1"/>
          </p:cNvSpPr>
          <p:nvPr/>
        </p:nvSpPr>
        <p:spPr bwMode="auto">
          <a:xfrm flipV="1">
            <a:off x="4643438" y="4581525"/>
            <a:ext cx="0" cy="12239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94" name="Line 54"/>
          <p:cNvSpPr>
            <a:spLocks noChangeShapeType="1"/>
          </p:cNvSpPr>
          <p:nvPr/>
        </p:nvSpPr>
        <p:spPr bwMode="auto">
          <a:xfrm flipV="1">
            <a:off x="3924300" y="4149725"/>
            <a:ext cx="0" cy="16557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95" name="Line 55"/>
          <p:cNvSpPr>
            <a:spLocks noChangeShapeType="1"/>
          </p:cNvSpPr>
          <p:nvPr/>
        </p:nvSpPr>
        <p:spPr bwMode="auto">
          <a:xfrm flipV="1">
            <a:off x="6084888" y="5445125"/>
            <a:ext cx="0" cy="3603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896" name="Oval 56"/>
          <p:cNvSpPr>
            <a:spLocks noChangeArrowheads="1"/>
          </p:cNvSpPr>
          <p:nvPr/>
        </p:nvSpPr>
        <p:spPr bwMode="auto">
          <a:xfrm>
            <a:off x="4572000" y="4508500"/>
            <a:ext cx="144463"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5897" name="Oval 57"/>
          <p:cNvSpPr>
            <a:spLocks noChangeArrowheads="1"/>
          </p:cNvSpPr>
          <p:nvPr/>
        </p:nvSpPr>
        <p:spPr bwMode="auto">
          <a:xfrm>
            <a:off x="5292725" y="4941888"/>
            <a:ext cx="144463"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5898" name="Oval 58"/>
          <p:cNvSpPr>
            <a:spLocks noChangeArrowheads="1"/>
          </p:cNvSpPr>
          <p:nvPr/>
        </p:nvSpPr>
        <p:spPr bwMode="auto">
          <a:xfrm>
            <a:off x="3851275" y="4076700"/>
            <a:ext cx="144463"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5899" name="Oval 59"/>
          <p:cNvSpPr>
            <a:spLocks noChangeArrowheads="1"/>
          </p:cNvSpPr>
          <p:nvPr/>
        </p:nvSpPr>
        <p:spPr bwMode="auto">
          <a:xfrm>
            <a:off x="6011863" y="5373688"/>
            <a:ext cx="144462"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5900" name="Line 60"/>
          <p:cNvSpPr>
            <a:spLocks noChangeShapeType="1"/>
          </p:cNvSpPr>
          <p:nvPr/>
        </p:nvSpPr>
        <p:spPr bwMode="auto">
          <a:xfrm>
            <a:off x="2555875" y="3284538"/>
            <a:ext cx="4248150" cy="25209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5901" name="Text Box 61"/>
          <p:cNvSpPr txBox="1">
            <a:spLocks noChangeArrowheads="1"/>
          </p:cNvSpPr>
          <p:nvPr/>
        </p:nvSpPr>
        <p:spPr bwMode="auto">
          <a:xfrm>
            <a:off x="6372225" y="53006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D</a:t>
            </a:r>
          </a:p>
        </p:txBody>
      </p:sp>
    </p:spTree>
    <p:extLst>
      <p:ext uri="{BB962C8B-B14F-4D97-AF65-F5344CB8AC3E}">
        <p14:creationId xmlns:p14="http://schemas.microsoft.com/office/powerpoint/2010/main" val="244942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cs-CZ"/>
              <a:t>Tržní X individuální poptávka</a:t>
            </a:r>
          </a:p>
        </p:txBody>
      </p:sp>
      <p:sp>
        <p:nvSpPr>
          <p:cNvPr id="36867" name="Rectangle 3"/>
          <p:cNvSpPr>
            <a:spLocks noGrp="1" noChangeArrowheads="1"/>
          </p:cNvSpPr>
          <p:nvPr>
            <p:ph sz="quarter" idx="1"/>
          </p:nvPr>
        </p:nvSpPr>
        <p:spPr/>
        <p:txBody>
          <a:bodyPr/>
          <a:lstStyle/>
          <a:p>
            <a:r>
              <a:rPr lang="cs-CZ"/>
              <a:t>Tržní poptávka = souhrn všech 	individuálních poptávek po určitém 	zboží/službě</a:t>
            </a:r>
          </a:p>
          <a:p>
            <a:r>
              <a:rPr lang="cs-CZ"/>
              <a:t>Graficky: horizontální součet 	individuálních poptávkových křivek</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12699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cs-CZ"/>
              <a:t>Posun poptávkové křivky: metanolová aféra</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39941" name="Line 5"/>
          <p:cNvSpPr>
            <a:spLocks noChangeShapeType="1"/>
          </p:cNvSpPr>
          <p:nvPr/>
        </p:nvSpPr>
        <p:spPr bwMode="auto">
          <a:xfrm>
            <a:off x="1835150"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2" name="Line 6"/>
          <p:cNvSpPr>
            <a:spLocks noChangeShapeType="1"/>
          </p:cNvSpPr>
          <p:nvPr/>
        </p:nvSpPr>
        <p:spPr bwMode="auto">
          <a:xfrm flipH="1">
            <a:off x="1835150" y="5661025"/>
            <a:ext cx="6553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3" name="Rectangle 7"/>
          <p:cNvSpPr>
            <a:spLocks noChangeArrowheads="1"/>
          </p:cNvSpPr>
          <p:nvPr/>
        </p:nvSpPr>
        <p:spPr bwMode="auto">
          <a:xfrm>
            <a:off x="1042988" y="2420938"/>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cena</a:t>
            </a:r>
          </a:p>
        </p:txBody>
      </p:sp>
      <p:sp>
        <p:nvSpPr>
          <p:cNvPr id="39944" name="Rectangle 8"/>
          <p:cNvSpPr>
            <a:spLocks noChangeArrowheads="1"/>
          </p:cNvSpPr>
          <p:nvPr/>
        </p:nvSpPr>
        <p:spPr bwMode="auto">
          <a:xfrm>
            <a:off x="7110769" y="5750206"/>
            <a:ext cx="1863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Množství rumu</a:t>
            </a:r>
          </a:p>
        </p:txBody>
      </p:sp>
      <p:sp>
        <p:nvSpPr>
          <p:cNvPr id="39945" name="Line 9"/>
          <p:cNvSpPr>
            <a:spLocks noChangeShapeType="1"/>
          </p:cNvSpPr>
          <p:nvPr/>
        </p:nvSpPr>
        <p:spPr bwMode="auto">
          <a:xfrm>
            <a:off x="3563938" y="2781300"/>
            <a:ext cx="2520950" cy="25209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7" name="Line 11"/>
          <p:cNvSpPr>
            <a:spLocks noChangeShapeType="1"/>
          </p:cNvSpPr>
          <p:nvPr/>
        </p:nvSpPr>
        <p:spPr bwMode="auto">
          <a:xfrm>
            <a:off x="1908175" y="3068638"/>
            <a:ext cx="2305050" cy="2305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9" name="Rectangle 13"/>
          <p:cNvSpPr>
            <a:spLocks noChangeArrowheads="1"/>
          </p:cNvSpPr>
          <p:nvPr/>
        </p:nvSpPr>
        <p:spPr bwMode="auto">
          <a:xfrm>
            <a:off x="6084888" y="5157788"/>
            <a:ext cx="460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D</a:t>
            </a:r>
            <a:r>
              <a:rPr lang="cs-CZ" sz="2000" baseline="-25000">
                <a:solidFill>
                  <a:srgbClr val="000000"/>
                </a:solidFill>
                <a:latin typeface="Arial" charset="0"/>
              </a:rPr>
              <a:t>0</a:t>
            </a:r>
          </a:p>
        </p:txBody>
      </p:sp>
      <p:sp>
        <p:nvSpPr>
          <p:cNvPr id="39951" name="Line 15"/>
          <p:cNvSpPr>
            <a:spLocks noChangeShapeType="1"/>
          </p:cNvSpPr>
          <p:nvPr/>
        </p:nvSpPr>
        <p:spPr bwMode="auto">
          <a:xfrm flipH="1" flipV="1">
            <a:off x="2843213" y="3573463"/>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53" name="Text Box 17"/>
          <p:cNvSpPr txBox="1">
            <a:spLocks noChangeArrowheads="1"/>
          </p:cNvSpPr>
          <p:nvPr/>
        </p:nvSpPr>
        <p:spPr bwMode="auto">
          <a:xfrm>
            <a:off x="2195513" y="3068638"/>
            <a:ext cx="2360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a:solidFill>
                  <a:srgbClr val="000000"/>
                </a:solidFill>
              </a:rPr>
              <a:t>pokles poptávky</a:t>
            </a:r>
          </a:p>
        </p:txBody>
      </p:sp>
      <p:sp>
        <p:nvSpPr>
          <p:cNvPr id="39955" name="Rectangle 19"/>
          <p:cNvSpPr>
            <a:spLocks noChangeArrowheads="1"/>
          </p:cNvSpPr>
          <p:nvPr/>
        </p:nvSpPr>
        <p:spPr bwMode="auto">
          <a:xfrm>
            <a:off x="4140200" y="5157788"/>
            <a:ext cx="460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D</a:t>
            </a:r>
            <a:r>
              <a:rPr lang="cs-CZ" sz="2000" baseline="-25000">
                <a:solidFill>
                  <a:srgbClr val="000000"/>
                </a:solidFill>
                <a:latin typeface="Arial" charset="0"/>
              </a:rPr>
              <a:t>1</a:t>
            </a:r>
          </a:p>
        </p:txBody>
      </p:sp>
      <p:pic>
        <p:nvPicPr>
          <p:cNvPr id="6146" name="Picture 2" descr="Výsledek obrázku pro metanolová afé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093" y="1045820"/>
            <a:ext cx="3820340" cy="2389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7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ýsledek obrázku pro dezinfekce na ruce &amp;zcaron;louten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484" y="116632"/>
            <a:ext cx="2448818" cy="1634097"/>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title"/>
          </p:nvPr>
        </p:nvSpPr>
        <p:spPr/>
        <p:txBody>
          <a:bodyPr>
            <a:normAutofit/>
          </a:bodyPr>
          <a:lstStyle/>
          <a:p>
            <a:r>
              <a:rPr lang="cs-CZ"/>
              <a:t>Posun poptávkové křivky:</a:t>
            </a:r>
            <a:br>
              <a:rPr lang="cs-CZ"/>
            </a:br>
            <a:r>
              <a:rPr lang="cs-CZ"/>
              <a:t>v Brně propukne žloutenka</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39941" name="Line 5"/>
          <p:cNvSpPr>
            <a:spLocks noChangeShapeType="1"/>
          </p:cNvSpPr>
          <p:nvPr/>
        </p:nvSpPr>
        <p:spPr bwMode="auto">
          <a:xfrm>
            <a:off x="1835150"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2" name="Line 6"/>
          <p:cNvSpPr>
            <a:spLocks noChangeShapeType="1"/>
          </p:cNvSpPr>
          <p:nvPr/>
        </p:nvSpPr>
        <p:spPr bwMode="auto">
          <a:xfrm flipH="1">
            <a:off x="1835150" y="5661025"/>
            <a:ext cx="6553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3" name="Rectangle 7"/>
          <p:cNvSpPr>
            <a:spLocks noChangeArrowheads="1"/>
          </p:cNvSpPr>
          <p:nvPr/>
        </p:nvSpPr>
        <p:spPr bwMode="auto">
          <a:xfrm>
            <a:off x="1042988" y="2420938"/>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cena</a:t>
            </a:r>
          </a:p>
        </p:txBody>
      </p:sp>
      <p:sp>
        <p:nvSpPr>
          <p:cNvPr id="39944" name="Rectangle 8"/>
          <p:cNvSpPr>
            <a:spLocks noChangeArrowheads="1"/>
          </p:cNvSpPr>
          <p:nvPr/>
        </p:nvSpPr>
        <p:spPr bwMode="auto">
          <a:xfrm>
            <a:off x="6518782" y="5750206"/>
            <a:ext cx="25058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Množství dezinfekce</a:t>
            </a:r>
          </a:p>
        </p:txBody>
      </p:sp>
      <p:sp>
        <p:nvSpPr>
          <p:cNvPr id="39945" name="Line 9"/>
          <p:cNvSpPr>
            <a:spLocks noChangeShapeType="1"/>
          </p:cNvSpPr>
          <p:nvPr/>
        </p:nvSpPr>
        <p:spPr bwMode="auto">
          <a:xfrm>
            <a:off x="3563938" y="2781300"/>
            <a:ext cx="2520950" cy="25209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6" name="Line 10"/>
          <p:cNvSpPr>
            <a:spLocks noChangeShapeType="1"/>
          </p:cNvSpPr>
          <p:nvPr/>
        </p:nvSpPr>
        <p:spPr bwMode="auto">
          <a:xfrm>
            <a:off x="5364163" y="2708275"/>
            <a:ext cx="2520950" cy="25209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48" name="Rectangle 12"/>
          <p:cNvSpPr>
            <a:spLocks noChangeArrowheads="1"/>
          </p:cNvSpPr>
          <p:nvPr/>
        </p:nvSpPr>
        <p:spPr bwMode="auto">
          <a:xfrm>
            <a:off x="7812088" y="5157788"/>
            <a:ext cx="4651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D</a:t>
            </a:r>
            <a:r>
              <a:rPr lang="cs-CZ" sz="2000" baseline="-25000">
                <a:solidFill>
                  <a:srgbClr val="000000"/>
                </a:solidFill>
                <a:latin typeface="Arial" charset="0"/>
              </a:rPr>
              <a:t>1</a:t>
            </a:r>
          </a:p>
        </p:txBody>
      </p:sp>
      <p:sp>
        <p:nvSpPr>
          <p:cNvPr id="39949" name="Rectangle 13"/>
          <p:cNvSpPr>
            <a:spLocks noChangeArrowheads="1"/>
          </p:cNvSpPr>
          <p:nvPr/>
        </p:nvSpPr>
        <p:spPr bwMode="auto">
          <a:xfrm>
            <a:off x="6084888" y="5157788"/>
            <a:ext cx="460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D</a:t>
            </a:r>
            <a:r>
              <a:rPr lang="cs-CZ" sz="2000" baseline="-25000">
                <a:solidFill>
                  <a:srgbClr val="000000"/>
                </a:solidFill>
                <a:latin typeface="Arial" charset="0"/>
              </a:rPr>
              <a:t>0</a:t>
            </a:r>
          </a:p>
        </p:txBody>
      </p:sp>
      <p:sp>
        <p:nvSpPr>
          <p:cNvPr id="39950" name="Line 14"/>
          <p:cNvSpPr>
            <a:spLocks noChangeShapeType="1"/>
          </p:cNvSpPr>
          <p:nvPr/>
        </p:nvSpPr>
        <p:spPr bwMode="auto">
          <a:xfrm flipV="1">
            <a:off x="4643438" y="3500438"/>
            <a:ext cx="12239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952" name="Text Box 16"/>
          <p:cNvSpPr txBox="1">
            <a:spLocks noChangeArrowheads="1"/>
          </p:cNvSpPr>
          <p:nvPr/>
        </p:nvSpPr>
        <p:spPr bwMode="auto">
          <a:xfrm>
            <a:off x="4211638" y="299720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a:solidFill>
                  <a:srgbClr val="000000"/>
                </a:solidFill>
              </a:rPr>
              <a:t>růst poptávky</a:t>
            </a:r>
          </a:p>
        </p:txBody>
      </p:sp>
    </p:spTree>
    <p:extLst>
      <p:ext uri="{BB962C8B-B14F-4D97-AF65-F5344CB8AC3E}">
        <p14:creationId xmlns:p14="http://schemas.microsoft.com/office/powerpoint/2010/main" val="178096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cs-CZ"/>
              <a:t>Co ovlivňuje kupujícího? </a:t>
            </a:r>
            <a:r>
              <a:rPr lang="cs-CZ" smtClean="0"/>
              <a:t/>
            </a:r>
            <a:br>
              <a:rPr lang="cs-CZ" smtClean="0"/>
            </a:br>
            <a:r>
              <a:rPr lang="cs-CZ" smtClean="0"/>
              <a:t>(=</a:t>
            </a:r>
            <a:r>
              <a:rPr lang="cs-CZ"/>
              <a:t>co hýbe poptávkovou křivkou?)</a:t>
            </a:r>
          </a:p>
        </p:txBody>
      </p:sp>
      <p:sp>
        <p:nvSpPr>
          <p:cNvPr id="37891" name="Rectangle 3"/>
          <p:cNvSpPr>
            <a:spLocks noGrp="1" noChangeArrowheads="1"/>
          </p:cNvSpPr>
          <p:nvPr>
            <p:ph sz="quarter" idx="1"/>
          </p:nvPr>
        </p:nvSpPr>
        <p:spPr/>
        <p:txBody>
          <a:bodyPr/>
          <a:lstStyle/>
          <a:p>
            <a:r>
              <a:rPr lang="cs-CZ"/>
              <a:t>Důchod spotřebitele</a:t>
            </a:r>
          </a:p>
          <a:p>
            <a:pPr lvl="2"/>
            <a:r>
              <a:rPr lang="cs-CZ"/>
              <a:t>normální X podřadná produkce</a:t>
            </a:r>
          </a:p>
          <a:p>
            <a:r>
              <a:rPr lang="cs-CZ"/>
              <a:t>Ceny příbuzné produkce</a:t>
            </a:r>
          </a:p>
          <a:p>
            <a:pPr lvl="2"/>
            <a:r>
              <a:rPr lang="cs-CZ"/>
              <a:t>substituty X komplementy</a:t>
            </a:r>
          </a:p>
          <a:p>
            <a:r>
              <a:rPr lang="cs-CZ"/>
              <a:t>Chutě</a:t>
            </a:r>
          </a:p>
          <a:p>
            <a:r>
              <a:rPr lang="cs-CZ"/>
              <a:t>Očekávání - předzásobení</a:t>
            </a:r>
          </a:p>
          <a:p>
            <a:r>
              <a:rPr lang="cs-CZ"/>
              <a:t>Počet spotřebitelů</a:t>
            </a:r>
          </a:p>
          <a:p>
            <a:pPr lvl="4">
              <a:buFont typeface="Wingdings" pitchFamily="2" charset="2"/>
              <a:buNone/>
            </a:pPr>
            <a:endParaRPr lang="cs-CZ" sz="2800"/>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359163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Normální a podřadné statky</a:t>
            </a:r>
          </a:p>
        </p:txBody>
      </p:sp>
      <p:sp>
        <p:nvSpPr>
          <p:cNvPr id="4" name="Zástupný symbol pro obsah 3"/>
          <p:cNvSpPr>
            <a:spLocks noGrp="1"/>
          </p:cNvSpPr>
          <p:nvPr>
            <p:ph sz="quarter" idx="1"/>
          </p:nvPr>
        </p:nvSpPr>
        <p:spPr/>
        <p:txBody>
          <a:bodyPr/>
          <a:lstStyle/>
          <a:p>
            <a:r>
              <a:rPr lang="cs-CZ"/>
              <a:t>Kolik triček si koupíte, když máte měsíční mzdu 15 000 Kč? Kolik, pokud má mzdu 30 000 Kč?</a:t>
            </a:r>
          </a:p>
          <a:p>
            <a:endParaRPr lang="cs-CZ"/>
          </a:p>
        </p:txBody>
      </p:sp>
      <p:sp>
        <p:nvSpPr>
          <p:cNvPr id="3" name="Zástupný symbol pro zápatí 2"/>
          <p:cNvSpPr>
            <a:spLocks noGrp="1"/>
          </p:cNvSpPr>
          <p:nvPr>
            <p:ph type="ftr" sz="quarter" idx="16"/>
          </p:nvPr>
        </p:nvSpPr>
        <p:spPr/>
        <p:txBody>
          <a:bodyPr/>
          <a:lstStyle/>
          <a:p>
            <a:r>
              <a:rPr lang="cs-CZ">
                <a:solidFill>
                  <a:srgbClr val="000000"/>
                </a:solidFill>
              </a:rPr>
              <a:t>Základy ekonomie</a:t>
            </a:r>
          </a:p>
        </p:txBody>
      </p:sp>
      <p:pic>
        <p:nvPicPr>
          <p:cNvPr id="7170" name="Picture 2" descr="Výsledek obrázku pro levný salá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 t="6183" r="207" b="-6183"/>
          <a:stretch/>
        </p:blipFill>
        <p:spPr bwMode="auto">
          <a:xfrm>
            <a:off x="0" y="4050450"/>
            <a:ext cx="4067944" cy="30509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ýsledek obrázku pro pra&amp;zcaron;ská šun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3" y="4077072"/>
            <a:ext cx="5095223"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5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Substituty a komplementy</a:t>
            </a:r>
          </a:p>
        </p:txBody>
      </p:sp>
      <p:sp>
        <p:nvSpPr>
          <p:cNvPr id="3" name="Zástupný symbol pro zápatí 2"/>
          <p:cNvSpPr>
            <a:spLocks noGrp="1"/>
          </p:cNvSpPr>
          <p:nvPr>
            <p:ph type="ftr" sz="quarter" idx="16"/>
          </p:nvPr>
        </p:nvSpPr>
        <p:spPr/>
        <p:txBody>
          <a:bodyPr/>
          <a:lstStyle/>
          <a:p>
            <a:r>
              <a:rPr lang="cs-CZ">
                <a:solidFill>
                  <a:srgbClr val="000000"/>
                </a:solidFill>
              </a:rPr>
              <a:t>Základy ekonomie</a:t>
            </a:r>
          </a:p>
        </p:txBody>
      </p:sp>
      <p:pic>
        <p:nvPicPr>
          <p:cNvPr id="8194" name="Picture 2" descr="Výsledek obrázku pro mp3 p&amp;rcaron;ehráva&amp;cca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124" y="1918004"/>
            <a:ext cx="2830488" cy="20502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ýsledek obrázku pro káva cu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612" y="1902649"/>
            <a:ext cx="2891564" cy="204722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Výsledek obrázku pro voda minerálka"/>
          <p:cNvPicPr>
            <a:picLocks noChangeAspect="1" noChangeArrowheads="1"/>
          </p:cNvPicPr>
          <p:nvPr/>
        </p:nvPicPr>
        <p:blipFill rotWithShape="1">
          <a:blip r:embed="rId4">
            <a:extLst>
              <a:ext uri="{28A0092B-C50C-407E-A947-70E740481C1C}">
                <a14:useLocalDpi xmlns:a14="http://schemas.microsoft.com/office/drawing/2010/main" val="0"/>
              </a:ext>
            </a:extLst>
          </a:blip>
          <a:srcRect l="28248"/>
          <a:stretch/>
        </p:blipFill>
        <p:spPr bwMode="auto">
          <a:xfrm>
            <a:off x="539552" y="3935592"/>
            <a:ext cx="3594906" cy="28289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Výsledek obrázku pro rohlík housk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899072"/>
            <a:ext cx="2734406" cy="205080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Výsledek obrázku pro padesátikoruna bankovka mi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293096"/>
            <a:ext cx="501015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90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Ceny v ekonomii a v životě</a:t>
            </a:r>
          </a:p>
        </p:txBody>
      </p:sp>
      <p:sp>
        <p:nvSpPr>
          <p:cNvPr id="3" name="Zástupný symbol pro obsah 2"/>
          <p:cNvSpPr>
            <a:spLocks noGrp="1"/>
          </p:cNvSpPr>
          <p:nvPr>
            <p:ph sz="quarter" idx="1"/>
          </p:nvPr>
        </p:nvSpPr>
        <p:spPr/>
        <p:txBody>
          <a:bodyPr/>
          <a:lstStyle/>
          <a:p>
            <a:pPr marL="0" indent="0">
              <a:buNone/>
            </a:pPr>
            <a:r>
              <a:rPr lang="cs-CZ" sz="2400" i="1"/>
              <a:t>Dospělí si potrpí na číslice. Řeknete-li dospělému: „Viděl jsem krásný dům z červených cihel, za okny muškáty a na střeše holuby…“, nedovede si ho představit. Musíte jim říci: „Viděl jsem dům za sto tisíc franků.“ Tu hned zvolají: „Ach, to je krása!“</a:t>
            </a:r>
            <a:endParaRPr lang="cs-CZ" sz="2400"/>
          </a:p>
        </p:txBody>
      </p:sp>
      <p:sp>
        <p:nvSpPr>
          <p:cNvPr id="4" name="Zástupný symbol pro zápatí 3"/>
          <p:cNvSpPr>
            <a:spLocks noGrp="1"/>
          </p:cNvSpPr>
          <p:nvPr>
            <p:ph type="ftr" sz="quarter" idx="16"/>
          </p:nvPr>
        </p:nvSpPr>
        <p:spPr/>
        <p:txBody>
          <a:bodyPr/>
          <a:lstStyle/>
          <a:p>
            <a:r>
              <a:rPr lang="cs-CZ">
                <a:solidFill>
                  <a:srgbClr val="000000"/>
                </a:solidFill>
              </a:rPr>
              <a:t>Základy ekonomie</a:t>
            </a:r>
          </a:p>
        </p:txBody>
      </p:sp>
      <p:pic>
        <p:nvPicPr>
          <p:cNvPr id="2050" name="Picture 2" descr="Výsledek obrázku pro malý pr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532" y="3557742"/>
            <a:ext cx="3267844" cy="316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3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cs-CZ" sz="4800"/>
              <a:t>Změna ceny dané produkce? </a:t>
            </a:r>
          </a:p>
        </p:txBody>
      </p:sp>
      <p:sp>
        <p:nvSpPr>
          <p:cNvPr id="31747" name="Rectangle 3"/>
          <p:cNvSpPr>
            <a:spLocks noGrp="1" noChangeArrowheads="1"/>
          </p:cNvSpPr>
          <p:nvPr>
            <p:ph sz="quarter" idx="1"/>
          </p:nvPr>
        </p:nvSpPr>
        <p:spPr/>
        <p:txBody>
          <a:bodyPr/>
          <a:lstStyle/>
          <a:p>
            <a:r>
              <a:rPr lang="cs-CZ"/>
              <a:t>Vyvolá změna </a:t>
            </a:r>
            <a:r>
              <a:rPr lang="cs-CZ" b="1"/>
              <a:t>poptávaného množství </a:t>
            </a:r>
          </a:p>
          <a:p>
            <a:pPr>
              <a:buFont typeface="Wingdings" pitchFamily="2" charset="2"/>
              <a:buNone/>
            </a:pPr>
            <a:r>
              <a:rPr lang="cs-CZ"/>
              <a:t>= posun po křivce</a:t>
            </a:r>
          </a:p>
          <a:p>
            <a:endParaRPr lang="cs-CZ"/>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31748" name="Line 4"/>
          <p:cNvSpPr>
            <a:spLocks noChangeShapeType="1"/>
          </p:cNvSpPr>
          <p:nvPr/>
        </p:nvSpPr>
        <p:spPr bwMode="auto">
          <a:xfrm>
            <a:off x="5003800" y="2924175"/>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49" name="Line 5"/>
          <p:cNvSpPr>
            <a:spLocks noChangeShapeType="1"/>
          </p:cNvSpPr>
          <p:nvPr/>
        </p:nvSpPr>
        <p:spPr bwMode="auto">
          <a:xfrm flipH="1">
            <a:off x="5003800" y="6021388"/>
            <a:ext cx="316865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50" name="Line 6"/>
          <p:cNvSpPr>
            <a:spLocks noChangeShapeType="1"/>
          </p:cNvSpPr>
          <p:nvPr/>
        </p:nvSpPr>
        <p:spPr bwMode="auto">
          <a:xfrm>
            <a:off x="5292725" y="3716338"/>
            <a:ext cx="2951163" cy="16573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51" name="Text Box 7"/>
          <p:cNvSpPr txBox="1">
            <a:spLocks noChangeArrowheads="1"/>
          </p:cNvSpPr>
          <p:nvPr/>
        </p:nvSpPr>
        <p:spPr bwMode="auto">
          <a:xfrm>
            <a:off x="8316913" y="5157788"/>
            <a:ext cx="43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800">
                <a:solidFill>
                  <a:srgbClr val="000000"/>
                </a:solidFill>
              </a:rPr>
              <a:t>D</a:t>
            </a:r>
          </a:p>
        </p:txBody>
      </p:sp>
      <p:sp>
        <p:nvSpPr>
          <p:cNvPr id="31752" name="Text Box 8"/>
          <p:cNvSpPr txBox="1">
            <a:spLocks noChangeArrowheads="1"/>
          </p:cNvSpPr>
          <p:nvPr/>
        </p:nvSpPr>
        <p:spPr bwMode="auto">
          <a:xfrm>
            <a:off x="7775575" y="6165850"/>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31753" name="Text Box 9"/>
          <p:cNvSpPr txBox="1">
            <a:spLocks noChangeArrowheads="1"/>
          </p:cNvSpPr>
          <p:nvPr/>
        </p:nvSpPr>
        <p:spPr bwMode="auto">
          <a:xfrm>
            <a:off x="4284663" y="292417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31754" name="Line 10"/>
          <p:cNvSpPr>
            <a:spLocks noChangeShapeType="1"/>
          </p:cNvSpPr>
          <p:nvPr/>
        </p:nvSpPr>
        <p:spPr bwMode="auto">
          <a:xfrm flipH="1" flipV="1">
            <a:off x="6659563" y="4292600"/>
            <a:ext cx="129857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59" name="Line 15"/>
          <p:cNvSpPr>
            <a:spLocks noChangeShapeType="1"/>
          </p:cNvSpPr>
          <p:nvPr/>
        </p:nvSpPr>
        <p:spPr bwMode="auto">
          <a:xfrm flipH="1">
            <a:off x="5003800" y="5229225"/>
            <a:ext cx="29527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60" name="Line 16"/>
          <p:cNvSpPr>
            <a:spLocks noChangeShapeType="1"/>
          </p:cNvSpPr>
          <p:nvPr/>
        </p:nvSpPr>
        <p:spPr bwMode="auto">
          <a:xfrm flipH="1">
            <a:off x="5003800" y="4365625"/>
            <a:ext cx="13684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61" name="Text Box 17"/>
          <p:cNvSpPr txBox="1">
            <a:spLocks noChangeArrowheads="1"/>
          </p:cNvSpPr>
          <p:nvPr/>
        </p:nvSpPr>
        <p:spPr bwMode="auto">
          <a:xfrm>
            <a:off x="7812088" y="5949950"/>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8</a:t>
            </a:r>
          </a:p>
        </p:txBody>
      </p:sp>
      <p:sp>
        <p:nvSpPr>
          <p:cNvPr id="31762" name="Text Box 18"/>
          <p:cNvSpPr txBox="1">
            <a:spLocks noChangeArrowheads="1"/>
          </p:cNvSpPr>
          <p:nvPr/>
        </p:nvSpPr>
        <p:spPr bwMode="auto">
          <a:xfrm>
            <a:off x="4643438" y="5013325"/>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1</a:t>
            </a:r>
          </a:p>
        </p:txBody>
      </p:sp>
      <p:sp>
        <p:nvSpPr>
          <p:cNvPr id="31763" name="Text Box 19"/>
          <p:cNvSpPr txBox="1">
            <a:spLocks noChangeArrowheads="1"/>
          </p:cNvSpPr>
          <p:nvPr/>
        </p:nvSpPr>
        <p:spPr bwMode="auto">
          <a:xfrm>
            <a:off x="4643438" y="4149725"/>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2</a:t>
            </a:r>
          </a:p>
        </p:txBody>
      </p:sp>
      <p:sp>
        <p:nvSpPr>
          <p:cNvPr id="31764" name="Text Box 20"/>
          <p:cNvSpPr txBox="1">
            <a:spLocks noChangeArrowheads="1"/>
          </p:cNvSpPr>
          <p:nvPr/>
        </p:nvSpPr>
        <p:spPr bwMode="auto">
          <a:xfrm>
            <a:off x="6300788" y="5949950"/>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4</a:t>
            </a:r>
          </a:p>
        </p:txBody>
      </p:sp>
      <p:sp>
        <p:nvSpPr>
          <p:cNvPr id="31765" name="Line 21"/>
          <p:cNvSpPr>
            <a:spLocks noChangeShapeType="1"/>
          </p:cNvSpPr>
          <p:nvPr/>
        </p:nvSpPr>
        <p:spPr bwMode="auto">
          <a:xfrm flipH="1">
            <a:off x="7956550" y="5229225"/>
            <a:ext cx="0" cy="7921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66" name="Line 22"/>
          <p:cNvSpPr>
            <a:spLocks noChangeShapeType="1"/>
          </p:cNvSpPr>
          <p:nvPr/>
        </p:nvSpPr>
        <p:spPr bwMode="auto">
          <a:xfrm flipH="1">
            <a:off x="6443663" y="4365625"/>
            <a:ext cx="0" cy="16557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67" name="Line 23"/>
          <p:cNvSpPr>
            <a:spLocks noChangeShapeType="1"/>
          </p:cNvSpPr>
          <p:nvPr/>
        </p:nvSpPr>
        <p:spPr bwMode="auto">
          <a:xfrm flipH="1" flipV="1">
            <a:off x="4787900" y="4508500"/>
            <a:ext cx="1588"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68" name="Line 24"/>
          <p:cNvSpPr>
            <a:spLocks noChangeShapeType="1"/>
          </p:cNvSpPr>
          <p:nvPr/>
        </p:nvSpPr>
        <p:spPr bwMode="auto">
          <a:xfrm flipH="1" flipV="1">
            <a:off x="6588125" y="6237288"/>
            <a:ext cx="12239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1769" name="Oval 25"/>
          <p:cNvSpPr>
            <a:spLocks noChangeArrowheads="1"/>
          </p:cNvSpPr>
          <p:nvPr/>
        </p:nvSpPr>
        <p:spPr bwMode="auto">
          <a:xfrm>
            <a:off x="6372225" y="4292600"/>
            <a:ext cx="144463"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31770" name="Oval 26"/>
          <p:cNvSpPr>
            <a:spLocks noChangeArrowheads="1"/>
          </p:cNvSpPr>
          <p:nvPr/>
        </p:nvSpPr>
        <p:spPr bwMode="auto">
          <a:xfrm>
            <a:off x="7885113" y="5157788"/>
            <a:ext cx="144462"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Tree>
    <p:extLst>
      <p:ext uri="{BB962C8B-B14F-4D97-AF65-F5344CB8AC3E}">
        <p14:creationId xmlns:p14="http://schemas.microsoft.com/office/powerpoint/2010/main" val="119104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cs-CZ"/>
              <a:t>Příklad ze života</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4" name="Obdélník 3"/>
          <p:cNvSpPr/>
          <p:nvPr/>
        </p:nvSpPr>
        <p:spPr>
          <a:xfrm>
            <a:off x="395536" y="2132856"/>
            <a:ext cx="4572000" cy="3416320"/>
          </a:xfrm>
          <a:prstGeom prst="rect">
            <a:avLst/>
          </a:prstGeom>
          <a:blipFill>
            <a:blip r:embed="rId2"/>
            <a:tile tx="0" ty="0" sx="100000" sy="100000" flip="none" algn="tl"/>
          </a:blipFill>
        </p:spPr>
        <p:txBody>
          <a:bodyPr>
            <a:spAutoFit/>
          </a:bodyPr>
          <a:lstStyle/>
          <a:p>
            <a:r>
              <a:rPr lang="cs-CZ" b="1"/>
              <a:t>Pražské hotely kvůli hokejovému mistrovství zdražily mnohdy i o pětinu</a:t>
            </a:r>
            <a:endParaRPr lang="cs-CZ"/>
          </a:p>
          <a:p>
            <a:r>
              <a:rPr lang="cs-CZ"/>
              <a:t>O 12 až 20 procent zdražily v průměru pražské hotely na květnové mistrovství světa </a:t>
            </a:r>
            <a:br>
              <a:rPr lang="cs-CZ"/>
            </a:br>
            <a:r>
              <a:rPr lang="cs-CZ"/>
              <a:t>v hokeji. Blížící se hokejový šampionát se také výrazně odráží v obsazenosti ubytovacích zařízení v hlavním městě, na dobu šampionátu je ale stále ještě možné ubytování sehnat. </a:t>
            </a:r>
          </a:p>
          <a:p>
            <a:r>
              <a:rPr lang="cs-CZ"/>
              <a:t>Zdroj: Aleš Černý, iDnes.cz (22. 4. 2015)</a:t>
            </a:r>
            <a:br>
              <a:rPr lang="cs-CZ"/>
            </a:br>
            <a:endParaRPr lang="cs-CZ"/>
          </a:p>
        </p:txBody>
      </p:sp>
      <p:cxnSp>
        <p:nvCxnSpPr>
          <p:cNvPr id="6" name="Přímá spojnice se šipkou 5"/>
          <p:cNvCxnSpPr/>
          <p:nvPr/>
        </p:nvCxnSpPr>
        <p:spPr bwMode="auto">
          <a:xfrm>
            <a:off x="5076056" y="5301208"/>
            <a:ext cx="3672408"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p:nvPr/>
        </p:nvCxnSpPr>
        <p:spPr bwMode="auto">
          <a:xfrm flipV="1">
            <a:off x="5228456" y="2288652"/>
            <a:ext cx="0" cy="310472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10"/>
          <p:cNvCxnSpPr/>
          <p:nvPr/>
        </p:nvCxnSpPr>
        <p:spPr bwMode="auto">
          <a:xfrm>
            <a:off x="5358637" y="3356992"/>
            <a:ext cx="2376264" cy="187220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17"/>
          <p:cNvCxnSpPr/>
          <p:nvPr/>
        </p:nvCxnSpPr>
        <p:spPr bwMode="auto">
          <a:xfrm>
            <a:off x="5796136" y="2780928"/>
            <a:ext cx="2376264" cy="187220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p:cNvSpPr txBox="1"/>
          <p:nvPr/>
        </p:nvSpPr>
        <p:spPr>
          <a:xfrm>
            <a:off x="7425721" y="5548590"/>
            <a:ext cx="1493358" cy="369332"/>
          </a:xfrm>
          <a:prstGeom prst="rect">
            <a:avLst/>
          </a:prstGeom>
          <a:noFill/>
        </p:spPr>
        <p:txBody>
          <a:bodyPr wrap="none" rtlCol="0">
            <a:spAutoFit/>
          </a:bodyPr>
          <a:lstStyle/>
          <a:p>
            <a:r>
              <a:rPr lang="cs-CZ"/>
              <a:t>Počet pokojů</a:t>
            </a:r>
          </a:p>
        </p:txBody>
      </p:sp>
      <p:sp>
        <p:nvSpPr>
          <p:cNvPr id="20" name="TextovéPole 19"/>
          <p:cNvSpPr txBox="1"/>
          <p:nvPr/>
        </p:nvSpPr>
        <p:spPr>
          <a:xfrm>
            <a:off x="5017718" y="1860094"/>
            <a:ext cx="1556836" cy="369332"/>
          </a:xfrm>
          <a:prstGeom prst="rect">
            <a:avLst/>
          </a:prstGeom>
          <a:noFill/>
        </p:spPr>
        <p:txBody>
          <a:bodyPr wrap="none" rtlCol="0">
            <a:spAutoFit/>
          </a:bodyPr>
          <a:lstStyle/>
          <a:p>
            <a:r>
              <a:rPr lang="cs-CZ"/>
              <a:t>Cena noclehu</a:t>
            </a:r>
          </a:p>
        </p:txBody>
      </p:sp>
    </p:spTree>
    <p:extLst>
      <p:ext uri="{BB962C8B-B14F-4D97-AF65-F5344CB8AC3E}">
        <p14:creationId xmlns:p14="http://schemas.microsoft.com/office/powerpoint/2010/main" val="160505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t>Nabídka (supply, S)</a:t>
            </a:r>
          </a:p>
        </p:txBody>
      </p:sp>
      <p:sp>
        <p:nvSpPr>
          <p:cNvPr id="44035" name="Rectangle 3"/>
          <p:cNvSpPr>
            <a:spLocks noGrp="1" noChangeArrowheads="1"/>
          </p:cNvSpPr>
          <p:nvPr>
            <p:ph sz="quarter" idx="1"/>
          </p:nvPr>
        </p:nvSpPr>
        <p:spPr/>
        <p:txBody>
          <a:bodyPr/>
          <a:lstStyle/>
          <a:p>
            <a:r>
              <a:rPr lang="cs-CZ" b="1"/>
              <a:t>Nabízené množství</a:t>
            </a:r>
            <a:r>
              <a:rPr lang="cs-CZ"/>
              <a:t> </a:t>
            </a:r>
            <a:endParaRPr lang="cs-CZ" smtClean="0"/>
          </a:p>
          <a:p>
            <a:pPr marL="0" indent="0">
              <a:buNone/>
            </a:pPr>
            <a:r>
              <a:rPr lang="cs-CZ" smtClean="0"/>
              <a:t>   = </a:t>
            </a:r>
            <a:r>
              <a:rPr lang="cs-CZ"/>
              <a:t>množství </a:t>
            </a:r>
            <a:r>
              <a:rPr lang="cs-CZ" smtClean="0"/>
              <a:t>produkce</a:t>
            </a:r>
            <a:r>
              <a:rPr lang="cs-CZ"/>
              <a:t>, které jsou prodávající 	ochotni a schopni prodat</a:t>
            </a:r>
          </a:p>
          <a:p>
            <a:r>
              <a:rPr lang="cs-CZ" b="1"/>
              <a:t>Zákon nabídky</a:t>
            </a:r>
            <a:r>
              <a:rPr lang="cs-CZ"/>
              <a:t> = ceteris </a:t>
            </a:r>
            <a:r>
              <a:rPr lang="cs-CZ" smtClean="0"/>
              <a:t>paribus, nabízené </a:t>
            </a:r>
            <a:r>
              <a:rPr lang="cs-CZ"/>
              <a:t>množství roste s </a:t>
            </a:r>
            <a:r>
              <a:rPr lang="cs-CZ" smtClean="0"/>
              <a:t>rostoucí cenou </a:t>
            </a:r>
            <a:r>
              <a:rPr lang="cs-CZ"/>
              <a:t>daného produktu</a:t>
            </a:r>
          </a:p>
          <a:p>
            <a:r>
              <a:rPr lang="cs-CZ" b="1"/>
              <a:t>Nabídková křivka</a:t>
            </a:r>
            <a:r>
              <a:rPr lang="cs-CZ"/>
              <a:t> = vztah </a:t>
            </a:r>
            <a:r>
              <a:rPr lang="cs-CZ" smtClean="0"/>
              <a:t>mezi množstvím </a:t>
            </a:r>
            <a:r>
              <a:rPr lang="cs-CZ"/>
              <a:t>(Q) a cenou (P)</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428021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solidFill>
                  <a:srgbClr val="000000"/>
                </a:solidFill>
              </a:rPr>
              <a:t>Základy ekonomie</a:t>
            </a:r>
          </a:p>
        </p:txBody>
      </p:sp>
      <p:graphicFrame>
        <p:nvGraphicFramePr>
          <p:cNvPr id="3" name="Tabulka 2"/>
          <p:cNvGraphicFramePr>
            <a:graphicFrameLocks noGrp="1"/>
          </p:cNvGraphicFramePr>
          <p:nvPr>
            <p:extLst/>
          </p:nvPr>
        </p:nvGraphicFramePr>
        <p:xfrm>
          <a:off x="1403648" y="1844824"/>
          <a:ext cx="6096000" cy="4572000"/>
        </p:xfrm>
        <a:graphic>
          <a:graphicData uri="http://schemas.openxmlformats.org/drawingml/2006/table">
            <a:tbl>
              <a:tblPr firstRow="1" bandRow="1">
                <a:tableStyleId>{2A488322-F2BA-4B5B-9748-0D474271808F}</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cs-CZ" sz="2800"/>
                        <a:t>Cena rohlíku [Kč]</a:t>
                      </a:r>
                    </a:p>
                  </a:txBody>
                  <a:tcPr/>
                </a:tc>
                <a:tc>
                  <a:txBody>
                    <a:bodyPr/>
                    <a:lstStyle/>
                    <a:p>
                      <a:pPr algn="ctr"/>
                      <a:r>
                        <a:rPr lang="cs-CZ" sz="2800"/>
                        <a:t>Poptávané množství [ks]</a:t>
                      </a:r>
                    </a:p>
                  </a:txBody>
                  <a:tcPr/>
                </a:tc>
                <a:extLst>
                  <a:ext uri="{0D108BD9-81ED-4DB2-BD59-A6C34878D82A}">
                    <a16:rowId xmlns="" xmlns:a16="http://schemas.microsoft.com/office/drawing/2014/main" val="10000"/>
                  </a:ext>
                </a:extLst>
              </a:tr>
              <a:tr h="370840">
                <a:tc>
                  <a:txBody>
                    <a:bodyPr/>
                    <a:lstStyle/>
                    <a:p>
                      <a:pPr algn="r"/>
                      <a:r>
                        <a:rPr lang="cs-CZ" sz="2800"/>
                        <a:t>0,00</a:t>
                      </a:r>
                    </a:p>
                  </a:txBody>
                  <a:tcPr/>
                </a:tc>
                <a:tc>
                  <a:txBody>
                    <a:bodyPr/>
                    <a:lstStyle/>
                    <a:p>
                      <a:pPr algn="r"/>
                      <a:r>
                        <a:rPr lang="cs-CZ" sz="2800"/>
                        <a:t>0</a:t>
                      </a:r>
                    </a:p>
                  </a:txBody>
                  <a:tcPr/>
                </a:tc>
                <a:extLst>
                  <a:ext uri="{0D108BD9-81ED-4DB2-BD59-A6C34878D82A}">
                    <a16:rowId xmlns="" xmlns:a16="http://schemas.microsoft.com/office/drawing/2014/main" val="10001"/>
                  </a:ext>
                </a:extLst>
              </a:tr>
              <a:tr h="370840">
                <a:tc>
                  <a:txBody>
                    <a:bodyPr/>
                    <a:lstStyle/>
                    <a:p>
                      <a:pPr algn="r"/>
                      <a:r>
                        <a:rPr lang="cs-CZ" sz="2800"/>
                        <a:t>0,50</a:t>
                      </a:r>
                    </a:p>
                  </a:txBody>
                  <a:tcPr/>
                </a:tc>
                <a:tc>
                  <a:txBody>
                    <a:bodyPr/>
                    <a:lstStyle/>
                    <a:p>
                      <a:pPr algn="r"/>
                      <a:r>
                        <a:rPr lang="cs-CZ" sz="2800"/>
                        <a:t>0</a:t>
                      </a:r>
                    </a:p>
                  </a:txBody>
                  <a:tcPr/>
                </a:tc>
                <a:extLst>
                  <a:ext uri="{0D108BD9-81ED-4DB2-BD59-A6C34878D82A}">
                    <a16:rowId xmlns="" xmlns:a16="http://schemas.microsoft.com/office/drawing/2014/main" val="10002"/>
                  </a:ext>
                </a:extLst>
              </a:tr>
              <a:tr h="370840">
                <a:tc>
                  <a:txBody>
                    <a:bodyPr/>
                    <a:lstStyle/>
                    <a:p>
                      <a:pPr algn="r"/>
                      <a:r>
                        <a:rPr lang="cs-CZ" sz="2800"/>
                        <a:t>1,00</a:t>
                      </a:r>
                    </a:p>
                  </a:txBody>
                  <a:tcPr/>
                </a:tc>
                <a:tc>
                  <a:txBody>
                    <a:bodyPr/>
                    <a:lstStyle/>
                    <a:p>
                      <a:pPr algn="r"/>
                      <a:r>
                        <a:rPr lang="cs-CZ" sz="2800"/>
                        <a:t>1</a:t>
                      </a:r>
                    </a:p>
                  </a:txBody>
                  <a:tcPr/>
                </a:tc>
                <a:extLst>
                  <a:ext uri="{0D108BD9-81ED-4DB2-BD59-A6C34878D82A}">
                    <a16:rowId xmlns="" xmlns:a16="http://schemas.microsoft.com/office/drawing/2014/main" val="10003"/>
                  </a:ext>
                </a:extLst>
              </a:tr>
              <a:tr h="370840">
                <a:tc>
                  <a:txBody>
                    <a:bodyPr/>
                    <a:lstStyle/>
                    <a:p>
                      <a:pPr algn="r"/>
                      <a:r>
                        <a:rPr lang="cs-CZ" sz="2800"/>
                        <a:t>1,50</a:t>
                      </a:r>
                    </a:p>
                  </a:txBody>
                  <a:tcPr/>
                </a:tc>
                <a:tc>
                  <a:txBody>
                    <a:bodyPr/>
                    <a:lstStyle/>
                    <a:p>
                      <a:pPr algn="r"/>
                      <a:r>
                        <a:rPr lang="cs-CZ" sz="2800"/>
                        <a:t>2</a:t>
                      </a:r>
                    </a:p>
                  </a:txBody>
                  <a:tcPr/>
                </a:tc>
                <a:extLst>
                  <a:ext uri="{0D108BD9-81ED-4DB2-BD59-A6C34878D82A}">
                    <a16:rowId xmlns="" xmlns:a16="http://schemas.microsoft.com/office/drawing/2014/main" val="10004"/>
                  </a:ext>
                </a:extLst>
              </a:tr>
              <a:tr h="370840">
                <a:tc>
                  <a:txBody>
                    <a:bodyPr/>
                    <a:lstStyle/>
                    <a:p>
                      <a:pPr algn="r"/>
                      <a:r>
                        <a:rPr lang="cs-CZ" sz="2800"/>
                        <a:t>2,00</a:t>
                      </a:r>
                    </a:p>
                  </a:txBody>
                  <a:tcPr/>
                </a:tc>
                <a:tc>
                  <a:txBody>
                    <a:bodyPr/>
                    <a:lstStyle/>
                    <a:p>
                      <a:pPr algn="r"/>
                      <a:r>
                        <a:rPr lang="cs-CZ" sz="2800"/>
                        <a:t>3</a:t>
                      </a:r>
                    </a:p>
                  </a:txBody>
                  <a:tcPr/>
                </a:tc>
                <a:extLst>
                  <a:ext uri="{0D108BD9-81ED-4DB2-BD59-A6C34878D82A}">
                    <a16:rowId xmlns="" xmlns:a16="http://schemas.microsoft.com/office/drawing/2014/main" val="10005"/>
                  </a:ext>
                </a:extLst>
              </a:tr>
              <a:tr h="370840">
                <a:tc>
                  <a:txBody>
                    <a:bodyPr/>
                    <a:lstStyle/>
                    <a:p>
                      <a:pPr algn="r"/>
                      <a:r>
                        <a:rPr lang="cs-CZ" sz="2800"/>
                        <a:t>2,50</a:t>
                      </a:r>
                    </a:p>
                  </a:txBody>
                  <a:tcPr/>
                </a:tc>
                <a:tc>
                  <a:txBody>
                    <a:bodyPr/>
                    <a:lstStyle/>
                    <a:p>
                      <a:pPr algn="r"/>
                      <a:r>
                        <a:rPr lang="cs-CZ" sz="2800"/>
                        <a:t>4</a:t>
                      </a:r>
                    </a:p>
                  </a:txBody>
                  <a:tcPr/>
                </a:tc>
                <a:extLst>
                  <a:ext uri="{0D108BD9-81ED-4DB2-BD59-A6C34878D82A}">
                    <a16:rowId xmlns="" xmlns:a16="http://schemas.microsoft.com/office/drawing/2014/main" val="10006"/>
                  </a:ext>
                </a:extLst>
              </a:tr>
              <a:tr h="370840">
                <a:tc>
                  <a:txBody>
                    <a:bodyPr/>
                    <a:lstStyle/>
                    <a:p>
                      <a:pPr algn="r"/>
                      <a:r>
                        <a:rPr lang="cs-CZ" sz="2800"/>
                        <a:t>3,00</a:t>
                      </a:r>
                    </a:p>
                  </a:txBody>
                  <a:tcPr/>
                </a:tc>
                <a:tc>
                  <a:txBody>
                    <a:bodyPr/>
                    <a:lstStyle/>
                    <a:p>
                      <a:pPr algn="r"/>
                      <a:r>
                        <a:rPr lang="cs-CZ" sz="2800"/>
                        <a:t>5</a:t>
                      </a:r>
                    </a:p>
                  </a:txBody>
                  <a:tcPr/>
                </a:tc>
                <a:extLst>
                  <a:ext uri="{0D108BD9-81ED-4DB2-BD59-A6C34878D82A}">
                    <a16:rowId xmlns="" xmlns:a16="http://schemas.microsoft.com/office/drawing/2014/main" val="10007"/>
                  </a:ext>
                </a:extLst>
              </a:tr>
            </a:tbl>
          </a:graphicData>
        </a:graphic>
      </p:graphicFrame>
      <p:sp>
        <p:nvSpPr>
          <p:cNvPr id="4" name="Rectangle 4"/>
          <p:cNvSpPr txBox="1">
            <a:spLocks noChangeArrowheads="1"/>
          </p:cNvSpPr>
          <p:nvPr/>
        </p:nvSpPr>
        <p:spPr>
          <a:xfrm>
            <a:off x="1150938" y="764704"/>
            <a:ext cx="7793037" cy="1462087"/>
          </a:xfrm>
          <a:prstGeom prst="rect">
            <a:avLst/>
          </a:prstGeom>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cs-CZ" kern="0"/>
              <a:t>Příklad: nabídka pekaře</a:t>
            </a:r>
          </a:p>
        </p:txBody>
      </p:sp>
    </p:spTree>
    <p:extLst>
      <p:ext uri="{BB962C8B-B14F-4D97-AF65-F5344CB8AC3E}">
        <p14:creationId xmlns:p14="http://schemas.microsoft.com/office/powerpoint/2010/main" val="73231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cs-CZ" sz="4000"/>
              <a:t>Houskova (= individuální) nabídková křivka</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62467" name="Line 3"/>
          <p:cNvSpPr>
            <a:spLocks noChangeShapeType="1"/>
          </p:cNvSpPr>
          <p:nvPr/>
        </p:nvSpPr>
        <p:spPr bwMode="auto">
          <a:xfrm>
            <a:off x="2555875" y="2708275"/>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68" name="Line 4"/>
          <p:cNvSpPr>
            <a:spLocks noChangeShapeType="1"/>
          </p:cNvSpPr>
          <p:nvPr/>
        </p:nvSpPr>
        <p:spPr bwMode="auto">
          <a:xfrm flipH="1">
            <a:off x="2555875" y="5805488"/>
            <a:ext cx="446405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69" name="Line 5"/>
          <p:cNvSpPr>
            <a:spLocks noChangeShapeType="1"/>
          </p:cNvSpPr>
          <p:nvPr/>
        </p:nvSpPr>
        <p:spPr bwMode="auto">
          <a:xfrm>
            <a:off x="3203575"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0" name="Line 6"/>
          <p:cNvSpPr>
            <a:spLocks noChangeShapeType="1"/>
          </p:cNvSpPr>
          <p:nvPr/>
        </p:nvSpPr>
        <p:spPr bwMode="auto">
          <a:xfrm>
            <a:off x="2843213"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1" name="Line 7"/>
          <p:cNvSpPr>
            <a:spLocks noChangeShapeType="1"/>
          </p:cNvSpPr>
          <p:nvPr/>
        </p:nvSpPr>
        <p:spPr bwMode="auto">
          <a:xfrm>
            <a:off x="3924300"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2" name="Line 8"/>
          <p:cNvSpPr>
            <a:spLocks noChangeShapeType="1"/>
          </p:cNvSpPr>
          <p:nvPr/>
        </p:nvSpPr>
        <p:spPr bwMode="auto">
          <a:xfrm>
            <a:off x="3563938"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3" name="Line 9"/>
          <p:cNvSpPr>
            <a:spLocks noChangeShapeType="1"/>
          </p:cNvSpPr>
          <p:nvPr/>
        </p:nvSpPr>
        <p:spPr bwMode="auto">
          <a:xfrm>
            <a:off x="4643438"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4" name="Line 10"/>
          <p:cNvSpPr>
            <a:spLocks noChangeShapeType="1"/>
          </p:cNvSpPr>
          <p:nvPr/>
        </p:nvSpPr>
        <p:spPr bwMode="auto">
          <a:xfrm>
            <a:off x="4284663" y="5734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5" name="Line 11"/>
          <p:cNvSpPr>
            <a:spLocks noChangeShapeType="1"/>
          </p:cNvSpPr>
          <p:nvPr/>
        </p:nvSpPr>
        <p:spPr bwMode="auto">
          <a:xfrm flipH="1">
            <a:off x="2411413" y="54451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6" name="Line 12"/>
          <p:cNvSpPr>
            <a:spLocks noChangeShapeType="1"/>
          </p:cNvSpPr>
          <p:nvPr/>
        </p:nvSpPr>
        <p:spPr bwMode="auto">
          <a:xfrm>
            <a:off x="4930775" y="76771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7" name="Line 13"/>
          <p:cNvSpPr>
            <a:spLocks noChangeShapeType="1"/>
          </p:cNvSpPr>
          <p:nvPr/>
        </p:nvSpPr>
        <p:spPr bwMode="auto">
          <a:xfrm>
            <a:off x="5146675" y="78930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78" name="Text Box 14"/>
          <p:cNvSpPr txBox="1">
            <a:spLocks noChangeArrowheads="1"/>
          </p:cNvSpPr>
          <p:nvPr/>
        </p:nvSpPr>
        <p:spPr bwMode="auto">
          <a:xfrm>
            <a:off x="3059113" y="58054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62479" name="Text Box 15"/>
          <p:cNvSpPr txBox="1">
            <a:spLocks noChangeArrowheads="1"/>
          </p:cNvSpPr>
          <p:nvPr/>
        </p:nvSpPr>
        <p:spPr bwMode="auto">
          <a:xfrm>
            <a:off x="3779838" y="58054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4</a:t>
            </a:r>
          </a:p>
        </p:txBody>
      </p:sp>
      <p:sp>
        <p:nvSpPr>
          <p:cNvPr id="62480" name="Text Box 16"/>
          <p:cNvSpPr txBox="1">
            <a:spLocks noChangeArrowheads="1"/>
          </p:cNvSpPr>
          <p:nvPr/>
        </p:nvSpPr>
        <p:spPr bwMode="auto">
          <a:xfrm>
            <a:off x="3419475" y="580548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3</a:t>
            </a:r>
          </a:p>
        </p:txBody>
      </p:sp>
      <p:sp>
        <p:nvSpPr>
          <p:cNvPr id="62481" name="Text Box 17"/>
          <p:cNvSpPr txBox="1">
            <a:spLocks noChangeArrowheads="1"/>
          </p:cNvSpPr>
          <p:nvPr/>
        </p:nvSpPr>
        <p:spPr bwMode="auto">
          <a:xfrm>
            <a:off x="2627313" y="58054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a:t>
            </a:r>
          </a:p>
        </p:txBody>
      </p:sp>
      <p:sp>
        <p:nvSpPr>
          <p:cNvPr id="62482" name="Text Box 18"/>
          <p:cNvSpPr txBox="1">
            <a:spLocks noChangeArrowheads="1"/>
          </p:cNvSpPr>
          <p:nvPr/>
        </p:nvSpPr>
        <p:spPr bwMode="auto">
          <a:xfrm>
            <a:off x="4500563" y="58054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6</a:t>
            </a:r>
          </a:p>
        </p:txBody>
      </p:sp>
      <p:sp>
        <p:nvSpPr>
          <p:cNvPr id="62483" name="Text Box 19"/>
          <p:cNvSpPr txBox="1">
            <a:spLocks noChangeArrowheads="1"/>
          </p:cNvSpPr>
          <p:nvPr/>
        </p:nvSpPr>
        <p:spPr bwMode="auto">
          <a:xfrm>
            <a:off x="4140200" y="58054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5</a:t>
            </a:r>
          </a:p>
        </p:txBody>
      </p:sp>
      <p:sp>
        <p:nvSpPr>
          <p:cNvPr id="62484" name="Text Box 20"/>
          <p:cNvSpPr txBox="1">
            <a:spLocks noChangeArrowheads="1"/>
          </p:cNvSpPr>
          <p:nvPr/>
        </p:nvSpPr>
        <p:spPr bwMode="auto">
          <a:xfrm>
            <a:off x="1908175" y="43656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1,5</a:t>
            </a:r>
          </a:p>
        </p:txBody>
      </p:sp>
      <p:sp>
        <p:nvSpPr>
          <p:cNvPr id="62485" name="Text Box 21"/>
          <p:cNvSpPr txBox="1">
            <a:spLocks noChangeArrowheads="1"/>
          </p:cNvSpPr>
          <p:nvPr/>
        </p:nvSpPr>
        <p:spPr bwMode="auto">
          <a:xfrm>
            <a:off x="1908175" y="52292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0,5</a:t>
            </a:r>
          </a:p>
        </p:txBody>
      </p:sp>
      <p:sp>
        <p:nvSpPr>
          <p:cNvPr id="62486" name="Text Box 22"/>
          <p:cNvSpPr txBox="1">
            <a:spLocks noChangeArrowheads="1"/>
          </p:cNvSpPr>
          <p:nvPr/>
        </p:nvSpPr>
        <p:spPr bwMode="auto">
          <a:xfrm>
            <a:off x="1908175" y="3500438"/>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2,5</a:t>
            </a:r>
          </a:p>
        </p:txBody>
      </p:sp>
      <p:sp>
        <p:nvSpPr>
          <p:cNvPr id="62487" name="Text Box 23"/>
          <p:cNvSpPr txBox="1">
            <a:spLocks noChangeArrowheads="1"/>
          </p:cNvSpPr>
          <p:nvPr/>
        </p:nvSpPr>
        <p:spPr bwMode="auto">
          <a:xfrm>
            <a:off x="2124075" y="4797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a:t>
            </a:r>
          </a:p>
        </p:txBody>
      </p:sp>
      <p:sp>
        <p:nvSpPr>
          <p:cNvPr id="62488" name="Text Box 24"/>
          <p:cNvSpPr txBox="1">
            <a:spLocks noChangeArrowheads="1"/>
          </p:cNvSpPr>
          <p:nvPr/>
        </p:nvSpPr>
        <p:spPr bwMode="auto">
          <a:xfrm>
            <a:off x="212407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3</a:t>
            </a:r>
          </a:p>
        </p:txBody>
      </p:sp>
      <p:sp>
        <p:nvSpPr>
          <p:cNvPr id="62489" name="Text Box 25"/>
          <p:cNvSpPr txBox="1">
            <a:spLocks noChangeArrowheads="1"/>
          </p:cNvSpPr>
          <p:nvPr/>
        </p:nvSpPr>
        <p:spPr bwMode="auto">
          <a:xfrm>
            <a:off x="2124075" y="3933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62490" name="Line 26"/>
          <p:cNvSpPr>
            <a:spLocks noChangeShapeType="1"/>
          </p:cNvSpPr>
          <p:nvPr/>
        </p:nvSpPr>
        <p:spPr bwMode="auto">
          <a:xfrm flipH="1">
            <a:off x="2411413" y="50133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91" name="Line 27"/>
          <p:cNvSpPr>
            <a:spLocks noChangeShapeType="1"/>
          </p:cNvSpPr>
          <p:nvPr/>
        </p:nvSpPr>
        <p:spPr bwMode="auto">
          <a:xfrm flipH="1">
            <a:off x="2411413" y="45815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92" name="Line 28"/>
          <p:cNvSpPr>
            <a:spLocks noChangeShapeType="1"/>
          </p:cNvSpPr>
          <p:nvPr/>
        </p:nvSpPr>
        <p:spPr bwMode="auto">
          <a:xfrm flipH="1">
            <a:off x="2411413" y="41497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93" name="Line 29"/>
          <p:cNvSpPr>
            <a:spLocks noChangeShapeType="1"/>
          </p:cNvSpPr>
          <p:nvPr/>
        </p:nvSpPr>
        <p:spPr bwMode="auto">
          <a:xfrm flipH="1">
            <a:off x="2411413" y="37163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94" name="Line 30"/>
          <p:cNvSpPr>
            <a:spLocks noChangeShapeType="1"/>
          </p:cNvSpPr>
          <p:nvPr/>
        </p:nvSpPr>
        <p:spPr bwMode="auto">
          <a:xfrm flipH="1">
            <a:off x="2411413" y="32845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495" name="Rectangle 31"/>
          <p:cNvSpPr>
            <a:spLocks noChangeArrowheads="1"/>
          </p:cNvSpPr>
          <p:nvPr/>
        </p:nvSpPr>
        <p:spPr bwMode="auto">
          <a:xfrm>
            <a:off x="1619250" y="2492375"/>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cena</a:t>
            </a:r>
          </a:p>
        </p:txBody>
      </p:sp>
      <p:sp>
        <p:nvSpPr>
          <p:cNvPr id="62496" name="Rectangle 32"/>
          <p:cNvSpPr>
            <a:spLocks noChangeArrowheads="1"/>
          </p:cNvSpPr>
          <p:nvPr/>
        </p:nvSpPr>
        <p:spPr bwMode="auto">
          <a:xfrm>
            <a:off x="7092950" y="5516563"/>
            <a:ext cx="119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fontAlgn="base">
              <a:spcBef>
                <a:spcPct val="20000"/>
              </a:spcBef>
              <a:spcAft>
                <a:spcPct val="0"/>
              </a:spcAft>
              <a:buClr>
                <a:srgbClr val="000000"/>
              </a:buClr>
              <a:buSzPct val="75000"/>
              <a:buFont typeface="Wingdings" pitchFamily="2" charset="2"/>
              <a:buNone/>
            </a:pPr>
            <a:r>
              <a:rPr lang="cs-CZ" sz="2000">
                <a:solidFill>
                  <a:srgbClr val="000000"/>
                </a:solidFill>
                <a:latin typeface="Arial" charset="0"/>
              </a:rPr>
              <a:t>množství</a:t>
            </a:r>
          </a:p>
        </p:txBody>
      </p:sp>
      <p:sp>
        <p:nvSpPr>
          <p:cNvPr id="62498" name="Oval 34"/>
          <p:cNvSpPr>
            <a:spLocks noChangeArrowheads="1"/>
          </p:cNvSpPr>
          <p:nvPr/>
        </p:nvSpPr>
        <p:spPr bwMode="auto">
          <a:xfrm>
            <a:off x="2484438" y="5373688"/>
            <a:ext cx="144462"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2499" name="Oval 35"/>
          <p:cNvSpPr>
            <a:spLocks noChangeArrowheads="1"/>
          </p:cNvSpPr>
          <p:nvPr/>
        </p:nvSpPr>
        <p:spPr bwMode="auto">
          <a:xfrm>
            <a:off x="2771775" y="4941888"/>
            <a:ext cx="144463"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2500" name="Line 36"/>
          <p:cNvSpPr>
            <a:spLocks noChangeShapeType="1"/>
          </p:cNvSpPr>
          <p:nvPr/>
        </p:nvSpPr>
        <p:spPr bwMode="auto">
          <a:xfrm flipV="1">
            <a:off x="3924300" y="3644900"/>
            <a:ext cx="0" cy="216058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1" name="Line 37"/>
          <p:cNvSpPr>
            <a:spLocks noChangeShapeType="1"/>
          </p:cNvSpPr>
          <p:nvPr/>
        </p:nvSpPr>
        <p:spPr bwMode="auto">
          <a:xfrm flipV="1">
            <a:off x="2555875" y="5013325"/>
            <a:ext cx="287338" cy="158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2" name="Line 38"/>
          <p:cNvSpPr>
            <a:spLocks noChangeShapeType="1"/>
          </p:cNvSpPr>
          <p:nvPr/>
        </p:nvSpPr>
        <p:spPr bwMode="auto">
          <a:xfrm flipV="1">
            <a:off x="2555875" y="4581525"/>
            <a:ext cx="64770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3" name="Line 39"/>
          <p:cNvSpPr>
            <a:spLocks noChangeShapeType="1"/>
          </p:cNvSpPr>
          <p:nvPr/>
        </p:nvSpPr>
        <p:spPr bwMode="auto">
          <a:xfrm flipV="1">
            <a:off x="2555875" y="4149725"/>
            <a:ext cx="1008063"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4" name="Line 40"/>
          <p:cNvSpPr>
            <a:spLocks noChangeShapeType="1"/>
          </p:cNvSpPr>
          <p:nvPr/>
        </p:nvSpPr>
        <p:spPr bwMode="auto">
          <a:xfrm flipV="1">
            <a:off x="2843213" y="5013325"/>
            <a:ext cx="0" cy="72231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5" name="Line 41"/>
          <p:cNvSpPr>
            <a:spLocks noChangeShapeType="1"/>
          </p:cNvSpPr>
          <p:nvPr/>
        </p:nvSpPr>
        <p:spPr bwMode="auto">
          <a:xfrm flipV="1">
            <a:off x="3203575" y="4581525"/>
            <a:ext cx="0" cy="1152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6" name="Line 42"/>
          <p:cNvSpPr>
            <a:spLocks noChangeShapeType="1"/>
          </p:cNvSpPr>
          <p:nvPr/>
        </p:nvSpPr>
        <p:spPr bwMode="auto">
          <a:xfrm flipV="1">
            <a:off x="4284663" y="3284538"/>
            <a:ext cx="0" cy="244951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7" name="Line 43"/>
          <p:cNvSpPr>
            <a:spLocks noChangeShapeType="1"/>
          </p:cNvSpPr>
          <p:nvPr/>
        </p:nvSpPr>
        <p:spPr bwMode="auto">
          <a:xfrm flipV="1">
            <a:off x="2627313" y="3284538"/>
            <a:ext cx="16573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8" name="Line 44"/>
          <p:cNvSpPr>
            <a:spLocks noChangeShapeType="1"/>
          </p:cNvSpPr>
          <p:nvPr/>
        </p:nvSpPr>
        <p:spPr bwMode="auto">
          <a:xfrm flipV="1">
            <a:off x="3563938" y="4149725"/>
            <a:ext cx="0" cy="16557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09" name="Line 45"/>
          <p:cNvSpPr>
            <a:spLocks noChangeShapeType="1"/>
          </p:cNvSpPr>
          <p:nvPr/>
        </p:nvSpPr>
        <p:spPr bwMode="auto">
          <a:xfrm flipV="1">
            <a:off x="2627313" y="3716338"/>
            <a:ext cx="1296987"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10" name="Oval 46"/>
          <p:cNvSpPr>
            <a:spLocks noChangeArrowheads="1"/>
          </p:cNvSpPr>
          <p:nvPr/>
        </p:nvSpPr>
        <p:spPr bwMode="auto">
          <a:xfrm>
            <a:off x="3132138" y="45085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2511" name="Oval 47"/>
          <p:cNvSpPr>
            <a:spLocks noChangeArrowheads="1"/>
          </p:cNvSpPr>
          <p:nvPr/>
        </p:nvSpPr>
        <p:spPr bwMode="auto">
          <a:xfrm>
            <a:off x="4211638" y="32131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2512" name="Oval 48"/>
          <p:cNvSpPr>
            <a:spLocks noChangeArrowheads="1"/>
          </p:cNvSpPr>
          <p:nvPr/>
        </p:nvSpPr>
        <p:spPr bwMode="auto">
          <a:xfrm>
            <a:off x="3492500" y="4076700"/>
            <a:ext cx="144463"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2513" name="Oval 49"/>
          <p:cNvSpPr>
            <a:spLocks noChangeArrowheads="1"/>
          </p:cNvSpPr>
          <p:nvPr/>
        </p:nvSpPr>
        <p:spPr bwMode="auto">
          <a:xfrm>
            <a:off x="3851275" y="3644900"/>
            <a:ext cx="144463"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2514" name="Line 50"/>
          <p:cNvSpPr>
            <a:spLocks noChangeShapeType="1"/>
          </p:cNvSpPr>
          <p:nvPr/>
        </p:nvSpPr>
        <p:spPr bwMode="auto">
          <a:xfrm flipH="1">
            <a:off x="2555875" y="2781300"/>
            <a:ext cx="2160588" cy="26638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2517" name="Text Box 53"/>
          <p:cNvSpPr txBox="1">
            <a:spLocks noChangeArrowheads="1"/>
          </p:cNvSpPr>
          <p:nvPr/>
        </p:nvSpPr>
        <p:spPr bwMode="auto">
          <a:xfrm>
            <a:off x="4716463" y="24923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p>
        </p:txBody>
      </p:sp>
    </p:spTree>
    <p:extLst>
      <p:ext uri="{BB962C8B-B14F-4D97-AF65-F5344CB8AC3E}">
        <p14:creationId xmlns:p14="http://schemas.microsoft.com/office/powerpoint/2010/main" val="397420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cs-CZ" sz="4000"/>
              <a:t>Tržní X individuální nabídková křivka</a:t>
            </a:r>
          </a:p>
        </p:txBody>
      </p:sp>
      <p:sp>
        <p:nvSpPr>
          <p:cNvPr id="47107" name="Rectangle 3"/>
          <p:cNvSpPr>
            <a:spLocks noGrp="1" noChangeArrowheads="1"/>
          </p:cNvSpPr>
          <p:nvPr>
            <p:ph sz="quarter" idx="1"/>
          </p:nvPr>
        </p:nvSpPr>
        <p:spPr/>
        <p:txBody>
          <a:bodyPr/>
          <a:lstStyle/>
          <a:p>
            <a:r>
              <a:rPr lang="cs-CZ"/>
              <a:t>Tržní nabídka = souhrn všech 	individuálních nabídek určité </a:t>
            </a:r>
            <a:r>
              <a:rPr lang="cs-CZ" smtClean="0"/>
              <a:t>produkce/služeb</a:t>
            </a:r>
            <a:endParaRPr lang="cs-CZ"/>
          </a:p>
          <a:p>
            <a:r>
              <a:rPr lang="cs-CZ"/>
              <a:t>Graficky: horizontální součet 	individuálních nabídkových křivek</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425607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cs-CZ"/>
              <a:t>Posun nabídkové křivky: vynález parního stroje</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49156" name="Line 4"/>
          <p:cNvSpPr>
            <a:spLocks noChangeShapeType="1"/>
          </p:cNvSpPr>
          <p:nvPr/>
        </p:nvSpPr>
        <p:spPr bwMode="auto">
          <a:xfrm>
            <a:off x="1908175" y="2708275"/>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57" name="Line 5"/>
          <p:cNvSpPr>
            <a:spLocks noChangeShapeType="1"/>
          </p:cNvSpPr>
          <p:nvPr/>
        </p:nvSpPr>
        <p:spPr bwMode="auto">
          <a:xfrm flipH="1">
            <a:off x="1908175" y="5805488"/>
            <a:ext cx="5400675"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58" name="Text Box 6"/>
          <p:cNvSpPr txBox="1">
            <a:spLocks noChangeArrowheads="1"/>
          </p:cNvSpPr>
          <p:nvPr/>
        </p:nvSpPr>
        <p:spPr bwMode="auto">
          <a:xfrm>
            <a:off x="1042988" y="249237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49159" name="Text Box 7"/>
          <p:cNvSpPr txBox="1">
            <a:spLocks noChangeArrowheads="1"/>
          </p:cNvSpPr>
          <p:nvPr/>
        </p:nvSpPr>
        <p:spPr bwMode="auto">
          <a:xfrm>
            <a:off x="6948488" y="5805488"/>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49160" name="Line 8"/>
          <p:cNvSpPr>
            <a:spLocks noChangeShapeType="1"/>
          </p:cNvSpPr>
          <p:nvPr/>
        </p:nvSpPr>
        <p:spPr bwMode="auto">
          <a:xfrm flipH="1">
            <a:off x="2916238" y="2781300"/>
            <a:ext cx="2952750" cy="23764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1" name="Text Box 9"/>
          <p:cNvSpPr txBox="1">
            <a:spLocks noChangeArrowheads="1"/>
          </p:cNvSpPr>
          <p:nvPr/>
        </p:nvSpPr>
        <p:spPr bwMode="auto">
          <a:xfrm>
            <a:off x="5867400" y="2420938"/>
            <a:ext cx="8648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r>
              <a:rPr lang="cs-CZ" sz="2000" baseline="-25000">
                <a:solidFill>
                  <a:srgbClr val="000000"/>
                </a:solidFill>
              </a:rPr>
              <a:t>0</a:t>
            </a:r>
          </a:p>
        </p:txBody>
      </p:sp>
      <p:sp>
        <p:nvSpPr>
          <p:cNvPr id="49163" name="Line 11"/>
          <p:cNvSpPr>
            <a:spLocks noChangeShapeType="1"/>
          </p:cNvSpPr>
          <p:nvPr/>
        </p:nvSpPr>
        <p:spPr bwMode="auto">
          <a:xfrm flipV="1">
            <a:off x="4932363" y="3644900"/>
            <a:ext cx="1655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4" name="Line 12"/>
          <p:cNvSpPr>
            <a:spLocks noChangeShapeType="1"/>
          </p:cNvSpPr>
          <p:nvPr/>
        </p:nvSpPr>
        <p:spPr bwMode="auto">
          <a:xfrm flipH="1">
            <a:off x="5003800" y="2852738"/>
            <a:ext cx="2735263" cy="22320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6" name="Text Box 14"/>
          <p:cNvSpPr txBox="1">
            <a:spLocks noChangeArrowheads="1"/>
          </p:cNvSpPr>
          <p:nvPr/>
        </p:nvSpPr>
        <p:spPr bwMode="auto">
          <a:xfrm>
            <a:off x="7740650" y="2492375"/>
            <a:ext cx="79179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r>
              <a:rPr lang="cs-CZ" sz="2000" baseline="-25000">
                <a:solidFill>
                  <a:srgbClr val="000000"/>
                </a:solidFill>
              </a:rPr>
              <a:t>1</a:t>
            </a:r>
          </a:p>
        </p:txBody>
      </p:sp>
      <p:sp>
        <p:nvSpPr>
          <p:cNvPr id="49169" name="Text Box 17"/>
          <p:cNvSpPr txBox="1">
            <a:spLocks noChangeArrowheads="1"/>
          </p:cNvSpPr>
          <p:nvPr/>
        </p:nvSpPr>
        <p:spPr bwMode="auto">
          <a:xfrm>
            <a:off x="5364163" y="3141663"/>
            <a:ext cx="1512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a:solidFill>
                  <a:srgbClr val="000000"/>
                </a:solidFill>
              </a:rPr>
              <a:t>růst nabídky</a:t>
            </a:r>
          </a:p>
        </p:txBody>
      </p:sp>
    </p:spTree>
    <p:extLst>
      <p:ext uri="{BB962C8B-B14F-4D97-AF65-F5344CB8AC3E}">
        <p14:creationId xmlns:p14="http://schemas.microsoft.com/office/powerpoint/2010/main" val="4247775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cs-CZ"/>
              <a:t>Posun nabídkové křivky: zdražení kávových bobů</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49156" name="Line 4"/>
          <p:cNvSpPr>
            <a:spLocks noChangeShapeType="1"/>
          </p:cNvSpPr>
          <p:nvPr/>
        </p:nvSpPr>
        <p:spPr bwMode="auto">
          <a:xfrm>
            <a:off x="1908175" y="2708275"/>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57" name="Line 5"/>
          <p:cNvSpPr>
            <a:spLocks noChangeShapeType="1"/>
          </p:cNvSpPr>
          <p:nvPr/>
        </p:nvSpPr>
        <p:spPr bwMode="auto">
          <a:xfrm flipH="1">
            <a:off x="1908175" y="5805488"/>
            <a:ext cx="5400675"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58" name="Text Box 6"/>
          <p:cNvSpPr txBox="1">
            <a:spLocks noChangeArrowheads="1"/>
          </p:cNvSpPr>
          <p:nvPr/>
        </p:nvSpPr>
        <p:spPr bwMode="auto">
          <a:xfrm>
            <a:off x="1042988" y="249237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49159" name="Text Box 7"/>
          <p:cNvSpPr txBox="1">
            <a:spLocks noChangeArrowheads="1"/>
          </p:cNvSpPr>
          <p:nvPr/>
        </p:nvSpPr>
        <p:spPr bwMode="auto">
          <a:xfrm>
            <a:off x="6948488" y="5805488"/>
            <a:ext cx="18719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 čokolády</a:t>
            </a:r>
          </a:p>
        </p:txBody>
      </p:sp>
      <p:sp>
        <p:nvSpPr>
          <p:cNvPr id="49160" name="Line 8"/>
          <p:cNvSpPr>
            <a:spLocks noChangeShapeType="1"/>
          </p:cNvSpPr>
          <p:nvPr/>
        </p:nvSpPr>
        <p:spPr bwMode="auto">
          <a:xfrm flipH="1">
            <a:off x="2916238" y="2781300"/>
            <a:ext cx="2952750" cy="23764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1" name="Text Box 9"/>
          <p:cNvSpPr txBox="1">
            <a:spLocks noChangeArrowheads="1"/>
          </p:cNvSpPr>
          <p:nvPr/>
        </p:nvSpPr>
        <p:spPr bwMode="auto">
          <a:xfrm>
            <a:off x="5867400" y="2420938"/>
            <a:ext cx="64881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r>
              <a:rPr lang="cs-CZ" sz="2000" baseline="-25000">
                <a:solidFill>
                  <a:srgbClr val="000000"/>
                </a:solidFill>
              </a:rPr>
              <a:t>0</a:t>
            </a:r>
          </a:p>
        </p:txBody>
      </p:sp>
      <p:sp>
        <p:nvSpPr>
          <p:cNvPr id="49162" name="Line 10"/>
          <p:cNvSpPr>
            <a:spLocks noChangeShapeType="1"/>
          </p:cNvSpPr>
          <p:nvPr/>
        </p:nvSpPr>
        <p:spPr bwMode="auto">
          <a:xfrm flipH="1" flipV="1">
            <a:off x="3276600" y="3644900"/>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5" name="Line 13"/>
          <p:cNvSpPr>
            <a:spLocks noChangeShapeType="1"/>
          </p:cNvSpPr>
          <p:nvPr/>
        </p:nvSpPr>
        <p:spPr bwMode="auto">
          <a:xfrm flipH="1">
            <a:off x="1979613" y="2420938"/>
            <a:ext cx="2520950" cy="20161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7" name="Text Box 15"/>
          <p:cNvSpPr txBox="1">
            <a:spLocks noChangeArrowheads="1"/>
          </p:cNvSpPr>
          <p:nvPr/>
        </p:nvSpPr>
        <p:spPr bwMode="auto">
          <a:xfrm>
            <a:off x="4427538" y="2349500"/>
            <a:ext cx="57651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r>
              <a:rPr lang="cs-CZ" sz="2000" baseline="-25000">
                <a:solidFill>
                  <a:srgbClr val="000000"/>
                </a:solidFill>
              </a:rPr>
              <a:t>1</a:t>
            </a:r>
          </a:p>
        </p:txBody>
      </p:sp>
      <p:sp>
        <p:nvSpPr>
          <p:cNvPr id="49168" name="Text Box 16"/>
          <p:cNvSpPr txBox="1">
            <a:spLocks noChangeArrowheads="1"/>
          </p:cNvSpPr>
          <p:nvPr/>
        </p:nvSpPr>
        <p:spPr bwMode="auto">
          <a:xfrm>
            <a:off x="3419475" y="314166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a:solidFill>
                  <a:srgbClr val="000000"/>
                </a:solidFill>
              </a:rPr>
              <a:t>pokles nabídky</a:t>
            </a:r>
          </a:p>
        </p:txBody>
      </p:sp>
      <p:pic>
        <p:nvPicPr>
          <p:cNvPr id="10244" name="Picture 4" descr="Výsledek obrázku pro &amp;ccaron;okoláda"/>
          <p:cNvPicPr>
            <a:picLocks noChangeAspect="1" noChangeArrowheads="1"/>
          </p:cNvPicPr>
          <p:nvPr/>
        </p:nvPicPr>
        <p:blipFill rotWithShape="1">
          <a:blip r:embed="rId2">
            <a:extLst>
              <a:ext uri="{28A0092B-C50C-407E-A947-70E740481C1C}">
                <a14:useLocalDpi xmlns:a14="http://schemas.microsoft.com/office/drawing/2010/main" val="0"/>
              </a:ext>
            </a:extLst>
          </a:blip>
          <a:srcRect l="8712" r="5064"/>
          <a:stretch/>
        </p:blipFill>
        <p:spPr bwMode="auto">
          <a:xfrm>
            <a:off x="5429372" y="3306793"/>
            <a:ext cx="3613348" cy="235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59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t>Co ovlivňuje prodávající?</a:t>
            </a:r>
          </a:p>
        </p:txBody>
      </p:sp>
      <p:sp>
        <p:nvSpPr>
          <p:cNvPr id="48131" name="Rectangle 3"/>
          <p:cNvSpPr>
            <a:spLocks noGrp="1" noChangeArrowheads="1"/>
          </p:cNvSpPr>
          <p:nvPr>
            <p:ph sz="quarter" idx="1"/>
          </p:nvPr>
        </p:nvSpPr>
        <p:spPr/>
        <p:txBody>
          <a:bodyPr/>
          <a:lstStyle/>
          <a:p>
            <a:r>
              <a:rPr lang="cs-CZ"/>
              <a:t>Cena vstupů</a:t>
            </a:r>
          </a:p>
          <a:p>
            <a:r>
              <a:rPr lang="cs-CZ"/>
              <a:t>Technologie</a:t>
            </a:r>
          </a:p>
          <a:p>
            <a:r>
              <a:rPr lang="cs-CZ"/>
              <a:t>Očekávání</a:t>
            </a:r>
          </a:p>
          <a:p>
            <a:r>
              <a:rPr lang="cs-CZ"/>
              <a:t>Počet prodávajících</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105042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a:t>Změna nabízeného množství</a:t>
            </a:r>
          </a:p>
        </p:txBody>
      </p:sp>
      <p:sp>
        <p:nvSpPr>
          <p:cNvPr id="61443" name="Rectangle 3"/>
          <p:cNvSpPr>
            <a:spLocks noGrp="1" noChangeArrowheads="1"/>
          </p:cNvSpPr>
          <p:nvPr>
            <p:ph sz="quarter" idx="1"/>
          </p:nvPr>
        </p:nvSpPr>
        <p:spPr/>
        <p:txBody>
          <a:bodyPr/>
          <a:lstStyle/>
          <a:p>
            <a:r>
              <a:rPr lang="cs-CZ"/>
              <a:t>Posun po nabídkové křivce</a:t>
            </a:r>
          </a:p>
          <a:p>
            <a:r>
              <a:rPr lang="cs-CZ"/>
              <a:t>Vyvoláno vším, </a:t>
            </a:r>
          </a:p>
          <a:p>
            <a:pPr>
              <a:buFont typeface="Wingdings" pitchFamily="2" charset="2"/>
              <a:buNone/>
            </a:pPr>
            <a:r>
              <a:rPr lang="cs-CZ"/>
              <a:t>co mění nabízené </a:t>
            </a:r>
          </a:p>
          <a:p>
            <a:pPr>
              <a:buFont typeface="Wingdings" pitchFamily="2" charset="2"/>
              <a:buNone/>
            </a:pPr>
            <a:r>
              <a:rPr lang="cs-CZ"/>
              <a:t>množství</a:t>
            </a:r>
          </a:p>
          <a:p>
            <a:endParaRPr lang="cs-CZ"/>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61444" name="Line 4"/>
          <p:cNvSpPr>
            <a:spLocks noChangeShapeType="1"/>
          </p:cNvSpPr>
          <p:nvPr/>
        </p:nvSpPr>
        <p:spPr bwMode="auto">
          <a:xfrm>
            <a:off x="5003800" y="2924175"/>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45" name="Line 5"/>
          <p:cNvSpPr>
            <a:spLocks noChangeShapeType="1"/>
          </p:cNvSpPr>
          <p:nvPr/>
        </p:nvSpPr>
        <p:spPr bwMode="auto">
          <a:xfrm flipH="1">
            <a:off x="5003800" y="6021388"/>
            <a:ext cx="316865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46" name="Line 6"/>
          <p:cNvSpPr>
            <a:spLocks noChangeShapeType="1"/>
          </p:cNvSpPr>
          <p:nvPr/>
        </p:nvSpPr>
        <p:spPr bwMode="auto">
          <a:xfrm flipH="1">
            <a:off x="6300788" y="2997200"/>
            <a:ext cx="1150937" cy="25193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47" name="Text Box 7"/>
          <p:cNvSpPr txBox="1">
            <a:spLocks noChangeArrowheads="1"/>
          </p:cNvSpPr>
          <p:nvPr/>
        </p:nvSpPr>
        <p:spPr bwMode="auto">
          <a:xfrm>
            <a:off x="7451725" y="2565400"/>
            <a:ext cx="43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800">
                <a:solidFill>
                  <a:srgbClr val="000000"/>
                </a:solidFill>
              </a:rPr>
              <a:t>S</a:t>
            </a:r>
          </a:p>
        </p:txBody>
      </p:sp>
      <p:sp>
        <p:nvSpPr>
          <p:cNvPr id="61448" name="Text Box 8"/>
          <p:cNvSpPr txBox="1">
            <a:spLocks noChangeArrowheads="1"/>
          </p:cNvSpPr>
          <p:nvPr/>
        </p:nvSpPr>
        <p:spPr bwMode="auto">
          <a:xfrm>
            <a:off x="7524750" y="6021388"/>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61449" name="Text Box 9"/>
          <p:cNvSpPr txBox="1">
            <a:spLocks noChangeArrowheads="1"/>
          </p:cNvSpPr>
          <p:nvPr/>
        </p:nvSpPr>
        <p:spPr bwMode="auto">
          <a:xfrm>
            <a:off x="4284663" y="292417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61450" name="Line 10"/>
          <p:cNvSpPr>
            <a:spLocks noChangeShapeType="1"/>
          </p:cNvSpPr>
          <p:nvPr/>
        </p:nvSpPr>
        <p:spPr bwMode="auto">
          <a:xfrm flipV="1">
            <a:off x="6227763" y="3500438"/>
            <a:ext cx="719137"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51" name="Line 11"/>
          <p:cNvSpPr>
            <a:spLocks noChangeShapeType="1"/>
          </p:cNvSpPr>
          <p:nvPr/>
        </p:nvSpPr>
        <p:spPr bwMode="auto">
          <a:xfrm flipH="1">
            <a:off x="5003800" y="5229225"/>
            <a:ext cx="29527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52" name="Line 12"/>
          <p:cNvSpPr>
            <a:spLocks noChangeShapeType="1"/>
          </p:cNvSpPr>
          <p:nvPr/>
        </p:nvSpPr>
        <p:spPr bwMode="auto">
          <a:xfrm flipH="1">
            <a:off x="4932363" y="3429000"/>
            <a:ext cx="230346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53" name="Text Box 13"/>
          <p:cNvSpPr txBox="1">
            <a:spLocks noChangeArrowheads="1"/>
          </p:cNvSpPr>
          <p:nvPr/>
        </p:nvSpPr>
        <p:spPr bwMode="auto">
          <a:xfrm>
            <a:off x="7092950" y="5949950"/>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5</a:t>
            </a:r>
          </a:p>
        </p:txBody>
      </p:sp>
      <p:sp>
        <p:nvSpPr>
          <p:cNvPr id="61454" name="Text Box 14"/>
          <p:cNvSpPr txBox="1">
            <a:spLocks noChangeArrowheads="1"/>
          </p:cNvSpPr>
          <p:nvPr/>
        </p:nvSpPr>
        <p:spPr bwMode="auto">
          <a:xfrm>
            <a:off x="4643438" y="5013325"/>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1</a:t>
            </a:r>
          </a:p>
        </p:txBody>
      </p:sp>
      <p:sp>
        <p:nvSpPr>
          <p:cNvPr id="61455" name="Text Box 15"/>
          <p:cNvSpPr txBox="1">
            <a:spLocks noChangeArrowheads="1"/>
          </p:cNvSpPr>
          <p:nvPr/>
        </p:nvSpPr>
        <p:spPr bwMode="auto">
          <a:xfrm>
            <a:off x="4643438" y="3213100"/>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3</a:t>
            </a:r>
          </a:p>
        </p:txBody>
      </p:sp>
      <p:sp>
        <p:nvSpPr>
          <p:cNvPr id="61456" name="Text Box 16"/>
          <p:cNvSpPr txBox="1">
            <a:spLocks noChangeArrowheads="1"/>
          </p:cNvSpPr>
          <p:nvPr/>
        </p:nvSpPr>
        <p:spPr bwMode="auto">
          <a:xfrm>
            <a:off x="6300788" y="5949950"/>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3</a:t>
            </a:r>
          </a:p>
        </p:txBody>
      </p:sp>
      <p:sp>
        <p:nvSpPr>
          <p:cNvPr id="61457" name="Line 17"/>
          <p:cNvSpPr>
            <a:spLocks noChangeShapeType="1"/>
          </p:cNvSpPr>
          <p:nvPr/>
        </p:nvSpPr>
        <p:spPr bwMode="auto">
          <a:xfrm flipH="1">
            <a:off x="7235825" y="3429000"/>
            <a:ext cx="0" cy="259238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58" name="Line 18"/>
          <p:cNvSpPr>
            <a:spLocks noChangeShapeType="1"/>
          </p:cNvSpPr>
          <p:nvPr/>
        </p:nvSpPr>
        <p:spPr bwMode="auto">
          <a:xfrm flipH="1">
            <a:off x="6443663" y="5157788"/>
            <a:ext cx="0" cy="8636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59" name="Line 19"/>
          <p:cNvSpPr>
            <a:spLocks noChangeShapeType="1"/>
          </p:cNvSpPr>
          <p:nvPr/>
        </p:nvSpPr>
        <p:spPr bwMode="auto">
          <a:xfrm flipH="1" flipV="1">
            <a:off x="4787900" y="3573463"/>
            <a:ext cx="1588"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60" name="Line 20"/>
          <p:cNvSpPr>
            <a:spLocks noChangeShapeType="1"/>
          </p:cNvSpPr>
          <p:nvPr/>
        </p:nvSpPr>
        <p:spPr bwMode="auto">
          <a:xfrm flipV="1">
            <a:off x="6588125" y="6165850"/>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461" name="Oval 21"/>
          <p:cNvSpPr>
            <a:spLocks noChangeArrowheads="1"/>
          </p:cNvSpPr>
          <p:nvPr/>
        </p:nvSpPr>
        <p:spPr bwMode="auto">
          <a:xfrm>
            <a:off x="7164388" y="3357563"/>
            <a:ext cx="144462"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1462" name="Oval 22"/>
          <p:cNvSpPr>
            <a:spLocks noChangeArrowheads="1"/>
          </p:cNvSpPr>
          <p:nvPr/>
        </p:nvSpPr>
        <p:spPr bwMode="auto">
          <a:xfrm>
            <a:off x="6372225" y="5157788"/>
            <a:ext cx="144463"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Tree>
    <p:extLst>
      <p:ext uri="{BB962C8B-B14F-4D97-AF65-F5344CB8AC3E}">
        <p14:creationId xmlns:p14="http://schemas.microsoft.com/office/powerpoint/2010/main" val="216532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cs-CZ" dirty="0"/>
              <a:t>Ekonomika</a:t>
            </a:r>
          </a:p>
        </p:txBody>
      </p:sp>
      <p:sp>
        <p:nvSpPr>
          <p:cNvPr id="71683" name="Rectangle 3"/>
          <p:cNvSpPr>
            <a:spLocks noGrp="1" noChangeArrowheads="1"/>
          </p:cNvSpPr>
          <p:nvPr>
            <p:ph sz="quarter" idx="1"/>
          </p:nvPr>
        </p:nvSpPr>
        <p:spPr>
          <a:xfrm>
            <a:off x="539552" y="2017712"/>
            <a:ext cx="8415536" cy="4651647"/>
          </a:xfrm>
        </p:spPr>
        <p:txBody>
          <a:bodyPr/>
          <a:lstStyle/>
          <a:p>
            <a:pPr>
              <a:lnSpc>
                <a:spcPct val="90000"/>
              </a:lnSpc>
            </a:pPr>
            <a:r>
              <a:rPr lang="cs-CZ" dirty="0"/>
              <a:t>Ekonomika </a:t>
            </a:r>
            <a:r>
              <a:rPr lang="cs-CZ" sz="2800" dirty="0"/>
              <a:t>– sledování vlastních zájmů = systém</a:t>
            </a:r>
            <a:endParaRPr lang="cs-CZ" dirty="0"/>
          </a:p>
          <a:p>
            <a:pPr>
              <a:lnSpc>
                <a:spcPct val="90000"/>
              </a:lnSpc>
            </a:pPr>
            <a:r>
              <a:rPr lang="cs-CZ" dirty="0"/>
              <a:t>Základní předpoklad: </a:t>
            </a:r>
            <a:r>
              <a:rPr lang="cs-CZ" b="1" dirty="0"/>
              <a:t>racionální chování člověka</a:t>
            </a:r>
          </a:p>
          <a:p>
            <a:pPr>
              <a:lnSpc>
                <a:spcPct val="90000"/>
              </a:lnSpc>
            </a:pPr>
            <a:r>
              <a:rPr lang="cs-CZ" dirty="0"/>
              <a:t>Člověk ekonomický (</a:t>
            </a:r>
            <a:r>
              <a:rPr lang="cs-CZ" i="1" dirty="0"/>
              <a:t>Homo </a:t>
            </a:r>
            <a:r>
              <a:rPr lang="cs-CZ" i="1" dirty="0" err="1"/>
              <a:t>oeconomicus</a:t>
            </a:r>
            <a:r>
              <a:rPr lang="cs-CZ" dirty="0"/>
              <a:t>)</a:t>
            </a:r>
          </a:p>
          <a:p>
            <a:pPr lvl="1">
              <a:lnSpc>
                <a:spcPct val="90000"/>
              </a:lnSpc>
            </a:pPr>
            <a:r>
              <a:rPr lang="cs-CZ" i="1" dirty="0"/>
              <a:t>Maximalizuje svůj užitek</a:t>
            </a:r>
          </a:p>
          <a:p>
            <a:pPr lvl="1">
              <a:lnSpc>
                <a:spcPct val="90000"/>
              </a:lnSpc>
            </a:pPr>
            <a:r>
              <a:rPr lang="cs-CZ" i="1" dirty="0"/>
              <a:t>Minimalizuje náklady</a:t>
            </a:r>
          </a:p>
          <a:p>
            <a:pPr marL="457200" lvl="1" indent="0">
              <a:lnSpc>
                <a:spcPct val="90000"/>
              </a:lnSpc>
              <a:buNone/>
            </a:pPr>
            <a:r>
              <a:rPr lang="cs-CZ" dirty="0"/>
              <a:t>Je nutně sobecký???</a:t>
            </a:r>
          </a:p>
        </p:txBody>
      </p:sp>
      <p:pic>
        <p:nvPicPr>
          <p:cNvPr id="1026"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085" y="0"/>
            <a:ext cx="1777379" cy="21328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1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cs-CZ"/>
              <a:t>Trh</a:t>
            </a:r>
          </a:p>
        </p:txBody>
      </p:sp>
      <p:sp>
        <p:nvSpPr>
          <p:cNvPr id="53251" name="Rectangle 3"/>
          <p:cNvSpPr>
            <a:spLocks noGrp="1" noChangeArrowheads="1"/>
          </p:cNvSpPr>
          <p:nvPr>
            <p:ph sz="quarter" idx="1"/>
          </p:nvPr>
        </p:nvSpPr>
        <p:spPr/>
        <p:txBody>
          <a:bodyPr/>
          <a:lstStyle/>
          <a:p>
            <a:r>
              <a:rPr lang="cs-CZ"/>
              <a:t>Rovnováha = situace, kdy cena dosáhla 	úrovně, kde jsou se poptávané a 	nabízené množství rovná</a:t>
            </a:r>
          </a:p>
          <a:p>
            <a:r>
              <a:rPr lang="cs-CZ"/>
              <a:t>Rovnovážná cena – odpovídá průsečíku </a:t>
            </a:r>
            <a:r>
              <a:rPr lang="cs-CZ" smtClean="0"/>
              <a:t>S </a:t>
            </a:r>
            <a:r>
              <a:rPr lang="cs-CZ"/>
              <a:t>a D</a:t>
            </a:r>
          </a:p>
          <a:p>
            <a:r>
              <a:rPr lang="cs-CZ"/>
              <a:t>Rovnovážné množství – odpovídá </a:t>
            </a:r>
            <a:r>
              <a:rPr lang="cs-CZ" smtClean="0"/>
              <a:t>průsečíku </a:t>
            </a:r>
            <a:r>
              <a:rPr lang="cs-CZ"/>
              <a:t>S a D</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1680223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Nabídka a poptávka</a:t>
            </a:r>
          </a:p>
        </p:txBody>
      </p:sp>
      <p:sp>
        <p:nvSpPr>
          <p:cNvPr id="3" name="Zástupný symbol pro zápatí 2"/>
          <p:cNvSpPr>
            <a:spLocks noGrp="1"/>
          </p:cNvSpPr>
          <p:nvPr>
            <p:ph type="ftr" sz="quarter" idx="12"/>
          </p:nvPr>
        </p:nvSpPr>
        <p:spPr/>
        <p:txBody>
          <a:bodyPr/>
          <a:lstStyle/>
          <a:p>
            <a:r>
              <a:rPr lang="cs-CZ">
                <a:solidFill>
                  <a:srgbClr val="000000"/>
                </a:solidFill>
              </a:rPr>
              <a:t>Základy ekonomie</a:t>
            </a:r>
          </a:p>
        </p:txBody>
      </p:sp>
      <p:graphicFrame>
        <p:nvGraphicFramePr>
          <p:cNvPr id="4" name="Tabulka 3"/>
          <p:cNvGraphicFramePr>
            <a:graphicFrameLocks noGrp="1"/>
          </p:cNvGraphicFramePr>
          <p:nvPr>
            <p:extLst/>
          </p:nvPr>
        </p:nvGraphicFramePr>
        <p:xfrm>
          <a:off x="1331640" y="1916832"/>
          <a:ext cx="5472609" cy="4754880"/>
        </p:xfrm>
        <a:graphic>
          <a:graphicData uri="http://schemas.openxmlformats.org/drawingml/2006/table">
            <a:tbl>
              <a:tblPr firstRow="1" bandRow="1">
                <a:tableStyleId>{5C22544A-7EE6-4342-B048-85BDC9FD1C3A}</a:tableStyleId>
              </a:tblPr>
              <a:tblGrid>
                <a:gridCol w="1824203">
                  <a:extLst>
                    <a:ext uri="{9D8B030D-6E8A-4147-A177-3AD203B41FA5}">
                      <a16:colId xmlns="" xmlns:a16="http://schemas.microsoft.com/office/drawing/2014/main" val="20000"/>
                    </a:ext>
                  </a:extLst>
                </a:gridCol>
                <a:gridCol w="1824203">
                  <a:extLst>
                    <a:ext uri="{9D8B030D-6E8A-4147-A177-3AD203B41FA5}">
                      <a16:colId xmlns="" xmlns:a16="http://schemas.microsoft.com/office/drawing/2014/main" val="20001"/>
                    </a:ext>
                  </a:extLst>
                </a:gridCol>
                <a:gridCol w="1824203">
                  <a:extLst>
                    <a:ext uri="{9D8B030D-6E8A-4147-A177-3AD203B41FA5}">
                      <a16:colId xmlns="" xmlns:a16="http://schemas.microsoft.com/office/drawing/2014/main" val="20002"/>
                    </a:ext>
                  </a:extLst>
                </a:gridCol>
              </a:tblGrid>
              <a:tr h="1083218">
                <a:tc>
                  <a:txBody>
                    <a:bodyPr/>
                    <a:lstStyle/>
                    <a:p>
                      <a:r>
                        <a:rPr lang="cs-CZ" sz="2400"/>
                        <a:t>Cena [Kč]</a:t>
                      </a:r>
                    </a:p>
                  </a:txBody>
                  <a:tcPr/>
                </a:tc>
                <a:tc>
                  <a:txBody>
                    <a:bodyPr/>
                    <a:lstStyle/>
                    <a:p>
                      <a:r>
                        <a:rPr lang="cs-CZ" sz="2400"/>
                        <a:t>Poptávané množství  [ks]</a:t>
                      </a:r>
                    </a:p>
                  </a:txBody>
                  <a:tcPr>
                    <a:solidFill>
                      <a:schemeClr val="tx2"/>
                    </a:solidFill>
                  </a:tcPr>
                </a:tc>
                <a:tc>
                  <a:txBody>
                    <a:bodyPr/>
                    <a:lstStyle/>
                    <a:p>
                      <a:r>
                        <a:rPr lang="cs-CZ" sz="2400"/>
                        <a:t>Nabízené</a:t>
                      </a:r>
                      <a:r>
                        <a:rPr lang="cs-CZ" sz="2400" baseline="0"/>
                        <a:t> množství [ks]</a:t>
                      </a:r>
                      <a:endParaRPr lang="cs-CZ" sz="2400"/>
                    </a:p>
                  </a:txBody>
                  <a:tcPr>
                    <a:solidFill>
                      <a:schemeClr val="accent6"/>
                    </a:solidFill>
                  </a:tcPr>
                </a:tc>
                <a:extLst>
                  <a:ext uri="{0D108BD9-81ED-4DB2-BD59-A6C34878D82A}">
                    <a16:rowId xmlns="" xmlns:a16="http://schemas.microsoft.com/office/drawing/2014/main" val="10000"/>
                  </a:ext>
                </a:extLst>
              </a:tr>
              <a:tr h="439305">
                <a:tc>
                  <a:txBody>
                    <a:bodyPr/>
                    <a:lstStyle/>
                    <a:p>
                      <a:r>
                        <a:rPr lang="cs-CZ" sz="2400"/>
                        <a:t>0,00</a:t>
                      </a:r>
                    </a:p>
                  </a:txBody>
                  <a:tcPr/>
                </a:tc>
                <a:tc>
                  <a:txBody>
                    <a:bodyPr/>
                    <a:lstStyle/>
                    <a:p>
                      <a:r>
                        <a:rPr lang="cs-CZ" sz="2400"/>
                        <a:t>19</a:t>
                      </a:r>
                    </a:p>
                  </a:txBody>
                  <a:tcPr>
                    <a:solidFill>
                      <a:schemeClr val="tx2">
                        <a:lumMod val="20000"/>
                        <a:lumOff val="80000"/>
                      </a:schemeClr>
                    </a:solidFill>
                  </a:tcPr>
                </a:tc>
                <a:tc>
                  <a:txBody>
                    <a:bodyPr/>
                    <a:lstStyle/>
                    <a:p>
                      <a:r>
                        <a:rPr lang="cs-CZ" sz="2400"/>
                        <a:t>0</a:t>
                      </a:r>
                    </a:p>
                  </a:txBody>
                  <a:tcPr>
                    <a:solidFill>
                      <a:schemeClr val="accent6">
                        <a:lumMod val="40000"/>
                        <a:lumOff val="60000"/>
                      </a:schemeClr>
                    </a:solidFill>
                  </a:tcPr>
                </a:tc>
                <a:extLst>
                  <a:ext uri="{0D108BD9-81ED-4DB2-BD59-A6C34878D82A}">
                    <a16:rowId xmlns="" xmlns:a16="http://schemas.microsoft.com/office/drawing/2014/main" val="10001"/>
                  </a:ext>
                </a:extLst>
              </a:tr>
              <a:tr h="439305">
                <a:tc>
                  <a:txBody>
                    <a:bodyPr/>
                    <a:lstStyle/>
                    <a:p>
                      <a:r>
                        <a:rPr lang="cs-CZ" sz="2400"/>
                        <a:t>0,50</a:t>
                      </a:r>
                    </a:p>
                  </a:txBody>
                  <a:tcPr/>
                </a:tc>
                <a:tc>
                  <a:txBody>
                    <a:bodyPr/>
                    <a:lstStyle/>
                    <a:p>
                      <a:r>
                        <a:rPr lang="cs-CZ" sz="2400"/>
                        <a:t>16</a:t>
                      </a:r>
                    </a:p>
                  </a:txBody>
                  <a:tcPr/>
                </a:tc>
                <a:tc>
                  <a:txBody>
                    <a:bodyPr/>
                    <a:lstStyle/>
                    <a:p>
                      <a:r>
                        <a:rPr lang="cs-CZ" sz="2400"/>
                        <a:t>0</a:t>
                      </a:r>
                    </a:p>
                  </a:txBody>
                  <a:tcPr/>
                </a:tc>
                <a:extLst>
                  <a:ext uri="{0D108BD9-81ED-4DB2-BD59-A6C34878D82A}">
                    <a16:rowId xmlns="" xmlns:a16="http://schemas.microsoft.com/office/drawing/2014/main" val="10002"/>
                  </a:ext>
                </a:extLst>
              </a:tr>
              <a:tr h="439305">
                <a:tc>
                  <a:txBody>
                    <a:bodyPr/>
                    <a:lstStyle/>
                    <a:p>
                      <a:r>
                        <a:rPr lang="cs-CZ" sz="2400"/>
                        <a:t>1,00</a:t>
                      </a:r>
                    </a:p>
                  </a:txBody>
                  <a:tcPr/>
                </a:tc>
                <a:tc>
                  <a:txBody>
                    <a:bodyPr/>
                    <a:lstStyle/>
                    <a:p>
                      <a:r>
                        <a:rPr lang="cs-CZ" sz="2400"/>
                        <a:t>13</a:t>
                      </a:r>
                    </a:p>
                  </a:txBody>
                  <a:tcPr>
                    <a:solidFill>
                      <a:schemeClr val="tx2">
                        <a:lumMod val="20000"/>
                        <a:lumOff val="80000"/>
                      </a:schemeClr>
                    </a:solidFill>
                  </a:tcPr>
                </a:tc>
                <a:tc>
                  <a:txBody>
                    <a:bodyPr/>
                    <a:lstStyle/>
                    <a:p>
                      <a:r>
                        <a:rPr lang="cs-CZ" sz="2400"/>
                        <a:t>1</a:t>
                      </a:r>
                    </a:p>
                  </a:txBody>
                  <a:tcPr>
                    <a:solidFill>
                      <a:schemeClr val="accent6">
                        <a:lumMod val="40000"/>
                        <a:lumOff val="60000"/>
                      </a:schemeClr>
                    </a:solidFill>
                  </a:tcPr>
                </a:tc>
                <a:extLst>
                  <a:ext uri="{0D108BD9-81ED-4DB2-BD59-A6C34878D82A}">
                    <a16:rowId xmlns="" xmlns:a16="http://schemas.microsoft.com/office/drawing/2014/main" val="10003"/>
                  </a:ext>
                </a:extLst>
              </a:tr>
              <a:tr h="439305">
                <a:tc>
                  <a:txBody>
                    <a:bodyPr/>
                    <a:lstStyle/>
                    <a:p>
                      <a:r>
                        <a:rPr lang="cs-CZ" sz="2400"/>
                        <a:t>1,50</a:t>
                      </a:r>
                    </a:p>
                  </a:txBody>
                  <a:tcPr/>
                </a:tc>
                <a:tc>
                  <a:txBody>
                    <a:bodyPr/>
                    <a:lstStyle/>
                    <a:p>
                      <a:r>
                        <a:rPr lang="cs-CZ" sz="2400"/>
                        <a:t>10</a:t>
                      </a:r>
                    </a:p>
                  </a:txBody>
                  <a:tcPr/>
                </a:tc>
                <a:tc>
                  <a:txBody>
                    <a:bodyPr/>
                    <a:lstStyle/>
                    <a:p>
                      <a:r>
                        <a:rPr lang="cs-CZ" sz="2400"/>
                        <a:t>4</a:t>
                      </a:r>
                    </a:p>
                  </a:txBody>
                  <a:tcPr/>
                </a:tc>
                <a:extLst>
                  <a:ext uri="{0D108BD9-81ED-4DB2-BD59-A6C34878D82A}">
                    <a16:rowId xmlns="" xmlns:a16="http://schemas.microsoft.com/office/drawing/2014/main" val="10004"/>
                  </a:ext>
                </a:extLst>
              </a:tr>
              <a:tr h="439305">
                <a:tc>
                  <a:txBody>
                    <a:bodyPr/>
                    <a:lstStyle/>
                    <a:p>
                      <a:r>
                        <a:rPr lang="cs-CZ" sz="2400"/>
                        <a:t>2,00</a:t>
                      </a:r>
                    </a:p>
                  </a:txBody>
                  <a:tcPr/>
                </a:tc>
                <a:tc>
                  <a:txBody>
                    <a:bodyPr/>
                    <a:lstStyle/>
                    <a:p>
                      <a:r>
                        <a:rPr lang="cs-CZ" sz="2400"/>
                        <a:t>7</a:t>
                      </a:r>
                    </a:p>
                  </a:txBody>
                  <a:tcPr>
                    <a:solidFill>
                      <a:schemeClr val="tx2">
                        <a:lumMod val="20000"/>
                        <a:lumOff val="80000"/>
                      </a:schemeClr>
                    </a:solidFill>
                  </a:tcPr>
                </a:tc>
                <a:tc>
                  <a:txBody>
                    <a:bodyPr/>
                    <a:lstStyle/>
                    <a:p>
                      <a:r>
                        <a:rPr lang="cs-CZ" sz="2400"/>
                        <a:t>7</a:t>
                      </a:r>
                    </a:p>
                  </a:txBody>
                  <a:tcPr>
                    <a:solidFill>
                      <a:schemeClr val="accent6">
                        <a:lumMod val="40000"/>
                        <a:lumOff val="60000"/>
                      </a:schemeClr>
                    </a:solidFill>
                  </a:tcPr>
                </a:tc>
                <a:extLst>
                  <a:ext uri="{0D108BD9-81ED-4DB2-BD59-A6C34878D82A}">
                    <a16:rowId xmlns="" xmlns:a16="http://schemas.microsoft.com/office/drawing/2014/main" val="10005"/>
                  </a:ext>
                </a:extLst>
              </a:tr>
              <a:tr h="439305">
                <a:tc>
                  <a:txBody>
                    <a:bodyPr/>
                    <a:lstStyle/>
                    <a:p>
                      <a:r>
                        <a:rPr lang="cs-CZ" sz="2400"/>
                        <a:t>2,50</a:t>
                      </a:r>
                    </a:p>
                  </a:txBody>
                  <a:tcPr/>
                </a:tc>
                <a:tc>
                  <a:txBody>
                    <a:bodyPr/>
                    <a:lstStyle/>
                    <a:p>
                      <a:r>
                        <a:rPr lang="cs-CZ" sz="2400"/>
                        <a:t>4</a:t>
                      </a:r>
                    </a:p>
                  </a:txBody>
                  <a:tcPr/>
                </a:tc>
                <a:tc>
                  <a:txBody>
                    <a:bodyPr/>
                    <a:lstStyle/>
                    <a:p>
                      <a:r>
                        <a:rPr lang="cs-CZ" sz="2400"/>
                        <a:t>10</a:t>
                      </a:r>
                    </a:p>
                  </a:txBody>
                  <a:tcPr/>
                </a:tc>
                <a:extLst>
                  <a:ext uri="{0D108BD9-81ED-4DB2-BD59-A6C34878D82A}">
                    <a16:rowId xmlns="" xmlns:a16="http://schemas.microsoft.com/office/drawing/2014/main" val="10006"/>
                  </a:ext>
                </a:extLst>
              </a:tr>
              <a:tr h="439305">
                <a:tc>
                  <a:txBody>
                    <a:bodyPr/>
                    <a:lstStyle/>
                    <a:p>
                      <a:r>
                        <a:rPr lang="cs-CZ" sz="2400"/>
                        <a:t>3,00</a:t>
                      </a:r>
                    </a:p>
                  </a:txBody>
                  <a:tcPr/>
                </a:tc>
                <a:tc>
                  <a:txBody>
                    <a:bodyPr/>
                    <a:lstStyle/>
                    <a:p>
                      <a:r>
                        <a:rPr lang="cs-CZ" sz="2400"/>
                        <a:t>1</a:t>
                      </a:r>
                    </a:p>
                  </a:txBody>
                  <a:tcPr>
                    <a:solidFill>
                      <a:schemeClr val="tx2">
                        <a:lumMod val="20000"/>
                        <a:lumOff val="80000"/>
                      </a:schemeClr>
                    </a:solidFill>
                  </a:tcPr>
                </a:tc>
                <a:tc>
                  <a:txBody>
                    <a:bodyPr/>
                    <a:lstStyle/>
                    <a:p>
                      <a:r>
                        <a:rPr lang="cs-CZ" sz="2400"/>
                        <a:t>13</a:t>
                      </a:r>
                    </a:p>
                  </a:txBody>
                  <a:tcPr>
                    <a:solidFill>
                      <a:schemeClr val="accent6">
                        <a:lumMod val="40000"/>
                        <a:lumOff val="60000"/>
                      </a:schemeClr>
                    </a:solidFill>
                  </a:tcPr>
                </a:tc>
                <a:extLst>
                  <a:ext uri="{0D108BD9-81ED-4DB2-BD59-A6C34878D82A}">
                    <a16:rowId xmlns="" xmlns:a16="http://schemas.microsoft.com/office/drawing/2014/main" val="10007"/>
                  </a:ext>
                </a:extLst>
              </a:tr>
            </a:tbl>
          </a:graphicData>
        </a:graphic>
      </p:graphicFrame>
      <p:pic>
        <p:nvPicPr>
          <p:cNvPr id="5" name="Picture 2" descr="Výsledek obrázku pro papoušek 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999" y="0"/>
            <a:ext cx="2193435" cy="327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400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Nabídka a poptávka</a:t>
            </a:r>
          </a:p>
        </p:txBody>
      </p:sp>
      <p:sp>
        <p:nvSpPr>
          <p:cNvPr id="3" name="Zástupný symbol pro zápatí 2"/>
          <p:cNvSpPr>
            <a:spLocks noGrp="1"/>
          </p:cNvSpPr>
          <p:nvPr>
            <p:ph type="ftr" sz="quarter" idx="12"/>
          </p:nvPr>
        </p:nvSpPr>
        <p:spPr/>
        <p:txBody>
          <a:bodyPr/>
          <a:lstStyle/>
          <a:p>
            <a:r>
              <a:rPr lang="cs-CZ">
                <a:solidFill>
                  <a:srgbClr val="000000"/>
                </a:solidFill>
              </a:rPr>
              <a:t>Základy ekonomie</a:t>
            </a:r>
          </a:p>
        </p:txBody>
      </p:sp>
      <p:graphicFrame>
        <p:nvGraphicFramePr>
          <p:cNvPr id="4" name="Tabulka 3"/>
          <p:cNvGraphicFramePr>
            <a:graphicFrameLocks noGrp="1"/>
          </p:cNvGraphicFramePr>
          <p:nvPr>
            <p:extLst>
              <p:ext uri="{D42A27DB-BD31-4B8C-83A1-F6EECF244321}">
                <p14:modId xmlns:p14="http://schemas.microsoft.com/office/powerpoint/2010/main" val="804435950"/>
              </p:ext>
            </p:extLst>
          </p:nvPr>
        </p:nvGraphicFramePr>
        <p:xfrm>
          <a:off x="1331640" y="1916832"/>
          <a:ext cx="5467999" cy="4389120"/>
        </p:xfrm>
        <a:graphic>
          <a:graphicData uri="http://schemas.openxmlformats.org/drawingml/2006/table">
            <a:tbl>
              <a:tblPr firstRow="1" bandRow="1">
                <a:tableStyleId>{5C22544A-7EE6-4342-B048-85BDC9FD1C3A}</a:tableStyleId>
              </a:tblPr>
              <a:tblGrid>
                <a:gridCol w="1819593">
                  <a:extLst>
                    <a:ext uri="{9D8B030D-6E8A-4147-A177-3AD203B41FA5}">
                      <a16:colId xmlns="" xmlns:a16="http://schemas.microsoft.com/office/drawing/2014/main" val="20000"/>
                    </a:ext>
                  </a:extLst>
                </a:gridCol>
                <a:gridCol w="1924823">
                  <a:extLst>
                    <a:ext uri="{9D8B030D-6E8A-4147-A177-3AD203B41FA5}">
                      <a16:colId xmlns="" xmlns:a16="http://schemas.microsoft.com/office/drawing/2014/main" val="20001"/>
                    </a:ext>
                  </a:extLst>
                </a:gridCol>
                <a:gridCol w="1723583">
                  <a:extLst>
                    <a:ext uri="{9D8B030D-6E8A-4147-A177-3AD203B41FA5}">
                      <a16:colId xmlns="" xmlns:a16="http://schemas.microsoft.com/office/drawing/2014/main" val="20002"/>
                    </a:ext>
                  </a:extLst>
                </a:gridCol>
              </a:tblGrid>
              <a:tr h="1083218">
                <a:tc>
                  <a:txBody>
                    <a:bodyPr/>
                    <a:lstStyle/>
                    <a:p>
                      <a:pPr algn="ctr"/>
                      <a:r>
                        <a:rPr lang="cs-CZ" sz="2400"/>
                        <a:t>Cena [Kč]</a:t>
                      </a:r>
                    </a:p>
                  </a:txBody>
                  <a:tcPr/>
                </a:tc>
                <a:tc>
                  <a:txBody>
                    <a:bodyPr/>
                    <a:lstStyle/>
                    <a:p>
                      <a:pPr algn="ctr"/>
                      <a:r>
                        <a:rPr lang="cs-CZ" sz="2400"/>
                        <a:t>Poptávané množství  [ks]</a:t>
                      </a:r>
                    </a:p>
                  </a:txBody>
                  <a:tcPr>
                    <a:solidFill>
                      <a:schemeClr val="tx2"/>
                    </a:solidFill>
                  </a:tcPr>
                </a:tc>
                <a:tc>
                  <a:txBody>
                    <a:bodyPr/>
                    <a:lstStyle/>
                    <a:p>
                      <a:pPr algn="ctr"/>
                      <a:r>
                        <a:rPr lang="cs-CZ" sz="2400"/>
                        <a:t>Nabízené</a:t>
                      </a:r>
                      <a:r>
                        <a:rPr lang="cs-CZ" sz="2400" baseline="0"/>
                        <a:t> množství [ks]</a:t>
                      </a:r>
                      <a:endParaRPr lang="cs-CZ" sz="2400"/>
                    </a:p>
                  </a:txBody>
                  <a:tcPr>
                    <a:solidFill>
                      <a:schemeClr val="accent6"/>
                    </a:solidFill>
                  </a:tcPr>
                </a:tc>
                <a:extLst>
                  <a:ext uri="{0D108BD9-81ED-4DB2-BD59-A6C34878D82A}">
                    <a16:rowId xmlns="" xmlns:a16="http://schemas.microsoft.com/office/drawing/2014/main" val="10000"/>
                  </a:ext>
                </a:extLst>
              </a:tr>
              <a:tr h="439305">
                <a:tc>
                  <a:txBody>
                    <a:bodyPr/>
                    <a:lstStyle/>
                    <a:p>
                      <a:pPr algn="r"/>
                      <a:r>
                        <a:rPr lang="cs-CZ" sz="2400"/>
                        <a:t>0,00</a:t>
                      </a:r>
                    </a:p>
                  </a:txBody>
                  <a:tcPr/>
                </a:tc>
                <a:tc>
                  <a:txBody>
                    <a:bodyPr/>
                    <a:lstStyle/>
                    <a:p>
                      <a:pPr algn="r"/>
                      <a:r>
                        <a:rPr lang="cs-CZ" sz="2400"/>
                        <a:t>19</a:t>
                      </a:r>
                    </a:p>
                  </a:txBody>
                  <a:tcPr>
                    <a:solidFill>
                      <a:schemeClr val="tx2">
                        <a:lumMod val="20000"/>
                        <a:lumOff val="80000"/>
                      </a:schemeClr>
                    </a:solidFill>
                  </a:tcPr>
                </a:tc>
                <a:tc>
                  <a:txBody>
                    <a:bodyPr/>
                    <a:lstStyle/>
                    <a:p>
                      <a:pPr algn="r"/>
                      <a:r>
                        <a:rPr lang="cs-CZ" sz="2400"/>
                        <a:t>0</a:t>
                      </a:r>
                    </a:p>
                  </a:txBody>
                  <a:tcPr>
                    <a:solidFill>
                      <a:schemeClr val="accent6">
                        <a:lumMod val="40000"/>
                        <a:lumOff val="60000"/>
                      </a:schemeClr>
                    </a:solidFill>
                  </a:tcPr>
                </a:tc>
                <a:extLst>
                  <a:ext uri="{0D108BD9-81ED-4DB2-BD59-A6C34878D82A}">
                    <a16:rowId xmlns="" xmlns:a16="http://schemas.microsoft.com/office/drawing/2014/main" val="10001"/>
                  </a:ext>
                </a:extLst>
              </a:tr>
              <a:tr h="439305">
                <a:tc>
                  <a:txBody>
                    <a:bodyPr/>
                    <a:lstStyle/>
                    <a:p>
                      <a:pPr algn="r"/>
                      <a:r>
                        <a:rPr lang="cs-CZ" sz="2400"/>
                        <a:t>0,50</a:t>
                      </a:r>
                    </a:p>
                  </a:txBody>
                  <a:tcPr/>
                </a:tc>
                <a:tc>
                  <a:txBody>
                    <a:bodyPr/>
                    <a:lstStyle/>
                    <a:p>
                      <a:pPr algn="r"/>
                      <a:r>
                        <a:rPr lang="cs-CZ" sz="2400"/>
                        <a:t>16</a:t>
                      </a:r>
                    </a:p>
                  </a:txBody>
                  <a:tcPr/>
                </a:tc>
                <a:tc>
                  <a:txBody>
                    <a:bodyPr/>
                    <a:lstStyle/>
                    <a:p>
                      <a:pPr algn="r"/>
                      <a:r>
                        <a:rPr lang="cs-CZ" sz="2400"/>
                        <a:t>0</a:t>
                      </a:r>
                    </a:p>
                  </a:txBody>
                  <a:tcPr/>
                </a:tc>
                <a:extLst>
                  <a:ext uri="{0D108BD9-81ED-4DB2-BD59-A6C34878D82A}">
                    <a16:rowId xmlns="" xmlns:a16="http://schemas.microsoft.com/office/drawing/2014/main" val="10002"/>
                  </a:ext>
                </a:extLst>
              </a:tr>
              <a:tr h="439305">
                <a:tc>
                  <a:txBody>
                    <a:bodyPr/>
                    <a:lstStyle/>
                    <a:p>
                      <a:pPr algn="r"/>
                      <a:r>
                        <a:rPr lang="cs-CZ" sz="2400"/>
                        <a:t>1,00</a:t>
                      </a:r>
                    </a:p>
                  </a:txBody>
                  <a:tcPr/>
                </a:tc>
                <a:tc>
                  <a:txBody>
                    <a:bodyPr/>
                    <a:lstStyle/>
                    <a:p>
                      <a:pPr algn="r"/>
                      <a:r>
                        <a:rPr lang="cs-CZ" sz="2400"/>
                        <a:t>13</a:t>
                      </a:r>
                    </a:p>
                  </a:txBody>
                  <a:tcPr>
                    <a:solidFill>
                      <a:schemeClr val="tx2">
                        <a:lumMod val="20000"/>
                        <a:lumOff val="80000"/>
                      </a:schemeClr>
                    </a:solidFill>
                  </a:tcPr>
                </a:tc>
                <a:tc>
                  <a:txBody>
                    <a:bodyPr/>
                    <a:lstStyle/>
                    <a:p>
                      <a:pPr algn="r"/>
                      <a:r>
                        <a:rPr lang="cs-CZ" sz="2400"/>
                        <a:t>1</a:t>
                      </a:r>
                    </a:p>
                  </a:txBody>
                  <a:tcPr>
                    <a:solidFill>
                      <a:schemeClr val="accent6">
                        <a:lumMod val="40000"/>
                        <a:lumOff val="60000"/>
                      </a:schemeClr>
                    </a:solidFill>
                  </a:tcPr>
                </a:tc>
                <a:extLst>
                  <a:ext uri="{0D108BD9-81ED-4DB2-BD59-A6C34878D82A}">
                    <a16:rowId xmlns="" xmlns:a16="http://schemas.microsoft.com/office/drawing/2014/main" val="10003"/>
                  </a:ext>
                </a:extLst>
              </a:tr>
              <a:tr h="439305">
                <a:tc>
                  <a:txBody>
                    <a:bodyPr/>
                    <a:lstStyle/>
                    <a:p>
                      <a:pPr algn="r"/>
                      <a:r>
                        <a:rPr lang="cs-CZ" sz="2400"/>
                        <a:t>1,50</a:t>
                      </a:r>
                    </a:p>
                  </a:txBody>
                  <a:tcPr/>
                </a:tc>
                <a:tc>
                  <a:txBody>
                    <a:bodyPr/>
                    <a:lstStyle/>
                    <a:p>
                      <a:pPr algn="r"/>
                      <a:r>
                        <a:rPr lang="cs-CZ" sz="2400"/>
                        <a:t>10</a:t>
                      </a:r>
                    </a:p>
                  </a:txBody>
                  <a:tcPr/>
                </a:tc>
                <a:tc>
                  <a:txBody>
                    <a:bodyPr/>
                    <a:lstStyle/>
                    <a:p>
                      <a:pPr algn="r"/>
                      <a:r>
                        <a:rPr lang="cs-CZ" sz="2400"/>
                        <a:t>4</a:t>
                      </a:r>
                    </a:p>
                  </a:txBody>
                  <a:tcPr/>
                </a:tc>
                <a:extLst>
                  <a:ext uri="{0D108BD9-81ED-4DB2-BD59-A6C34878D82A}">
                    <a16:rowId xmlns="" xmlns:a16="http://schemas.microsoft.com/office/drawing/2014/main" val="10004"/>
                  </a:ext>
                </a:extLst>
              </a:tr>
              <a:tr h="439305">
                <a:tc>
                  <a:txBody>
                    <a:bodyPr/>
                    <a:lstStyle/>
                    <a:p>
                      <a:pPr algn="r"/>
                      <a:r>
                        <a:rPr lang="cs-CZ" sz="2400" b="1"/>
                        <a:t>2,00</a:t>
                      </a:r>
                    </a:p>
                  </a:txBody>
                  <a:tcPr/>
                </a:tc>
                <a:tc>
                  <a:txBody>
                    <a:bodyPr/>
                    <a:lstStyle/>
                    <a:p>
                      <a:pPr algn="r"/>
                      <a:r>
                        <a:rPr lang="cs-CZ" sz="2400" b="1"/>
                        <a:t>7</a:t>
                      </a:r>
                    </a:p>
                  </a:txBody>
                  <a:tcPr>
                    <a:solidFill>
                      <a:schemeClr val="tx2">
                        <a:lumMod val="20000"/>
                        <a:lumOff val="80000"/>
                      </a:schemeClr>
                    </a:solidFill>
                  </a:tcPr>
                </a:tc>
                <a:tc>
                  <a:txBody>
                    <a:bodyPr/>
                    <a:lstStyle/>
                    <a:p>
                      <a:pPr algn="r"/>
                      <a:r>
                        <a:rPr lang="cs-CZ" sz="2400" b="1"/>
                        <a:t>7</a:t>
                      </a:r>
                    </a:p>
                  </a:txBody>
                  <a:tcPr>
                    <a:solidFill>
                      <a:schemeClr val="accent6">
                        <a:lumMod val="40000"/>
                        <a:lumOff val="60000"/>
                      </a:schemeClr>
                    </a:solidFill>
                  </a:tcPr>
                </a:tc>
                <a:extLst>
                  <a:ext uri="{0D108BD9-81ED-4DB2-BD59-A6C34878D82A}">
                    <a16:rowId xmlns="" xmlns:a16="http://schemas.microsoft.com/office/drawing/2014/main" val="10005"/>
                  </a:ext>
                </a:extLst>
              </a:tr>
              <a:tr h="439305">
                <a:tc>
                  <a:txBody>
                    <a:bodyPr/>
                    <a:lstStyle/>
                    <a:p>
                      <a:pPr algn="r"/>
                      <a:r>
                        <a:rPr lang="cs-CZ" sz="2400"/>
                        <a:t>2,50</a:t>
                      </a:r>
                    </a:p>
                  </a:txBody>
                  <a:tcPr/>
                </a:tc>
                <a:tc>
                  <a:txBody>
                    <a:bodyPr/>
                    <a:lstStyle/>
                    <a:p>
                      <a:pPr algn="r"/>
                      <a:r>
                        <a:rPr lang="cs-CZ" sz="2400"/>
                        <a:t>4</a:t>
                      </a:r>
                    </a:p>
                  </a:txBody>
                  <a:tcPr/>
                </a:tc>
                <a:tc>
                  <a:txBody>
                    <a:bodyPr/>
                    <a:lstStyle/>
                    <a:p>
                      <a:pPr algn="r"/>
                      <a:r>
                        <a:rPr lang="cs-CZ" sz="2400"/>
                        <a:t>10</a:t>
                      </a:r>
                    </a:p>
                  </a:txBody>
                  <a:tcPr/>
                </a:tc>
                <a:extLst>
                  <a:ext uri="{0D108BD9-81ED-4DB2-BD59-A6C34878D82A}">
                    <a16:rowId xmlns="" xmlns:a16="http://schemas.microsoft.com/office/drawing/2014/main" val="10006"/>
                  </a:ext>
                </a:extLst>
              </a:tr>
              <a:tr h="439305">
                <a:tc>
                  <a:txBody>
                    <a:bodyPr/>
                    <a:lstStyle/>
                    <a:p>
                      <a:pPr algn="r"/>
                      <a:r>
                        <a:rPr lang="cs-CZ" sz="2400"/>
                        <a:t>3,00</a:t>
                      </a:r>
                    </a:p>
                  </a:txBody>
                  <a:tcPr/>
                </a:tc>
                <a:tc>
                  <a:txBody>
                    <a:bodyPr/>
                    <a:lstStyle/>
                    <a:p>
                      <a:pPr algn="r"/>
                      <a:r>
                        <a:rPr lang="cs-CZ" sz="2400"/>
                        <a:t>1</a:t>
                      </a:r>
                    </a:p>
                  </a:txBody>
                  <a:tcPr>
                    <a:solidFill>
                      <a:schemeClr val="tx2">
                        <a:lumMod val="20000"/>
                        <a:lumOff val="80000"/>
                      </a:schemeClr>
                    </a:solidFill>
                  </a:tcPr>
                </a:tc>
                <a:tc>
                  <a:txBody>
                    <a:bodyPr/>
                    <a:lstStyle/>
                    <a:p>
                      <a:pPr algn="r"/>
                      <a:r>
                        <a:rPr lang="cs-CZ" sz="2400"/>
                        <a:t>13</a:t>
                      </a:r>
                    </a:p>
                  </a:txBody>
                  <a:tcPr>
                    <a:solidFill>
                      <a:schemeClr val="accent6">
                        <a:lumMod val="40000"/>
                        <a:lumOff val="60000"/>
                      </a:schemeClr>
                    </a:solidFill>
                  </a:tcPr>
                </a:tc>
                <a:extLst>
                  <a:ext uri="{0D108BD9-81ED-4DB2-BD59-A6C34878D82A}">
                    <a16:rowId xmlns="" xmlns:a16="http://schemas.microsoft.com/office/drawing/2014/main" val="10007"/>
                  </a:ext>
                </a:extLst>
              </a:tr>
            </a:tbl>
          </a:graphicData>
        </a:graphic>
      </p:graphicFrame>
      <p:pic>
        <p:nvPicPr>
          <p:cNvPr id="5" name="Picture 2" descr="Výsledek obrázku pro papoušek 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999" y="0"/>
            <a:ext cx="2193435" cy="3277643"/>
          </a:xfrm>
          <a:prstGeom prst="rect">
            <a:avLst/>
          </a:prstGeom>
          <a:noFill/>
          <a:extLst>
            <a:ext uri="{909E8E84-426E-40DD-AFC4-6F175D3DCCD1}">
              <a14:hiddenFill xmlns:a14="http://schemas.microsoft.com/office/drawing/2010/main">
                <a:solidFill>
                  <a:srgbClr val="FFFFFF"/>
                </a:solidFill>
              </a14:hiddenFill>
            </a:ext>
          </a:extLst>
        </p:spPr>
      </p:pic>
      <p:sp>
        <p:nvSpPr>
          <p:cNvPr id="6" name="Rámeček 5"/>
          <p:cNvSpPr/>
          <p:nvPr/>
        </p:nvSpPr>
        <p:spPr bwMode="auto">
          <a:xfrm>
            <a:off x="1259632" y="4869160"/>
            <a:ext cx="5544616" cy="504056"/>
          </a:xfrm>
          <a:prstGeom prst="fram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958530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cs-CZ"/>
              <a:t>Trh v rovnováze</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51204" name="Text Box 4"/>
          <p:cNvSpPr txBox="1">
            <a:spLocks noChangeArrowheads="1"/>
          </p:cNvSpPr>
          <p:nvPr/>
        </p:nvSpPr>
        <p:spPr bwMode="auto">
          <a:xfrm>
            <a:off x="1547813" y="24209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51205" name="Text Box 5"/>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51206" name="Line 6"/>
          <p:cNvSpPr>
            <a:spLocks noChangeShapeType="1"/>
          </p:cNvSpPr>
          <p:nvPr/>
        </p:nvSpPr>
        <p:spPr bwMode="auto">
          <a:xfrm>
            <a:off x="3563938" y="2781300"/>
            <a:ext cx="2520950" cy="25209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1207" name="Text Box 7"/>
          <p:cNvSpPr txBox="1">
            <a:spLocks noChangeArrowheads="1"/>
          </p:cNvSpPr>
          <p:nvPr/>
        </p:nvSpPr>
        <p:spPr bwMode="auto">
          <a:xfrm>
            <a:off x="6227763" y="24209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p>
        </p:txBody>
      </p:sp>
      <p:sp>
        <p:nvSpPr>
          <p:cNvPr id="51208" name="Line 8"/>
          <p:cNvSpPr>
            <a:spLocks noChangeShapeType="1"/>
          </p:cNvSpPr>
          <p:nvPr/>
        </p:nvSpPr>
        <p:spPr bwMode="auto">
          <a:xfrm flipV="1">
            <a:off x="3276600" y="2781300"/>
            <a:ext cx="2808288" cy="24479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1209" name="Line 9"/>
          <p:cNvSpPr>
            <a:spLocks noChangeShapeType="1"/>
          </p:cNvSpPr>
          <p:nvPr/>
        </p:nvSpPr>
        <p:spPr bwMode="auto">
          <a:xfrm>
            <a:off x="2484438"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1210" name="Line 10"/>
          <p:cNvSpPr>
            <a:spLocks noChangeShapeType="1"/>
          </p:cNvSpPr>
          <p:nvPr/>
        </p:nvSpPr>
        <p:spPr bwMode="auto">
          <a:xfrm flipH="1">
            <a:off x="2484438" y="5661025"/>
            <a:ext cx="4392612"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1211" name="Text Box 11"/>
          <p:cNvSpPr txBox="1">
            <a:spLocks noChangeArrowheads="1"/>
          </p:cNvSpPr>
          <p:nvPr/>
        </p:nvSpPr>
        <p:spPr bwMode="auto">
          <a:xfrm>
            <a:off x="4572000" y="33575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E</a:t>
            </a:r>
          </a:p>
        </p:txBody>
      </p:sp>
      <p:sp>
        <p:nvSpPr>
          <p:cNvPr id="51212" name="Text Box 12"/>
          <p:cNvSpPr txBox="1">
            <a:spLocks noChangeArrowheads="1"/>
          </p:cNvSpPr>
          <p:nvPr/>
        </p:nvSpPr>
        <p:spPr bwMode="auto">
          <a:xfrm>
            <a:off x="6156325" y="50133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D</a:t>
            </a:r>
          </a:p>
        </p:txBody>
      </p:sp>
      <p:sp>
        <p:nvSpPr>
          <p:cNvPr id="51214" name="Line 14"/>
          <p:cNvSpPr>
            <a:spLocks noChangeShapeType="1"/>
          </p:cNvSpPr>
          <p:nvPr/>
        </p:nvSpPr>
        <p:spPr bwMode="auto">
          <a:xfrm>
            <a:off x="2484438" y="3933825"/>
            <a:ext cx="22320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1215" name="Line 15"/>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1216" name="Oval 16"/>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1217" name="Text Box 17"/>
          <p:cNvSpPr txBox="1">
            <a:spLocks noChangeArrowheads="1"/>
          </p:cNvSpPr>
          <p:nvPr/>
        </p:nvSpPr>
        <p:spPr bwMode="auto">
          <a:xfrm>
            <a:off x="539750" y="3644900"/>
            <a:ext cx="18002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rovnovážná</a:t>
            </a:r>
          </a:p>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51218" name="Text Box 18"/>
          <p:cNvSpPr txBox="1">
            <a:spLocks noChangeArrowheads="1"/>
          </p:cNvSpPr>
          <p:nvPr/>
        </p:nvSpPr>
        <p:spPr bwMode="auto">
          <a:xfrm>
            <a:off x="1943895" y="5733256"/>
            <a:ext cx="26995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Rovnovážné množství</a:t>
            </a:r>
          </a:p>
        </p:txBody>
      </p:sp>
      <p:sp>
        <p:nvSpPr>
          <p:cNvPr id="51219" name="Text Box 19"/>
          <p:cNvSpPr txBox="1">
            <a:spLocks noChangeArrowheads="1"/>
          </p:cNvSpPr>
          <p:nvPr/>
        </p:nvSpPr>
        <p:spPr bwMode="auto">
          <a:xfrm>
            <a:off x="2051050" y="3716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51220" name="Text Box 20"/>
          <p:cNvSpPr txBox="1">
            <a:spLocks noChangeArrowheads="1"/>
          </p:cNvSpPr>
          <p:nvPr/>
        </p:nvSpPr>
        <p:spPr bwMode="auto">
          <a:xfrm>
            <a:off x="45720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7</a:t>
            </a:r>
          </a:p>
        </p:txBody>
      </p:sp>
    </p:spTree>
    <p:extLst>
      <p:ext uri="{BB962C8B-B14F-4D97-AF65-F5344CB8AC3E}">
        <p14:creationId xmlns:p14="http://schemas.microsoft.com/office/powerpoint/2010/main" val="1413543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a:t>Nerovnováha trhu</a:t>
            </a:r>
          </a:p>
        </p:txBody>
      </p:sp>
      <p:sp>
        <p:nvSpPr>
          <p:cNvPr id="55299" name="Rectangle 3"/>
          <p:cNvSpPr>
            <a:spLocks noGrp="1" noChangeArrowheads="1"/>
          </p:cNvSpPr>
          <p:nvPr>
            <p:ph sz="quarter" idx="1"/>
          </p:nvPr>
        </p:nvSpPr>
        <p:spPr/>
        <p:txBody>
          <a:bodyPr/>
          <a:lstStyle/>
          <a:p>
            <a:r>
              <a:rPr lang="cs-CZ"/>
              <a:t>Přebytek:</a:t>
            </a:r>
          </a:p>
          <a:p>
            <a:pPr lvl="2"/>
            <a:r>
              <a:rPr lang="cs-CZ"/>
              <a:t>Cena je vyšší než rovnovážná </a:t>
            </a:r>
          </a:p>
          <a:p>
            <a:pPr lvl="2"/>
            <a:r>
              <a:rPr lang="cs-CZ"/>
              <a:t>Nabízené množství je vyšší než poptávané</a:t>
            </a:r>
          </a:p>
          <a:p>
            <a:pPr lvl="2"/>
            <a:r>
              <a:rPr lang="cs-CZ"/>
              <a:t>Prodávající sníží cenu, aby víc prodali</a:t>
            </a:r>
          </a:p>
          <a:p>
            <a:r>
              <a:rPr lang="cs-CZ"/>
              <a:t>Nedostatek:</a:t>
            </a:r>
          </a:p>
          <a:p>
            <a:pPr lvl="2"/>
            <a:r>
              <a:rPr lang="cs-CZ"/>
              <a:t>Cena je nižší než rovnovážná</a:t>
            </a:r>
          </a:p>
          <a:p>
            <a:pPr lvl="2"/>
            <a:r>
              <a:rPr lang="cs-CZ"/>
              <a:t>Poptávané množství je vyšší než nabízené</a:t>
            </a:r>
          </a:p>
          <a:p>
            <a:pPr lvl="2"/>
            <a:r>
              <a:rPr lang="cs-CZ"/>
              <a:t>Prodávající zvýší cenu, protože si to mohou dovolit</a:t>
            </a:r>
          </a:p>
          <a:p>
            <a:pPr>
              <a:buFont typeface="Wingdings" pitchFamily="2" charset="2"/>
              <a:buNone/>
            </a:pPr>
            <a:endParaRPr lang="cs-CZ"/>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669498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cs-CZ"/>
              <a:t>Trh v nerovnováze</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56323" name="Text Box 3"/>
          <p:cNvSpPr txBox="1">
            <a:spLocks noChangeArrowheads="1"/>
          </p:cNvSpPr>
          <p:nvPr/>
        </p:nvSpPr>
        <p:spPr bwMode="auto">
          <a:xfrm>
            <a:off x="1547813" y="24209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56324" name="Text Box 4"/>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56325" name="Line 5"/>
          <p:cNvSpPr>
            <a:spLocks noChangeShapeType="1"/>
          </p:cNvSpPr>
          <p:nvPr/>
        </p:nvSpPr>
        <p:spPr bwMode="auto">
          <a:xfrm>
            <a:off x="3563938" y="2781300"/>
            <a:ext cx="2520950" cy="25209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26" name="Text Box 6"/>
          <p:cNvSpPr txBox="1">
            <a:spLocks noChangeArrowheads="1"/>
          </p:cNvSpPr>
          <p:nvPr/>
        </p:nvSpPr>
        <p:spPr bwMode="auto">
          <a:xfrm>
            <a:off x="6227763" y="24209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p>
        </p:txBody>
      </p:sp>
      <p:sp>
        <p:nvSpPr>
          <p:cNvPr id="56327" name="Line 7"/>
          <p:cNvSpPr>
            <a:spLocks noChangeShapeType="1"/>
          </p:cNvSpPr>
          <p:nvPr/>
        </p:nvSpPr>
        <p:spPr bwMode="auto">
          <a:xfrm flipV="1">
            <a:off x="3276600" y="2781300"/>
            <a:ext cx="2808288" cy="24479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28" name="Line 8"/>
          <p:cNvSpPr>
            <a:spLocks noChangeShapeType="1"/>
          </p:cNvSpPr>
          <p:nvPr/>
        </p:nvSpPr>
        <p:spPr bwMode="auto">
          <a:xfrm>
            <a:off x="3059113"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29" name="Line 9"/>
          <p:cNvSpPr>
            <a:spLocks noChangeShapeType="1"/>
          </p:cNvSpPr>
          <p:nvPr/>
        </p:nvSpPr>
        <p:spPr bwMode="auto">
          <a:xfrm flipH="1">
            <a:off x="3059113" y="5661025"/>
            <a:ext cx="3817937"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30" name="Text Box 10"/>
          <p:cNvSpPr txBox="1">
            <a:spLocks noChangeArrowheads="1"/>
          </p:cNvSpPr>
          <p:nvPr/>
        </p:nvSpPr>
        <p:spPr bwMode="auto">
          <a:xfrm>
            <a:off x="4572000" y="33575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E</a:t>
            </a:r>
          </a:p>
        </p:txBody>
      </p:sp>
      <p:sp>
        <p:nvSpPr>
          <p:cNvPr id="56331" name="Text Box 11"/>
          <p:cNvSpPr txBox="1">
            <a:spLocks noChangeArrowheads="1"/>
          </p:cNvSpPr>
          <p:nvPr/>
        </p:nvSpPr>
        <p:spPr bwMode="auto">
          <a:xfrm>
            <a:off x="6156325" y="50133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D</a:t>
            </a:r>
          </a:p>
        </p:txBody>
      </p:sp>
      <p:sp>
        <p:nvSpPr>
          <p:cNvPr id="56332" name="Line 12"/>
          <p:cNvSpPr>
            <a:spLocks noChangeShapeType="1"/>
          </p:cNvSpPr>
          <p:nvPr/>
        </p:nvSpPr>
        <p:spPr bwMode="auto">
          <a:xfrm>
            <a:off x="3059113" y="3933825"/>
            <a:ext cx="16573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33"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34"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6335" name="Text Box 15"/>
          <p:cNvSpPr txBox="1">
            <a:spLocks noChangeArrowheads="1"/>
          </p:cNvSpPr>
          <p:nvPr/>
        </p:nvSpPr>
        <p:spPr bwMode="auto">
          <a:xfrm>
            <a:off x="2124075" y="5949950"/>
            <a:ext cx="1943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poptávané množství</a:t>
            </a:r>
          </a:p>
        </p:txBody>
      </p:sp>
      <p:sp>
        <p:nvSpPr>
          <p:cNvPr id="56336" name="Text Box 16"/>
          <p:cNvSpPr txBox="1">
            <a:spLocks noChangeArrowheads="1"/>
          </p:cNvSpPr>
          <p:nvPr/>
        </p:nvSpPr>
        <p:spPr bwMode="auto">
          <a:xfrm>
            <a:off x="5364163" y="6003925"/>
            <a:ext cx="16557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nabízené</a:t>
            </a:r>
          </a:p>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56337" name="Text Box 17"/>
          <p:cNvSpPr txBox="1">
            <a:spLocks noChangeArrowheads="1"/>
          </p:cNvSpPr>
          <p:nvPr/>
        </p:nvSpPr>
        <p:spPr bwMode="auto">
          <a:xfrm>
            <a:off x="2627313" y="37163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56338" name="Text Box 18"/>
          <p:cNvSpPr txBox="1">
            <a:spLocks noChangeArrowheads="1"/>
          </p:cNvSpPr>
          <p:nvPr/>
        </p:nvSpPr>
        <p:spPr bwMode="auto">
          <a:xfrm>
            <a:off x="45720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7</a:t>
            </a:r>
          </a:p>
        </p:txBody>
      </p:sp>
      <p:sp>
        <p:nvSpPr>
          <p:cNvPr id="56339" name="Line 19"/>
          <p:cNvSpPr>
            <a:spLocks noChangeShapeType="1"/>
          </p:cNvSpPr>
          <p:nvPr/>
        </p:nvSpPr>
        <p:spPr bwMode="auto">
          <a:xfrm>
            <a:off x="3059113" y="3284538"/>
            <a:ext cx="24495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40" name="Line 20"/>
          <p:cNvSpPr>
            <a:spLocks noChangeShapeType="1"/>
          </p:cNvSpPr>
          <p:nvPr/>
        </p:nvSpPr>
        <p:spPr bwMode="auto">
          <a:xfrm flipV="1">
            <a:off x="5508625" y="3284538"/>
            <a:ext cx="0" cy="237648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41" name="Line 21"/>
          <p:cNvSpPr>
            <a:spLocks noChangeShapeType="1"/>
          </p:cNvSpPr>
          <p:nvPr/>
        </p:nvSpPr>
        <p:spPr bwMode="auto">
          <a:xfrm flipV="1">
            <a:off x="4067175" y="3284538"/>
            <a:ext cx="0" cy="237648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42" name="Text Box 22"/>
          <p:cNvSpPr txBox="1">
            <a:spLocks noChangeArrowheads="1"/>
          </p:cNvSpPr>
          <p:nvPr/>
        </p:nvSpPr>
        <p:spPr bwMode="auto">
          <a:xfrm>
            <a:off x="39243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4</a:t>
            </a:r>
          </a:p>
        </p:txBody>
      </p:sp>
      <p:sp>
        <p:nvSpPr>
          <p:cNvPr id="56343" name="Text Box 23"/>
          <p:cNvSpPr txBox="1">
            <a:spLocks noChangeArrowheads="1"/>
          </p:cNvSpPr>
          <p:nvPr/>
        </p:nvSpPr>
        <p:spPr bwMode="auto">
          <a:xfrm>
            <a:off x="5364163" y="566102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10</a:t>
            </a:r>
          </a:p>
        </p:txBody>
      </p:sp>
      <p:sp>
        <p:nvSpPr>
          <p:cNvPr id="56344" name="Text Box 24"/>
          <p:cNvSpPr txBox="1">
            <a:spLocks noChangeArrowheads="1"/>
          </p:cNvSpPr>
          <p:nvPr/>
        </p:nvSpPr>
        <p:spPr bwMode="auto">
          <a:xfrm>
            <a:off x="2484438" y="3068638"/>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2,5</a:t>
            </a:r>
          </a:p>
        </p:txBody>
      </p:sp>
      <p:sp>
        <p:nvSpPr>
          <p:cNvPr id="56345" name="AutoShape 25"/>
          <p:cNvSpPr>
            <a:spLocks/>
          </p:cNvSpPr>
          <p:nvPr/>
        </p:nvSpPr>
        <p:spPr bwMode="auto">
          <a:xfrm rot="16200000">
            <a:off x="4553744" y="2294731"/>
            <a:ext cx="503238" cy="1476375"/>
          </a:xfrm>
          <a:prstGeom prst="rightBrace">
            <a:avLst>
              <a:gd name="adj1" fmla="val 24448"/>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6347" name="Line 27"/>
          <p:cNvSpPr>
            <a:spLocks noChangeShapeType="1"/>
          </p:cNvSpPr>
          <p:nvPr/>
        </p:nvSpPr>
        <p:spPr bwMode="auto">
          <a:xfrm flipV="1">
            <a:off x="3492500" y="5949950"/>
            <a:ext cx="503238" cy="2159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49" name="Line 29"/>
          <p:cNvSpPr>
            <a:spLocks noChangeShapeType="1"/>
          </p:cNvSpPr>
          <p:nvPr/>
        </p:nvSpPr>
        <p:spPr bwMode="auto">
          <a:xfrm flipH="1" flipV="1">
            <a:off x="5724525" y="5949950"/>
            <a:ext cx="71438" cy="14446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6350" name="Text Box 30"/>
          <p:cNvSpPr txBox="1">
            <a:spLocks noChangeArrowheads="1"/>
          </p:cNvSpPr>
          <p:nvPr/>
        </p:nvSpPr>
        <p:spPr bwMode="auto">
          <a:xfrm>
            <a:off x="4284663" y="2349500"/>
            <a:ext cx="115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přebytek</a:t>
            </a:r>
          </a:p>
        </p:txBody>
      </p:sp>
    </p:spTree>
    <p:extLst>
      <p:ext uri="{BB962C8B-B14F-4D97-AF65-F5344CB8AC3E}">
        <p14:creationId xmlns:p14="http://schemas.microsoft.com/office/powerpoint/2010/main" val="3137447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147248" cy="1143000"/>
          </a:xfrm>
        </p:spPr>
        <p:txBody>
          <a:bodyPr/>
          <a:lstStyle/>
          <a:p>
            <a:r>
              <a:rPr lang="cs-CZ" smtClean="0"/>
              <a:t>Vývoj cen cestovní verze modelu T </a:t>
            </a:r>
            <a:br>
              <a:rPr lang="cs-CZ" smtClean="0"/>
            </a:br>
            <a:r>
              <a:rPr lang="cs-CZ" smtClean="0"/>
              <a:t>a objemu jeho výroby</a:t>
            </a:r>
            <a:endParaRPr lang="cs-CZ"/>
          </a:p>
        </p:txBody>
      </p:sp>
      <p:graphicFrame>
        <p:nvGraphicFramePr>
          <p:cNvPr id="3" name="Graf 2"/>
          <p:cNvGraphicFramePr>
            <a:graphicFrameLocks/>
          </p:cNvGraphicFramePr>
          <p:nvPr>
            <p:extLst>
              <p:ext uri="{D42A27DB-BD31-4B8C-83A1-F6EECF244321}">
                <p14:modId xmlns:p14="http://schemas.microsoft.com/office/powerpoint/2010/main" val="520922138"/>
              </p:ext>
            </p:extLst>
          </p:nvPr>
        </p:nvGraphicFramePr>
        <p:xfrm>
          <a:off x="611560" y="1772816"/>
          <a:ext cx="6553200" cy="4233862"/>
        </p:xfrm>
        <a:graphic>
          <a:graphicData uri="http://schemas.openxmlformats.org/drawingml/2006/chart">
            <c:chart xmlns:c="http://schemas.openxmlformats.org/drawingml/2006/chart" xmlns:r="http://schemas.openxmlformats.org/officeDocument/2006/relationships" r:id="rId2"/>
          </a:graphicData>
        </a:graphic>
      </p:graphicFrame>
      <p:sp>
        <p:nvSpPr>
          <p:cNvPr id="4" name="AutoShape 2" descr="Výsledek obrázku pro model T"/>
          <p:cNvSpPr>
            <a:spLocks noChangeAspect="1" noChangeArrowheads="1"/>
          </p:cNvSpPr>
          <p:nvPr/>
        </p:nvSpPr>
        <p:spPr bwMode="auto">
          <a:xfrm>
            <a:off x="155575" y="-784225"/>
            <a:ext cx="2095500" cy="1647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Výsledek obrázku pro model T"/>
          <p:cNvSpPr>
            <a:spLocks noChangeAspect="1" noChangeArrowheads="1"/>
          </p:cNvSpPr>
          <p:nvPr/>
        </p:nvSpPr>
        <p:spPr bwMode="auto">
          <a:xfrm>
            <a:off x="307975" y="-631825"/>
            <a:ext cx="2095500" cy="1647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Výsledek obrázku pro model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472" y="1016000"/>
            <a:ext cx="3343268" cy="2629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306420" y="6345479"/>
            <a:ext cx="3592650" cy="369332"/>
          </a:xfrm>
          <a:prstGeom prst="rect">
            <a:avLst/>
          </a:prstGeom>
          <a:noFill/>
        </p:spPr>
        <p:txBody>
          <a:bodyPr wrap="none" rtlCol="0">
            <a:spAutoFit/>
          </a:bodyPr>
          <a:lstStyle/>
          <a:p>
            <a:r>
              <a:rPr lang="cs-CZ" i="1" smtClean="0"/>
              <a:t>Zdroj: Ford, H. Můj život a dílo.</a:t>
            </a:r>
            <a:endParaRPr lang="cs-CZ" i="1"/>
          </a:p>
        </p:txBody>
      </p:sp>
    </p:spTree>
    <p:extLst>
      <p:ext uri="{BB962C8B-B14F-4D97-AF65-F5344CB8AC3E}">
        <p14:creationId xmlns:p14="http://schemas.microsoft.com/office/powerpoint/2010/main" val="265813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t>Zákon nabídky a poptávky</a:t>
            </a:r>
          </a:p>
        </p:txBody>
      </p:sp>
      <p:sp>
        <p:nvSpPr>
          <p:cNvPr id="57347" name="Rectangle 3"/>
          <p:cNvSpPr>
            <a:spLocks noGrp="1" noChangeArrowheads="1"/>
          </p:cNvSpPr>
          <p:nvPr>
            <p:ph sz="quarter" idx="1"/>
          </p:nvPr>
        </p:nvSpPr>
        <p:spPr/>
        <p:txBody>
          <a:bodyPr/>
          <a:lstStyle/>
          <a:p>
            <a:r>
              <a:rPr lang="cs-CZ"/>
              <a:t>Cena produkce se přizpůsobuje, čímž srovnává nabízené a poptávané množství</a:t>
            </a:r>
          </a:p>
          <a:p>
            <a:endParaRPr lang="cs-CZ"/>
          </a:p>
          <a:p>
            <a:r>
              <a:rPr lang="cs-CZ"/>
              <a:t>Nutná podmínka: neregulovaný trh</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4215693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a:t>Vliv státu</a:t>
            </a:r>
          </a:p>
        </p:txBody>
      </p:sp>
      <p:sp>
        <p:nvSpPr>
          <p:cNvPr id="58371" name="Rectangle 3"/>
          <p:cNvSpPr>
            <a:spLocks noGrp="1" noChangeArrowheads="1"/>
          </p:cNvSpPr>
          <p:nvPr>
            <p:ph sz="quarter" idx="1"/>
          </p:nvPr>
        </p:nvSpPr>
        <p:spPr/>
        <p:txBody>
          <a:bodyPr/>
          <a:lstStyle/>
          <a:p>
            <a:r>
              <a:rPr lang="cs-CZ"/>
              <a:t>„nespravedlivé ceny“ </a:t>
            </a:r>
          </a:p>
          <a:p>
            <a:r>
              <a:rPr lang="cs-CZ" b="1"/>
              <a:t>Cenový strop</a:t>
            </a:r>
            <a:r>
              <a:rPr lang="cs-CZ"/>
              <a:t> = max. cena, za kterou 	může být prodáváno</a:t>
            </a:r>
          </a:p>
          <a:p>
            <a:r>
              <a:rPr lang="cs-CZ" b="1"/>
              <a:t>Min. cena</a:t>
            </a:r>
            <a:r>
              <a:rPr lang="cs-CZ"/>
              <a:t> = nejnižší cena, za kterou 	může být prodáváno</a:t>
            </a:r>
          </a:p>
          <a:p>
            <a:r>
              <a:rPr lang="cs-CZ"/>
              <a:t>Důsledek: přebytek X nedostatek</a:t>
            </a:r>
          </a:p>
          <a:p>
            <a:endParaRPr lang="cs-CZ"/>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pic>
        <p:nvPicPr>
          <p:cNvPr id="11266" name="Picture 2" descr="Výsledek obrázku pro p&amp;ecaro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0"/>
            <a:ext cx="3048000" cy="2152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74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cs-CZ"/>
              <a:t>Cenový strop nižší než rovnovážná cena</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60419" name="Text Box 3"/>
          <p:cNvSpPr txBox="1">
            <a:spLocks noChangeArrowheads="1"/>
          </p:cNvSpPr>
          <p:nvPr/>
        </p:nvSpPr>
        <p:spPr bwMode="auto">
          <a:xfrm>
            <a:off x="1547813" y="24209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60420" name="Text Box 4"/>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60421" name="Line 5"/>
          <p:cNvSpPr>
            <a:spLocks noChangeShapeType="1"/>
          </p:cNvSpPr>
          <p:nvPr/>
        </p:nvSpPr>
        <p:spPr bwMode="auto">
          <a:xfrm>
            <a:off x="3419475" y="2852738"/>
            <a:ext cx="2736850" cy="22320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2" name="Text Box 6"/>
          <p:cNvSpPr txBox="1">
            <a:spLocks noChangeArrowheads="1"/>
          </p:cNvSpPr>
          <p:nvPr/>
        </p:nvSpPr>
        <p:spPr bwMode="auto">
          <a:xfrm>
            <a:off x="6227763" y="24209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p>
        </p:txBody>
      </p:sp>
      <p:sp>
        <p:nvSpPr>
          <p:cNvPr id="60423" name="Line 7"/>
          <p:cNvSpPr>
            <a:spLocks noChangeShapeType="1"/>
          </p:cNvSpPr>
          <p:nvPr/>
        </p:nvSpPr>
        <p:spPr bwMode="auto">
          <a:xfrm flipV="1">
            <a:off x="3276600" y="2781300"/>
            <a:ext cx="2808288" cy="24479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4" name="Line 8"/>
          <p:cNvSpPr>
            <a:spLocks noChangeShapeType="1"/>
          </p:cNvSpPr>
          <p:nvPr/>
        </p:nvSpPr>
        <p:spPr bwMode="auto">
          <a:xfrm>
            <a:off x="3059113"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5" name="Line 9"/>
          <p:cNvSpPr>
            <a:spLocks noChangeShapeType="1"/>
          </p:cNvSpPr>
          <p:nvPr/>
        </p:nvSpPr>
        <p:spPr bwMode="auto">
          <a:xfrm flipH="1">
            <a:off x="3059113" y="5661025"/>
            <a:ext cx="3817937"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6" name="Text Box 10"/>
          <p:cNvSpPr txBox="1">
            <a:spLocks noChangeArrowheads="1"/>
          </p:cNvSpPr>
          <p:nvPr/>
        </p:nvSpPr>
        <p:spPr bwMode="auto">
          <a:xfrm>
            <a:off x="4572000" y="33575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E</a:t>
            </a:r>
          </a:p>
        </p:txBody>
      </p:sp>
      <p:sp>
        <p:nvSpPr>
          <p:cNvPr id="60427" name="Text Box 11"/>
          <p:cNvSpPr txBox="1">
            <a:spLocks noChangeArrowheads="1"/>
          </p:cNvSpPr>
          <p:nvPr/>
        </p:nvSpPr>
        <p:spPr bwMode="auto">
          <a:xfrm>
            <a:off x="6227763" y="4941888"/>
            <a:ext cx="296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D</a:t>
            </a:r>
          </a:p>
        </p:txBody>
      </p:sp>
      <p:sp>
        <p:nvSpPr>
          <p:cNvPr id="60428" name="Line 12"/>
          <p:cNvSpPr>
            <a:spLocks noChangeShapeType="1"/>
          </p:cNvSpPr>
          <p:nvPr/>
        </p:nvSpPr>
        <p:spPr bwMode="auto">
          <a:xfrm>
            <a:off x="3059113" y="3933825"/>
            <a:ext cx="16573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9"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0"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0433" name="Text Box 17"/>
          <p:cNvSpPr txBox="1">
            <a:spLocks noChangeArrowheads="1"/>
          </p:cNvSpPr>
          <p:nvPr/>
        </p:nvSpPr>
        <p:spPr bwMode="auto">
          <a:xfrm>
            <a:off x="2627313" y="37163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60434" name="Text Box 18"/>
          <p:cNvSpPr txBox="1">
            <a:spLocks noChangeArrowheads="1"/>
          </p:cNvSpPr>
          <p:nvPr/>
        </p:nvSpPr>
        <p:spPr bwMode="auto">
          <a:xfrm>
            <a:off x="45720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7</a:t>
            </a:r>
          </a:p>
        </p:txBody>
      </p:sp>
      <p:sp>
        <p:nvSpPr>
          <p:cNvPr id="60436" name="Line 20"/>
          <p:cNvSpPr>
            <a:spLocks noChangeShapeType="1"/>
          </p:cNvSpPr>
          <p:nvPr/>
        </p:nvSpPr>
        <p:spPr bwMode="auto">
          <a:xfrm flipV="1">
            <a:off x="5508625" y="4508500"/>
            <a:ext cx="0" cy="1152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7" name="Line 21"/>
          <p:cNvSpPr>
            <a:spLocks noChangeShapeType="1"/>
          </p:cNvSpPr>
          <p:nvPr/>
        </p:nvSpPr>
        <p:spPr bwMode="auto">
          <a:xfrm flipV="1">
            <a:off x="4067175" y="4508500"/>
            <a:ext cx="0" cy="1152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8" name="Text Box 22"/>
          <p:cNvSpPr txBox="1">
            <a:spLocks noChangeArrowheads="1"/>
          </p:cNvSpPr>
          <p:nvPr/>
        </p:nvSpPr>
        <p:spPr bwMode="auto">
          <a:xfrm>
            <a:off x="39243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4</a:t>
            </a:r>
          </a:p>
        </p:txBody>
      </p:sp>
      <p:sp>
        <p:nvSpPr>
          <p:cNvPr id="60439" name="Text Box 23"/>
          <p:cNvSpPr txBox="1">
            <a:spLocks noChangeArrowheads="1"/>
          </p:cNvSpPr>
          <p:nvPr/>
        </p:nvSpPr>
        <p:spPr bwMode="auto">
          <a:xfrm>
            <a:off x="5364163" y="566102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10</a:t>
            </a:r>
          </a:p>
        </p:txBody>
      </p:sp>
      <p:sp>
        <p:nvSpPr>
          <p:cNvPr id="60440" name="Text Box 24"/>
          <p:cNvSpPr txBox="1">
            <a:spLocks noChangeArrowheads="1"/>
          </p:cNvSpPr>
          <p:nvPr/>
        </p:nvSpPr>
        <p:spPr bwMode="auto">
          <a:xfrm>
            <a:off x="2484438" y="3068638"/>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2,5</a:t>
            </a:r>
          </a:p>
        </p:txBody>
      </p:sp>
      <p:sp>
        <p:nvSpPr>
          <p:cNvPr id="60441" name="AutoShape 25"/>
          <p:cNvSpPr>
            <a:spLocks/>
          </p:cNvSpPr>
          <p:nvPr/>
        </p:nvSpPr>
        <p:spPr bwMode="auto">
          <a:xfrm rot="5400000">
            <a:off x="4536281" y="4039394"/>
            <a:ext cx="503238" cy="1441450"/>
          </a:xfrm>
          <a:prstGeom prst="rightBrace">
            <a:avLst>
              <a:gd name="adj1" fmla="val 2387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0444" name="Text Box 28"/>
          <p:cNvSpPr txBox="1">
            <a:spLocks noChangeArrowheads="1"/>
          </p:cNvSpPr>
          <p:nvPr/>
        </p:nvSpPr>
        <p:spPr bwMode="auto">
          <a:xfrm>
            <a:off x="4067175" y="5013325"/>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nedostatek</a:t>
            </a:r>
          </a:p>
        </p:txBody>
      </p:sp>
      <p:sp>
        <p:nvSpPr>
          <p:cNvPr id="60445" name="Line 29"/>
          <p:cNvSpPr>
            <a:spLocks noChangeShapeType="1"/>
          </p:cNvSpPr>
          <p:nvPr/>
        </p:nvSpPr>
        <p:spPr bwMode="auto">
          <a:xfrm>
            <a:off x="3059113" y="4508500"/>
            <a:ext cx="374491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46" name="Text Box 30"/>
          <p:cNvSpPr txBox="1">
            <a:spLocks noChangeArrowheads="1"/>
          </p:cNvSpPr>
          <p:nvPr/>
        </p:nvSpPr>
        <p:spPr bwMode="auto">
          <a:xfrm>
            <a:off x="6877050" y="4221163"/>
            <a:ext cx="1408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800" b="1">
                <a:solidFill>
                  <a:srgbClr val="003399"/>
                </a:solidFill>
              </a:rPr>
              <a:t>STROP</a:t>
            </a:r>
          </a:p>
        </p:txBody>
      </p:sp>
      <p:pic>
        <p:nvPicPr>
          <p:cNvPr id="16388" name="Picture 4" descr="Výsledek obrázku pro REGULACE NÁJEMNÉ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3" y="6027516"/>
            <a:ext cx="9144000" cy="83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9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solidFill>
                  <a:srgbClr val="000000"/>
                </a:solidFill>
              </a:rPr>
              <a:t>Základy ekonomie</a:t>
            </a:r>
          </a:p>
        </p:txBody>
      </p:sp>
      <p:pic>
        <p:nvPicPr>
          <p:cNvPr id="3074" name="Picture 2" descr="Výsledek obrázku pro neur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cs-CZ"/>
              <a:t>Minimální cena vyšší než rovnovážná cena</a:t>
            </a:r>
            <a:endParaRPr lang="cs-CZ" dirty="0"/>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
        <p:nvSpPr>
          <p:cNvPr id="60419" name="Text Box 3"/>
          <p:cNvSpPr txBox="1">
            <a:spLocks noChangeArrowheads="1"/>
          </p:cNvSpPr>
          <p:nvPr/>
        </p:nvSpPr>
        <p:spPr bwMode="auto">
          <a:xfrm>
            <a:off x="1547813" y="24209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60420" name="Text Box 4"/>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60421" name="Line 5"/>
          <p:cNvSpPr>
            <a:spLocks noChangeShapeType="1"/>
          </p:cNvSpPr>
          <p:nvPr/>
        </p:nvSpPr>
        <p:spPr bwMode="auto">
          <a:xfrm>
            <a:off x="3419475" y="2852738"/>
            <a:ext cx="2736850" cy="22320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2" name="Text Box 6"/>
          <p:cNvSpPr txBox="1">
            <a:spLocks noChangeArrowheads="1"/>
          </p:cNvSpPr>
          <p:nvPr/>
        </p:nvSpPr>
        <p:spPr bwMode="auto">
          <a:xfrm>
            <a:off x="6227763" y="24209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p>
        </p:txBody>
      </p:sp>
      <p:sp>
        <p:nvSpPr>
          <p:cNvPr id="60423" name="Line 7"/>
          <p:cNvSpPr>
            <a:spLocks noChangeShapeType="1"/>
          </p:cNvSpPr>
          <p:nvPr/>
        </p:nvSpPr>
        <p:spPr bwMode="auto">
          <a:xfrm flipV="1">
            <a:off x="3276600" y="2781300"/>
            <a:ext cx="2808288" cy="24479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4" name="Line 8"/>
          <p:cNvSpPr>
            <a:spLocks noChangeShapeType="1"/>
          </p:cNvSpPr>
          <p:nvPr/>
        </p:nvSpPr>
        <p:spPr bwMode="auto">
          <a:xfrm>
            <a:off x="3059113"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5" name="Line 9"/>
          <p:cNvSpPr>
            <a:spLocks noChangeShapeType="1"/>
          </p:cNvSpPr>
          <p:nvPr/>
        </p:nvSpPr>
        <p:spPr bwMode="auto">
          <a:xfrm flipH="1">
            <a:off x="3059113" y="5661025"/>
            <a:ext cx="3817937"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6" name="Text Box 10"/>
          <p:cNvSpPr txBox="1">
            <a:spLocks noChangeArrowheads="1"/>
          </p:cNvSpPr>
          <p:nvPr/>
        </p:nvSpPr>
        <p:spPr bwMode="auto">
          <a:xfrm>
            <a:off x="4572000" y="33575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E</a:t>
            </a:r>
          </a:p>
        </p:txBody>
      </p:sp>
      <p:sp>
        <p:nvSpPr>
          <p:cNvPr id="60427" name="Text Box 11"/>
          <p:cNvSpPr txBox="1">
            <a:spLocks noChangeArrowheads="1"/>
          </p:cNvSpPr>
          <p:nvPr/>
        </p:nvSpPr>
        <p:spPr bwMode="auto">
          <a:xfrm>
            <a:off x="6227763" y="4941888"/>
            <a:ext cx="296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D</a:t>
            </a:r>
          </a:p>
        </p:txBody>
      </p:sp>
      <p:sp>
        <p:nvSpPr>
          <p:cNvPr id="60428" name="Line 12"/>
          <p:cNvSpPr>
            <a:spLocks noChangeShapeType="1"/>
          </p:cNvSpPr>
          <p:nvPr/>
        </p:nvSpPr>
        <p:spPr bwMode="auto">
          <a:xfrm>
            <a:off x="3059113" y="3933825"/>
            <a:ext cx="16573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9"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0"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0433" name="Text Box 17"/>
          <p:cNvSpPr txBox="1">
            <a:spLocks noChangeArrowheads="1"/>
          </p:cNvSpPr>
          <p:nvPr/>
        </p:nvSpPr>
        <p:spPr bwMode="auto">
          <a:xfrm>
            <a:off x="2627313" y="37163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a:t>
            </a:r>
          </a:p>
        </p:txBody>
      </p:sp>
      <p:sp>
        <p:nvSpPr>
          <p:cNvPr id="60434" name="Text Box 18"/>
          <p:cNvSpPr txBox="1">
            <a:spLocks noChangeArrowheads="1"/>
          </p:cNvSpPr>
          <p:nvPr/>
        </p:nvSpPr>
        <p:spPr bwMode="auto">
          <a:xfrm>
            <a:off x="45720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7</a:t>
            </a:r>
          </a:p>
        </p:txBody>
      </p:sp>
      <p:sp>
        <p:nvSpPr>
          <p:cNvPr id="60436" name="Line 20"/>
          <p:cNvSpPr>
            <a:spLocks noChangeShapeType="1"/>
          </p:cNvSpPr>
          <p:nvPr/>
        </p:nvSpPr>
        <p:spPr bwMode="auto">
          <a:xfrm flipV="1">
            <a:off x="5508625" y="3267075"/>
            <a:ext cx="0" cy="23939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7" name="Line 21"/>
          <p:cNvSpPr>
            <a:spLocks noChangeShapeType="1"/>
          </p:cNvSpPr>
          <p:nvPr/>
        </p:nvSpPr>
        <p:spPr bwMode="auto">
          <a:xfrm flipV="1">
            <a:off x="4067175" y="3267075"/>
            <a:ext cx="0" cy="23939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8" name="Text Box 22"/>
          <p:cNvSpPr txBox="1">
            <a:spLocks noChangeArrowheads="1"/>
          </p:cNvSpPr>
          <p:nvPr/>
        </p:nvSpPr>
        <p:spPr bwMode="auto">
          <a:xfrm>
            <a:off x="39243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4</a:t>
            </a:r>
          </a:p>
        </p:txBody>
      </p:sp>
      <p:sp>
        <p:nvSpPr>
          <p:cNvPr id="60439" name="Text Box 23"/>
          <p:cNvSpPr txBox="1">
            <a:spLocks noChangeArrowheads="1"/>
          </p:cNvSpPr>
          <p:nvPr/>
        </p:nvSpPr>
        <p:spPr bwMode="auto">
          <a:xfrm>
            <a:off x="5364163" y="566102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10</a:t>
            </a:r>
          </a:p>
        </p:txBody>
      </p:sp>
      <p:sp>
        <p:nvSpPr>
          <p:cNvPr id="60440" name="Text Box 24"/>
          <p:cNvSpPr txBox="1">
            <a:spLocks noChangeArrowheads="1"/>
          </p:cNvSpPr>
          <p:nvPr/>
        </p:nvSpPr>
        <p:spPr bwMode="auto">
          <a:xfrm>
            <a:off x="2484438" y="3068638"/>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2,5</a:t>
            </a:r>
          </a:p>
        </p:txBody>
      </p:sp>
      <p:sp>
        <p:nvSpPr>
          <p:cNvPr id="60441" name="AutoShape 25"/>
          <p:cNvSpPr>
            <a:spLocks/>
          </p:cNvSpPr>
          <p:nvPr/>
        </p:nvSpPr>
        <p:spPr bwMode="auto">
          <a:xfrm rot="16200000">
            <a:off x="4556125" y="2294731"/>
            <a:ext cx="503238" cy="1441450"/>
          </a:xfrm>
          <a:prstGeom prst="rightBrace">
            <a:avLst>
              <a:gd name="adj1" fmla="val 2387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0444" name="Text Box 28"/>
          <p:cNvSpPr txBox="1">
            <a:spLocks noChangeArrowheads="1"/>
          </p:cNvSpPr>
          <p:nvPr/>
        </p:nvSpPr>
        <p:spPr bwMode="auto">
          <a:xfrm>
            <a:off x="4196856" y="2363727"/>
            <a:ext cx="11673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přebytek</a:t>
            </a:r>
          </a:p>
        </p:txBody>
      </p:sp>
      <p:sp>
        <p:nvSpPr>
          <p:cNvPr id="60445" name="Line 29"/>
          <p:cNvSpPr>
            <a:spLocks noChangeShapeType="1"/>
          </p:cNvSpPr>
          <p:nvPr/>
        </p:nvSpPr>
        <p:spPr bwMode="auto">
          <a:xfrm>
            <a:off x="3059113" y="3267075"/>
            <a:ext cx="374491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46" name="Text Box 30"/>
          <p:cNvSpPr txBox="1">
            <a:spLocks noChangeArrowheads="1"/>
          </p:cNvSpPr>
          <p:nvPr/>
        </p:nvSpPr>
        <p:spPr bwMode="auto">
          <a:xfrm>
            <a:off x="6660232" y="1847164"/>
            <a:ext cx="22669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800" b="1" dirty="0">
                <a:solidFill>
                  <a:srgbClr val="003399"/>
                </a:solidFill>
              </a:rPr>
              <a:t>MINIMÁLNÍ CENA</a:t>
            </a:r>
          </a:p>
        </p:txBody>
      </p:sp>
    </p:spTree>
    <p:extLst>
      <p:ext uri="{BB962C8B-B14F-4D97-AF65-F5344CB8AC3E}">
        <p14:creationId xmlns:p14="http://schemas.microsoft.com/office/powerpoint/2010/main" val="1118112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solidFill>
                  <a:srgbClr val="000000"/>
                </a:solidFill>
              </a:rPr>
              <a:t>Základy ekonomie</a:t>
            </a:r>
          </a:p>
        </p:txBody>
      </p:sp>
      <p:pic>
        <p:nvPicPr>
          <p:cNvPr id="14340" name="Picture 4" descr="Autogramiada-madeleine-albrightova-brno-krystof-turek-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6781"/>
            <a:ext cx="9135095" cy="361121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Výsledek obrázku pro fro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348722" cy="3246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348722" y="930891"/>
            <a:ext cx="2795958" cy="1200329"/>
          </a:xfrm>
          <a:prstGeom prst="rect">
            <a:avLst/>
          </a:prstGeom>
          <a:noFill/>
        </p:spPr>
        <p:txBody>
          <a:bodyPr wrap="none" rtlCol="0">
            <a:spAutoFit/>
          </a:bodyPr>
          <a:lstStyle/>
          <a:p>
            <a:pPr algn="ctr"/>
            <a:r>
              <a:rPr lang="cs-CZ" sz="2400" b="1">
                <a:solidFill>
                  <a:srgbClr val="002060"/>
                </a:solidFill>
                <a:effectLst>
                  <a:outerShdw blurRad="38100" dist="38100" dir="2700000" algn="tl">
                    <a:srgbClr val="000000">
                      <a:alpha val="43137"/>
                    </a:srgbClr>
                  </a:outerShdw>
                </a:effectLst>
              </a:rPr>
              <a:t>Minimální cena </a:t>
            </a:r>
          </a:p>
          <a:p>
            <a:pPr algn="ctr"/>
            <a:r>
              <a:rPr lang="cs-CZ" sz="2400" b="1">
                <a:solidFill>
                  <a:srgbClr val="002060"/>
                </a:solidFill>
                <a:effectLst>
                  <a:outerShdw blurRad="38100" dist="38100" dir="2700000" algn="tl">
                    <a:srgbClr val="000000">
                      <a:alpha val="43137"/>
                    </a:srgbClr>
                  </a:outerShdw>
                </a:effectLst>
              </a:rPr>
              <a:t> &gt; </a:t>
            </a:r>
          </a:p>
          <a:p>
            <a:pPr algn="ctr"/>
            <a:r>
              <a:rPr lang="cs-CZ" sz="2400" b="1">
                <a:solidFill>
                  <a:srgbClr val="002060"/>
                </a:solidFill>
                <a:effectLst>
                  <a:outerShdw blurRad="38100" dist="38100" dir="2700000" algn="tl">
                    <a:srgbClr val="000000">
                      <a:alpha val="43137"/>
                    </a:srgbClr>
                  </a:outerShdw>
                </a:effectLst>
              </a:rPr>
              <a:t>rovnovážná cena</a:t>
            </a:r>
          </a:p>
        </p:txBody>
      </p:sp>
    </p:spTree>
    <p:extLst>
      <p:ext uri="{BB962C8B-B14F-4D97-AF65-F5344CB8AC3E}">
        <p14:creationId xmlns:p14="http://schemas.microsoft.com/office/powerpoint/2010/main" val="906083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Pokračování příště…</a:t>
            </a:r>
            <a:endParaRPr lang="cs-CZ" dirty="0"/>
          </a:p>
        </p:txBody>
      </p:sp>
      <p:sp>
        <p:nvSpPr>
          <p:cNvPr id="3" name="Zástupný symbol pro obsah 2"/>
          <p:cNvSpPr>
            <a:spLocks noGrp="1"/>
          </p:cNvSpPr>
          <p:nvPr>
            <p:ph sz="quarter" idx="1"/>
          </p:nvPr>
        </p:nvSpPr>
        <p:spPr/>
        <p:txBody>
          <a:bodyPr/>
          <a:lstStyle/>
          <a:p>
            <a:pPr marL="0" indent="0">
              <a:buNone/>
            </a:pPr>
            <a:r>
              <a:rPr lang="cs-CZ" b="1">
                <a:solidFill>
                  <a:schemeClr val="accent6"/>
                </a:solidFill>
              </a:rPr>
              <a:t>3. </a:t>
            </a:r>
            <a:r>
              <a:rPr lang="cs-CZ" b="1" u="sng">
                <a:solidFill>
                  <a:schemeClr val="accent6"/>
                </a:solidFill>
              </a:rPr>
              <a:t>EFEKTIVNOST NA TRHU</a:t>
            </a:r>
            <a:endParaRPr lang="cs-CZ" b="1" u="sng" dirty="0">
              <a:solidFill>
                <a:schemeClr val="accent6"/>
              </a:solidFill>
            </a:endParaRPr>
          </a:p>
        </p:txBody>
      </p:sp>
      <p:sp>
        <p:nvSpPr>
          <p:cNvPr id="5" name="Zástupný symbol pro zápatí 4"/>
          <p:cNvSpPr>
            <a:spLocks noGrp="1"/>
          </p:cNvSpPr>
          <p:nvPr>
            <p:ph type="ftr" sz="quarter" idx="16"/>
          </p:nvPr>
        </p:nvSpPr>
        <p:spPr/>
        <p:txBody>
          <a:bodyPr/>
          <a:lstStyle/>
          <a:p>
            <a:r>
              <a:rPr lang="cs-CZ">
                <a:solidFill>
                  <a:srgbClr val="000000"/>
                </a:solidFill>
              </a:rPr>
              <a:t>Základy ekonomie</a:t>
            </a:r>
          </a:p>
        </p:txBody>
      </p:sp>
      <p:pic>
        <p:nvPicPr>
          <p:cNvPr id="15362" name="Picture 2" descr="Výsledek obrázku pro efektivn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564904"/>
            <a:ext cx="4272409" cy="388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Funkce cen</a:t>
            </a:r>
          </a:p>
        </p:txBody>
      </p:sp>
      <p:sp>
        <p:nvSpPr>
          <p:cNvPr id="3" name="Zástupný symbol pro obsah 2"/>
          <p:cNvSpPr>
            <a:spLocks noGrp="1"/>
          </p:cNvSpPr>
          <p:nvPr>
            <p:ph sz="quarter" idx="1"/>
          </p:nvPr>
        </p:nvSpPr>
        <p:spPr>
          <a:xfrm>
            <a:off x="155574" y="2060848"/>
            <a:ext cx="8844409" cy="4797152"/>
          </a:xfrm>
        </p:spPr>
        <p:txBody>
          <a:bodyPr/>
          <a:lstStyle/>
          <a:p>
            <a:r>
              <a:rPr lang="cs-CZ" b="1" dirty="0">
                <a:solidFill>
                  <a:srgbClr val="FF0000"/>
                </a:solidFill>
              </a:rPr>
              <a:t>Motivační</a:t>
            </a:r>
          </a:p>
          <a:p>
            <a:pPr lvl="1"/>
            <a:r>
              <a:rPr lang="cs-CZ" dirty="0"/>
              <a:t>Rozhodování – kuchař šetří máslem (substituuje), farmář začne chovat </a:t>
            </a:r>
            <a:r>
              <a:rPr lang="cs-CZ" dirty="0" err="1"/>
              <a:t>jerseyky</a:t>
            </a:r>
            <a:endParaRPr lang="cs-CZ" dirty="0"/>
          </a:p>
          <a:p>
            <a:r>
              <a:rPr lang="cs-CZ" b="1" dirty="0">
                <a:solidFill>
                  <a:srgbClr val="FF0000"/>
                </a:solidFill>
              </a:rPr>
              <a:t>Informační (signální)</a:t>
            </a:r>
          </a:p>
          <a:p>
            <a:pPr lvl="1"/>
            <a:r>
              <a:rPr lang="cs-CZ" dirty="0"/>
              <a:t>Máslo zdražilo – spotřebitel ví, že je vzácné</a:t>
            </a:r>
          </a:p>
          <a:p>
            <a:r>
              <a:rPr lang="cs-CZ" b="1" dirty="0">
                <a:solidFill>
                  <a:srgbClr val="FF0000"/>
                </a:solidFill>
              </a:rPr>
              <a:t>Alokační</a:t>
            </a:r>
          </a:p>
          <a:p>
            <a:pPr lvl="1"/>
            <a:r>
              <a:rPr lang="cs-CZ" dirty="0"/>
              <a:t>Mléčný tuk se používá na výrobu másla a sýrů. Sýry – vyšší poptávka a vyšší výnos!</a:t>
            </a:r>
            <a:endParaRPr lang="cs-CZ" b="1" dirty="0">
              <a:solidFill>
                <a:srgbClr val="FF0000"/>
              </a:solidFill>
            </a:endParaRPr>
          </a:p>
          <a:p>
            <a:r>
              <a:rPr lang="cs-CZ" b="1" dirty="0">
                <a:solidFill>
                  <a:srgbClr val="FF0000"/>
                </a:solidFill>
              </a:rPr>
              <a:t>Distribuční (distribuce dle ochoty platit) </a:t>
            </a:r>
          </a:p>
          <a:p>
            <a:pPr marL="457200" lvl="1" indent="0">
              <a:buNone/>
            </a:pPr>
            <a:endParaRPr lang="cs-CZ" dirty="0"/>
          </a:p>
          <a:p>
            <a:endParaRPr lang="cs-CZ" dirty="0"/>
          </a:p>
          <a:p>
            <a:pPr lvl="1"/>
            <a:endParaRPr lang="cs-CZ" dirty="0"/>
          </a:p>
        </p:txBody>
      </p:sp>
      <p:sp>
        <p:nvSpPr>
          <p:cNvPr id="5" name="AutoShape 2" descr="Výsledek obrázku pro jerseyky"/>
          <p:cNvSpPr>
            <a:spLocks noChangeAspect="1" noChangeArrowheads="1"/>
          </p:cNvSpPr>
          <p:nvPr/>
        </p:nvSpPr>
        <p:spPr bwMode="auto">
          <a:xfrm>
            <a:off x="155575" y="-1477963"/>
            <a:ext cx="46291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Výsledek obrázku pro jerseyky"/>
          <p:cNvSpPr>
            <a:spLocks noChangeAspect="1" noChangeArrowheads="1"/>
          </p:cNvSpPr>
          <p:nvPr/>
        </p:nvSpPr>
        <p:spPr bwMode="auto">
          <a:xfrm>
            <a:off x="307975" y="-1325563"/>
            <a:ext cx="46291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descr="Výsledek obrázku pro jerseyk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65087"/>
            <a:ext cx="3779912" cy="2519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2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t>Tržní síly</a:t>
            </a:r>
          </a:p>
        </p:txBody>
      </p:sp>
      <p:sp>
        <p:nvSpPr>
          <p:cNvPr id="30723" name="Rectangle 3"/>
          <p:cNvSpPr>
            <a:spLocks noGrp="1" noChangeArrowheads="1"/>
          </p:cNvSpPr>
          <p:nvPr>
            <p:ph sz="quarter" idx="1"/>
          </p:nvPr>
        </p:nvSpPr>
        <p:spPr/>
        <p:txBody>
          <a:bodyPr/>
          <a:lstStyle/>
          <a:p>
            <a:pPr>
              <a:lnSpc>
                <a:spcPct val="90000"/>
              </a:lnSpc>
            </a:pPr>
            <a:r>
              <a:rPr lang="cs-CZ" b="1">
                <a:solidFill>
                  <a:srgbClr val="FF0000"/>
                </a:solidFill>
              </a:rPr>
              <a:t>Nabídka</a:t>
            </a:r>
            <a:r>
              <a:rPr lang="cs-CZ"/>
              <a:t>  a </a:t>
            </a:r>
            <a:r>
              <a:rPr lang="cs-CZ" b="1">
                <a:solidFill>
                  <a:srgbClr val="FF0000"/>
                </a:solidFill>
              </a:rPr>
              <a:t>poptávka</a:t>
            </a:r>
            <a:r>
              <a:rPr lang="cs-CZ"/>
              <a:t> jsou hybateli tržních ekonomik</a:t>
            </a:r>
          </a:p>
          <a:p>
            <a:pPr>
              <a:lnSpc>
                <a:spcPct val="90000"/>
              </a:lnSpc>
            </a:pPr>
            <a:r>
              <a:rPr lang="cs-CZ"/>
              <a:t>Moderní mikroekonomie je o nabídce, poptávce a </a:t>
            </a:r>
            <a:r>
              <a:rPr lang="cs-CZ" b="1">
                <a:solidFill>
                  <a:srgbClr val="FF0000"/>
                </a:solidFill>
              </a:rPr>
              <a:t>tržní rovnováze</a:t>
            </a:r>
          </a:p>
          <a:p>
            <a:pPr>
              <a:lnSpc>
                <a:spcPct val="90000"/>
              </a:lnSpc>
            </a:pPr>
            <a:r>
              <a:rPr lang="cs-CZ" b="1">
                <a:solidFill>
                  <a:srgbClr val="FF0000"/>
                </a:solidFill>
              </a:rPr>
              <a:t>Trh</a:t>
            </a:r>
            <a:r>
              <a:rPr lang="cs-CZ"/>
              <a:t> = skupina prodávajících </a:t>
            </a:r>
            <a:r>
              <a:rPr lang="cs-CZ"/>
              <a:t/>
            </a:r>
            <a:br>
              <a:rPr lang="cs-CZ"/>
            </a:br>
            <a:r>
              <a:rPr lang="cs-CZ" smtClean="0"/>
              <a:t>a kupujících určitého </a:t>
            </a:r>
            <a:r>
              <a:rPr lang="cs-CZ"/>
              <a:t>produktu/služby</a:t>
            </a:r>
          </a:p>
          <a:p>
            <a:pPr>
              <a:lnSpc>
                <a:spcPct val="90000"/>
              </a:lnSpc>
            </a:pPr>
            <a:r>
              <a:rPr lang="cs-CZ"/>
              <a:t>Nabídka a poptávka odpovídají chování lidí a jejich vzájemné interakci na trhu</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359549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cs-CZ"/>
              <a:t>Trhy a konkurence</a:t>
            </a:r>
          </a:p>
        </p:txBody>
      </p:sp>
      <p:sp>
        <p:nvSpPr>
          <p:cNvPr id="40963" name="Rectangle 3"/>
          <p:cNvSpPr>
            <a:spLocks noGrp="1" noChangeArrowheads="1"/>
          </p:cNvSpPr>
          <p:nvPr>
            <p:ph sz="quarter" idx="1"/>
          </p:nvPr>
        </p:nvSpPr>
        <p:spPr/>
        <p:txBody>
          <a:bodyPr/>
          <a:lstStyle/>
          <a:p>
            <a:r>
              <a:rPr lang="cs-CZ" b="1"/>
              <a:t>Nabídka</a:t>
            </a:r>
            <a:r>
              <a:rPr lang="cs-CZ"/>
              <a:t> = prodávající</a:t>
            </a:r>
          </a:p>
          <a:p>
            <a:r>
              <a:rPr lang="cs-CZ" b="1"/>
              <a:t>Poptávka</a:t>
            </a:r>
            <a:r>
              <a:rPr lang="cs-CZ"/>
              <a:t> = kupující</a:t>
            </a:r>
          </a:p>
          <a:p>
            <a:r>
              <a:rPr lang="cs-CZ" b="1"/>
              <a:t>Konkurenční trh</a:t>
            </a:r>
            <a:r>
              <a:rPr lang="cs-CZ"/>
              <a:t> = trh, kde je hodně 	prodávajících a kupujících, takže nikdo 	nemůže ovlivnit tržní cenu (</a:t>
            </a:r>
            <a:r>
              <a:rPr lang="cs-CZ" b="1"/>
              <a:t>DOKO</a:t>
            </a:r>
            <a:r>
              <a:rPr lang="cs-CZ"/>
              <a:t>)</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383373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cs-CZ" dirty="0"/>
              <a:t>Konkurence</a:t>
            </a:r>
          </a:p>
        </p:txBody>
      </p:sp>
      <p:sp>
        <p:nvSpPr>
          <p:cNvPr id="41987" name="Rectangle 3"/>
          <p:cNvSpPr>
            <a:spLocks noGrp="1" noChangeArrowheads="1"/>
          </p:cNvSpPr>
          <p:nvPr>
            <p:ph sz="quarter" idx="1"/>
          </p:nvPr>
        </p:nvSpPr>
        <p:spPr/>
        <p:txBody>
          <a:bodyPr>
            <a:normAutofit/>
          </a:bodyPr>
          <a:lstStyle/>
          <a:p>
            <a:pPr>
              <a:lnSpc>
                <a:spcPct val="80000"/>
              </a:lnSpc>
            </a:pPr>
            <a:r>
              <a:rPr lang="cs-CZ" sz="2400" b="1" dirty="0"/>
              <a:t>Dokonalá konkurence</a:t>
            </a:r>
            <a:r>
              <a:rPr lang="cs-CZ" sz="2400" dirty="0"/>
              <a:t>: </a:t>
            </a:r>
          </a:p>
          <a:p>
            <a:pPr lvl="2">
              <a:lnSpc>
                <a:spcPct val="80000"/>
              </a:lnSpc>
            </a:pPr>
            <a:r>
              <a:rPr lang="cs-CZ" sz="1800" dirty="0"/>
              <a:t>produkce je identická</a:t>
            </a:r>
          </a:p>
          <a:p>
            <a:pPr lvl="2">
              <a:lnSpc>
                <a:spcPct val="80000"/>
              </a:lnSpc>
            </a:pPr>
            <a:r>
              <a:rPr lang="cs-CZ" sz="1800" dirty="0"/>
              <a:t>mnoho prodávajících a kupujících, takže nikdo nemůže ovlivnit tržní cenu</a:t>
            </a:r>
          </a:p>
          <a:p>
            <a:pPr lvl="2">
              <a:lnSpc>
                <a:spcPct val="80000"/>
              </a:lnSpc>
            </a:pPr>
            <a:r>
              <a:rPr lang="cs-CZ" sz="1800" dirty="0"/>
              <a:t>kupující a prodávající jsou </a:t>
            </a:r>
            <a:r>
              <a:rPr lang="cs-CZ" sz="1800" b="1" dirty="0"/>
              <a:t>cenoví příjemci</a:t>
            </a:r>
          </a:p>
          <a:p>
            <a:pPr>
              <a:lnSpc>
                <a:spcPct val="80000"/>
              </a:lnSpc>
            </a:pPr>
            <a:r>
              <a:rPr lang="cs-CZ" sz="2400" b="1" dirty="0"/>
              <a:t>Monopol:</a:t>
            </a:r>
          </a:p>
          <a:p>
            <a:pPr lvl="2">
              <a:lnSpc>
                <a:spcPct val="80000"/>
              </a:lnSpc>
            </a:pPr>
            <a:r>
              <a:rPr lang="cs-CZ" sz="1800" dirty="0"/>
              <a:t>= jeden prodávající = </a:t>
            </a:r>
            <a:r>
              <a:rPr lang="cs-CZ" sz="1800" b="1" dirty="0"/>
              <a:t>cenový tvůrce</a:t>
            </a:r>
          </a:p>
          <a:p>
            <a:pPr>
              <a:lnSpc>
                <a:spcPct val="80000"/>
              </a:lnSpc>
            </a:pPr>
            <a:r>
              <a:rPr lang="cs-CZ" sz="2400" b="1" dirty="0"/>
              <a:t>Oligopol </a:t>
            </a:r>
          </a:p>
          <a:p>
            <a:pPr lvl="2">
              <a:lnSpc>
                <a:spcPct val="80000"/>
              </a:lnSpc>
            </a:pPr>
            <a:r>
              <a:rPr lang="cs-CZ" sz="1800" dirty="0"/>
              <a:t>= několik prodávajících</a:t>
            </a:r>
          </a:p>
          <a:p>
            <a:pPr lvl="2">
              <a:lnSpc>
                <a:spcPct val="80000"/>
              </a:lnSpc>
            </a:pPr>
            <a:r>
              <a:rPr lang="cs-CZ" sz="1800" dirty="0"/>
              <a:t>ne příliš agresivní konkurence</a:t>
            </a:r>
          </a:p>
          <a:p>
            <a:pPr>
              <a:lnSpc>
                <a:spcPct val="80000"/>
              </a:lnSpc>
            </a:pPr>
            <a:r>
              <a:rPr lang="cs-CZ" sz="2400" b="1" dirty="0"/>
              <a:t>Monopolistická konkurence </a:t>
            </a:r>
          </a:p>
          <a:p>
            <a:pPr lvl="2">
              <a:lnSpc>
                <a:spcPct val="80000"/>
              </a:lnSpc>
            </a:pPr>
            <a:r>
              <a:rPr lang="cs-CZ" sz="1800" dirty="0"/>
              <a:t>= mnoho prodávajících</a:t>
            </a:r>
          </a:p>
          <a:p>
            <a:pPr lvl="2">
              <a:lnSpc>
                <a:spcPct val="80000"/>
              </a:lnSpc>
            </a:pPr>
            <a:r>
              <a:rPr lang="cs-CZ" sz="1800" dirty="0"/>
              <a:t>odlišitelná produkce</a:t>
            </a:r>
          </a:p>
          <a:p>
            <a:pPr lvl="2">
              <a:lnSpc>
                <a:spcPct val="80000"/>
              </a:lnSpc>
            </a:pPr>
            <a:r>
              <a:rPr lang="cs-CZ" sz="1800" dirty="0"/>
              <a:t>každý prodávající může stanovit cenu svého produktu</a:t>
            </a:r>
          </a:p>
        </p:txBody>
      </p:sp>
      <p:sp>
        <p:nvSpPr>
          <p:cNvPr id="2" name="Zástupný symbol pro zápatí 1"/>
          <p:cNvSpPr>
            <a:spLocks noGrp="1"/>
          </p:cNvSpPr>
          <p:nvPr>
            <p:ph type="ftr" sz="quarter" idx="16"/>
          </p:nvPr>
        </p:nvSpPr>
        <p:spPr/>
        <p:txBody>
          <a:bodyPr/>
          <a:lstStyle/>
          <a:p>
            <a:r>
              <a:rPr lang="cs-CZ">
                <a:solidFill>
                  <a:srgbClr val="000000"/>
                </a:solidFill>
              </a:rPr>
              <a:t>Základy ekonomie</a:t>
            </a:r>
          </a:p>
        </p:txBody>
      </p:sp>
    </p:spTree>
    <p:extLst>
      <p:ext uri="{BB962C8B-B14F-4D97-AF65-F5344CB8AC3E}">
        <p14:creationId xmlns:p14="http://schemas.microsoft.com/office/powerpoint/2010/main" val="117683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solidFill>
                  <a:srgbClr val="000000"/>
                </a:solidFill>
              </a:rPr>
              <a:t>Základy ekonomie</a:t>
            </a:r>
          </a:p>
        </p:txBody>
      </p:sp>
      <p:pic>
        <p:nvPicPr>
          <p:cNvPr id="3074" name="Picture 2" descr="Výsledek obrázku pro &amp;ccaron;eské drá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2" y="23768"/>
            <a:ext cx="5411335" cy="34052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ýsledek obrázku pro mobilní operáto&amp;rcaron;i"/>
          <p:cNvPicPr>
            <a:picLocks noChangeAspect="1" noChangeArrowheads="1"/>
          </p:cNvPicPr>
          <p:nvPr/>
        </p:nvPicPr>
        <p:blipFill rotWithShape="1">
          <a:blip r:embed="rId3">
            <a:extLst>
              <a:ext uri="{28A0092B-C50C-407E-A947-70E740481C1C}">
                <a14:useLocalDpi xmlns:a14="http://schemas.microsoft.com/office/drawing/2010/main" val="0"/>
              </a:ext>
            </a:extLst>
          </a:blip>
          <a:srcRect l="3327" r="3016"/>
          <a:stretch/>
        </p:blipFill>
        <p:spPr bwMode="auto">
          <a:xfrm>
            <a:off x="0" y="4077072"/>
            <a:ext cx="4629873" cy="26384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ýsledek obrázku pro obilí zr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453" y="23768"/>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ýsledek obrázku pro zmrzli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055" y="3429001"/>
            <a:ext cx="458072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8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TotalTime>
  <Words>993</Words>
  <Application>Microsoft Office PowerPoint</Application>
  <PresentationFormat>Předvádění na obrazovce (4:3)</PresentationFormat>
  <Paragraphs>411</Paragraphs>
  <Slides>42</Slides>
  <Notes>2</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Arkýř</vt:lpstr>
      <vt:lpstr>2 </vt:lpstr>
      <vt:lpstr>Ceny v ekonomii a v životě</vt:lpstr>
      <vt:lpstr>Ekonomika</vt:lpstr>
      <vt:lpstr>Prezentace aplikace PowerPoint</vt:lpstr>
      <vt:lpstr>Funkce cen</vt:lpstr>
      <vt:lpstr>Tržní síly</vt:lpstr>
      <vt:lpstr>Trhy a konkurence</vt:lpstr>
      <vt:lpstr>Konkurence</vt:lpstr>
      <vt:lpstr>Prezentace aplikace PowerPoint</vt:lpstr>
      <vt:lpstr>Poptávka po kávě  v jednom akademickém klubu</vt:lpstr>
      <vt:lpstr>Poptávka (Demand, D)  </vt:lpstr>
      <vt:lpstr>Prezentace aplikace PowerPoint</vt:lpstr>
      <vt:lpstr>Karlova (= individuální) poptávková křivka</vt:lpstr>
      <vt:lpstr>Tržní X individuální poptávka</vt:lpstr>
      <vt:lpstr>Posun poptávkové křivky: metanolová aféra</vt:lpstr>
      <vt:lpstr>Posun poptávkové křivky: v Brně propukne žloutenka</vt:lpstr>
      <vt:lpstr>Co ovlivňuje kupujícího?  (=co hýbe poptávkovou křivkou?)</vt:lpstr>
      <vt:lpstr>Normální a podřadné statky</vt:lpstr>
      <vt:lpstr>Substituty a komplementy</vt:lpstr>
      <vt:lpstr>Změna ceny dané produkce? </vt:lpstr>
      <vt:lpstr>Příklad ze života</vt:lpstr>
      <vt:lpstr>Nabídka (supply, S)</vt:lpstr>
      <vt:lpstr>Prezentace aplikace PowerPoint</vt:lpstr>
      <vt:lpstr>Houskova (= individuální) nabídková křivka</vt:lpstr>
      <vt:lpstr>Tržní X individuální nabídková křivka</vt:lpstr>
      <vt:lpstr>Posun nabídkové křivky: vynález parního stroje</vt:lpstr>
      <vt:lpstr>Posun nabídkové křivky: zdražení kávových bobů</vt:lpstr>
      <vt:lpstr>Co ovlivňuje prodávající?</vt:lpstr>
      <vt:lpstr>Změna nabízeného množství</vt:lpstr>
      <vt:lpstr>Trh</vt:lpstr>
      <vt:lpstr>Nabídka a poptávka</vt:lpstr>
      <vt:lpstr>Nabídka a poptávka</vt:lpstr>
      <vt:lpstr>Trh v rovnováze</vt:lpstr>
      <vt:lpstr>Nerovnováha trhu</vt:lpstr>
      <vt:lpstr>Trh v nerovnováze</vt:lpstr>
      <vt:lpstr>Vývoj cen cestovní verze modelu T  a objemu jeho výroby</vt:lpstr>
      <vt:lpstr>Zákon nabídky a poptávky</vt:lpstr>
      <vt:lpstr>Vliv státu</vt:lpstr>
      <vt:lpstr>Cenový strop nižší než rovnovážná cena</vt:lpstr>
      <vt:lpstr>Minimální cena vyšší než rovnovážná cena</vt:lpstr>
      <vt:lpstr>Prezentace aplikace PowerPoint</vt:lpstr>
      <vt:lpstr>Pokračování příště…</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Hana Lipovská</dc:creator>
  <cp:lastModifiedBy>Hana Lipovská</cp:lastModifiedBy>
  <cp:revision>3</cp:revision>
  <dcterms:created xsi:type="dcterms:W3CDTF">2019-02-24T19:18:52Z</dcterms:created>
  <dcterms:modified xsi:type="dcterms:W3CDTF">2019-02-24T19:49:47Z</dcterms:modified>
</cp:coreProperties>
</file>