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288B5-5F87-4D0B-B256-CBAB354A7D41}"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cs-CZ"/>
        </a:p>
      </dgm:t>
    </dgm:pt>
    <dgm:pt modelId="{919B227D-70E1-464E-973C-E9E378DBDD2C}">
      <dgm:prSet phldrT="[Text]"/>
      <dgm:spPr/>
      <dgm:t>
        <a:bodyPr/>
        <a:lstStyle/>
        <a:p>
          <a:r>
            <a:rPr lang="cs-CZ" dirty="0"/>
            <a:t>plán</a:t>
          </a:r>
        </a:p>
      </dgm:t>
    </dgm:pt>
    <dgm:pt modelId="{BE64C498-BAC6-4B62-B404-D5B3958D01F7}" type="parTrans" cxnId="{8F337C43-27A4-47EA-BE7B-F722BEB2BFC1}">
      <dgm:prSet/>
      <dgm:spPr/>
      <dgm:t>
        <a:bodyPr/>
        <a:lstStyle/>
        <a:p>
          <a:endParaRPr lang="cs-CZ"/>
        </a:p>
      </dgm:t>
    </dgm:pt>
    <dgm:pt modelId="{8DBFFB83-7417-405A-AC9F-1D59071AC87F}" type="sibTrans" cxnId="{8F337C43-27A4-47EA-BE7B-F722BEB2BFC1}">
      <dgm:prSet/>
      <dgm:spPr/>
      <dgm:t>
        <a:bodyPr/>
        <a:lstStyle/>
        <a:p>
          <a:endParaRPr lang="cs-CZ"/>
        </a:p>
      </dgm:t>
    </dgm:pt>
    <dgm:pt modelId="{99A1C0D5-BE76-4D25-A6E5-684AC57C6CB1}">
      <dgm:prSet phldrT="[Text]"/>
      <dgm:spPr/>
      <dgm:t>
        <a:bodyPr/>
        <a:lstStyle/>
        <a:p>
          <a:r>
            <a:rPr lang="cs-CZ" dirty="0"/>
            <a:t>ministerstvo</a:t>
          </a:r>
        </a:p>
      </dgm:t>
    </dgm:pt>
    <dgm:pt modelId="{60FF9BF7-ED5A-488D-9D17-25B75DC718B5}" type="parTrans" cxnId="{37E46FFD-13E4-40C5-99C0-D0A982BC76FA}">
      <dgm:prSet/>
      <dgm:spPr/>
      <dgm:t>
        <a:bodyPr/>
        <a:lstStyle/>
        <a:p>
          <a:endParaRPr lang="cs-CZ"/>
        </a:p>
      </dgm:t>
    </dgm:pt>
    <dgm:pt modelId="{2D8159C7-4597-49B1-AE8D-7E236BB5ED7F}" type="sibTrans" cxnId="{37E46FFD-13E4-40C5-99C0-D0A982BC76FA}">
      <dgm:prSet/>
      <dgm:spPr/>
      <dgm:t>
        <a:bodyPr/>
        <a:lstStyle/>
        <a:p>
          <a:endParaRPr lang="cs-CZ"/>
        </a:p>
      </dgm:t>
    </dgm:pt>
    <dgm:pt modelId="{267D6F3C-4089-4F69-860E-D8337C0D6867}">
      <dgm:prSet phldrT="[Text]"/>
      <dgm:spPr>
        <a:blipFill rotWithShape="0">
          <a:blip xmlns:r="http://schemas.openxmlformats.org/officeDocument/2006/relationships" r:embed="rId1"/>
          <a:stretch>
            <a:fillRect/>
          </a:stretch>
        </a:blipFill>
      </dgm:spPr>
      <dgm:t>
        <a:bodyPr/>
        <a:lstStyle/>
        <a:p>
          <a:endParaRPr lang="cs-CZ" dirty="0"/>
        </a:p>
      </dgm:t>
    </dgm:pt>
    <dgm:pt modelId="{66197B8B-D9CC-40D3-9FF4-34186A52BB0D}" type="parTrans" cxnId="{7A4CD98F-81B4-4B74-A83B-FDDC1DD04AF7}">
      <dgm:prSet/>
      <dgm:spPr/>
      <dgm:t>
        <a:bodyPr/>
        <a:lstStyle/>
        <a:p>
          <a:endParaRPr lang="cs-CZ"/>
        </a:p>
      </dgm:t>
    </dgm:pt>
    <dgm:pt modelId="{F9527034-6208-470C-A351-F6557A30AFA0}" type="sibTrans" cxnId="{7A4CD98F-81B4-4B74-A83B-FDDC1DD04AF7}">
      <dgm:prSet/>
      <dgm:spPr/>
      <dgm:t>
        <a:bodyPr/>
        <a:lstStyle/>
        <a:p>
          <a:endParaRPr lang="cs-CZ"/>
        </a:p>
      </dgm:t>
    </dgm:pt>
    <dgm:pt modelId="{B7E7FF82-EAFE-4791-85F6-CDF11A3B5DCD}">
      <dgm:prSet phldrT="[Text]"/>
      <dgm:spPr>
        <a:blipFill rotWithShape="0">
          <a:blip xmlns:r="http://schemas.openxmlformats.org/officeDocument/2006/relationships" r:embed="rId1"/>
          <a:stretch>
            <a:fillRect/>
          </a:stretch>
        </a:blipFill>
      </dgm:spPr>
      <dgm:t>
        <a:bodyPr/>
        <a:lstStyle/>
        <a:p>
          <a:endParaRPr lang="cs-CZ" dirty="0"/>
        </a:p>
      </dgm:t>
    </dgm:pt>
    <dgm:pt modelId="{1EBD8509-5012-4A9B-A63C-E2B3F517A749}" type="parTrans" cxnId="{0F57DC12-F014-46C8-A27E-6ADB44528BAD}">
      <dgm:prSet/>
      <dgm:spPr/>
      <dgm:t>
        <a:bodyPr/>
        <a:lstStyle/>
        <a:p>
          <a:endParaRPr lang="cs-CZ"/>
        </a:p>
      </dgm:t>
    </dgm:pt>
    <dgm:pt modelId="{B42CFFEE-1EE2-4562-BE37-CD3045E76424}" type="sibTrans" cxnId="{0F57DC12-F014-46C8-A27E-6ADB44528BAD}">
      <dgm:prSet/>
      <dgm:spPr/>
      <dgm:t>
        <a:bodyPr/>
        <a:lstStyle/>
        <a:p>
          <a:endParaRPr lang="cs-CZ"/>
        </a:p>
      </dgm:t>
    </dgm:pt>
    <dgm:pt modelId="{5EB31AE3-3BE0-4B88-B96B-50997F77A036}">
      <dgm:prSet phldrT="[Text]"/>
      <dgm:spPr/>
      <dgm:t>
        <a:bodyPr/>
        <a:lstStyle/>
        <a:p>
          <a:r>
            <a:rPr lang="cs-CZ" dirty="0"/>
            <a:t>ministerstvo</a:t>
          </a:r>
        </a:p>
      </dgm:t>
    </dgm:pt>
    <dgm:pt modelId="{177153EF-B469-4865-A5F2-BA1EF2A01BC7}" type="parTrans" cxnId="{188B3FF3-BF95-4501-95AA-8803617B6FB8}">
      <dgm:prSet/>
      <dgm:spPr/>
      <dgm:t>
        <a:bodyPr/>
        <a:lstStyle/>
        <a:p>
          <a:endParaRPr lang="cs-CZ"/>
        </a:p>
      </dgm:t>
    </dgm:pt>
    <dgm:pt modelId="{5ED7B3B6-385A-4EB9-8508-FB5071CBB980}" type="sibTrans" cxnId="{188B3FF3-BF95-4501-95AA-8803617B6FB8}">
      <dgm:prSet/>
      <dgm:spPr/>
      <dgm:t>
        <a:bodyPr/>
        <a:lstStyle/>
        <a:p>
          <a:endParaRPr lang="cs-CZ"/>
        </a:p>
      </dgm:t>
    </dgm:pt>
    <dgm:pt modelId="{7DA81D80-A4A7-40BE-9BD2-909F92CE1CC7}">
      <dgm:prSet phldrT="[Text]"/>
      <dgm:spPr>
        <a:blipFill rotWithShape="0">
          <a:blip xmlns:r="http://schemas.openxmlformats.org/officeDocument/2006/relationships" r:embed="rId1"/>
          <a:stretch>
            <a:fillRect/>
          </a:stretch>
        </a:blipFill>
      </dgm:spPr>
      <dgm:t>
        <a:bodyPr/>
        <a:lstStyle/>
        <a:p>
          <a:endParaRPr lang="cs-CZ" dirty="0"/>
        </a:p>
      </dgm:t>
    </dgm:pt>
    <dgm:pt modelId="{252B77C5-F133-48B6-A72C-555D56D9D7AC}" type="parTrans" cxnId="{5A0F02F1-AFC8-4EB2-AB36-1CB7CF405188}">
      <dgm:prSet/>
      <dgm:spPr/>
      <dgm:t>
        <a:bodyPr/>
        <a:lstStyle/>
        <a:p>
          <a:endParaRPr lang="cs-CZ"/>
        </a:p>
      </dgm:t>
    </dgm:pt>
    <dgm:pt modelId="{211B8E15-E3BF-4B68-8E74-A5B894AA8AB1}" type="sibTrans" cxnId="{5A0F02F1-AFC8-4EB2-AB36-1CB7CF405188}">
      <dgm:prSet/>
      <dgm:spPr/>
      <dgm:t>
        <a:bodyPr/>
        <a:lstStyle/>
        <a:p>
          <a:endParaRPr lang="cs-CZ"/>
        </a:p>
      </dgm:t>
    </dgm:pt>
    <dgm:pt modelId="{ACF72090-355B-48EF-B952-0C49E7715290}" type="pres">
      <dgm:prSet presAssocID="{866288B5-5F87-4D0B-B256-CBAB354A7D41}" presName="hierChild1" presStyleCnt="0">
        <dgm:presLayoutVars>
          <dgm:chPref val="1"/>
          <dgm:dir/>
          <dgm:animOne val="branch"/>
          <dgm:animLvl val="lvl"/>
          <dgm:resizeHandles/>
        </dgm:presLayoutVars>
      </dgm:prSet>
      <dgm:spPr/>
      <dgm:t>
        <a:bodyPr/>
        <a:lstStyle/>
        <a:p>
          <a:endParaRPr lang="cs-CZ"/>
        </a:p>
      </dgm:t>
    </dgm:pt>
    <dgm:pt modelId="{64B96508-55EC-4955-ADBB-D12D015DE7F5}" type="pres">
      <dgm:prSet presAssocID="{919B227D-70E1-464E-973C-E9E378DBDD2C}" presName="hierRoot1" presStyleCnt="0"/>
      <dgm:spPr/>
    </dgm:pt>
    <dgm:pt modelId="{DDE353B1-43D6-44FB-81FC-4B9F69C89D0B}" type="pres">
      <dgm:prSet presAssocID="{919B227D-70E1-464E-973C-E9E378DBDD2C}" presName="composite" presStyleCnt="0"/>
      <dgm:spPr/>
    </dgm:pt>
    <dgm:pt modelId="{9378A089-2626-4960-9B32-5DD5226743A9}" type="pres">
      <dgm:prSet presAssocID="{919B227D-70E1-464E-973C-E9E378DBDD2C}" presName="background" presStyleLbl="node0" presStyleIdx="0" presStyleCnt="1"/>
      <dgm:spPr/>
    </dgm:pt>
    <dgm:pt modelId="{F7B962E3-4E1F-4D6A-A9A8-AE4EEB5886F6}" type="pres">
      <dgm:prSet presAssocID="{919B227D-70E1-464E-973C-E9E378DBDD2C}" presName="text" presStyleLbl="fgAcc0" presStyleIdx="0" presStyleCnt="1">
        <dgm:presLayoutVars>
          <dgm:chPref val="3"/>
        </dgm:presLayoutVars>
      </dgm:prSet>
      <dgm:spPr/>
      <dgm:t>
        <a:bodyPr/>
        <a:lstStyle/>
        <a:p>
          <a:endParaRPr lang="cs-CZ"/>
        </a:p>
      </dgm:t>
    </dgm:pt>
    <dgm:pt modelId="{383F59B1-82C4-4749-9D07-122C69830D98}" type="pres">
      <dgm:prSet presAssocID="{919B227D-70E1-464E-973C-E9E378DBDD2C}" presName="hierChild2" presStyleCnt="0"/>
      <dgm:spPr/>
    </dgm:pt>
    <dgm:pt modelId="{6A440BBF-748B-4B34-91C7-D50E13ED47B1}" type="pres">
      <dgm:prSet presAssocID="{60FF9BF7-ED5A-488D-9D17-25B75DC718B5}" presName="Name10" presStyleLbl="parChTrans1D2" presStyleIdx="0" presStyleCnt="2"/>
      <dgm:spPr/>
      <dgm:t>
        <a:bodyPr/>
        <a:lstStyle/>
        <a:p>
          <a:endParaRPr lang="cs-CZ"/>
        </a:p>
      </dgm:t>
    </dgm:pt>
    <dgm:pt modelId="{195AFF94-C15E-4B58-A3EA-5D571A940EF4}" type="pres">
      <dgm:prSet presAssocID="{99A1C0D5-BE76-4D25-A6E5-684AC57C6CB1}" presName="hierRoot2" presStyleCnt="0"/>
      <dgm:spPr/>
    </dgm:pt>
    <dgm:pt modelId="{F0B8D313-F469-47E5-83B2-FD305730B83E}" type="pres">
      <dgm:prSet presAssocID="{99A1C0D5-BE76-4D25-A6E5-684AC57C6CB1}" presName="composite2" presStyleCnt="0"/>
      <dgm:spPr/>
    </dgm:pt>
    <dgm:pt modelId="{80D244DF-C4F9-4E4C-83F6-0DB0E3410C6E}" type="pres">
      <dgm:prSet presAssocID="{99A1C0D5-BE76-4D25-A6E5-684AC57C6CB1}" presName="background2" presStyleLbl="node2" presStyleIdx="0" presStyleCnt="2"/>
      <dgm:spPr/>
    </dgm:pt>
    <dgm:pt modelId="{083F4001-7006-4247-9016-C9D567963806}" type="pres">
      <dgm:prSet presAssocID="{99A1C0D5-BE76-4D25-A6E5-684AC57C6CB1}" presName="text2" presStyleLbl="fgAcc2" presStyleIdx="0" presStyleCnt="2">
        <dgm:presLayoutVars>
          <dgm:chPref val="3"/>
        </dgm:presLayoutVars>
      </dgm:prSet>
      <dgm:spPr/>
      <dgm:t>
        <a:bodyPr/>
        <a:lstStyle/>
        <a:p>
          <a:endParaRPr lang="cs-CZ"/>
        </a:p>
      </dgm:t>
    </dgm:pt>
    <dgm:pt modelId="{FC50EB71-14B0-4CA0-B2EA-065A6DD10725}" type="pres">
      <dgm:prSet presAssocID="{99A1C0D5-BE76-4D25-A6E5-684AC57C6CB1}" presName="hierChild3" presStyleCnt="0"/>
      <dgm:spPr/>
    </dgm:pt>
    <dgm:pt modelId="{4683702B-AC6C-4793-8C78-520C0B5080DF}" type="pres">
      <dgm:prSet presAssocID="{66197B8B-D9CC-40D3-9FF4-34186A52BB0D}" presName="Name17" presStyleLbl="parChTrans1D3" presStyleIdx="0" presStyleCnt="3"/>
      <dgm:spPr/>
      <dgm:t>
        <a:bodyPr/>
        <a:lstStyle/>
        <a:p>
          <a:endParaRPr lang="cs-CZ"/>
        </a:p>
      </dgm:t>
    </dgm:pt>
    <dgm:pt modelId="{6E5FF987-3AC7-4991-A2D9-CAE3101C2E66}" type="pres">
      <dgm:prSet presAssocID="{267D6F3C-4089-4F69-860E-D8337C0D6867}" presName="hierRoot3" presStyleCnt="0"/>
      <dgm:spPr/>
    </dgm:pt>
    <dgm:pt modelId="{C5A2607C-EA94-4EC2-8AD4-F18B0DB40E74}" type="pres">
      <dgm:prSet presAssocID="{267D6F3C-4089-4F69-860E-D8337C0D6867}" presName="composite3" presStyleCnt="0"/>
      <dgm:spPr/>
    </dgm:pt>
    <dgm:pt modelId="{24FABC52-7AC5-40DD-906C-324880B85C53}" type="pres">
      <dgm:prSet presAssocID="{267D6F3C-4089-4F69-860E-D8337C0D6867}" presName="background3" presStyleLbl="node3" presStyleIdx="0" presStyleCnt="3"/>
      <dgm:spPr/>
    </dgm:pt>
    <dgm:pt modelId="{3CCF31F2-794C-4F48-B4A0-E4B8F2225A4C}" type="pres">
      <dgm:prSet presAssocID="{267D6F3C-4089-4F69-860E-D8337C0D6867}" presName="text3" presStyleLbl="fgAcc3" presStyleIdx="0" presStyleCnt="3">
        <dgm:presLayoutVars>
          <dgm:chPref val="3"/>
        </dgm:presLayoutVars>
      </dgm:prSet>
      <dgm:spPr/>
      <dgm:t>
        <a:bodyPr/>
        <a:lstStyle/>
        <a:p>
          <a:endParaRPr lang="cs-CZ"/>
        </a:p>
      </dgm:t>
    </dgm:pt>
    <dgm:pt modelId="{F9EC0B62-239F-4552-AE41-B1431EDA58F2}" type="pres">
      <dgm:prSet presAssocID="{267D6F3C-4089-4F69-860E-D8337C0D6867}" presName="hierChild4" presStyleCnt="0"/>
      <dgm:spPr/>
    </dgm:pt>
    <dgm:pt modelId="{165C2F36-E451-4EA3-BE14-D3D32B534BF3}" type="pres">
      <dgm:prSet presAssocID="{1EBD8509-5012-4A9B-A63C-E2B3F517A749}" presName="Name17" presStyleLbl="parChTrans1D3" presStyleIdx="1" presStyleCnt="3"/>
      <dgm:spPr/>
      <dgm:t>
        <a:bodyPr/>
        <a:lstStyle/>
        <a:p>
          <a:endParaRPr lang="cs-CZ"/>
        </a:p>
      </dgm:t>
    </dgm:pt>
    <dgm:pt modelId="{442779DB-6F9F-4F98-88EA-A749C2608565}" type="pres">
      <dgm:prSet presAssocID="{B7E7FF82-EAFE-4791-85F6-CDF11A3B5DCD}" presName="hierRoot3" presStyleCnt="0"/>
      <dgm:spPr/>
    </dgm:pt>
    <dgm:pt modelId="{AB95D9FD-169F-45AF-BE41-080AC24422F1}" type="pres">
      <dgm:prSet presAssocID="{B7E7FF82-EAFE-4791-85F6-CDF11A3B5DCD}" presName="composite3" presStyleCnt="0"/>
      <dgm:spPr/>
    </dgm:pt>
    <dgm:pt modelId="{00BD0B83-BA0B-4573-A2B7-C54C24C4BCA3}" type="pres">
      <dgm:prSet presAssocID="{B7E7FF82-EAFE-4791-85F6-CDF11A3B5DCD}" presName="background3" presStyleLbl="node3" presStyleIdx="1" presStyleCnt="3"/>
      <dgm:spPr/>
    </dgm:pt>
    <dgm:pt modelId="{FBB80A35-A490-42F5-9BAD-EF1A8FB50F66}" type="pres">
      <dgm:prSet presAssocID="{B7E7FF82-EAFE-4791-85F6-CDF11A3B5DCD}" presName="text3" presStyleLbl="fgAcc3" presStyleIdx="1" presStyleCnt="3">
        <dgm:presLayoutVars>
          <dgm:chPref val="3"/>
        </dgm:presLayoutVars>
      </dgm:prSet>
      <dgm:spPr/>
      <dgm:t>
        <a:bodyPr/>
        <a:lstStyle/>
        <a:p>
          <a:endParaRPr lang="cs-CZ"/>
        </a:p>
      </dgm:t>
    </dgm:pt>
    <dgm:pt modelId="{00D3CA4F-53C6-4083-9394-1B45051E0B77}" type="pres">
      <dgm:prSet presAssocID="{B7E7FF82-EAFE-4791-85F6-CDF11A3B5DCD}" presName="hierChild4" presStyleCnt="0"/>
      <dgm:spPr/>
    </dgm:pt>
    <dgm:pt modelId="{DC1C95A6-E779-48DE-B106-F9CFEB313326}" type="pres">
      <dgm:prSet presAssocID="{177153EF-B469-4865-A5F2-BA1EF2A01BC7}" presName="Name10" presStyleLbl="parChTrans1D2" presStyleIdx="1" presStyleCnt="2"/>
      <dgm:spPr/>
      <dgm:t>
        <a:bodyPr/>
        <a:lstStyle/>
        <a:p>
          <a:endParaRPr lang="cs-CZ"/>
        </a:p>
      </dgm:t>
    </dgm:pt>
    <dgm:pt modelId="{3869F204-A925-4E9F-B178-8E3BB2A75E53}" type="pres">
      <dgm:prSet presAssocID="{5EB31AE3-3BE0-4B88-B96B-50997F77A036}" presName="hierRoot2" presStyleCnt="0"/>
      <dgm:spPr/>
    </dgm:pt>
    <dgm:pt modelId="{22712B3C-B8E0-48AA-8005-95D9DDF0E9E2}" type="pres">
      <dgm:prSet presAssocID="{5EB31AE3-3BE0-4B88-B96B-50997F77A036}" presName="composite2" presStyleCnt="0"/>
      <dgm:spPr/>
    </dgm:pt>
    <dgm:pt modelId="{1317DCBC-C7F5-4EA7-8616-3BBB1C28EF03}" type="pres">
      <dgm:prSet presAssocID="{5EB31AE3-3BE0-4B88-B96B-50997F77A036}" presName="background2" presStyleLbl="node2" presStyleIdx="1" presStyleCnt="2"/>
      <dgm:spPr/>
    </dgm:pt>
    <dgm:pt modelId="{350810CD-70BE-4247-8E5E-7E18F01B362D}" type="pres">
      <dgm:prSet presAssocID="{5EB31AE3-3BE0-4B88-B96B-50997F77A036}" presName="text2" presStyleLbl="fgAcc2" presStyleIdx="1" presStyleCnt="2">
        <dgm:presLayoutVars>
          <dgm:chPref val="3"/>
        </dgm:presLayoutVars>
      </dgm:prSet>
      <dgm:spPr/>
      <dgm:t>
        <a:bodyPr/>
        <a:lstStyle/>
        <a:p>
          <a:endParaRPr lang="cs-CZ"/>
        </a:p>
      </dgm:t>
    </dgm:pt>
    <dgm:pt modelId="{D0F10511-3783-4168-BBE8-751A295C8675}" type="pres">
      <dgm:prSet presAssocID="{5EB31AE3-3BE0-4B88-B96B-50997F77A036}" presName="hierChild3" presStyleCnt="0"/>
      <dgm:spPr/>
    </dgm:pt>
    <dgm:pt modelId="{1783DFB8-B415-4B85-AEC2-D533C78C647B}" type="pres">
      <dgm:prSet presAssocID="{252B77C5-F133-48B6-A72C-555D56D9D7AC}" presName="Name17" presStyleLbl="parChTrans1D3" presStyleIdx="2" presStyleCnt="3"/>
      <dgm:spPr/>
      <dgm:t>
        <a:bodyPr/>
        <a:lstStyle/>
        <a:p>
          <a:endParaRPr lang="cs-CZ"/>
        </a:p>
      </dgm:t>
    </dgm:pt>
    <dgm:pt modelId="{2B68D885-E6F9-4E37-A505-02F663684903}" type="pres">
      <dgm:prSet presAssocID="{7DA81D80-A4A7-40BE-9BD2-909F92CE1CC7}" presName="hierRoot3" presStyleCnt="0"/>
      <dgm:spPr/>
    </dgm:pt>
    <dgm:pt modelId="{8A35A31E-5A7C-47FE-90D1-B69FBFAFFC33}" type="pres">
      <dgm:prSet presAssocID="{7DA81D80-A4A7-40BE-9BD2-909F92CE1CC7}" presName="composite3" presStyleCnt="0"/>
      <dgm:spPr/>
    </dgm:pt>
    <dgm:pt modelId="{D787871B-F2E9-4805-BB48-12322541533F}" type="pres">
      <dgm:prSet presAssocID="{7DA81D80-A4A7-40BE-9BD2-909F92CE1CC7}" presName="background3" presStyleLbl="node3" presStyleIdx="2" presStyleCnt="3"/>
      <dgm:spPr/>
    </dgm:pt>
    <dgm:pt modelId="{41C6B2D2-AB44-477F-BC14-6D8D2C92657A}" type="pres">
      <dgm:prSet presAssocID="{7DA81D80-A4A7-40BE-9BD2-909F92CE1CC7}" presName="text3" presStyleLbl="fgAcc3" presStyleIdx="2" presStyleCnt="3">
        <dgm:presLayoutVars>
          <dgm:chPref val="3"/>
        </dgm:presLayoutVars>
      </dgm:prSet>
      <dgm:spPr/>
      <dgm:t>
        <a:bodyPr/>
        <a:lstStyle/>
        <a:p>
          <a:endParaRPr lang="cs-CZ"/>
        </a:p>
      </dgm:t>
    </dgm:pt>
    <dgm:pt modelId="{B8DC46F6-6B62-446D-93A3-3A133D73888E}" type="pres">
      <dgm:prSet presAssocID="{7DA81D80-A4A7-40BE-9BD2-909F92CE1CC7}" presName="hierChild4" presStyleCnt="0"/>
      <dgm:spPr/>
    </dgm:pt>
  </dgm:ptLst>
  <dgm:cxnLst>
    <dgm:cxn modelId="{8F337C43-27A4-47EA-BE7B-F722BEB2BFC1}" srcId="{866288B5-5F87-4D0B-B256-CBAB354A7D41}" destId="{919B227D-70E1-464E-973C-E9E378DBDD2C}" srcOrd="0" destOrd="0" parTransId="{BE64C498-BAC6-4B62-B404-D5B3958D01F7}" sibTransId="{8DBFFB83-7417-405A-AC9F-1D59071AC87F}"/>
    <dgm:cxn modelId="{188B3FF3-BF95-4501-95AA-8803617B6FB8}" srcId="{919B227D-70E1-464E-973C-E9E378DBDD2C}" destId="{5EB31AE3-3BE0-4B88-B96B-50997F77A036}" srcOrd="1" destOrd="0" parTransId="{177153EF-B469-4865-A5F2-BA1EF2A01BC7}" sibTransId="{5ED7B3B6-385A-4EB9-8508-FB5071CBB980}"/>
    <dgm:cxn modelId="{5F96BED8-DD78-49E6-B8F4-A8C71385FE84}" type="presOf" srcId="{B7E7FF82-EAFE-4791-85F6-CDF11A3B5DCD}" destId="{FBB80A35-A490-42F5-9BAD-EF1A8FB50F66}" srcOrd="0" destOrd="0" presId="urn:microsoft.com/office/officeart/2005/8/layout/hierarchy1"/>
    <dgm:cxn modelId="{E7F15915-CB51-4FF1-A8D7-6FFFCC4BF7FD}" type="presOf" srcId="{267D6F3C-4089-4F69-860E-D8337C0D6867}" destId="{3CCF31F2-794C-4F48-B4A0-E4B8F2225A4C}" srcOrd="0" destOrd="0" presId="urn:microsoft.com/office/officeart/2005/8/layout/hierarchy1"/>
    <dgm:cxn modelId="{90516780-C9DF-4BE6-BA9B-D88675DBD918}" type="presOf" srcId="{252B77C5-F133-48B6-A72C-555D56D9D7AC}" destId="{1783DFB8-B415-4B85-AEC2-D533C78C647B}" srcOrd="0" destOrd="0" presId="urn:microsoft.com/office/officeart/2005/8/layout/hierarchy1"/>
    <dgm:cxn modelId="{B10B9162-A3C8-4648-9DD2-F8A545D8B0D9}" type="presOf" srcId="{919B227D-70E1-464E-973C-E9E378DBDD2C}" destId="{F7B962E3-4E1F-4D6A-A9A8-AE4EEB5886F6}" srcOrd="0" destOrd="0" presId="urn:microsoft.com/office/officeart/2005/8/layout/hierarchy1"/>
    <dgm:cxn modelId="{7A4CD98F-81B4-4B74-A83B-FDDC1DD04AF7}" srcId="{99A1C0D5-BE76-4D25-A6E5-684AC57C6CB1}" destId="{267D6F3C-4089-4F69-860E-D8337C0D6867}" srcOrd="0" destOrd="0" parTransId="{66197B8B-D9CC-40D3-9FF4-34186A52BB0D}" sibTransId="{F9527034-6208-470C-A351-F6557A30AFA0}"/>
    <dgm:cxn modelId="{E4739A8A-EFDC-40EC-801A-9E4AECC3E178}" type="presOf" srcId="{60FF9BF7-ED5A-488D-9D17-25B75DC718B5}" destId="{6A440BBF-748B-4B34-91C7-D50E13ED47B1}" srcOrd="0" destOrd="0" presId="urn:microsoft.com/office/officeart/2005/8/layout/hierarchy1"/>
    <dgm:cxn modelId="{37E46FFD-13E4-40C5-99C0-D0A982BC76FA}" srcId="{919B227D-70E1-464E-973C-E9E378DBDD2C}" destId="{99A1C0D5-BE76-4D25-A6E5-684AC57C6CB1}" srcOrd="0" destOrd="0" parTransId="{60FF9BF7-ED5A-488D-9D17-25B75DC718B5}" sibTransId="{2D8159C7-4597-49B1-AE8D-7E236BB5ED7F}"/>
    <dgm:cxn modelId="{0F57DC12-F014-46C8-A27E-6ADB44528BAD}" srcId="{99A1C0D5-BE76-4D25-A6E5-684AC57C6CB1}" destId="{B7E7FF82-EAFE-4791-85F6-CDF11A3B5DCD}" srcOrd="1" destOrd="0" parTransId="{1EBD8509-5012-4A9B-A63C-E2B3F517A749}" sibTransId="{B42CFFEE-1EE2-4562-BE37-CD3045E76424}"/>
    <dgm:cxn modelId="{96635401-45DC-4EAE-8930-5B3634AC6365}" type="presOf" srcId="{1EBD8509-5012-4A9B-A63C-E2B3F517A749}" destId="{165C2F36-E451-4EA3-BE14-D3D32B534BF3}" srcOrd="0" destOrd="0" presId="urn:microsoft.com/office/officeart/2005/8/layout/hierarchy1"/>
    <dgm:cxn modelId="{8ED088B2-092B-4454-B288-C97132D1C8D1}" type="presOf" srcId="{5EB31AE3-3BE0-4B88-B96B-50997F77A036}" destId="{350810CD-70BE-4247-8E5E-7E18F01B362D}" srcOrd="0" destOrd="0" presId="urn:microsoft.com/office/officeart/2005/8/layout/hierarchy1"/>
    <dgm:cxn modelId="{2C8FE002-F134-4557-B7A8-184F786D5371}" type="presOf" srcId="{866288B5-5F87-4D0B-B256-CBAB354A7D41}" destId="{ACF72090-355B-48EF-B952-0C49E7715290}" srcOrd="0" destOrd="0" presId="urn:microsoft.com/office/officeart/2005/8/layout/hierarchy1"/>
    <dgm:cxn modelId="{5A0F02F1-AFC8-4EB2-AB36-1CB7CF405188}" srcId="{5EB31AE3-3BE0-4B88-B96B-50997F77A036}" destId="{7DA81D80-A4A7-40BE-9BD2-909F92CE1CC7}" srcOrd="0" destOrd="0" parTransId="{252B77C5-F133-48B6-A72C-555D56D9D7AC}" sibTransId="{211B8E15-E3BF-4B68-8E74-A5B894AA8AB1}"/>
    <dgm:cxn modelId="{DA4B2CCB-3039-4539-8238-E0C779AD50B8}" type="presOf" srcId="{7DA81D80-A4A7-40BE-9BD2-909F92CE1CC7}" destId="{41C6B2D2-AB44-477F-BC14-6D8D2C92657A}" srcOrd="0" destOrd="0" presId="urn:microsoft.com/office/officeart/2005/8/layout/hierarchy1"/>
    <dgm:cxn modelId="{9AA2035E-F42F-47AF-9B76-CCE1E2B3CAE8}" type="presOf" srcId="{99A1C0D5-BE76-4D25-A6E5-684AC57C6CB1}" destId="{083F4001-7006-4247-9016-C9D567963806}" srcOrd="0" destOrd="0" presId="urn:microsoft.com/office/officeart/2005/8/layout/hierarchy1"/>
    <dgm:cxn modelId="{7322BAC7-2F9C-46BE-B8F4-0BCF0AC8A16B}" type="presOf" srcId="{177153EF-B469-4865-A5F2-BA1EF2A01BC7}" destId="{DC1C95A6-E779-48DE-B106-F9CFEB313326}" srcOrd="0" destOrd="0" presId="urn:microsoft.com/office/officeart/2005/8/layout/hierarchy1"/>
    <dgm:cxn modelId="{776C1FEA-1B94-48DE-BD73-C64ACFB8BA8D}" type="presOf" srcId="{66197B8B-D9CC-40D3-9FF4-34186A52BB0D}" destId="{4683702B-AC6C-4793-8C78-520C0B5080DF}" srcOrd="0" destOrd="0" presId="urn:microsoft.com/office/officeart/2005/8/layout/hierarchy1"/>
    <dgm:cxn modelId="{1C4F2B49-872C-4DD7-8168-416F4C576837}" type="presParOf" srcId="{ACF72090-355B-48EF-B952-0C49E7715290}" destId="{64B96508-55EC-4955-ADBB-D12D015DE7F5}" srcOrd="0" destOrd="0" presId="urn:microsoft.com/office/officeart/2005/8/layout/hierarchy1"/>
    <dgm:cxn modelId="{1141C1F6-2F46-4535-9150-532A5D328ABE}" type="presParOf" srcId="{64B96508-55EC-4955-ADBB-D12D015DE7F5}" destId="{DDE353B1-43D6-44FB-81FC-4B9F69C89D0B}" srcOrd="0" destOrd="0" presId="urn:microsoft.com/office/officeart/2005/8/layout/hierarchy1"/>
    <dgm:cxn modelId="{D5839D12-D191-4DF0-BF37-997FCDB8ED57}" type="presParOf" srcId="{DDE353B1-43D6-44FB-81FC-4B9F69C89D0B}" destId="{9378A089-2626-4960-9B32-5DD5226743A9}" srcOrd="0" destOrd="0" presId="urn:microsoft.com/office/officeart/2005/8/layout/hierarchy1"/>
    <dgm:cxn modelId="{A9FA2E19-BDA5-4778-8C5B-3502CE5276F1}" type="presParOf" srcId="{DDE353B1-43D6-44FB-81FC-4B9F69C89D0B}" destId="{F7B962E3-4E1F-4D6A-A9A8-AE4EEB5886F6}" srcOrd="1" destOrd="0" presId="urn:microsoft.com/office/officeart/2005/8/layout/hierarchy1"/>
    <dgm:cxn modelId="{8F5CA538-C4D1-4483-A7EA-8827D99249F8}" type="presParOf" srcId="{64B96508-55EC-4955-ADBB-D12D015DE7F5}" destId="{383F59B1-82C4-4749-9D07-122C69830D98}" srcOrd="1" destOrd="0" presId="urn:microsoft.com/office/officeart/2005/8/layout/hierarchy1"/>
    <dgm:cxn modelId="{9E0F6765-9472-47E4-AB74-216E4C8CB541}" type="presParOf" srcId="{383F59B1-82C4-4749-9D07-122C69830D98}" destId="{6A440BBF-748B-4B34-91C7-D50E13ED47B1}" srcOrd="0" destOrd="0" presId="urn:microsoft.com/office/officeart/2005/8/layout/hierarchy1"/>
    <dgm:cxn modelId="{9D4F669C-1402-4E34-8ACF-698B065E1F0E}" type="presParOf" srcId="{383F59B1-82C4-4749-9D07-122C69830D98}" destId="{195AFF94-C15E-4B58-A3EA-5D571A940EF4}" srcOrd="1" destOrd="0" presId="urn:microsoft.com/office/officeart/2005/8/layout/hierarchy1"/>
    <dgm:cxn modelId="{B6D0610E-BAED-4D2D-AA5C-85CCE40791A5}" type="presParOf" srcId="{195AFF94-C15E-4B58-A3EA-5D571A940EF4}" destId="{F0B8D313-F469-47E5-83B2-FD305730B83E}" srcOrd="0" destOrd="0" presId="urn:microsoft.com/office/officeart/2005/8/layout/hierarchy1"/>
    <dgm:cxn modelId="{5C266C3C-52BF-4B33-9841-4CDF61EB1354}" type="presParOf" srcId="{F0B8D313-F469-47E5-83B2-FD305730B83E}" destId="{80D244DF-C4F9-4E4C-83F6-0DB0E3410C6E}" srcOrd="0" destOrd="0" presId="urn:microsoft.com/office/officeart/2005/8/layout/hierarchy1"/>
    <dgm:cxn modelId="{9EE7D13D-033D-4DA9-8D76-F9ECAB600A08}" type="presParOf" srcId="{F0B8D313-F469-47E5-83B2-FD305730B83E}" destId="{083F4001-7006-4247-9016-C9D567963806}" srcOrd="1" destOrd="0" presId="urn:microsoft.com/office/officeart/2005/8/layout/hierarchy1"/>
    <dgm:cxn modelId="{4F309533-D52E-4077-949C-F8026A3B4416}" type="presParOf" srcId="{195AFF94-C15E-4B58-A3EA-5D571A940EF4}" destId="{FC50EB71-14B0-4CA0-B2EA-065A6DD10725}" srcOrd="1" destOrd="0" presId="urn:microsoft.com/office/officeart/2005/8/layout/hierarchy1"/>
    <dgm:cxn modelId="{0A21B4E7-FE12-47E7-8804-1DB843DB2CDC}" type="presParOf" srcId="{FC50EB71-14B0-4CA0-B2EA-065A6DD10725}" destId="{4683702B-AC6C-4793-8C78-520C0B5080DF}" srcOrd="0" destOrd="0" presId="urn:microsoft.com/office/officeart/2005/8/layout/hierarchy1"/>
    <dgm:cxn modelId="{71EC7045-78D8-42A2-9FCE-463FFD5A6997}" type="presParOf" srcId="{FC50EB71-14B0-4CA0-B2EA-065A6DD10725}" destId="{6E5FF987-3AC7-4991-A2D9-CAE3101C2E66}" srcOrd="1" destOrd="0" presId="urn:microsoft.com/office/officeart/2005/8/layout/hierarchy1"/>
    <dgm:cxn modelId="{ECDA4B37-1981-482B-8A5B-A56AEE3F4E41}" type="presParOf" srcId="{6E5FF987-3AC7-4991-A2D9-CAE3101C2E66}" destId="{C5A2607C-EA94-4EC2-8AD4-F18B0DB40E74}" srcOrd="0" destOrd="0" presId="urn:microsoft.com/office/officeart/2005/8/layout/hierarchy1"/>
    <dgm:cxn modelId="{12FC4919-D6C7-4334-86F4-7BF6C9EAD1BE}" type="presParOf" srcId="{C5A2607C-EA94-4EC2-8AD4-F18B0DB40E74}" destId="{24FABC52-7AC5-40DD-906C-324880B85C53}" srcOrd="0" destOrd="0" presId="urn:microsoft.com/office/officeart/2005/8/layout/hierarchy1"/>
    <dgm:cxn modelId="{54B99E89-193E-4D35-A5C6-3475651EFC20}" type="presParOf" srcId="{C5A2607C-EA94-4EC2-8AD4-F18B0DB40E74}" destId="{3CCF31F2-794C-4F48-B4A0-E4B8F2225A4C}" srcOrd="1" destOrd="0" presId="urn:microsoft.com/office/officeart/2005/8/layout/hierarchy1"/>
    <dgm:cxn modelId="{2CD63106-D922-4597-B77E-DFA7808A3925}" type="presParOf" srcId="{6E5FF987-3AC7-4991-A2D9-CAE3101C2E66}" destId="{F9EC0B62-239F-4552-AE41-B1431EDA58F2}" srcOrd="1" destOrd="0" presId="urn:microsoft.com/office/officeart/2005/8/layout/hierarchy1"/>
    <dgm:cxn modelId="{D8352438-5E42-4CB8-97A2-8675861717CD}" type="presParOf" srcId="{FC50EB71-14B0-4CA0-B2EA-065A6DD10725}" destId="{165C2F36-E451-4EA3-BE14-D3D32B534BF3}" srcOrd="2" destOrd="0" presId="urn:microsoft.com/office/officeart/2005/8/layout/hierarchy1"/>
    <dgm:cxn modelId="{84B67D31-EAD5-41EF-80F6-8DE184CFAE38}" type="presParOf" srcId="{FC50EB71-14B0-4CA0-B2EA-065A6DD10725}" destId="{442779DB-6F9F-4F98-88EA-A749C2608565}" srcOrd="3" destOrd="0" presId="urn:microsoft.com/office/officeart/2005/8/layout/hierarchy1"/>
    <dgm:cxn modelId="{60BABFB6-54CD-420C-B305-1F0850BB4312}" type="presParOf" srcId="{442779DB-6F9F-4F98-88EA-A749C2608565}" destId="{AB95D9FD-169F-45AF-BE41-080AC24422F1}" srcOrd="0" destOrd="0" presId="urn:microsoft.com/office/officeart/2005/8/layout/hierarchy1"/>
    <dgm:cxn modelId="{CDAA4292-88BF-447D-97EA-3F3580899219}" type="presParOf" srcId="{AB95D9FD-169F-45AF-BE41-080AC24422F1}" destId="{00BD0B83-BA0B-4573-A2B7-C54C24C4BCA3}" srcOrd="0" destOrd="0" presId="urn:microsoft.com/office/officeart/2005/8/layout/hierarchy1"/>
    <dgm:cxn modelId="{8E41A8E9-4E17-408D-9E34-B41BDB80EE39}" type="presParOf" srcId="{AB95D9FD-169F-45AF-BE41-080AC24422F1}" destId="{FBB80A35-A490-42F5-9BAD-EF1A8FB50F66}" srcOrd="1" destOrd="0" presId="urn:microsoft.com/office/officeart/2005/8/layout/hierarchy1"/>
    <dgm:cxn modelId="{18D2FB64-6939-49DB-8FB9-BA0F7BB67CD9}" type="presParOf" srcId="{442779DB-6F9F-4F98-88EA-A749C2608565}" destId="{00D3CA4F-53C6-4083-9394-1B45051E0B77}" srcOrd="1" destOrd="0" presId="urn:microsoft.com/office/officeart/2005/8/layout/hierarchy1"/>
    <dgm:cxn modelId="{B928DE3E-14F8-4F8A-9202-CA87CCDA09DE}" type="presParOf" srcId="{383F59B1-82C4-4749-9D07-122C69830D98}" destId="{DC1C95A6-E779-48DE-B106-F9CFEB313326}" srcOrd="2" destOrd="0" presId="urn:microsoft.com/office/officeart/2005/8/layout/hierarchy1"/>
    <dgm:cxn modelId="{8E2AA9F7-0EFA-4E31-985F-7F7DF445841B}" type="presParOf" srcId="{383F59B1-82C4-4749-9D07-122C69830D98}" destId="{3869F204-A925-4E9F-B178-8E3BB2A75E53}" srcOrd="3" destOrd="0" presId="urn:microsoft.com/office/officeart/2005/8/layout/hierarchy1"/>
    <dgm:cxn modelId="{3BCF46F3-FB45-4D3A-BC9B-92064945C196}" type="presParOf" srcId="{3869F204-A925-4E9F-B178-8E3BB2A75E53}" destId="{22712B3C-B8E0-48AA-8005-95D9DDF0E9E2}" srcOrd="0" destOrd="0" presId="urn:microsoft.com/office/officeart/2005/8/layout/hierarchy1"/>
    <dgm:cxn modelId="{487CC1E9-873B-4BE1-98D4-BE1C7A61E250}" type="presParOf" srcId="{22712B3C-B8E0-48AA-8005-95D9DDF0E9E2}" destId="{1317DCBC-C7F5-4EA7-8616-3BBB1C28EF03}" srcOrd="0" destOrd="0" presId="urn:microsoft.com/office/officeart/2005/8/layout/hierarchy1"/>
    <dgm:cxn modelId="{ABB42509-D023-4F02-826E-FE1DCB76098D}" type="presParOf" srcId="{22712B3C-B8E0-48AA-8005-95D9DDF0E9E2}" destId="{350810CD-70BE-4247-8E5E-7E18F01B362D}" srcOrd="1" destOrd="0" presId="urn:microsoft.com/office/officeart/2005/8/layout/hierarchy1"/>
    <dgm:cxn modelId="{30907496-2742-46EF-A3B5-65EA1478F090}" type="presParOf" srcId="{3869F204-A925-4E9F-B178-8E3BB2A75E53}" destId="{D0F10511-3783-4168-BBE8-751A295C8675}" srcOrd="1" destOrd="0" presId="urn:microsoft.com/office/officeart/2005/8/layout/hierarchy1"/>
    <dgm:cxn modelId="{9D844033-2749-4EFB-B77A-1F4D69E503BD}" type="presParOf" srcId="{D0F10511-3783-4168-BBE8-751A295C8675}" destId="{1783DFB8-B415-4B85-AEC2-D533C78C647B}" srcOrd="0" destOrd="0" presId="urn:microsoft.com/office/officeart/2005/8/layout/hierarchy1"/>
    <dgm:cxn modelId="{D59F8752-D306-489C-A5BC-91184395387E}" type="presParOf" srcId="{D0F10511-3783-4168-BBE8-751A295C8675}" destId="{2B68D885-E6F9-4E37-A505-02F663684903}" srcOrd="1" destOrd="0" presId="urn:microsoft.com/office/officeart/2005/8/layout/hierarchy1"/>
    <dgm:cxn modelId="{36FB7728-9CA6-4EC9-969E-CD91D76E4AF7}" type="presParOf" srcId="{2B68D885-E6F9-4E37-A505-02F663684903}" destId="{8A35A31E-5A7C-47FE-90D1-B69FBFAFFC33}" srcOrd="0" destOrd="0" presId="urn:microsoft.com/office/officeart/2005/8/layout/hierarchy1"/>
    <dgm:cxn modelId="{3C1151FC-1D02-4997-9BD3-DCA2364C6FBE}" type="presParOf" srcId="{8A35A31E-5A7C-47FE-90D1-B69FBFAFFC33}" destId="{D787871B-F2E9-4805-BB48-12322541533F}" srcOrd="0" destOrd="0" presId="urn:microsoft.com/office/officeart/2005/8/layout/hierarchy1"/>
    <dgm:cxn modelId="{495E0248-A066-4630-9F53-BEA10E94B212}" type="presParOf" srcId="{8A35A31E-5A7C-47FE-90D1-B69FBFAFFC33}" destId="{41C6B2D2-AB44-477F-BC14-6D8D2C92657A}" srcOrd="1" destOrd="0" presId="urn:microsoft.com/office/officeart/2005/8/layout/hierarchy1"/>
    <dgm:cxn modelId="{3422A7F0-B9D0-4F89-BA60-DBD759299470}" type="presParOf" srcId="{2B68D885-E6F9-4E37-A505-02F663684903}" destId="{B8DC46F6-6B62-446D-93A3-3A133D73888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78CAE-183F-4DEA-879A-810D57C8932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cs-CZ"/>
        </a:p>
      </dgm:t>
    </dgm:pt>
    <dgm:pt modelId="{980236C9-C4BD-4C96-B010-56D2319D1AF0}">
      <dgm:prSet phldrT="[Text]"/>
      <dgm:spPr>
        <a:blipFill rotWithShape="0">
          <a:blip xmlns:r="http://schemas.openxmlformats.org/officeDocument/2006/relationships" r:embed="rId1"/>
          <a:stretch>
            <a:fillRect/>
          </a:stretch>
        </a:blipFill>
      </dgm:spPr>
      <dgm:t>
        <a:bodyPr/>
        <a:lstStyle/>
        <a:p>
          <a:endParaRPr lang="cs-CZ" dirty="0"/>
        </a:p>
      </dgm:t>
    </dgm:pt>
    <dgm:pt modelId="{93AE8B67-6743-451D-9076-A7FF62CB5919}" type="parTrans" cxnId="{F986C9F5-3FAE-43BA-B3D5-014CFE87D5EE}">
      <dgm:prSet/>
      <dgm:spPr/>
      <dgm:t>
        <a:bodyPr/>
        <a:lstStyle/>
        <a:p>
          <a:endParaRPr lang="cs-CZ"/>
        </a:p>
      </dgm:t>
    </dgm:pt>
    <dgm:pt modelId="{72B937DD-915A-4926-AD7D-0CF8C183C19D}" type="sibTrans" cxnId="{F986C9F5-3FAE-43BA-B3D5-014CFE87D5EE}">
      <dgm:prSet/>
      <dgm:spPr/>
      <dgm:t>
        <a:bodyPr/>
        <a:lstStyle/>
        <a:p>
          <a:endParaRPr lang="cs-CZ"/>
        </a:p>
      </dgm:t>
    </dgm:pt>
    <dgm:pt modelId="{1D03157E-BA4A-46D0-ACAC-458C3FBBA0BF}">
      <dgm:prSet phldrT="[Text]"/>
      <dgm:spPr>
        <a:blipFill rotWithShape="0">
          <a:blip xmlns:r="http://schemas.openxmlformats.org/officeDocument/2006/relationships" r:embed="rId1"/>
          <a:stretch>
            <a:fillRect/>
          </a:stretch>
        </a:blipFill>
      </dgm:spPr>
      <dgm:t>
        <a:bodyPr/>
        <a:lstStyle/>
        <a:p>
          <a:endParaRPr lang="cs-CZ" dirty="0"/>
        </a:p>
      </dgm:t>
    </dgm:pt>
    <dgm:pt modelId="{25C5A907-66B0-4B7C-80A9-3300CE1C689C}" type="parTrans" cxnId="{F881D689-2A34-4C52-BD72-27AC77918203}">
      <dgm:prSet/>
      <dgm:spPr/>
      <dgm:t>
        <a:bodyPr/>
        <a:lstStyle/>
        <a:p>
          <a:endParaRPr lang="cs-CZ"/>
        </a:p>
      </dgm:t>
    </dgm:pt>
    <dgm:pt modelId="{AA0D6B34-6080-430C-9D32-D09AAF14B2BB}" type="sibTrans" cxnId="{F881D689-2A34-4C52-BD72-27AC77918203}">
      <dgm:prSet/>
      <dgm:spPr/>
      <dgm:t>
        <a:bodyPr/>
        <a:lstStyle/>
        <a:p>
          <a:endParaRPr lang="cs-CZ"/>
        </a:p>
      </dgm:t>
    </dgm:pt>
    <dgm:pt modelId="{52C1EB23-6B38-4F24-8591-3707033373F0}">
      <dgm:prSet phldrT="[Text]"/>
      <dgm:spPr>
        <a:blipFill rotWithShape="0">
          <a:blip xmlns:r="http://schemas.openxmlformats.org/officeDocument/2006/relationships" r:embed="rId1"/>
          <a:stretch>
            <a:fillRect/>
          </a:stretch>
        </a:blipFill>
      </dgm:spPr>
      <dgm:t>
        <a:bodyPr/>
        <a:lstStyle/>
        <a:p>
          <a:endParaRPr lang="cs-CZ" dirty="0"/>
        </a:p>
      </dgm:t>
    </dgm:pt>
    <dgm:pt modelId="{E2E5A36B-C37D-41AA-ACE0-247A6E752AFA}" type="parTrans" cxnId="{C0CA59AD-8D55-4C66-BBF8-0EBDA635FC6A}">
      <dgm:prSet/>
      <dgm:spPr/>
      <dgm:t>
        <a:bodyPr/>
        <a:lstStyle/>
        <a:p>
          <a:endParaRPr lang="cs-CZ"/>
        </a:p>
      </dgm:t>
    </dgm:pt>
    <dgm:pt modelId="{E15DBAAA-AA39-43A3-92D2-05202413C9A1}" type="sibTrans" cxnId="{C0CA59AD-8D55-4C66-BBF8-0EBDA635FC6A}">
      <dgm:prSet/>
      <dgm:spPr/>
      <dgm:t>
        <a:bodyPr/>
        <a:lstStyle/>
        <a:p>
          <a:endParaRPr lang="cs-CZ"/>
        </a:p>
      </dgm:t>
    </dgm:pt>
    <dgm:pt modelId="{0F8F8CF3-D07A-426E-9A83-822B06850BAE}" type="pres">
      <dgm:prSet presAssocID="{64378CAE-183F-4DEA-879A-810D57C8932E}" presName="Name0" presStyleCnt="0">
        <dgm:presLayoutVars>
          <dgm:dir/>
          <dgm:animLvl val="lvl"/>
          <dgm:resizeHandles val="exact"/>
        </dgm:presLayoutVars>
      </dgm:prSet>
      <dgm:spPr/>
      <dgm:t>
        <a:bodyPr/>
        <a:lstStyle/>
        <a:p>
          <a:endParaRPr lang="cs-CZ"/>
        </a:p>
      </dgm:t>
    </dgm:pt>
    <dgm:pt modelId="{D29BFDE0-EC20-423F-A00A-75D8261089E1}" type="pres">
      <dgm:prSet presAssocID="{980236C9-C4BD-4C96-B010-56D2319D1AF0}" presName="compositeNode" presStyleCnt="0">
        <dgm:presLayoutVars>
          <dgm:bulletEnabled val="1"/>
        </dgm:presLayoutVars>
      </dgm:prSet>
      <dgm:spPr/>
    </dgm:pt>
    <dgm:pt modelId="{BDF6BA8F-F894-4EF7-B04A-53FA5FC5AEB5}" type="pres">
      <dgm:prSet presAssocID="{980236C9-C4BD-4C96-B010-56D2319D1AF0}" presName="bgRect" presStyleLbl="node1" presStyleIdx="0" presStyleCnt="3"/>
      <dgm:spPr/>
      <dgm:t>
        <a:bodyPr/>
        <a:lstStyle/>
        <a:p>
          <a:endParaRPr lang="cs-CZ"/>
        </a:p>
      </dgm:t>
    </dgm:pt>
    <dgm:pt modelId="{89DB900E-1BEE-428E-952D-389B02004EAE}" type="pres">
      <dgm:prSet presAssocID="{980236C9-C4BD-4C96-B010-56D2319D1AF0}" presName="parentNode" presStyleLbl="node1" presStyleIdx="0" presStyleCnt="3">
        <dgm:presLayoutVars>
          <dgm:chMax val="0"/>
          <dgm:bulletEnabled val="1"/>
        </dgm:presLayoutVars>
      </dgm:prSet>
      <dgm:spPr/>
      <dgm:t>
        <a:bodyPr/>
        <a:lstStyle/>
        <a:p>
          <a:endParaRPr lang="cs-CZ"/>
        </a:p>
      </dgm:t>
    </dgm:pt>
    <dgm:pt modelId="{8D27BC13-5C5F-4A97-A4E1-D3051EE7320B}" type="pres">
      <dgm:prSet presAssocID="{72B937DD-915A-4926-AD7D-0CF8C183C19D}" presName="hSp" presStyleCnt="0"/>
      <dgm:spPr/>
    </dgm:pt>
    <dgm:pt modelId="{4C9F7820-6F9B-48AA-AF0D-CA6EFBCE5593}" type="pres">
      <dgm:prSet presAssocID="{72B937DD-915A-4926-AD7D-0CF8C183C19D}" presName="vProcSp" presStyleCnt="0"/>
      <dgm:spPr/>
    </dgm:pt>
    <dgm:pt modelId="{A258A799-6086-480F-8481-B75C841FB673}" type="pres">
      <dgm:prSet presAssocID="{72B937DD-915A-4926-AD7D-0CF8C183C19D}" presName="vSp1" presStyleCnt="0"/>
      <dgm:spPr/>
    </dgm:pt>
    <dgm:pt modelId="{5D81CFC2-D7A3-46F0-B161-1CCA4E69E0B3}" type="pres">
      <dgm:prSet presAssocID="{72B937DD-915A-4926-AD7D-0CF8C183C19D}" presName="simulatedConn" presStyleLbl="solidFgAcc1" presStyleIdx="0" presStyleCnt="2"/>
      <dgm:spPr/>
    </dgm:pt>
    <dgm:pt modelId="{EBE88C0F-B735-47AC-9C76-2321B1943D60}" type="pres">
      <dgm:prSet presAssocID="{72B937DD-915A-4926-AD7D-0CF8C183C19D}" presName="vSp2" presStyleCnt="0"/>
      <dgm:spPr/>
    </dgm:pt>
    <dgm:pt modelId="{DA90D9B6-BCC2-4C11-8222-3D9E37CD2AB0}" type="pres">
      <dgm:prSet presAssocID="{72B937DD-915A-4926-AD7D-0CF8C183C19D}" presName="sibTrans" presStyleCnt="0"/>
      <dgm:spPr/>
    </dgm:pt>
    <dgm:pt modelId="{EE5894FF-8F99-4C7B-9BFE-20F3A4108BA5}" type="pres">
      <dgm:prSet presAssocID="{1D03157E-BA4A-46D0-ACAC-458C3FBBA0BF}" presName="compositeNode" presStyleCnt="0">
        <dgm:presLayoutVars>
          <dgm:bulletEnabled val="1"/>
        </dgm:presLayoutVars>
      </dgm:prSet>
      <dgm:spPr/>
    </dgm:pt>
    <dgm:pt modelId="{B71C91BC-AB72-4FB8-BA96-24B76CAAFC87}" type="pres">
      <dgm:prSet presAssocID="{1D03157E-BA4A-46D0-ACAC-458C3FBBA0BF}" presName="bgRect" presStyleLbl="node1" presStyleIdx="1" presStyleCnt="3" custLinFactNeighborX="-2100" custLinFactNeighborY="-74"/>
      <dgm:spPr/>
      <dgm:t>
        <a:bodyPr/>
        <a:lstStyle/>
        <a:p>
          <a:endParaRPr lang="cs-CZ"/>
        </a:p>
      </dgm:t>
    </dgm:pt>
    <dgm:pt modelId="{2311A710-D987-487F-9342-16CAB0ECEAB3}" type="pres">
      <dgm:prSet presAssocID="{1D03157E-BA4A-46D0-ACAC-458C3FBBA0BF}" presName="parentNode" presStyleLbl="node1" presStyleIdx="1" presStyleCnt="3">
        <dgm:presLayoutVars>
          <dgm:chMax val="0"/>
          <dgm:bulletEnabled val="1"/>
        </dgm:presLayoutVars>
      </dgm:prSet>
      <dgm:spPr/>
      <dgm:t>
        <a:bodyPr/>
        <a:lstStyle/>
        <a:p>
          <a:endParaRPr lang="cs-CZ"/>
        </a:p>
      </dgm:t>
    </dgm:pt>
    <dgm:pt modelId="{A6DD0AE4-B7E6-43AC-B631-8AFF877B7B32}" type="pres">
      <dgm:prSet presAssocID="{AA0D6B34-6080-430C-9D32-D09AAF14B2BB}" presName="hSp" presStyleCnt="0"/>
      <dgm:spPr/>
    </dgm:pt>
    <dgm:pt modelId="{13354626-8664-4BC0-9637-89FAB279885C}" type="pres">
      <dgm:prSet presAssocID="{AA0D6B34-6080-430C-9D32-D09AAF14B2BB}" presName="vProcSp" presStyleCnt="0"/>
      <dgm:spPr/>
    </dgm:pt>
    <dgm:pt modelId="{37CAE9EA-C434-4282-95DA-26433B1B963A}" type="pres">
      <dgm:prSet presAssocID="{AA0D6B34-6080-430C-9D32-D09AAF14B2BB}" presName="vSp1" presStyleCnt="0"/>
      <dgm:spPr/>
    </dgm:pt>
    <dgm:pt modelId="{723819D4-E1C8-465E-B650-31C4FF683393}" type="pres">
      <dgm:prSet presAssocID="{AA0D6B34-6080-430C-9D32-D09AAF14B2BB}" presName="simulatedConn" presStyleLbl="solidFgAcc1" presStyleIdx="1" presStyleCnt="2"/>
      <dgm:spPr/>
    </dgm:pt>
    <dgm:pt modelId="{8422A8B7-4DE3-41DD-BE4E-1D9298D2FE9A}" type="pres">
      <dgm:prSet presAssocID="{AA0D6B34-6080-430C-9D32-D09AAF14B2BB}" presName="vSp2" presStyleCnt="0"/>
      <dgm:spPr/>
    </dgm:pt>
    <dgm:pt modelId="{56EDA721-6989-4B5D-A1A7-065CA3F207B8}" type="pres">
      <dgm:prSet presAssocID="{AA0D6B34-6080-430C-9D32-D09AAF14B2BB}" presName="sibTrans" presStyleCnt="0"/>
      <dgm:spPr/>
    </dgm:pt>
    <dgm:pt modelId="{37387D55-A6E4-4C6D-BB2A-5366B1EC0E69}" type="pres">
      <dgm:prSet presAssocID="{52C1EB23-6B38-4F24-8591-3707033373F0}" presName="compositeNode" presStyleCnt="0">
        <dgm:presLayoutVars>
          <dgm:bulletEnabled val="1"/>
        </dgm:presLayoutVars>
      </dgm:prSet>
      <dgm:spPr/>
    </dgm:pt>
    <dgm:pt modelId="{CC2787B9-14EE-4E60-95B2-EA0FC742FFD9}" type="pres">
      <dgm:prSet presAssocID="{52C1EB23-6B38-4F24-8591-3707033373F0}" presName="bgRect" presStyleLbl="node1" presStyleIdx="2" presStyleCnt="3"/>
      <dgm:spPr/>
      <dgm:t>
        <a:bodyPr/>
        <a:lstStyle/>
        <a:p>
          <a:endParaRPr lang="cs-CZ"/>
        </a:p>
      </dgm:t>
    </dgm:pt>
    <dgm:pt modelId="{08A5A9BC-2ED5-4987-9224-81DA06CB65A9}" type="pres">
      <dgm:prSet presAssocID="{52C1EB23-6B38-4F24-8591-3707033373F0}" presName="parentNode" presStyleLbl="node1" presStyleIdx="2" presStyleCnt="3">
        <dgm:presLayoutVars>
          <dgm:chMax val="0"/>
          <dgm:bulletEnabled val="1"/>
        </dgm:presLayoutVars>
      </dgm:prSet>
      <dgm:spPr/>
      <dgm:t>
        <a:bodyPr/>
        <a:lstStyle/>
        <a:p>
          <a:endParaRPr lang="cs-CZ"/>
        </a:p>
      </dgm:t>
    </dgm:pt>
  </dgm:ptLst>
  <dgm:cxnLst>
    <dgm:cxn modelId="{F881D689-2A34-4C52-BD72-27AC77918203}" srcId="{64378CAE-183F-4DEA-879A-810D57C8932E}" destId="{1D03157E-BA4A-46D0-ACAC-458C3FBBA0BF}" srcOrd="1" destOrd="0" parTransId="{25C5A907-66B0-4B7C-80A9-3300CE1C689C}" sibTransId="{AA0D6B34-6080-430C-9D32-D09AAF14B2BB}"/>
    <dgm:cxn modelId="{8DF04000-6AF1-43A3-A193-FA141D8AE2F3}" type="presOf" srcId="{980236C9-C4BD-4C96-B010-56D2319D1AF0}" destId="{89DB900E-1BEE-428E-952D-389B02004EAE}" srcOrd="1" destOrd="0" presId="urn:microsoft.com/office/officeart/2005/8/layout/hProcess7"/>
    <dgm:cxn modelId="{6E789163-13FF-4665-8B0A-4CC8782951F9}" type="presOf" srcId="{1D03157E-BA4A-46D0-ACAC-458C3FBBA0BF}" destId="{2311A710-D987-487F-9342-16CAB0ECEAB3}" srcOrd="1" destOrd="0" presId="urn:microsoft.com/office/officeart/2005/8/layout/hProcess7"/>
    <dgm:cxn modelId="{480E4E32-31E5-4C20-86C6-83A8B92F43B4}" type="presOf" srcId="{52C1EB23-6B38-4F24-8591-3707033373F0}" destId="{08A5A9BC-2ED5-4987-9224-81DA06CB65A9}" srcOrd="1" destOrd="0" presId="urn:microsoft.com/office/officeart/2005/8/layout/hProcess7"/>
    <dgm:cxn modelId="{F986C9F5-3FAE-43BA-B3D5-014CFE87D5EE}" srcId="{64378CAE-183F-4DEA-879A-810D57C8932E}" destId="{980236C9-C4BD-4C96-B010-56D2319D1AF0}" srcOrd="0" destOrd="0" parTransId="{93AE8B67-6743-451D-9076-A7FF62CB5919}" sibTransId="{72B937DD-915A-4926-AD7D-0CF8C183C19D}"/>
    <dgm:cxn modelId="{87B6A570-37F5-49DA-A271-405E9B953F0F}" type="presOf" srcId="{980236C9-C4BD-4C96-B010-56D2319D1AF0}" destId="{BDF6BA8F-F894-4EF7-B04A-53FA5FC5AEB5}" srcOrd="0" destOrd="0" presId="urn:microsoft.com/office/officeart/2005/8/layout/hProcess7"/>
    <dgm:cxn modelId="{DC45DC19-C9F4-4628-B3EF-40DB40D83D5A}" type="presOf" srcId="{52C1EB23-6B38-4F24-8591-3707033373F0}" destId="{CC2787B9-14EE-4E60-95B2-EA0FC742FFD9}" srcOrd="0" destOrd="0" presId="urn:microsoft.com/office/officeart/2005/8/layout/hProcess7"/>
    <dgm:cxn modelId="{B3145BC2-3039-47B6-887A-11B68D8E7277}" type="presOf" srcId="{64378CAE-183F-4DEA-879A-810D57C8932E}" destId="{0F8F8CF3-D07A-426E-9A83-822B06850BAE}" srcOrd="0" destOrd="0" presId="urn:microsoft.com/office/officeart/2005/8/layout/hProcess7"/>
    <dgm:cxn modelId="{C106CD23-3512-49B2-83CB-B9EC94DF97A0}" type="presOf" srcId="{1D03157E-BA4A-46D0-ACAC-458C3FBBA0BF}" destId="{B71C91BC-AB72-4FB8-BA96-24B76CAAFC87}" srcOrd="0" destOrd="0" presId="urn:microsoft.com/office/officeart/2005/8/layout/hProcess7"/>
    <dgm:cxn modelId="{C0CA59AD-8D55-4C66-BBF8-0EBDA635FC6A}" srcId="{64378CAE-183F-4DEA-879A-810D57C8932E}" destId="{52C1EB23-6B38-4F24-8591-3707033373F0}" srcOrd="2" destOrd="0" parTransId="{E2E5A36B-C37D-41AA-ACE0-247A6E752AFA}" sibTransId="{E15DBAAA-AA39-43A3-92D2-05202413C9A1}"/>
    <dgm:cxn modelId="{5148423E-5E22-4750-8B47-878545D850E3}" type="presParOf" srcId="{0F8F8CF3-D07A-426E-9A83-822B06850BAE}" destId="{D29BFDE0-EC20-423F-A00A-75D8261089E1}" srcOrd="0" destOrd="0" presId="urn:microsoft.com/office/officeart/2005/8/layout/hProcess7"/>
    <dgm:cxn modelId="{E1B6C3CB-ED52-4E66-91A4-2E888D3EC2A9}" type="presParOf" srcId="{D29BFDE0-EC20-423F-A00A-75D8261089E1}" destId="{BDF6BA8F-F894-4EF7-B04A-53FA5FC5AEB5}" srcOrd="0" destOrd="0" presId="urn:microsoft.com/office/officeart/2005/8/layout/hProcess7"/>
    <dgm:cxn modelId="{27570923-6E01-446C-A1AA-57607F4A49C5}" type="presParOf" srcId="{D29BFDE0-EC20-423F-A00A-75D8261089E1}" destId="{89DB900E-1BEE-428E-952D-389B02004EAE}" srcOrd="1" destOrd="0" presId="urn:microsoft.com/office/officeart/2005/8/layout/hProcess7"/>
    <dgm:cxn modelId="{7A71C5EA-B245-4424-8640-8F1F49BAEC29}" type="presParOf" srcId="{0F8F8CF3-D07A-426E-9A83-822B06850BAE}" destId="{8D27BC13-5C5F-4A97-A4E1-D3051EE7320B}" srcOrd="1" destOrd="0" presId="urn:microsoft.com/office/officeart/2005/8/layout/hProcess7"/>
    <dgm:cxn modelId="{1104E958-7487-4521-9BCC-2274887046B8}" type="presParOf" srcId="{0F8F8CF3-D07A-426E-9A83-822B06850BAE}" destId="{4C9F7820-6F9B-48AA-AF0D-CA6EFBCE5593}" srcOrd="2" destOrd="0" presId="urn:microsoft.com/office/officeart/2005/8/layout/hProcess7"/>
    <dgm:cxn modelId="{ED1B7110-58A0-4B3A-A0DD-69AC1A2F15C4}" type="presParOf" srcId="{4C9F7820-6F9B-48AA-AF0D-CA6EFBCE5593}" destId="{A258A799-6086-480F-8481-B75C841FB673}" srcOrd="0" destOrd="0" presId="urn:microsoft.com/office/officeart/2005/8/layout/hProcess7"/>
    <dgm:cxn modelId="{16DE67A9-CE70-43EF-81EC-9D226DD4D561}" type="presParOf" srcId="{4C9F7820-6F9B-48AA-AF0D-CA6EFBCE5593}" destId="{5D81CFC2-D7A3-46F0-B161-1CCA4E69E0B3}" srcOrd="1" destOrd="0" presId="urn:microsoft.com/office/officeart/2005/8/layout/hProcess7"/>
    <dgm:cxn modelId="{B3189F53-2496-43BB-A09E-C7862C64AA75}" type="presParOf" srcId="{4C9F7820-6F9B-48AA-AF0D-CA6EFBCE5593}" destId="{EBE88C0F-B735-47AC-9C76-2321B1943D60}" srcOrd="2" destOrd="0" presId="urn:microsoft.com/office/officeart/2005/8/layout/hProcess7"/>
    <dgm:cxn modelId="{A0BFC2C8-42A0-493D-B32A-13FA020B38E0}" type="presParOf" srcId="{0F8F8CF3-D07A-426E-9A83-822B06850BAE}" destId="{DA90D9B6-BCC2-4C11-8222-3D9E37CD2AB0}" srcOrd="3" destOrd="0" presId="urn:microsoft.com/office/officeart/2005/8/layout/hProcess7"/>
    <dgm:cxn modelId="{D2A51F66-C9B7-4D09-8C8E-7D2D38ACB2FA}" type="presParOf" srcId="{0F8F8CF3-D07A-426E-9A83-822B06850BAE}" destId="{EE5894FF-8F99-4C7B-9BFE-20F3A4108BA5}" srcOrd="4" destOrd="0" presId="urn:microsoft.com/office/officeart/2005/8/layout/hProcess7"/>
    <dgm:cxn modelId="{7A1CF9E7-A0F5-4EE7-880E-E152B62547F7}" type="presParOf" srcId="{EE5894FF-8F99-4C7B-9BFE-20F3A4108BA5}" destId="{B71C91BC-AB72-4FB8-BA96-24B76CAAFC87}" srcOrd="0" destOrd="0" presId="urn:microsoft.com/office/officeart/2005/8/layout/hProcess7"/>
    <dgm:cxn modelId="{889EA732-3E06-486F-80AB-1E8E570F0682}" type="presParOf" srcId="{EE5894FF-8F99-4C7B-9BFE-20F3A4108BA5}" destId="{2311A710-D987-487F-9342-16CAB0ECEAB3}" srcOrd="1" destOrd="0" presId="urn:microsoft.com/office/officeart/2005/8/layout/hProcess7"/>
    <dgm:cxn modelId="{F3D8A7E6-D2CB-4A1A-AB1C-E50E256C1DD3}" type="presParOf" srcId="{0F8F8CF3-D07A-426E-9A83-822B06850BAE}" destId="{A6DD0AE4-B7E6-43AC-B631-8AFF877B7B32}" srcOrd="5" destOrd="0" presId="urn:microsoft.com/office/officeart/2005/8/layout/hProcess7"/>
    <dgm:cxn modelId="{41FF817C-5EC2-4712-9BF1-969D81D51A90}" type="presParOf" srcId="{0F8F8CF3-D07A-426E-9A83-822B06850BAE}" destId="{13354626-8664-4BC0-9637-89FAB279885C}" srcOrd="6" destOrd="0" presId="urn:microsoft.com/office/officeart/2005/8/layout/hProcess7"/>
    <dgm:cxn modelId="{60B514D4-48D8-42DD-9AC0-622DEBA01BBF}" type="presParOf" srcId="{13354626-8664-4BC0-9637-89FAB279885C}" destId="{37CAE9EA-C434-4282-95DA-26433B1B963A}" srcOrd="0" destOrd="0" presId="urn:microsoft.com/office/officeart/2005/8/layout/hProcess7"/>
    <dgm:cxn modelId="{88BFBB39-26EB-4202-8FBB-389DA1E68F47}" type="presParOf" srcId="{13354626-8664-4BC0-9637-89FAB279885C}" destId="{723819D4-E1C8-465E-B650-31C4FF683393}" srcOrd="1" destOrd="0" presId="urn:microsoft.com/office/officeart/2005/8/layout/hProcess7"/>
    <dgm:cxn modelId="{78582579-85F2-4AD3-A4C9-CCDCB5669A04}" type="presParOf" srcId="{13354626-8664-4BC0-9637-89FAB279885C}" destId="{8422A8B7-4DE3-41DD-BE4E-1D9298D2FE9A}" srcOrd="2" destOrd="0" presId="urn:microsoft.com/office/officeart/2005/8/layout/hProcess7"/>
    <dgm:cxn modelId="{A06D7F72-3F99-4999-975D-7D55C45C776A}" type="presParOf" srcId="{0F8F8CF3-D07A-426E-9A83-822B06850BAE}" destId="{56EDA721-6989-4B5D-A1A7-065CA3F207B8}" srcOrd="7" destOrd="0" presId="urn:microsoft.com/office/officeart/2005/8/layout/hProcess7"/>
    <dgm:cxn modelId="{C9DF1D33-8570-4DA8-83A3-A995C354AA3E}" type="presParOf" srcId="{0F8F8CF3-D07A-426E-9A83-822B06850BAE}" destId="{37387D55-A6E4-4C6D-BB2A-5366B1EC0E69}" srcOrd="8" destOrd="0" presId="urn:microsoft.com/office/officeart/2005/8/layout/hProcess7"/>
    <dgm:cxn modelId="{B6B9EB50-482E-4BBC-9AE4-D05F9DFCF927}" type="presParOf" srcId="{37387D55-A6E4-4C6D-BB2A-5366B1EC0E69}" destId="{CC2787B9-14EE-4E60-95B2-EA0FC742FFD9}" srcOrd="0" destOrd="0" presId="urn:microsoft.com/office/officeart/2005/8/layout/hProcess7"/>
    <dgm:cxn modelId="{1F1B0342-B504-474A-810F-AB92BE0044E3}" type="presParOf" srcId="{37387D55-A6E4-4C6D-BB2A-5366B1EC0E69}" destId="{08A5A9BC-2ED5-4987-9224-81DA06CB65A9}"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3DFB8-B415-4B85-AEC2-D533C78C647B}">
      <dsp:nvSpPr>
        <dsp:cNvPr id="0" name=""/>
        <dsp:cNvSpPr/>
      </dsp:nvSpPr>
      <dsp:spPr>
        <a:xfrm>
          <a:off x="2982755" y="1483532"/>
          <a:ext cx="91440" cy="276316"/>
        </a:xfrm>
        <a:custGeom>
          <a:avLst/>
          <a:gdLst/>
          <a:ahLst/>
          <a:cxnLst/>
          <a:rect l="0" t="0" r="0" b="0"/>
          <a:pathLst>
            <a:path>
              <a:moveTo>
                <a:pt x="45720" y="0"/>
              </a:moveTo>
              <a:lnTo>
                <a:pt x="45720" y="27631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C95A6-E779-48DE-B106-F9CFEB313326}">
      <dsp:nvSpPr>
        <dsp:cNvPr id="0" name=""/>
        <dsp:cNvSpPr/>
      </dsp:nvSpPr>
      <dsp:spPr>
        <a:xfrm>
          <a:off x="2157565" y="603912"/>
          <a:ext cx="870910" cy="276316"/>
        </a:xfrm>
        <a:custGeom>
          <a:avLst/>
          <a:gdLst/>
          <a:ahLst/>
          <a:cxnLst/>
          <a:rect l="0" t="0" r="0" b="0"/>
          <a:pathLst>
            <a:path>
              <a:moveTo>
                <a:pt x="0" y="0"/>
              </a:moveTo>
              <a:lnTo>
                <a:pt x="0" y="188301"/>
              </a:lnTo>
              <a:lnTo>
                <a:pt x="870910" y="188301"/>
              </a:lnTo>
              <a:lnTo>
                <a:pt x="870910" y="276316"/>
              </a:lnTo>
            </a:path>
          </a:pathLst>
        </a:custGeom>
        <a:noFill/>
        <a:ln w="285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C2F36-E451-4EA3-BE14-D3D32B534BF3}">
      <dsp:nvSpPr>
        <dsp:cNvPr id="0" name=""/>
        <dsp:cNvSpPr/>
      </dsp:nvSpPr>
      <dsp:spPr>
        <a:xfrm>
          <a:off x="1286654" y="1483532"/>
          <a:ext cx="580607" cy="276316"/>
        </a:xfrm>
        <a:custGeom>
          <a:avLst/>
          <a:gdLst/>
          <a:ahLst/>
          <a:cxnLst/>
          <a:rect l="0" t="0" r="0" b="0"/>
          <a:pathLst>
            <a:path>
              <a:moveTo>
                <a:pt x="0" y="0"/>
              </a:moveTo>
              <a:lnTo>
                <a:pt x="0" y="188301"/>
              </a:lnTo>
              <a:lnTo>
                <a:pt x="580607" y="188301"/>
              </a:lnTo>
              <a:lnTo>
                <a:pt x="580607" y="27631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83702B-AC6C-4793-8C78-520C0B5080DF}">
      <dsp:nvSpPr>
        <dsp:cNvPr id="0" name=""/>
        <dsp:cNvSpPr/>
      </dsp:nvSpPr>
      <dsp:spPr>
        <a:xfrm>
          <a:off x="706047" y="1483532"/>
          <a:ext cx="580607" cy="276316"/>
        </a:xfrm>
        <a:custGeom>
          <a:avLst/>
          <a:gdLst/>
          <a:ahLst/>
          <a:cxnLst/>
          <a:rect l="0" t="0" r="0" b="0"/>
          <a:pathLst>
            <a:path>
              <a:moveTo>
                <a:pt x="580607" y="0"/>
              </a:moveTo>
              <a:lnTo>
                <a:pt x="580607" y="188301"/>
              </a:lnTo>
              <a:lnTo>
                <a:pt x="0" y="188301"/>
              </a:lnTo>
              <a:lnTo>
                <a:pt x="0" y="276316"/>
              </a:lnTo>
            </a:path>
          </a:pathLst>
        </a:custGeom>
        <a:noFill/>
        <a:ln w="285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40BBF-748B-4B34-91C7-D50E13ED47B1}">
      <dsp:nvSpPr>
        <dsp:cNvPr id="0" name=""/>
        <dsp:cNvSpPr/>
      </dsp:nvSpPr>
      <dsp:spPr>
        <a:xfrm>
          <a:off x="1286654" y="603912"/>
          <a:ext cx="870910" cy="276316"/>
        </a:xfrm>
        <a:custGeom>
          <a:avLst/>
          <a:gdLst/>
          <a:ahLst/>
          <a:cxnLst/>
          <a:rect l="0" t="0" r="0" b="0"/>
          <a:pathLst>
            <a:path>
              <a:moveTo>
                <a:pt x="870910" y="0"/>
              </a:moveTo>
              <a:lnTo>
                <a:pt x="870910" y="188301"/>
              </a:lnTo>
              <a:lnTo>
                <a:pt x="0" y="188301"/>
              </a:lnTo>
              <a:lnTo>
                <a:pt x="0" y="276316"/>
              </a:lnTo>
            </a:path>
          </a:pathLst>
        </a:custGeom>
        <a:noFill/>
        <a:ln w="285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78A089-2626-4960-9B32-5DD5226743A9}">
      <dsp:nvSpPr>
        <dsp:cNvPr id="0" name=""/>
        <dsp:cNvSpPr/>
      </dsp:nvSpPr>
      <dsp:spPr>
        <a:xfrm>
          <a:off x="1682522" y="609"/>
          <a:ext cx="950084" cy="603303"/>
        </a:xfrm>
        <a:prstGeom prst="roundRect">
          <a:avLst>
            <a:gd name="adj" fmla="val 1000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962E3-4E1F-4D6A-A9A8-AE4EEB5886F6}">
      <dsp:nvSpPr>
        <dsp:cNvPr id="0" name=""/>
        <dsp:cNvSpPr/>
      </dsp:nvSpPr>
      <dsp:spPr>
        <a:xfrm>
          <a:off x="1788087" y="100895"/>
          <a:ext cx="950084" cy="603303"/>
        </a:xfrm>
        <a:prstGeom prst="roundRect">
          <a:avLst>
            <a:gd name="adj" fmla="val 10000"/>
          </a:avLst>
        </a:prstGeom>
        <a:solidFill>
          <a:schemeClr val="dk1">
            <a:alpha val="90000"/>
            <a:tint val="40000"/>
            <a:hueOff val="0"/>
            <a:satOff val="0"/>
            <a:lumOff val="0"/>
            <a:alphaOff val="0"/>
          </a:schemeClr>
        </a:solidFill>
        <a:ln w="285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kern="1200" dirty="0"/>
            <a:t>plán</a:t>
          </a:r>
        </a:p>
      </dsp:txBody>
      <dsp:txXfrm>
        <a:off x="1805757" y="118565"/>
        <a:ext cx="914744" cy="567963"/>
      </dsp:txXfrm>
    </dsp:sp>
    <dsp:sp modelId="{80D244DF-C4F9-4E4C-83F6-0DB0E3410C6E}">
      <dsp:nvSpPr>
        <dsp:cNvPr id="0" name=""/>
        <dsp:cNvSpPr/>
      </dsp:nvSpPr>
      <dsp:spPr>
        <a:xfrm>
          <a:off x="811612" y="880228"/>
          <a:ext cx="950084" cy="603303"/>
        </a:xfrm>
        <a:prstGeom prst="roundRect">
          <a:avLst>
            <a:gd name="adj" fmla="val 1000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F4001-7006-4247-9016-C9D567963806}">
      <dsp:nvSpPr>
        <dsp:cNvPr id="0" name=""/>
        <dsp:cNvSpPr/>
      </dsp:nvSpPr>
      <dsp:spPr>
        <a:xfrm>
          <a:off x="917177" y="980515"/>
          <a:ext cx="950084" cy="603303"/>
        </a:xfrm>
        <a:prstGeom prst="roundRect">
          <a:avLst>
            <a:gd name="adj" fmla="val 10000"/>
          </a:avLst>
        </a:prstGeom>
        <a:solidFill>
          <a:schemeClr val="dk1">
            <a:alpha val="90000"/>
            <a:tint val="40000"/>
            <a:hueOff val="0"/>
            <a:satOff val="0"/>
            <a:lumOff val="0"/>
            <a:alphaOff val="0"/>
          </a:schemeClr>
        </a:solidFill>
        <a:ln w="285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kern="1200" dirty="0"/>
            <a:t>ministerstvo</a:t>
          </a:r>
        </a:p>
      </dsp:txBody>
      <dsp:txXfrm>
        <a:off x="934847" y="998185"/>
        <a:ext cx="914744" cy="567963"/>
      </dsp:txXfrm>
    </dsp:sp>
    <dsp:sp modelId="{24FABC52-7AC5-40DD-906C-324880B85C53}">
      <dsp:nvSpPr>
        <dsp:cNvPr id="0" name=""/>
        <dsp:cNvSpPr/>
      </dsp:nvSpPr>
      <dsp:spPr>
        <a:xfrm>
          <a:off x="231005" y="1759848"/>
          <a:ext cx="950084" cy="603303"/>
        </a:xfrm>
        <a:prstGeom prst="roundRect">
          <a:avLst>
            <a:gd name="adj" fmla="val 1000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F31F2-794C-4F48-B4A0-E4B8F2225A4C}">
      <dsp:nvSpPr>
        <dsp:cNvPr id="0" name=""/>
        <dsp:cNvSpPr/>
      </dsp:nvSpPr>
      <dsp:spPr>
        <a:xfrm>
          <a:off x="336570" y="1860135"/>
          <a:ext cx="950084" cy="603303"/>
        </a:xfrm>
        <a:prstGeom prst="roundRect">
          <a:avLst>
            <a:gd name="adj" fmla="val 10000"/>
          </a:avLst>
        </a:prstGeom>
        <a:blipFill rotWithShape="0">
          <a:blip xmlns:r="http://schemas.openxmlformats.org/officeDocument/2006/relationships" r:embed="rId1"/>
          <a:stretch>
            <a:fillRect/>
          </a:stretch>
        </a:blipFill>
        <a:ln w="285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cs-CZ" sz="1200" kern="1200" dirty="0"/>
        </a:p>
      </dsp:txBody>
      <dsp:txXfrm>
        <a:off x="354240" y="1877805"/>
        <a:ext cx="914744" cy="567963"/>
      </dsp:txXfrm>
    </dsp:sp>
    <dsp:sp modelId="{00BD0B83-BA0B-4573-A2B7-C54C24C4BCA3}">
      <dsp:nvSpPr>
        <dsp:cNvPr id="0" name=""/>
        <dsp:cNvSpPr/>
      </dsp:nvSpPr>
      <dsp:spPr>
        <a:xfrm>
          <a:off x="1392219" y="1759848"/>
          <a:ext cx="950084" cy="603303"/>
        </a:xfrm>
        <a:prstGeom prst="roundRect">
          <a:avLst>
            <a:gd name="adj" fmla="val 1000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80A35-A490-42F5-9BAD-EF1A8FB50F66}">
      <dsp:nvSpPr>
        <dsp:cNvPr id="0" name=""/>
        <dsp:cNvSpPr/>
      </dsp:nvSpPr>
      <dsp:spPr>
        <a:xfrm>
          <a:off x="1497784" y="1860135"/>
          <a:ext cx="950084" cy="603303"/>
        </a:xfrm>
        <a:prstGeom prst="roundRect">
          <a:avLst>
            <a:gd name="adj" fmla="val 10000"/>
          </a:avLst>
        </a:prstGeom>
        <a:blipFill rotWithShape="0">
          <a:blip xmlns:r="http://schemas.openxmlformats.org/officeDocument/2006/relationships" r:embed="rId1"/>
          <a:stretch>
            <a:fillRect/>
          </a:stretch>
        </a:blipFill>
        <a:ln w="285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cs-CZ" sz="1200" kern="1200" dirty="0"/>
        </a:p>
      </dsp:txBody>
      <dsp:txXfrm>
        <a:off x="1515454" y="1877805"/>
        <a:ext cx="914744" cy="567963"/>
      </dsp:txXfrm>
    </dsp:sp>
    <dsp:sp modelId="{1317DCBC-C7F5-4EA7-8616-3BBB1C28EF03}">
      <dsp:nvSpPr>
        <dsp:cNvPr id="0" name=""/>
        <dsp:cNvSpPr/>
      </dsp:nvSpPr>
      <dsp:spPr>
        <a:xfrm>
          <a:off x="2553433" y="880228"/>
          <a:ext cx="950084" cy="603303"/>
        </a:xfrm>
        <a:prstGeom prst="roundRect">
          <a:avLst>
            <a:gd name="adj" fmla="val 1000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810CD-70BE-4247-8E5E-7E18F01B362D}">
      <dsp:nvSpPr>
        <dsp:cNvPr id="0" name=""/>
        <dsp:cNvSpPr/>
      </dsp:nvSpPr>
      <dsp:spPr>
        <a:xfrm>
          <a:off x="2658998" y="980515"/>
          <a:ext cx="950084" cy="603303"/>
        </a:xfrm>
        <a:prstGeom prst="roundRect">
          <a:avLst>
            <a:gd name="adj" fmla="val 10000"/>
          </a:avLst>
        </a:prstGeom>
        <a:solidFill>
          <a:schemeClr val="dk1">
            <a:alpha val="90000"/>
            <a:tint val="40000"/>
            <a:hueOff val="0"/>
            <a:satOff val="0"/>
            <a:lumOff val="0"/>
            <a:alphaOff val="0"/>
          </a:schemeClr>
        </a:solidFill>
        <a:ln w="285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kern="1200" dirty="0"/>
            <a:t>ministerstvo</a:t>
          </a:r>
        </a:p>
      </dsp:txBody>
      <dsp:txXfrm>
        <a:off x="2676668" y="998185"/>
        <a:ext cx="914744" cy="567963"/>
      </dsp:txXfrm>
    </dsp:sp>
    <dsp:sp modelId="{D787871B-F2E9-4805-BB48-12322541533F}">
      <dsp:nvSpPr>
        <dsp:cNvPr id="0" name=""/>
        <dsp:cNvSpPr/>
      </dsp:nvSpPr>
      <dsp:spPr>
        <a:xfrm>
          <a:off x="2553433" y="1759848"/>
          <a:ext cx="950084" cy="603303"/>
        </a:xfrm>
        <a:prstGeom prst="roundRect">
          <a:avLst>
            <a:gd name="adj" fmla="val 1000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6B2D2-AB44-477F-BC14-6D8D2C92657A}">
      <dsp:nvSpPr>
        <dsp:cNvPr id="0" name=""/>
        <dsp:cNvSpPr/>
      </dsp:nvSpPr>
      <dsp:spPr>
        <a:xfrm>
          <a:off x="2658998" y="1860135"/>
          <a:ext cx="950084" cy="603303"/>
        </a:xfrm>
        <a:prstGeom prst="roundRect">
          <a:avLst>
            <a:gd name="adj" fmla="val 10000"/>
          </a:avLst>
        </a:prstGeom>
        <a:blipFill rotWithShape="0">
          <a:blip xmlns:r="http://schemas.openxmlformats.org/officeDocument/2006/relationships" r:embed="rId1"/>
          <a:stretch>
            <a:fillRect/>
          </a:stretch>
        </a:blipFill>
        <a:ln w="285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cs-CZ" sz="1200" kern="1200" dirty="0"/>
        </a:p>
      </dsp:txBody>
      <dsp:txXfrm>
        <a:off x="2676668" y="1877805"/>
        <a:ext cx="914744" cy="567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6BA8F-F894-4EF7-B04A-53FA5FC5AEB5}">
      <dsp:nvSpPr>
        <dsp:cNvPr id="0" name=""/>
        <dsp:cNvSpPr/>
      </dsp:nvSpPr>
      <dsp:spPr>
        <a:xfrm>
          <a:off x="395" y="289552"/>
          <a:ext cx="1703945" cy="2044734"/>
        </a:xfrm>
        <a:prstGeom prst="roundRect">
          <a:avLst>
            <a:gd name="adj" fmla="val 5000"/>
          </a:avLst>
        </a:prstGeom>
        <a:blipFill rotWithShape="0">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cs-CZ" sz="2000" kern="1200" dirty="0"/>
        </a:p>
      </dsp:txBody>
      <dsp:txXfrm rot="16200000">
        <a:off x="-667550" y="957499"/>
        <a:ext cx="1676682" cy="340789"/>
      </dsp:txXfrm>
    </dsp:sp>
    <dsp:sp modelId="{B71C91BC-AB72-4FB8-BA96-24B76CAAFC87}">
      <dsp:nvSpPr>
        <dsp:cNvPr id="0" name=""/>
        <dsp:cNvSpPr/>
      </dsp:nvSpPr>
      <dsp:spPr>
        <a:xfrm>
          <a:off x="1728196" y="288039"/>
          <a:ext cx="1703945" cy="2044734"/>
        </a:xfrm>
        <a:prstGeom prst="roundRect">
          <a:avLst>
            <a:gd name="adj" fmla="val 5000"/>
          </a:avLst>
        </a:prstGeom>
        <a:blipFill rotWithShape="0">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cs-CZ" sz="2000" kern="1200" dirty="0"/>
        </a:p>
      </dsp:txBody>
      <dsp:txXfrm rot="16200000">
        <a:off x="1060249" y="955986"/>
        <a:ext cx="1676682" cy="340789"/>
      </dsp:txXfrm>
    </dsp:sp>
    <dsp:sp modelId="{5D81CFC2-D7A3-46F0-B161-1CCA4E69E0B3}">
      <dsp:nvSpPr>
        <dsp:cNvPr id="0" name=""/>
        <dsp:cNvSpPr/>
      </dsp:nvSpPr>
      <dsp:spPr>
        <a:xfrm rot="5400000">
          <a:off x="1622291" y="1914179"/>
          <a:ext cx="300415" cy="255591"/>
        </a:xfrm>
        <a:prstGeom prst="flowChartExtract">
          <a:avLst/>
        </a:prstGeom>
        <a:solidFill>
          <a:schemeClr val="l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2787B9-14EE-4E60-95B2-EA0FC742FFD9}">
      <dsp:nvSpPr>
        <dsp:cNvPr id="0" name=""/>
        <dsp:cNvSpPr/>
      </dsp:nvSpPr>
      <dsp:spPr>
        <a:xfrm>
          <a:off x="3527562" y="289552"/>
          <a:ext cx="1703945" cy="2044734"/>
        </a:xfrm>
        <a:prstGeom prst="roundRect">
          <a:avLst>
            <a:gd name="adj" fmla="val 5000"/>
          </a:avLst>
        </a:prstGeom>
        <a:blipFill rotWithShape="0">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cs-CZ" sz="2000" kern="1200" dirty="0"/>
        </a:p>
      </dsp:txBody>
      <dsp:txXfrm rot="16200000">
        <a:off x="2859616" y="957499"/>
        <a:ext cx="1676682" cy="340789"/>
      </dsp:txXfrm>
    </dsp:sp>
    <dsp:sp modelId="{723819D4-E1C8-465E-B650-31C4FF683393}">
      <dsp:nvSpPr>
        <dsp:cNvPr id="0" name=""/>
        <dsp:cNvSpPr/>
      </dsp:nvSpPr>
      <dsp:spPr>
        <a:xfrm rot="5400000">
          <a:off x="3385874" y="1914179"/>
          <a:ext cx="300415" cy="255591"/>
        </a:xfrm>
        <a:prstGeom prst="flowChartExtract">
          <a:avLst/>
        </a:prstGeom>
        <a:solidFill>
          <a:schemeClr val="l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7B934-BF41-48FD-99FA-93B05B83604D}" type="datetimeFigureOut">
              <a:rPr lang="cs-CZ" smtClean="0"/>
              <a:t>4. 3. 2019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01A88-B514-46A1-95AF-3016D27DDEE9}" type="slidenum">
              <a:rPr lang="cs-CZ" smtClean="0"/>
              <a:t>‹#›</a:t>
            </a:fld>
            <a:endParaRPr lang="cs-CZ"/>
          </a:p>
        </p:txBody>
      </p:sp>
    </p:spTree>
    <p:extLst>
      <p:ext uri="{BB962C8B-B14F-4D97-AF65-F5344CB8AC3E}">
        <p14:creationId xmlns:p14="http://schemas.microsoft.com/office/powerpoint/2010/main" val="339313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http://oh.idnes.cz/hickey-byl-zatcen-kvuli-nezakonnemu-prodeji-listku-fhn-/rio-2016.aspx?c=A160817_165023_olympiada-rio-2016_par </a:t>
            </a:r>
          </a:p>
        </p:txBody>
      </p:sp>
      <p:sp>
        <p:nvSpPr>
          <p:cNvPr id="4" name="Zástupný symbol pro číslo snímku 3"/>
          <p:cNvSpPr>
            <a:spLocks noGrp="1"/>
          </p:cNvSpPr>
          <p:nvPr>
            <p:ph type="sldNum" sz="quarter" idx="10"/>
          </p:nvPr>
        </p:nvSpPr>
        <p:spPr/>
        <p:txBody>
          <a:bodyPr/>
          <a:lstStyle/>
          <a:p>
            <a:fld id="{DD55E09B-6538-4744-AE50-85E100A35573}" type="slidenum">
              <a:rPr lang="cs-CZ" smtClean="0"/>
              <a:t>24</a:t>
            </a:fld>
            <a:endParaRPr lang="cs-CZ"/>
          </a:p>
        </p:txBody>
      </p:sp>
    </p:spTree>
    <p:extLst>
      <p:ext uri="{BB962C8B-B14F-4D97-AF65-F5344CB8AC3E}">
        <p14:creationId xmlns:p14="http://schemas.microsoft.com/office/powerpoint/2010/main" val="17463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(prázdné vagóny u vlaku, lokomotiva, uhlák)</a:t>
            </a:r>
          </a:p>
        </p:txBody>
      </p:sp>
      <p:sp>
        <p:nvSpPr>
          <p:cNvPr id="4" name="Zástupný symbol pro číslo snímku 3"/>
          <p:cNvSpPr>
            <a:spLocks noGrp="1"/>
          </p:cNvSpPr>
          <p:nvPr>
            <p:ph type="sldNum" sz="quarter" idx="10"/>
          </p:nvPr>
        </p:nvSpPr>
        <p:spPr/>
        <p:txBody>
          <a:bodyPr/>
          <a:lstStyle/>
          <a:p>
            <a:fld id="{DD55E09B-6538-4744-AE50-85E100A35573}" type="slidenum">
              <a:rPr lang="cs-CZ" smtClean="0"/>
              <a:t>26</a:t>
            </a:fld>
            <a:endParaRPr lang="cs-CZ"/>
          </a:p>
        </p:txBody>
      </p:sp>
    </p:spTree>
    <p:extLst>
      <p:ext uri="{BB962C8B-B14F-4D97-AF65-F5344CB8AC3E}">
        <p14:creationId xmlns:p14="http://schemas.microsoft.com/office/powerpoint/2010/main" val="269718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Pieter</a:t>
            </a:r>
            <a:r>
              <a:rPr lang="cs-CZ" baseline="0" dirty="0"/>
              <a:t> </a:t>
            </a:r>
            <a:r>
              <a:rPr lang="cs-CZ" baseline="0" dirty="0" err="1"/>
              <a:t>Brueghel</a:t>
            </a:r>
            <a:r>
              <a:rPr lang="cs-CZ" baseline="0" dirty="0"/>
              <a:t> ml. [</a:t>
            </a:r>
            <a:r>
              <a:rPr lang="cs-CZ" baseline="0" dirty="0" err="1"/>
              <a:t>bröchel</a:t>
            </a:r>
            <a:r>
              <a:rPr lang="cs-CZ" baseline="0" dirty="0"/>
              <a:t>], Výběrčí daní.</a:t>
            </a:r>
            <a:endParaRPr lang="cs-CZ" dirty="0"/>
          </a:p>
        </p:txBody>
      </p:sp>
      <p:sp>
        <p:nvSpPr>
          <p:cNvPr id="4" name="Zástupný symbol pro číslo snímku 3"/>
          <p:cNvSpPr>
            <a:spLocks noGrp="1"/>
          </p:cNvSpPr>
          <p:nvPr>
            <p:ph type="sldNum" sz="quarter" idx="10"/>
          </p:nvPr>
        </p:nvSpPr>
        <p:spPr/>
        <p:txBody>
          <a:bodyPr/>
          <a:lstStyle/>
          <a:p>
            <a:fld id="{DD55E09B-6538-4744-AE50-85E100A35573}" type="slidenum">
              <a:rPr lang="cs-CZ" smtClean="0"/>
              <a:t>32</a:t>
            </a:fld>
            <a:endParaRPr lang="cs-CZ"/>
          </a:p>
        </p:txBody>
      </p:sp>
    </p:spTree>
    <p:extLst>
      <p:ext uri="{BB962C8B-B14F-4D97-AF65-F5344CB8AC3E}">
        <p14:creationId xmlns:p14="http://schemas.microsoft.com/office/powerpoint/2010/main" val="220627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1A1BF841-6889-43BD-87CE-34167C6642E7}" type="datetimeFigureOut">
              <a:rPr lang="cs-CZ" smtClean="0"/>
              <a:t>4. 3. 2019</a:t>
            </a:fld>
            <a:endParaRPr lang="cs-CZ"/>
          </a:p>
        </p:txBody>
      </p:sp>
      <p:sp>
        <p:nvSpPr>
          <p:cNvPr id="5" name="Footer Placeholder 4"/>
          <p:cNvSpPr>
            <a:spLocks noGrp="1"/>
          </p:cNvSpPr>
          <p:nvPr>
            <p:ph type="ftr" sz="quarter" idx="11"/>
          </p:nvPr>
        </p:nvSpPr>
        <p:spPr/>
        <p:txBody>
          <a:bodyPr/>
          <a:lstStyle/>
          <a:p>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12B3BE4-820A-45FD-9263-BC90E105941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1A1BF841-6889-43BD-87CE-34167C6642E7}" type="datetimeFigureOut">
              <a:rPr lang="cs-CZ" smtClean="0"/>
              <a:t>4. 3. 2019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2B3BE4-820A-45FD-9263-BC90E105941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1A1BF841-6889-43BD-87CE-34167C6642E7}" type="datetimeFigureOut">
              <a:rPr lang="cs-CZ" smtClean="0"/>
              <a:t>4. 3. 2019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2B3BE4-820A-45FD-9263-BC90E105941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A1BF841-6889-43BD-87CE-34167C6642E7}" type="datetimeFigureOut">
              <a:rPr lang="cs-CZ" smtClean="0"/>
              <a:t>4. 3. 2019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2B3BE4-820A-45FD-9263-BC90E105941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1A1BF841-6889-43BD-87CE-34167C6642E7}" type="datetimeFigureOut">
              <a:rPr lang="cs-CZ" smtClean="0"/>
              <a:t>4. 3. 2019</a:t>
            </a:fld>
            <a:endParaRPr lang="cs-CZ"/>
          </a:p>
        </p:txBody>
      </p:sp>
      <p:sp>
        <p:nvSpPr>
          <p:cNvPr id="8" name="Slide Number Placeholder 7"/>
          <p:cNvSpPr>
            <a:spLocks noGrp="1"/>
          </p:cNvSpPr>
          <p:nvPr>
            <p:ph type="sldNum" sz="quarter" idx="11"/>
          </p:nvPr>
        </p:nvSpPr>
        <p:spPr/>
        <p:txBody>
          <a:bodyPr/>
          <a:lstStyle/>
          <a:p>
            <a:fld id="{412B3BE4-820A-45FD-9263-BC90E1059410}" type="slidenum">
              <a:rPr lang="cs-CZ" smtClean="0"/>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1A1BF841-6889-43BD-87CE-34167C6642E7}" type="datetimeFigureOut">
              <a:rPr lang="cs-CZ" smtClean="0"/>
              <a:t>4. 3. 2019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2B3BE4-820A-45FD-9263-BC90E105941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1A1BF841-6889-43BD-87CE-34167C6642E7}" type="datetimeFigureOut">
              <a:rPr lang="cs-CZ" smtClean="0"/>
              <a:t>4. 3. 2019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12B3BE4-820A-45FD-9263-BC90E105941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1A1BF841-6889-43BD-87CE-34167C6642E7}" type="datetimeFigureOut">
              <a:rPr lang="cs-CZ" smtClean="0"/>
              <a:t>4. 3. 2019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12B3BE4-820A-45FD-9263-BC90E105941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BF841-6889-43BD-87CE-34167C6642E7}" type="datetimeFigureOut">
              <a:rPr lang="cs-CZ" smtClean="0"/>
              <a:t>4. 3. 2019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12B3BE4-820A-45FD-9263-BC90E105941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1A1BF841-6889-43BD-87CE-34167C6642E7}" type="datetimeFigureOut">
              <a:rPr lang="cs-CZ" smtClean="0"/>
              <a:t>4. 3. 2019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2B3BE4-820A-45FD-9263-BC90E1059410}"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1A1BF841-6889-43BD-87CE-34167C6642E7}" type="datetimeFigureOut">
              <a:rPr lang="cs-CZ" smtClean="0"/>
              <a:t>4. 3. 2019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12B3BE4-820A-45FD-9263-BC90E1059410}" type="slidenum">
              <a:rPr lang="cs-CZ" smtClean="0"/>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A1BF841-6889-43BD-87CE-34167C6642E7}" type="datetimeFigureOut">
              <a:rPr lang="cs-CZ" smtClean="0"/>
              <a:t>4. 3. 2019</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12B3BE4-820A-45FD-9263-BC90E1059410}" type="slidenum">
              <a:rPr lang="cs-CZ" smtClean="0"/>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cs-CZ" sz="11700">
                <a:effectLst>
                  <a:outerShdw blurRad="38100" dist="38100" dir="2700000" algn="tl">
                    <a:srgbClr val="C0C0C0"/>
                  </a:outerShdw>
                </a:effectLst>
              </a:rPr>
              <a:t>3</a:t>
            </a:r>
            <a:r>
              <a:rPr lang="cs-CZ" sz="4000"/>
              <a:t> </a:t>
            </a:r>
          </a:p>
        </p:txBody>
      </p:sp>
      <p:sp>
        <p:nvSpPr>
          <p:cNvPr id="2051" name="Rectangle 3"/>
          <p:cNvSpPr>
            <a:spLocks noGrp="1" noChangeArrowheads="1"/>
          </p:cNvSpPr>
          <p:nvPr>
            <p:ph type="subTitle" idx="1"/>
          </p:nvPr>
        </p:nvSpPr>
        <p:spPr/>
        <p:txBody>
          <a:bodyPr/>
          <a:lstStyle/>
          <a:p>
            <a:r>
              <a:rPr lang="cs-CZ" b="1"/>
              <a:t>EFEKTIVNOST TRHU</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505" b="2270"/>
          <a:stretch/>
        </p:blipFill>
        <p:spPr bwMode="auto">
          <a:xfrm>
            <a:off x="3131840" y="0"/>
            <a:ext cx="5828655" cy="32129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02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 myčky</a:t>
            </a:r>
          </a:p>
        </p:txBody>
      </p:sp>
      <p:sp>
        <p:nvSpPr>
          <p:cNvPr id="3" name="Zástupný symbol pro obsah 2"/>
          <p:cNvSpPr>
            <a:spLocks noGrp="1"/>
          </p:cNvSpPr>
          <p:nvPr>
            <p:ph idx="1"/>
          </p:nvPr>
        </p:nvSpPr>
        <p:spPr/>
        <p:txBody>
          <a:bodyPr/>
          <a:lstStyle/>
          <a:p>
            <a:r>
              <a:rPr lang="cs-CZ" dirty="0"/>
              <a:t>Konstrukčním zlepšením se výrobcům podařilo snížit náklady na výrobu myček nádobí.</a:t>
            </a:r>
          </a:p>
          <a:p>
            <a:r>
              <a:rPr lang="cs-CZ" dirty="0"/>
              <a:t>Jaký to bude mít vliv na trhu myček?</a:t>
            </a:r>
          </a:p>
          <a:p>
            <a:r>
              <a:rPr lang="cs-CZ" dirty="0"/>
              <a:t>Jaký to bude mít vliv na trhu elektřiny?</a:t>
            </a:r>
          </a:p>
        </p:txBody>
      </p:sp>
      <p:sp>
        <p:nvSpPr>
          <p:cNvPr id="4" name="Zástupný symbol pro zápatí 3"/>
          <p:cNvSpPr>
            <a:spLocks noGrp="1"/>
          </p:cNvSpPr>
          <p:nvPr>
            <p:ph type="ftr" sz="quarter" idx="11"/>
          </p:nvPr>
        </p:nvSpPr>
        <p:spPr/>
        <p:txBody>
          <a:bodyPr/>
          <a:lstStyle/>
          <a:p>
            <a:r>
              <a:rPr lang="cs-CZ">
                <a:solidFill>
                  <a:srgbClr val="000000"/>
                </a:solidFill>
              </a:rPr>
              <a:t>Základy ekonomie </a:t>
            </a:r>
          </a:p>
        </p:txBody>
      </p:sp>
    </p:spTree>
    <p:extLst>
      <p:ext uri="{BB962C8B-B14F-4D97-AF65-F5344CB8AC3E}">
        <p14:creationId xmlns:p14="http://schemas.microsoft.com/office/powerpoint/2010/main" val="151409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dirty="0"/>
              <a:t>Příklad – myčky</a:t>
            </a:r>
          </a:p>
        </p:txBody>
      </p:sp>
      <p:sp>
        <p:nvSpPr>
          <p:cNvPr id="26" name="Zástupný symbol pro zápatí 4"/>
          <p:cNvSpPr>
            <a:spLocks noGrp="1"/>
          </p:cNvSpPr>
          <p:nvPr>
            <p:ph type="ftr" sz="quarter" idx="11"/>
          </p:nvPr>
        </p:nvSpPr>
        <p:spPr/>
        <p:txBody>
          <a:bodyPr/>
          <a:lstStyle/>
          <a:p>
            <a:r>
              <a:rPr lang="cs-CZ">
                <a:solidFill>
                  <a:srgbClr val="000000"/>
                </a:solidFill>
              </a:rPr>
              <a:t>Základy ekonomie </a:t>
            </a:r>
          </a:p>
        </p:txBody>
      </p:sp>
      <p:sp>
        <p:nvSpPr>
          <p:cNvPr id="60419" name="Text Box 3"/>
          <p:cNvSpPr txBox="1">
            <a:spLocks noChangeArrowheads="1"/>
          </p:cNvSpPr>
          <p:nvPr/>
        </p:nvSpPr>
        <p:spPr bwMode="auto">
          <a:xfrm>
            <a:off x="4528948" y="2384111"/>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cena</a:t>
            </a:r>
          </a:p>
        </p:txBody>
      </p:sp>
      <p:sp>
        <p:nvSpPr>
          <p:cNvPr id="60420" name="Text Box 4"/>
          <p:cNvSpPr txBox="1">
            <a:spLocks noChangeArrowheads="1"/>
          </p:cNvSpPr>
          <p:nvPr/>
        </p:nvSpPr>
        <p:spPr bwMode="auto">
          <a:xfrm>
            <a:off x="7618820" y="5861080"/>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množství</a:t>
            </a:r>
          </a:p>
        </p:txBody>
      </p:sp>
      <p:sp>
        <p:nvSpPr>
          <p:cNvPr id="60422" name="Text Box 6"/>
          <p:cNvSpPr txBox="1">
            <a:spLocks noChangeArrowheads="1"/>
          </p:cNvSpPr>
          <p:nvPr/>
        </p:nvSpPr>
        <p:spPr bwMode="auto">
          <a:xfrm>
            <a:off x="8164737" y="2565264"/>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S</a:t>
            </a:r>
          </a:p>
        </p:txBody>
      </p:sp>
      <p:sp>
        <p:nvSpPr>
          <p:cNvPr id="60423" name="Line 7"/>
          <p:cNvSpPr>
            <a:spLocks noChangeShapeType="1"/>
          </p:cNvSpPr>
          <p:nvPr/>
        </p:nvSpPr>
        <p:spPr bwMode="auto">
          <a:xfrm flipV="1">
            <a:off x="1812727" y="3243266"/>
            <a:ext cx="2808288" cy="2447925"/>
          </a:xfrm>
          <a:prstGeom prst="line">
            <a:avLst/>
          </a:prstGeom>
          <a:noFill/>
          <a:ln w="25400">
            <a:solidFill>
              <a:srgbClr val="00206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4" name="Line 8"/>
          <p:cNvSpPr>
            <a:spLocks noChangeShapeType="1"/>
          </p:cNvSpPr>
          <p:nvPr/>
        </p:nvSpPr>
        <p:spPr bwMode="auto">
          <a:xfrm>
            <a:off x="611560" y="2817813"/>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5" name="Line 9"/>
          <p:cNvSpPr>
            <a:spLocks noChangeShapeType="1"/>
          </p:cNvSpPr>
          <p:nvPr/>
        </p:nvSpPr>
        <p:spPr bwMode="auto">
          <a:xfrm flipH="1">
            <a:off x="611560" y="5867253"/>
            <a:ext cx="3817937"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6" name="Text Box 10"/>
          <p:cNvSpPr txBox="1">
            <a:spLocks noChangeArrowheads="1"/>
          </p:cNvSpPr>
          <p:nvPr/>
        </p:nvSpPr>
        <p:spPr bwMode="auto">
          <a:xfrm>
            <a:off x="3482498" y="2430292"/>
            <a:ext cx="450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chemeClr val="tx2"/>
                </a:solidFill>
              </a:rPr>
              <a:t>S</a:t>
            </a:r>
            <a:r>
              <a:rPr lang="cs-CZ" sz="2000" baseline="-25000" dirty="0">
                <a:solidFill>
                  <a:schemeClr val="tx2"/>
                </a:solidFill>
              </a:rPr>
              <a:t>1</a:t>
            </a:r>
            <a:endParaRPr lang="cs-CZ" sz="2000" dirty="0">
              <a:solidFill>
                <a:schemeClr val="tx2"/>
              </a:solidFill>
            </a:endParaRPr>
          </a:p>
        </p:txBody>
      </p:sp>
      <p:sp>
        <p:nvSpPr>
          <p:cNvPr id="60427" name="Text Box 11"/>
          <p:cNvSpPr txBox="1">
            <a:spLocks noChangeArrowheads="1"/>
          </p:cNvSpPr>
          <p:nvPr/>
        </p:nvSpPr>
        <p:spPr bwMode="auto">
          <a:xfrm>
            <a:off x="8299221" y="5301824"/>
            <a:ext cx="6828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B050"/>
                </a:solidFill>
              </a:rPr>
              <a:t>D</a:t>
            </a:r>
            <a:r>
              <a:rPr lang="cs-CZ" sz="2000" baseline="-25000" dirty="0">
                <a:solidFill>
                  <a:srgbClr val="00B050"/>
                </a:solidFill>
              </a:rPr>
              <a:t>1</a:t>
            </a:r>
          </a:p>
        </p:txBody>
      </p:sp>
      <p:sp>
        <p:nvSpPr>
          <p:cNvPr id="28" name="Text Box 11"/>
          <p:cNvSpPr txBox="1">
            <a:spLocks noChangeArrowheads="1"/>
          </p:cNvSpPr>
          <p:nvPr/>
        </p:nvSpPr>
        <p:spPr bwMode="auto">
          <a:xfrm>
            <a:off x="8595586" y="4366419"/>
            <a:ext cx="5786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B050"/>
                </a:solidFill>
              </a:rPr>
              <a:t>D</a:t>
            </a:r>
            <a:r>
              <a:rPr lang="cs-CZ" sz="2000" baseline="-25000" dirty="0">
                <a:solidFill>
                  <a:srgbClr val="00B050"/>
                </a:solidFill>
              </a:rPr>
              <a:t>2</a:t>
            </a:r>
          </a:p>
        </p:txBody>
      </p:sp>
      <p:cxnSp>
        <p:nvCxnSpPr>
          <p:cNvPr id="3" name="Přímá spojnice se šipkou 2"/>
          <p:cNvCxnSpPr/>
          <p:nvPr/>
        </p:nvCxnSpPr>
        <p:spPr>
          <a:xfrm flipV="1">
            <a:off x="7380312" y="4186040"/>
            <a:ext cx="539759" cy="5804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 Box 10"/>
          <p:cNvSpPr txBox="1">
            <a:spLocks noChangeArrowheads="1"/>
          </p:cNvSpPr>
          <p:nvPr/>
        </p:nvSpPr>
        <p:spPr bwMode="auto">
          <a:xfrm>
            <a:off x="3971520" y="5056628"/>
            <a:ext cx="3706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D</a:t>
            </a:r>
            <a:endParaRPr lang="cs-CZ" sz="2000" baseline="-25000" dirty="0">
              <a:solidFill>
                <a:srgbClr val="000000"/>
              </a:solidFill>
            </a:endParaRPr>
          </a:p>
        </p:txBody>
      </p:sp>
      <p:cxnSp>
        <p:nvCxnSpPr>
          <p:cNvPr id="35" name="Přímá spojnice se šipkou 34"/>
          <p:cNvCxnSpPr/>
          <p:nvPr/>
        </p:nvCxnSpPr>
        <p:spPr>
          <a:xfrm>
            <a:off x="3565877" y="2978551"/>
            <a:ext cx="644566" cy="5294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 Box 3"/>
          <p:cNvSpPr txBox="1">
            <a:spLocks noChangeArrowheads="1"/>
          </p:cNvSpPr>
          <p:nvPr/>
        </p:nvSpPr>
        <p:spPr bwMode="auto">
          <a:xfrm>
            <a:off x="1547969" y="2220883"/>
            <a:ext cx="15115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Trh myček</a:t>
            </a:r>
          </a:p>
        </p:txBody>
      </p:sp>
      <p:sp>
        <p:nvSpPr>
          <p:cNvPr id="36" name="Line 9"/>
          <p:cNvSpPr>
            <a:spLocks noChangeShapeType="1"/>
          </p:cNvSpPr>
          <p:nvPr/>
        </p:nvSpPr>
        <p:spPr bwMode="auto">
          <a:xfrm flipH="1">
            <a:off x="4990005" y="5813425"/>
            <a:ext cx="3817937"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7" name="Line 8"/>
          <p:cNvSpPr>
            <a:spLocks noChangeShapeType="1"/>
          </p:cNvSpPr>
          <p:nvPr/>
        </p:nvSpPr>
        <p:spPr bwMode="auto">
          <a:xfrm>
            <a:off x="4990005" y="2738497"/>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9" name="Text Box 3"/>
          <p:cNvSpPr txBox="1">
            <a:spLocks noChangeArrowheads="1"/>
          </p:cNvSpPr>
          <p:nvPr/>
        </p:nvSpPr>
        <p:spPr bwMode="auto">
          <a:xfrm>
            <a:off x="47167" y="2384112"/>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cena</a:t>
            </a:r>
          </a:p>
        </p:txBody>
      </p:sp>
      <p:sp>
        <p:nvSpPr>
          <p:cNvPr id="40" name="Text Box 3"/>
          <p:cNvSpPr txBox="1">
            <a:spLocks noChangeArrowheads="1"/>
          </p:cNvSpPr>
          <p:nvPr/>
        </p:nvSpPr>
        <p:spPr bwMode="auto">
          <a:xfrm>
            <a:off x="6060774" y="2220883"/>
            <a:ext cx="16769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Trh elektřiny</a:t>
            </a:r>
          </a:p>
        </p:txBody>
      </p:sp>
      <p:sp>
        <p:nvSpPr>
          <p:cNvPr id="41" name="Line 7"/>
          <p:cNvSpPr>
            <a:spLocks noChangeShapeType="1"/>
          </p:cNvSpPr>
          <p:nvPr/>
        </p:nvSpPr>
        <p:spPr bwMode="auto">
          <a:xfrm flipV="1">
            <a:off x="899592" y="2794659"/>
            <a:ext cx="2808288" cy="2447925"/>
          </a:xfrm>
          <a:prstGeom prst="line">
            <a:avLst/>
          </a:prstGeom>
          <a:noFill/>
          <a:ln w="254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2" name="Line 7"/>
          <p:cNvSpPr>
            <a:spLocks noChangeShapeType="1"/>
          </p:cNvSpPr>
          <p:nvPr/>
        </p:nvSpPr>
        <p:spPr bwMode="auto">
          <a:xfrm flipV="1">
            <a:off x="5340987" y="2944096"/>
            <a:ext cx="2808288" cy="2447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6" name="Line 29"/>
          <p:cNvSpPr>
            <a:spLocks noChangeShapeType="1"/>
          </p:cNvSpPr>
          <p:nvPr/>
        </p:nvSpPr>
        <p:spPr bwMode="auto">
          <a:xfrm>
            <a:off x="5963406" y="2620993"/>
            <a:ext cx="3018687" cy="2348453"/>
          </a:xfrm>
          <a:prstGeom prst="line">
            <a:avLst/>
          </a:prstGeom>
          <a:noFill/>
          <a:ln w="25400">
            <a:solidFill>
              <a:srgbClr val="00B05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7" name="Line 29"/>
          <p:cNvSpPr>
            <a:spLocks noChangeShapeType="1"/>
          </p:cNvSpPr>
          <p:nvPr/>
        </p:nvSpPr>
        <p:spPr bwMode="auto">
          <a:xfrm>
            <a:off x="5178367" y="3269505"/>
            <a:ext cx="3120854" cy="2369047"/>
          </a:xfrm>
          <a:prstGeom prst="line">
            <a:avLst/>
          </a:prstGeom>
          <a:noFill/>
          <a:ln w="254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8" name="Line 29"/>
          <p:cNvSpPr>
            <a:spLocks noChangeShapeType="1"/>
          </p:cNvSpPr>
          <p:nvPr/>
        </p:nvSpPr>
        <p:spPr bwMode="auto">
          <a:xfrm>
            <a:off x="1029258" y="2935040"/>
            <a:ext cx="2917850" cy="23075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 name="Text Box 4"/>
          <p:cNvSpPr txBox="1">
            <a:spLocks noChangeArrowheads="1"/>
          </p:cNvSpPr>
          <p:nvPr/>
        </p:nvSpPr>
        <p:spPr bwMode="auto">
          <a:xfrm>
            <a:off x="3598391" y="5915026"/>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množství</a:t>
            </a:r>
          </a:p>
        </p:txBody>
      </p:sp>
      <p:sp>
        <p:nvSpPr>
          <p:cNvPr id="51" name="Text Box 10"/>
          <p:cNvSpPr txBox="1">
            <a:spLocks noChangeArrowheads="1"/>
          </p:cNvSpPr>
          <p:nvPr/>
        </p:nvSpPr>
        <p:spPr bwMode="auto">
          <a:xfrm>
            <a:off x="4170251" y="2962139"/>
            <a:ext cx="450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chemeClr val="tx2"/>
                </a:solidFill>
              </a:rPr>
              <a:t>S</a:t>
            </a:r>
            <a:r>
              <a:rPr lang="cs-CZ" sz="2000" baseline="-25000" dirty="0">
                <a:solidFill>
                  <a:schemeClr val="tx2"/>
                </a:solidFill>
              </a:rPr>
              <a:t>2</a:t>
            </a:r>
            <a:endParaRPr lang="cs-CZ" sz="2000" dirty="0">
              <a:solidFill>
                <a:schemeClr val="tx2"/>
              </a:solidFill>
            </a:endParaRPr>
          </a:p>
        </p:txBody>
      </p:sp>
      <p:cxnSp>
        <p:nvCxnSpPr>
          <p:cNvPr id="4" name="Přímá spojnice 3"/>
          <p:cNvCxnSpPr/>
          <p:nvPr/>
        </p:nvCxnSpPr>
        <p:spPr bwMode="auto">
          <a:xfrm>
            <a:off x="611560" y="3977446"/>
            <a:ext cx="1692176" cy="1"/>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Přímá spojnice 30"/>
          <p:cNvCxnSpPr/>
          <p:nvPr/>
        </p:nvCxnSpPr>
        <p:spPr bwMode="auto">
          <a:xfrm>
            <a:off x="611560" y="4566473"/>
            <a:ext cx="2447943" cy="0"/>
          </a:xfrm>
          <a:prstGeom prst="line">
            <a:avLst/>
          </a:prstGeom>
          <a:solidFill>
            <a:schemeClr val="accent1"/>
          </a:solidFill>
          <a:ln w="952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Přímá spojnice 37"/>
          <p:cNvCxnSpPr/>
          <p:nvPr/>
        </p:nvCxnSpPr>
        <p:spPr bwMode="auto">
          <a:xfrm>
            <a:off x="4990005" y="4322028"/>
            <a:ext cx="1541606" cy="1"/>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Přímá spojnice 42"/>
          <p:cNvCxnSpPr/>
          <p:nvPr/>
        </p:nvCxnSpPr>
        <p:spPr bwMode="auto">
          <a:xfrm>
            <a:off x="4990005" y="3681520"/>
            <a:ext cx="2318299" cy="0"/>
          </a:xfrm>
          <a:prstGeom prst="line">
            <a:avLst/>
          </a:prstGeom>
          <a:solidFill>
            <a:schemeClr val="accent1"/>
          </a:solidFill>
          <a:ln w="952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Přímá spojnice 43"/>
          <p:cNvCxnSpPr/>
          <p:nvPr/>
        </p:nvCxnSpPr>
        <p:spPr bwMode="auto">
          <a:xfrm flipV="1">
            <a:off x="2349614" y="4018622"/>
            <a:ext cx="0" cy="1848631"/>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Přímá spojnice 44"/>
          <p:cNvCxnSpPr/>
          <p:nvPr/>
        </p:nvCxnSpPr>
        <p:spPr bwMode="auto">
          <a:xfrm flipV="1">
            <a:off x="6565633" y="4322029"/>
            <a:ext cx="0" cy="1513682"/>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Přímá spojnice 49"/>
          <p:cNvCxnSpPr/>
          <p:nvPr/>
        </p:nvCxnSpPr>
        <p:spPr bwMode="auto">
          <a:xfrm flipH="1" flipV="1">
            <a:off x="3102078" y="4573304"/>
            <a:ext cx="4968" cy="1293949"/>
          </a:xfrm>
          <a:prstGeom prst="line">
            <a:avLst/>
          </a:prstGeom>
          <a:solidFill>
            <a:schemeClr val="accent1"/>
          </a:solidFill>
          <a:ln w="952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Přímá spojnice 51"/>
          <p:cNvCxnSpPr/>
          <p:nvPr/>
        </p:nvCxnSpPr>
        <p:spPr bwMode="auto">
          <a:xfrm flipV="1">
            <a:off x="7308304" y="3668432"/>
            <a:ext cx="14128" cy="2144993"/>
          </a:xfrm>
          <a:prstGeom prst="line">
            <a:avLst/>
          </a:prstGeom>
          <a:solidFill>
            <a:schemeClr val="accent1"/>
          </a:solidFill>
          <a:ln w="952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V="1">
            <a:off x="2376248" y="5701934"/>
            <a:ext cx="709889" cy="1"/>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Přímá spojnice se šipkou 52"/>
          <p:cNvCxnSpPr/>
          <p:nvPr/>
        </p:nvCxnSpPr>
        <p:spPr bwMode="auto">
          <a:xfrm flipV="1">
            <a:off x="6598415" y="5709364"/>
            <a:ext cx="709889" cy="1"/>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Přímá spojnice se šipkou 53"/>
          <p:cNvCxnSpPr/>
          <p:nvPr/>
        </p:nvCxnSpPr>
        <p:spPr bwMode="auto">
          <a:xfrm flipV="1">
            <a:off x="5178367" y="3763019"/>
            <a:ext cx="0" cy="482121"/>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Přímá spojnice se šipkou 54"/>
          <p:cNvCxnSpPr/>
          <p:nvPr/>
        </p:nvCxnSpPr>
        <p:spPr bwMode="auto">
          <a:xfrm>
            <a:off x="756550" y="4040418"/>
            <a:ext cx="0" cy="46870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ovéPole 20"/>
          <p:cNvSpPr txBox="1"/>
          <p:nvPr/>
        </p:nvSpPr>
        <p:spPr>
          <a:xfrm>
            <a:off x="2200520" y="3578353"/>
            <a:ext cx="343364" cy="369332"/>
          </a:xfrm>
          <a:prstGeom prst="rect">
            <a:avLst/>
          </a:prstGeom>
          <a:noFill/>
        </p:spPr>
        <p:txBody>
          <a:bodyPr wrap="none" rtlCol="0">
            <a:spAutoFit/>
          </a:bodyPr>
          <a:lstStyle/>
          <a:p>
            <a:r>
              <a:rPr lang="cs-CZ" b="1" dirty="0"/>
              <a:t>A</a:t>
            </a:r>
          </a:p>
        </p:txBody>
      </p:sp>
      <p:sp>
        <p:nvSpPr>
          <p:cNvPr id="57" name="TextovéPole 56"/>
          <p:cNvSpPr txBox="1"/>
          <p:nvPr/>
        </p:nvSpPr>
        <p:spPr>
          <a:xfrm>
            <a:off x="6409291" y="3933056"/>
            <a:ext cx="343364" cy="369332"/>
          </a:xfrm>
          <a:prstGeom prst="rect">
            <a:avLst/>
          </a:prstGeom>
          <a:noFill/>
        </p:spPr>
        <p:txBody>
          <a:bodyPr wrap="none" rtlCol="0">
            <a:spAutoFit/>
          </a:bodyPr>
          <a:lstStyle/>
          <a:p>
            <a:r>
              <a:rPr lang="cs-CZ" b="1" dirty="0"/>
              <a:t>A</a:t>
            </a:r>
          </a:p>
        </p:txBody>
      </p:sp>
      <p:sp>
        <p:nvSpPr>
          <p:cNvPr id="58" name="TextovéPole 57"/>
          <p:cNvSpPr txBox="1"/>
          <p:nvPr/>
        </p:nvSpPr>
        <p:spPr>
          <a:xfrm>
            <a:off x="2935364" y="4159675"/>
            <a:ext cx="343364" cy="369332"/>
          </a:xfrm>
          <a:prstGeom prst="rect">
            <a:avLst/>
          </a:prstGeom>
          <a:noFill/>
        </p:spPr>
        <p:txBody>
          <a:bodyPr wrap="none" rtlCol="0">
            <a:spAutoFit/>
          </a:bodyPr>
          <a:lstStyle/>
          <a:p>
            <a:r>
              <a:rPr lang="cs-CZ" b="1" dirty="0">
                <a:solidFill>
                  <a:srgbClr val="FF0000"/>
                </a:solidFill>
              </a:rPr>
              <a:t>B</a:t>
            </a:r>
          </a:p>
        </p:txBody>
      </p:sp>
      <p:sp>
        <p:nvSpPr>
          <p:cNvPr id="59" name="TextovéPole 58"/>
          <p:cNvSpPr txBox="1"/>
          <p:nvPr/>
        </p:nvSpPr>
        <p:spPr>
          <a:xfrm>
            <a:off x="7143686" y="3275101"/>
            <a:ext cx="343364" cy="369332"/>
          </a:xfrm>
          <a:prstGeom prst="rect">
            <a:avLst/>
          </a:prstGeom>
          <a:noFill/>
        </p:spPr>
        <p:txBody>
          <a:bodyPr wrap="none" rtlCol="0">
            <a:spAutoFit/>
          </a:bodyPr>
          <a:lstStyle/>
          <a:p>
            <a:r>
              <a:rPr lang="cs-CZ" b="1" dirty="0">
                <a:solidFill>
                  <a:srgbClr val="FF0000"/>
                </a:solidFill>
              </a:rPr>
              <a:t>B</a:t>
            </a:r>
          </a:p>
        </p:txBody>
      </p:sp>
      <p:sp>
        <p:nvSpPr>
          <p:cNvPr id="60" name="TextovéPole 59"/>
          <p:cNvSpPr txBox="1"/>
          <p:nvPr/>
        </p:nvSpPr>
        <p:spPr>
          <a:xfrm>
            <a:off x="216900" y="3798726"/>
            <a:ext cx="394660" cy="369332"/>
          </a:xfrm>
          <a:prstGeom prst="rect">
            <a:avLst/>
          </a:prstGeom>
          <a:noFill/>
        </p:spPr>
        <p:txBody>
          <a:bodyPr wrap="none" rtlCol="0">
            <a:spAutoFit/>
          </a:bodyPr>
          <a:lstStyle/>
          <a:p>
            <a:r>
              <a:rPr lang="cs-CZ" dirty="0"/>
              <a:t>P</a:t>
            </a:r>
            <a:r>
              <a:rPr lang="cs-CZ" baseline="-25000" dirty="0"/>
              <a:t>1</a:t>
            </a:r>
          </a:p>
        </p:txBody>
      </p:sp>
      <p:sp>
        <p:nvSpPr>
          <p:cNvPr id="61" name="TextovéPole 60"/>
          <p:cNvSpPr txBox="1"/>
          <p:nvPr/>
        </p:nvSpPr>
        <p:spPr>
          <a:xfrm>
            <a:off x="4562794" y="4117722"/>
            <a:ext cx="394660" cy="369332"/>
          </a:xfrm>
          <a:prstGeom prst="rect">
            <a:avLst/>
          </a:prstGeom>
          <a:noFill/>
        </p:spPr>
        <p:txBody>
          <a:bodyPr wrap="none" rtlCol="0">
            <a:spAutoFit/>
          </a:bodyPr>
          <a:lstStyle/>
          <a:p>
            <a:r>
              <a:rPr lang="cs-CZ" dirty="0"/>
              <a:t>P</a:t>
            </a:r>
            <a:r>
              <a:rPr lang="cs-CZ" baseline="-25000" dirty="0"/>
              <a:t>1</a:t>
            </a:r>
          </a:p>
        </p:txBody>
      </p:sp>
      <p:sp>
        <p:nvSpPr>
          <p:cNvPr id="62" name="TextovéPole 61"/>
          <p:cNvSpPr txBox="1"/>
          <p:nvPr/>
        </p:nvSpPr>
        <p:spPr>
          <a:xfrm>
            <a:off x="216900" y="4399947"/>
            <a:ext cx="394660" cy="369332"/>
          </a:xfrm>
          <a:prstGeom prst="rect">
            <a:avLst/>
          </a:prstGeom>
          <a:noFill/>
        </p:spPr>
        <p:txBody>
          <a:bodyPr wrap="none" rtlCol="0">
            <a:spAutoFit/>
          </a:bodyPr>
          <a:lstStyle/>
          <a:p>
            <a:r>
              <a:rPr lang="cs-CZ" dirty="0">
                <a:solidFill>
                  <a:srgbClr val="FF0000"/>
                </a:solidFill>
              </a:rPr>
              <a:t>P</a:t>
            </a:r>
            <a:r>
              <a:rPr lang="cs-CZ" baseline="-25000" dirty="0">
                <a:solidFill>
                  <a:srgbClr val="FF0000"/>
                </a:solidFill>
              </a:rPr>
              <a:t>2</a:t>
            </a:r>
          </a:p>
        </p:txBody>
      </p:sp>
      <p:sp>
        <p:nvSpPr>
          <p:cNvPr id="63" name="TextovéPole 62"/>
          <p:cNvSpPr txBox="1"/>
          <p:nvPr/>
        </p:nvSpPr>
        <p:spPr>
          <a:xfrm>
            <a:off x="4530369" y="3496854"/>
            <a:ext cx="394660" cy="369332"/>
          </a:xfrm>
          <a:prstGeom prst="rect">
            <a:avLst/>
          </a:prstGeom>
          <a:noFill/>
        </p:spPr>
        <p:txBody>
          <a:bodyPr wrap="none" rtlCol="0">
            <a:spAutoFit/>
          </a:bodyPr>
          <a:lstStyle/>
          <a:p>
            <a:r>
              <a:rPr lang="cs-CZ" dirty="0">
                <a:solidFill>
                  <a:srgbClr val="FF0000"/>
                </a:solidFill>
              </a:rPr>
              <a:t>P</a:t>
            </a:r>
            <a:r>
              <a:rPr lang="cs-CZ" baseline="-25000" dirty="0">
                <a:solidFill>
                  <a:srgbClr val="FF0000"/>
                </a:solidFill>
              </a:rPr>
              <a:t>2</a:t>
            </a:r>
          </a:p>
        </p:txBody>
      </p:sp>
      <p:sp>
        <p:nvSpPr>
          <p:cNvPr id="64" name="TextovéPole 63"/>
          <p:cNvSpPr txBox="1"/>
          <p:nvPr/>
        </p:nvSpPr>
        <p:spPr>
          <a:xfrm>
            <a:off x="2125868" y="5915026"/>
            <a:ext cx="431528" cy="369332"/>
          </a:xfrm>
          <a:prstGeom prst="rect">
            <a:avLst/>
          </a:prstGeom>
          <a:noFill/>
        </p:spPr>
        <p:txBody>
          <a:bodyPr wrap="none" rtlCol="0">
            <a:spAutoFit/>
          </a:bodyPr>
          <a:lstStyle/>
          <a:p>
            <a:r>
              <a:rPr lang="cs-CZ" dirty="0"/>
              <a:t>Q</a:t>
            </a:r>
            <a:r>
              <a:rPr lang="cs-CZ" baseline="-25000" dirty="0"/>
              <a:t>1</a:t>
            </a:r>
          </a:p>
        </p:txBody>
      </p:sp>
      <p:sp>
        <p:nvSpPr>
          <p:cNvPr id="65" name="TextovéPole 64"/>
          <p:cNvSpPr txBox="1"/>
          <p:nvPr/>
        </p:nvSpPr>
        <p:spPr>
          <a:xfrm>
            <a:off x="6321127" y="5861080"/>
            <a:ext cx="431528" cy="369332"/>
          </a:xfrm>
          <a:prstGeom prst="rect">
            <a:avLst/>
          </a:prstGeom>
          <a:noFill/>
        </p:spPr>
        <p:txBody>
          <a:bodyPr wrap="none" rtlCol="0">
            <a:spAutoFit/>
          </a:bodyPr>
          <a:lstStyle/>
          <a:p>
            <a:r>
              <a:rPr lang="cs-CZ" dirty="0"/>
              <a:t>Q</a:t>
            </a:r>
            <a:r>
              <a:rPr lang="cs-CZ" baseline="-25000" dirty="0"/>
              <a:t>1</a:t>
            </a:r>
          </a:p>
        </p:txBody>
      </p:sp>
      <p:sp>
        <p:nvSpPr>
          <p:cNvPr id="66" name="TextovéPole 65"/>
          <p:cNvSpPr txBox="1"/>
          <p:nvPr/>
        </p:nvSpPr>
        <p:spPr>
          <a:xfrm>
            <a:off x="2878846" y="5928797"/>
            <a:ext cx="431528" cy="369332"/>
          </a:xfrm>
          <a:prstGeom prst="rect">
            <a:avLst/>
          </a:prstGeom>
          <a:noFill/>
        </p:spPr>
        <p:txBody>
          <a:bodyPr wrap="none" rtlCol="0">
            <a:spAutoFit/>
          </a:bodyPr>
          <a:lstStyle/>
          <a:p>
            <a:r>
              <a:rPr lang="cs-CZ" dirty="0">
                <a:solidFill>
                  <a:srgbClr val="FF0000"/>
                </a:solidFill>
              </a:rPr>
              <a:t>Q</a:t>
            </a:r>
            <a:r>
              <a:rPr lang="cs-CZ" baseline="-25000" dirty="0">
                <a:solidFill>
                  <a:srgbClr val="FF0000"/>
                </a:solidFill>
              </a:rPr>
              <a:t>2</a:t>
            </a:r>
          </a:p>
        </p:txBody>
      </p:sp>
      <p:sp>
        <p:nvSpPr>
          <p:cNvPr id="67" name="TextovéPole 66"/>
          <p:cNvSpPr txBox="1"/>
          <p:nvPr/>
        </p:nvSpPr>
        <p:spPr>
          <a:xfrm>
            <a:off x="7106668" y="5844581"/>
            <a:ext cx="431528" cy="369332"/>
          </a:xfrm>
          <a:prstGeom prst="rect">
            <a:avLst/>
          </a:prstGeom>
          <a:noFill/>
        </p:spPr>
        <p:txBody>
          <a:bodyPr wrap="none" rtlCol="0">
            <a:spAutoFit/>
          </a:bodyPr>
          <a:lstStyle/>
          <a:p>
            <a:r>
              <a:rPr lang="cs-CZ" dirty="0">
                <a:solidFill>
                  <a:srgbClr val="FF0000"/>
                </a:solidFill>
              </a:rPr>
              <a:t>Q</a:t>
            </a:r>
            <a:r>
              <a:rPr lang="cs-CZ" baseline="-25000" dirty="0">
                <a:solidFill>
                  <a:srgbClr val="FF0000"/>
                </a:solidFill>
              </a:rPr>
              <a:t>2</a:t>
            </a:r>
          </a:p>
        </p:txBody>
      </p:sp>
    </p:spTree>
    <p:extLst>
      <p:ext uri="{BB962C8B-B14F-4D97-AF65-F5344CB8AC3E}">
        <p14:creationId xmlns:p14="http://schemas.microsoft.com/office/powerpoint/2010/main" val="322808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a:t>Tržní rovnováha</a:t>
            </a:r>
          </a:p>
        </p:txBody>
      </p:sp>
      <p:sp>
        <p:nvSpPr>
          <p:cNvPr id="37891" name="Rectangle 3"/>
          <p:cNvSpPr>
            <a:spLocks noGrp="1" noChangeArrowheads="1"/>
          </p:cNvSpPr>
          <p:nvPr>
            <p:ph idx="1"/>
          </p:nvPr>
        </p:nvSpPr>
        <p:spPr/>
        <p:txBody>
          <a:bodyPr/>
          <a:lstStyle/>
          <a:p>
            <a:r>
              <a:rPr lang="cs-CZ" dirty="0"/>
              <a:t>Maximalizuje rovnovážná cena </a:t>
            </a:r>
            <a:r>
              <a:rPr lang="cs-CZ" b="1" dirty="0">
                <a:solidFill>
                  <a:srgbClr val="FF0000"/>
                </a:solidFill>
              </a:rPr>
              <a:t>blahobyt</a:t>
            </a:r>
            <a:r>
              <a:rPr lang="cs-CZ" dirty="0"/>
              <a:t> prodávajících a kupujících?</a:t>
            </a:r>
          </a:p>
          <a:p>
            <a:r>
              <a:rPr lang="cs-CZ" dirty="0"/>
              <a:t>Tržní rovnováha – odráží, jak trhy alokují vzácné zdroje</a:t>
            </a:r>
          </a:p>
          <a:p>
            <a:r>
              <a:rPr lang="cs-CZ" dirty="0"/>
              <a:t>Na otázku, zda je tržní alokace žádoucí odpovídá </a:t>
            </a:r>
            <a:r>
              <a:rPr lang="cs-CZ" b="1" dirty="0">
                <a:solidFill>
                  <a:srgbClr val="FF0000"/>
                </a:solidFill>
              </a:rPr>
              <a:t>ekonomie blahobytu</a:t>
            </a:r>
          </a:p>
        </p:txBody>
      </p:sp>
      <p:sp>
        <p:nvSpPr>
          <p:cNvPr id="4" name="Zástupný symbol pro zápatí 4"/>
          <p:cNvSpPr>
            <a:spLocks noGrp="1"/>
          </p:cNvSpPr>
          <p:nvPr>
            <p:ph type="ftr" sz="quarter" idx="11"/>
          </p:nvPr>
        </p:nvSpPr>
        <p:spPr/>
        <p:txBody>
          <a:bodyPr/>
          <a:lstStyle/>
          <a:p>
            <a:r>
              <a:rPr lang="cs-CZ">
                <a:solidFill>
                  <a:srgbClr val="000000"/>
                </a:solidFill>
              </a:rPr>
              <a:t>Základy ekonomie </a:t>
            </a:r>
          </a:p>
        </p:txBody>
      </p:sp>
      <p:pic>
        <p:nvPicPr>
          <p:cNvPr id="5" name="Picture 2" descr="Výsledek obrázku pro vilfredo par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429000"/>
            <a:ext cx="46291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92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cs-CZ"/>
              <a:t>Ekonomie  blahobytu</a:t>
            </a:r>
          </a:p>
        </p:txBody>
      </p:sp>
      <p:sp>
        <p:nvSpPr>
          <p:cNvPr id="38915" name="Rectangle 3"/>
          <p:cNvSpPr>
            <a:spLocks noGrp="1" noChangeArrowheads="1"/>
          </p:cNvSpPr>
          <p:nvPr>
            <p:ph idx="1"/>
          </p:nvPr>
        </p:nvSpPr>
        <p:spPr/>
        <p:txBody>
          <a:bodyPr/>
          <a:lstStyle/>
          <a:p>
            <a:pPr>
              <a:buFont typeface="Wingdings" pitchFamily="2" charset="2"/>
              <a:buNone/>
            </a:pPr>
            <a:r>
              <a:rPr lang="cs-CZ" dirty="0"/>
              <a:t>= studium, jak alokace zdrojů ovlivňuje ekonomický blahobyt</a:t>
            </a:r>
          </a:p>
          <a:p>
            <a:r>
              <a:rPr lang="cs-CZ" dirty="0"/>
              <a:t>nakupující i prodávající na trhu získávají </a:t>
            </a:r>
          </a:p>
          <a:p>
            <a:r>
              <a:rPr lang="cs-CZ" dirty="0"/>
              <a:t>rovnováha na trhu maximalizuje </a:t>
            </a:r>
            <a:r>
              <a:rPr lang="cs-CZ" u="sng" dirty="0"/>
              <a:t>celkový</a:t>
            </a:r>
            <a:r>
              <a:rPr lang="cs-CZ" dirty="0"/>
              <a:t> blahobyt prodávajících a kupujících</a:t>
            </a:r>
          </a:p>
        </p:txBody>
      </p:sp>
      <p:sp>
        <p:nvSpPr>
          <p:cNvPr id="4" name="Zástupný symbol pro zápatí 4"/>
          <p:cNvSpPr>
            <a:spLocks noGrp="1"/>
          </p:cNvSpPr>
          <p:nvPr>
            <p:ph type="ftr" sz="quarter" idx="11"/>
          </p:nvPr>
        </p:nvSpPr>
        <p:spPr/>
        <p:txBody>
          <a:bodyPr/>
          <a:lstStyle/>
          <a:p>
            <a:r>
              <a:rPr lang="cs-CZ">
                <a:solidFill>
                  <a:srgbClr val="000000"/>
                </a:solidFill>
              </a:rPr>
              <a:t>Základy ekonomie </a:t>
            </a:r>
          </a:p>
        </p:txBody>
      </p:sp>
    </p:spTree>
    <p:extLst>
      <p:ext uri="{BB962C8B-B14F-4D97-AF65-F5344CB8AC3E}">
        <p14:creationId xmlns:p14="http://schemas.microsoft.com/office/powerpoint/2010/main" val="322219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cs-CZ" sz="4000" dirty="0"/>
              <a:t>Přebytek spotřebitele</a:t>
            </a:r>
          </a:p>
        </p:txBody>
      </p:sp>
      <p:sp>
        <p:nvSpPr>
          <p:cNvPr id="39939" name="Rectangle 3"/>
          <p:cNvSpPr>
            <a:spLocks noGrp="1" noChangeArrowheads="1"/>
          </p:cNvSpPr>
          <p:nvPr>
            <p:ph idx="1"/>
          </p:nvPr>
        </p:nvSpPr>
        <p:spPr/>
        <p:txBody>
          <a:bodyPr/>
          <a:lstStyle/>
          <a:p>
            <a:r>
              <a:rPr lang="cs-CZ" dirty="0"/>
              <a:t>rozdíl mezi tím, co je kupující ochoten zaplatit, a tím, co skutečně zaplatí</a:t>
            </a:r>
          </a:p>
        </p:txBody>
      </p:sp>
      <p:pic>
        <p:nvPicPr>
          <p:cNvPr id="9218" name="Picture 2" descr="Výsledek obrázku pro consu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7" y="3053736"/>
            <a:ext cx="3403097" cy="340309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se šipkou 2"/>
          <p:cNvCxnSpPr/>
          <p:nvPr/>
        </p:nvCxnSpPr>
        <p:spPr bwMode="auto">
          <a:xfrm>
            <a:off x="1259632" y="6021288"/>
            <a:ext cx="4464495"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flipV="1">
            <a:off x="1331640" y="2988568"/>
            <a:ext cx="0" cy="303272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ovéPole 14"/>
          <p:cNvSpPr txBox="1"/>
          <p:nvPr/>
        </p:nvSpPr>
        <p:spPr>
          <a:xfrm>
            <a:off x="5083794" y="6034858"/>
            <a:ext cx="1080104" cy="369332"/>
          </a:xfrm>
          <a:prstGeom prst="rect">
            <a:avLst/>
          </a:prstGeom>
          <a:noFill/>
        </p:spPr>
        <p:txBody>
          <a:bodyPr wrap="none" rtlCol="0">
            <a:spAutoFit/>
          </a:bodyPr>
          <a:lstStyle/>
          <a:p>
            <a:r>
              <a:rPr lang="cs-CZ" dirty="0"/>
              <a:t>množství</a:t>
            </a:r>
          </a:p>
        </p:txBody>
      </p:sp>
      <p:sp>
        <p:nvSpPr>
          <p:cNvPr id="16" name="TextovéPole 15"/>
          <p:cNvSpPr txBox="1"/>
          <p:nvPr/>
        </p:nvSpPr>
        <p:spPr>
          <a:xfrm>
            <a:off x="797967" y="2912058"/>
            <a:ext cx="461665" cy="570028"/>
          </a:xfrm>
          <a:prstGeom prst="rect">
            <a:avLst/>
          </a:prstGeom>
          <a:noFill/>
        </p:spPr>
        <p:txBody>
          <a:bodyPr vert="vert270" wrap="none" rtlCol="0">
            <a:spAutoFit/>
          </a:bodyPr>
          <a:lstStyle/>
          <a:p>
            <a:r>
              <a:rPr lang="cs-CZ" dirty="0"/>
              <a:t>cena</a:t>
            </a:r>
          </a:p>
        </p:txBody>
      </p:sp>
      <p:sp>
        <p:nvSpPr>
          <p:cNvPr id="12" name="Obdélník 11"/>
          <p:cNvSpPr/>
          <p:nvPr/>
        </p:nvSpPr>
        <p:spPr bwMode="auto">
          <a:xfrm>
            <a:off x="1340518" y="3482268"/>
            <a:ext cx="432048" cy="2520280"/>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8" name="Obdélník 17"/>
          <p:cNvSpPr/>
          <p:nvPr/>
        </p:nvSpPr>
        <p:spPr bwMode="auto">
          <a:xfrm>
            <a:off x="1775516" y="3711502"/>
            <a:ext cx="432048" cy="2291164"/>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9" name="Obdélník 18"/>
          <p:cNvSpPr/>
          <p:nvPr/>
        </p:nvSpPr>
        <p:spPr bwMode="auto">
          <a:xfrm>
            <a:off x="2222370" y="3915300"/>
            <a:ext cx="432048" cy="2082876"/>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0" name="Obdélník 19"/>
          <p:cNvSpPr/>
          <p:nvPr/>
        </p:nvSpPr>
        <p:spPr bwMode="auto">
          <a:xfrm>
            <a:off x="2658866" y="4110008"/>
            <a:ext cx="432048" cy="1893524"/>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1" name="Obdélník 20"/>
          <p:cNvSpPr/>
          <p:nvPr/>
        </p:nvSpPr>
        <p:spPr bwMode="auto">
          <a:xfrm>
            <a:off x="3095362" y="4275980"/>
            <a:ext cx="432048" cy="1721385"/>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2" name="Obdélník 21"/>
          <p:cNvSpPr/>
          <p:nvPr/>
        </p:nvSpPr>
        <p:spPr bwMode="auto">
          <a:xfrm>
            <a:off x="3531858" y="4438637"/>
            <a:ext cx="432048" cy="1564895"/>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3" name="Obdélník 22"/>
          <p:cNvSpPr/>
          <p:nvPr/>
        </p:nvSpPr>
        <p:spPr bwMode="auto">
          <a:xfrm>
            <a:off x="3977232" y="4581128"/>
            <a:ext cx="432048" cy="1422632"/>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4" name="Obdélník 23"/>
          <p:cNvSpPr/>
          <p:nvPr/>
        </p:nvSpPr>
        <p:spPr bwMode="auto">
          <a:xfrm>
            <a:off x="4413728" y="4707388"/>
            <a:ext cx="432048" cy="1293302"/>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3" name="TextovéPole 12"/>
          <p:cNvSpPr txBox="1"/>
          <p:nvPr/>
        </p:nvSpPr>
        <p:spPr>
          <a:xfrm>
            <a:off x="953619" y="3482268"/>
            <a:ext cx="351378" cy="276999"/>
          </a:xfrm>
          <a:prstGeom prst="rect">
            <a:avLst/>
          </a:prstGeom>
          <a:noFill/>
        </p:spPr>
        <p:txBody>
          <a:bodyPr wrap="none" rtlCol="0">
            <a:spAutoFit/>
          </a:bodyPr>
          <a:lstStyle/>
          <a:p>
            <a:r>
              <a:rPr lang="cs-CZ" sz="1200" dirty="0"/>
              <a:t>10</a:t>
            </a:r>
          </a:p>
        </p:txBody>
      </p:sp>
      <p:sp>
        <p:nvSpPr>
          <p:cNvPr id="26" name="TextovéPole 25"/>
          <p:cNvSpPr txBox="1"/>
          <p:nvPr/>
        </p:nvSpPr>
        <p:spPr>
          <a:xfrm>
            <a:off x="989140" y="3711502"/>
            <a:ext cx="268022" cy="276999"/>
          </a:xfrm>
          <a:prstGeom prst="rect">
            <a:avLst/>
          </a:prstGeom>
          <a:noFill/>
        </p:spPr>
        <p:txBody>
          <a:bodyPr wrap="none" rtlCol="0">
            <a:spAutoFit/>
          </a:bodyPr>
          <a:lstStyle/>
          <a:p>
            <a:r>
              <a:rPr lang="cs-CZ" sz="1200" dirty="0"/>
              <a:t>9</a:t>
            </a:r>
          </a:p>
        </p:txBody>
      </p:sp>
      <p:sp>
        <p:nvSpPr>
          <p:cNvPr id="27" name="TextovéPole 26"/>
          <p:cNvSpPr txBox="1"/>
          <p:nvPr/>
        </p:nvSpPr>
        <p:spPr>
          <a:xfrm>
            <a:off x="989130" y="3915300"/>
            <a:ext cx="268022" cy="276999"/>
          </a:xfrm>
          <a:prstGeom prst="rect">
            <a:avLst/>
          </a:prstGeom>
          <a:noFill/>
        </p:spPr>
        <p:txBody>
          <a:bodyPr wrap="none" rtlCol="0">
            <a:spAutoFit/>
          </a:bodyPr>
          <a:lstStyle/>
          <a:p>
            <a:r>
              <a:rPr lang="cs-CZ" sz="1200" dirty="0"/>
              <a:t>8</a:t>
            </a:r>
          </a:p>
        </p:txBody>
      </p:sp>
      <p:sp>
        <p:nvSpPr>
          <p:cNvPr id="28" name="TextovéPole 27"/>
          <p:cNvSpPr txBox="1"/>
          <p:nvPr/>
        </p:nvSpPr>
        <p:spPr>
          <a:xfrm>
            <a:off x="989120" y="4110008"/>
            <a:ext cx="268022" cy="276999"/>
          </a:xfrm>
          <a:prstGeom prst="rect">
            <a:avLst/>
          </a:prstGeom>
          <a:noFill/>
        </p:spPr>
        <p:txBody>
          <a:bodyPr wrap="none" rtlCol="0">
            <a:spAutoFit/>
          </a:bodyPr>
          <a:lstStyle/>
          <a:p>
            <a:r>
              <a:rPr lang="cs-CZ" sz="1200" dirty="0"/>
              <a:t>7</a:t>
            </a:r>
          </a:p>
        </p:txBody>
      </p:sp>
      <p:sp>
        <p:nvSpPr>
          <p:cNvPr id="29" name="TextovéPole 28"/>
          <p:cNvSpPr txBox="1"/>
          <p:nvPr/>
        </p:nvSpPr>
        <p:spPr>
          <a:xfrm>
            <a:off x="995297" y="4528004"/>
            <a:ext cx="268022" cy="276999"/>
          </a:xfrm>
          <a:prstGeom prst="rect">
            <a:avLst/>
          </a:prstGeom>
          <a:noFill/>
        </p:spPr>
        <p:txBody>
          <a:bodyPr wrap="none" rtlCol="0">
            <a:spAutoFit/>
          </a:bodyPr>
          <a:lstStyle/>
          <a:p>
            <a:r>
              <a:rPr lang="cs-CZ" sz="1200" dirty="0"/>
              <a:t>3</a:t>
            </a:r>
          </a:p>
        </p:txBody>
      </p:sp>
      <p:sp>
        <p:nvSpPr>
          <p:cNvPr id="30" name="TextovéPole 29"/>
          <p:cNvSpPr txBox="1"/>
          <p:nvPr/>
        </p:nvSpPr>
        <p:spPr>
          <a:xfrm>
            <a:off x="1072496" y="6081024"/>
            <a:ext cx="268022" cy="276999"/>
          </a:xfrm>
          <a:prstGeom prst="rect">
            <a:avLst/>
          </a:prstGeom>
          <a:noFill/>
        </p:spPr>
        <p:txBody>
          <a:bodyPr wrap="none" rtlCol="0">
            <a:spAutoFit/>
          </a:bodyPr>
          <a:lstStyle/>
          <a:p>
            <a:r>
              <a:rPr lang="cs-CZ" sz="1200" dirty="0"/>
              <a:t>0</a:t>
            </a:r>
          </a:p>
        </p:txBody>
      </p:sp>
      <p:sp>
        <p:nvSpPr>
          <p:cNvPr id="31" name="TextovéPole 30"/>
          <p:cNvSpPr txBox="1"/>
          <p:nvPr/>
        </p:nvSpPr>
        <p:spPr>
          <a:xfrm>
            <a:off x="1556542" y="6081024"/>
            <a:ext cx="268022" cy="276999"/>
          </a:xfrm>
          <a:prstGeom prst="rect">
            <a:avLst/>
          </a:prstGeom>
          <a:noFill/>
        </p:spPr>
        <p:txBody>
          <a:bodyPr wrap="none" rtlCol="0">
            <a:spAutoFit/>
          </a:bodyPr>
          <a:lstStyle/>
          <a:p>
            <a:r>
              <a:rPr lang="cs-CZ" sz="1200" dirty="0"/>
              <a:t>1</a:t>
            </a:r>
          </a:p>
        </p:txBody>
      </p:sp>
      <p:sp>
        <p:nvSpPr>
          <p:cNvPr id="32" name="TextovéPole 31"/>
          <p:cNvSpPr txBox="1"/>
          <p:nvPr/>
        </p:nvSpPr>
        <p:spPr>
          <a:xfrm>
            <a:off x="2071730" y="6081024"/>
            <a:ext cx="268022" cy="276999"/>
          </a:xfrm>
          <a:prstGeom prst="rect">
            <a:avLst/>
          </a:prstGeom>
          <a:noFill/>
        </p:spPr>
        <p:txBody>
          <a:bodyPr wrap="none" rtlCol="0">
            <a:spAutoFit/>
          </a:bodyPr>
          <a:lstStyle/>
          <a:p>
            <a:r>
              <a:rPr lang="cs-CZ" sz="1200" dirty="0"/>
              <a:t>2</a:t>
            </a:r>
          </a:p>
        </p:txBody>
      </p:sp>
      <p:sp>
        <p:nvSpPr>
          <p:cNvPr id="33" name="TextovéPole 32"/>
          <p:cNvSpPr txBox="1"/>
          <p:nvPr/>
        </p:nvSpPr>
        <p:spPr>
          <a:xfrm>
            <a:off x="4653420" y="6081024"/>
            <a:ext cx="268022" cy="276999"/>
          </a:xfrm>
          <a:prstGeom prst="rect">
            <a:avLst/>
          </a:prstGeom>
          <a:noFill/>
        </p:spPr>
        <p:txBody>
          <a:bodyPr wrap="none" rtlCol="0">
            <a:spAutoFit/>
          </a:bodyPr>
          <a:lstStyle/>
          <a:p>
            <a:r>
              <a:rPr lang="cs-CZ" sz="1200" dirty="0"/>
              <a:t>8</a:t>
            </a:r>
          </a:p>
        </p:txBody>
      </p:sp>
      <p:cxnSp>
        <p:nvCxnSpPr>
          <p:cNvPr id="9226" name="Přímá spojnice 9225"/>
          <p:cNvCxnSpPr/>
          <p:nvPr/>
        </p:nvCxnSpPr>
        <p:spPr bwMode="auto">
          <a:xfrm>
            <a:off x="1304997" y="4703126"/>
            <a:ext cx="4167585" cy="0"/>
          </a:xfrm>
          <a:prstGeom prst="line">
            <a:avLst/>
          </a:prstGeom>
          <a:solidFill>
            <a:schemeClr val="accent1"/>
          </a:solidFill>
          <a:ln w="28575" cap="flat" cmpd="sng" algn="ctr">
            <a:solidFill>
              <a:srgbClr val="00206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7" name="Obdélník 9226"/>
          <p:cNvSpPr/>
          <p:nvPr/>
        </p:nvSpPr>
        <p:spPr bwMode="auto">
          <a:xfrm>
            <a:off x="1391812" y="3543266"/>
            <a:ext cx="335380" cy="1109870"/>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48" name="Obdélník 47"/>
          <p:cNvSpPr/>
          <p:nvPr/>
        </p:nvSpPr>
        <p:spPr bwMode="auto">
          <a:xfrm>
            <a:off x="1834008" y="3742552"/>
            <a:ext cx="335380" cy="917248"/>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49" name="Obdélník 48"/>
          <p:cNvSpPr/>
          <p:nvPr/>
        </p:nvSpPr>
        <p:spPr bwMode="auto">
          <a:xfrm>
            <a:off x="2262813" y="3970649"/>
            <a:ext cx="368918" cy="689142"/>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50" name="Obdélník 49"/>
          <p:cNvSpPr/>
          <p:nvPr/>
        </p:nvSpPr>
        <p:spPr bwMode="auto">
          <a:xfrm>
            <a:off x="2699309" y="4149080"/>
            <a:ext cx="368918" cy="517763"/>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51" name="Obdélník 50"/>
          <p:cNvSpPr/>
          <p:nvPr/>
        </p:nvSpPr>
        <p:spPr bwMode="auto">
          <a:xfrm>
            <a:off x="3156500" y="4301974"/>
            <a:ext cx="335380" cy="389004"/>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52" name="Obdélník 51"/>
          <p:cNvSpPr/>
          <p:nvPr/>
        </p:nvSpPr>
        <p:spPr bwMode="auto">
          <a:xfrm flipH="1">
            <a:off x="3603664" y="4456969"/>
            <a:ext cx="307613" cy="219583"/>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53" name="Obdélník 52"/>
          <p:cNvSpPr/>
          <p:nvPr/>
        </p:nvSpPr>
        <p:spPr bwMode="auto">
          <a:xfrm flipH="1">
            <a:off x="4052847" y="4598884"/>
            <a:ext cx="307613" cy="84659"/>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71810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cs-CZ" sz="4800"/>
              <a:t>Přebytek spotřebitele </a:t>
            </a:r>
          </a:p>
        </p:txBody>
      </p:sp>
      <p:sp>
        <p:nvSpPr>
          <p:cNvPr id="44035" name="Rectangle 3"/>
          <p:cNvSpPr>
            <a:spLocks noGrp="1" noChangeArrowheads="1"/>
          </p:cNvSpPr>
          <p:nvPr>
            <p:ph idx="1"/>
          </p:nvPr>
        </p:nvSpPr>
        <p:spPr/>
        <p:txBody>
          <a:bodyPr/>
          <a:lstStyle/>
          <a:p>
            <a:pPr>
              <a:buFont typeface="Wingdings" pitchFamily="2" charset="2"/>
              <a:buNone/>
            </a:pPr>
            <a:endParaRPr lang="cs-CZ" dirty="0"/>
          </a:p>
          <a:p>
            <a:endParaRPr lang="cs-CZ" dirty="0"/>
          </a:p>
        </p:txBody>
      </p:sp>
      <p:sp>
        <p:nvSpPr>
          <p:cNvPr id="17" name="Zástupný symbol pro zápatí 4"/>
          <p:cNvSpPr>
            <a:spLocks noGrp="1"/>
          </p:cNvSpPr>
          <p:nvPr>
            <p:ph type="ftr" sz="quarter" idx="11"/>
          </p:nvPr>
        </p:nvSpPr>
        <p:spPr/>
        <p:txBody>
          <a:bodyPr/>
          <a:lstStyle/>
          <a:p>
            <a:r>
              <a:rPr lang="cs-CZ">
                <a:solidFill>
                  <a:srgbClr val="000000"/>
                </a:solidFill>
              </a:rPr>
              <a:t>Základy ekonomie </a:t>
            </a:r>
          </a:p>
        </p:txBody>
      </p:sp>
      <p:sp>
        <p:nvSpPr>
          <p:cNvPr id="44036" name="Line 4"/>
          <p:cNvSpPr>
            <a:spLocks noChangeShapeType="1"/>
          </p:cNvSpPr>
          <p:nvPr/>
        </p:nvSpPr>
        <p:spPr bwMode="auto">
          <a:xfrm>
            <a:off x="1692275" y="27813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4037" name="Line 5"/>
          <p:cNvSpPr>
            <a:spLocks noChangeShapeType="1"/>
          </p:cNvSpPr>
          <p:nvPr/>
        </p:nvSpPr>
        <p:spPr bwMode="auto">
          <a:xfrm flipH="1">
            <a:off x="1692275" y="5876925"/>
            <a:ext cx="316865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4038" name="Line 6"/>
          <p:cNvSpPr>
            <a:spLocks noChangeShapeType="1"/>
          </p:cNvSpPr>
          <p:nvPr/>
        </p:nvSpPr>
        <p:spPr bwMode="auto">
          <a:xfrm>
            <a:off x="1692275" y="2997200"/>
            <a:ext cx="2808288" cy="25209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4039" name="Text Box 7"/>
          <p:cNvSpPr txBox="1">
            <a:spLocks noChangeArrowheads="1"/>
          </p:cNvSpPr>
          <p:nvPr/>
        </p:nvSpPr>
        <p:spPr bwMode="auto">
          <a:xfrm>
            <a:off x="4572000" y="5157788"/>
            <a:ext cx="43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800">
                <a:solidFill>
                  <a:srgbClr val="000000"/>
                </a:solidFill>
              </a:rPr>
              <a:t>D</a:t>
            </a:r>
          </a:p>
        </p:txBody>
      </p:sp>
      <p:sp>
        <p:nvSpPr>
          <p:cNvPr id="44040" name="Text Box 8"/>
          <p:cNvSpPr txBox="1">
            <a:spLocks noChangeArrowheads="1"/>
          </p:cNvSpPr>
          <p:nvPr/>
        </p:nvSpPr>
        <p:spPr bwMode="auto">
          <a:xfrm>
            <a:off x="4500563" y="5949950"/>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44041" name="Text Box 9"/>
          <p:cNvSpPr txBox="1">
            <a:spLocks noChangeArrowheads="1"/>
          </p:cNvSpPr>
          <p:nvPr/>
        </p:nvSpPr>
        <p:spPr bwMode="auto">
          <a:xfrm>
            <a:off x="827088" y="26368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cena</a:t>
            </a:r>
          </a:p>
        </p:txBody>
      </p:sp>
      <p:sp>
        <p:nvSpPr>
          <p:cNvPr id="44044" name="Line 12"/>
          <p:cNvSpPr>
            <a:spLocks noChangeShapeType="1"/>
          </p:cNvSpPr>
          <p:nvPr/>
        </p:nvSpPr>
        <p:spPr bwMode="auto">
          <a:xfrm flipH="1">
            <a:off x="1692275" y="4437063"/>
            <a:ext cx="1655763"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4050" name="Line 18"/>
          <p:cNvSpPr>
            <a:spLocks noChangeShapeType="1"/>
          </p:cNvSpPr>
          <p:nvPr/>
        </p:nvSpPr>
        <p:spPr bwMode="auto">
          <a:xfrm flipH="1">
            <a:off x="3348038" y="4437063"/>
            <a:ext cx="0" cy="14398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4053" name="Oval 21"/>
          <p:cNvSpPr>
            <a:spLocks noChangeArrowheads="1"/>
          </p:cNvSpPr>
          <p:nvPr/>
        </p:nvSpPr>
        <p:spPr bwMode="auto">
          <a:xfrm>
            <a:off x="3276600" y="4365625"/>
            <a:ext cx="144463"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grpSp>
        <p:nvGrpSpPr>
          <p:cNvPr id="44055" name="Group 23"/>
          <p:cNvGrpSpPr>
            <a:grpSpLocks/>
          </p:cNvGrpSpPr>
          <p:nvPr/>
        </p:nvGrpSpPr>
        <p:grpSpPr bwMode="auto">
          <a:xfrm>
            <a:off x="1701153" y="2997200"/>
            <a:ext cx="1584325" cy="1439863"/>
            <a:chOff x="1161" y="1236"/>
            <a:chExt cx="1304" cy="1237"/>
          </a:xfrm>
          <a:solidFill>
            <a:srgbClr val="FEA0AD"/>
          </a:solidFill>
        </p:grpSpPr>
        <p:sp>
          <p:nvSpPr>
            <p:cNvPr id="44056" name="Freeform 24"/>
            <p:cNvSpPr>
              <a:spLocks/>
            </p:cNvSpPr>
            <p:nvPr/>
          </p:nvSpPr>
          <p:spPr bwMode="auto">
            <a:xfrm>
              <a:off x="1161" y="1236"/>
              <a:ext cx="1304" cy="1237"/>
            </a:xfrm>
            <a:custGeom>
              <a:avLst/>
              <a:gdLst>
                <a:gd name="T0" fmla="*/ 0 w 1304"/>
                <a:gd name="T1" fmla="*/ 0 h 1237"/>
                <a:gd name="T2" fmla="*/ 0 w 1304"/>
                <a:gd name="T3" fmla="*/ 1237 h 1237"/>
                <a:gd name="T4" fmla="*/ 1304 w 1304"/>
                <a:gd name="T5" fmla="*/ 1237 h 1237"/>
                <a:gd name="T6" fmla="*/ 0 w 1304"/>
                <a:gd name="T7" fmla="*/ 0 h 1237"/>
              </a:gdLst>
              <a:ahLst/>
              <a:cxnLst>
                <a:cxn ang="0">
                  <a:pos x="T0" y="T1"/>
                </a:cxn>
                <a:cxn ang="0">
                  <a:pos x="T2" y="T3"/>
                </a:cxn>
                <a:cxn ang="0">
                  <a:pos x="T4" y="T5"/>
                </a:cxn>
                <a:cxn ang="0">
                  <a:pos x="T6" y="T7"/>
                </a:cxn>
              </a:cxnLst>
              <a:rect l="0" t="0" r="r" b="b"/>
              <a:pathLst>
                <a:path w="1304" h="1237">
                  <a:moveTo>
                    <a:pt x="0" y="0"/>
                  </a:moveTo>
                  <a:lnTo>
                    <a:pt x="0" y="1237"/>
                  </a:lnTo>
                  <a:lnTo>
                    <a:pt x="1304" y="123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a:solidFill>
                  <a:srgbClr val="000000"/>
                </a:solidFill>
              </a:endParaRPr>
            </a:p>
          </p:txBody>
        </p:sp>
        <p:sp>
          <p:nvSpPr>
            <p:cNvPr id="44057" name="Rectangle 25"/>
            <p:cNvSpPr>
              <a:spLocks noChangeArrowheads="1"/>
            </p:cNvSpPr>
            <p:nvPr/>
          </p:nvSpPr>
          <p:spPr bwMode="auto">
            <a:xfrm>
              <a:off x="1234" y="2032"/>
              <a:ext cx="660" cy="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cs-CZ" sz="1600">
                  <a:solidFill>
                    <a:srgbClr val="000000"/>
                  </a:solidFill>
                  <a:latin typeface="Arial" charset="0"/>
                </a:rPr>
                <a:t>Přebytek</a:t>
              </a:r>
              <a:endParaRPr lang="en-US" sz="2400">
                <a:solidFill>
                  <a:srgbClr val="000000"/>
                </a:solidFill>
                <a:latin typeface="Times New Roman" pitchFamily="18" charset="0"/>
              </a:endParaRPr>
            </a:p>
          </p:txBody>
        </p:sp>
        <p:sp>
          <p:nvSpPr>
            <p:cNvPr id="44058" name="Rectangle 26"/>
            <p:cNvSpPr>
              <a:spLocks noChangeArrowheads="1"/>
            </p:cNvSpPr>
            <p:nvPr/>
          </p:nvSpPr>
          <p:spPr bwMode="auto">
            <a:xfrm>
              <a:off x="1322" y="2198"/>
              <a:ext cx="863" cy="2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Arial" charset="0"/>
                </a:rPr>
                <a:t>s</a:t>
              </a:r>
              <a:r>
                <a:rPr lang="cs-CZ" sz="1600">
                  <a:solidFill>
                    <a:srgbClr val="000000"/>
                  </a:solidFill>
                  <a:latin typeface="Arial" charset="0"/>
                </a:rPr>
                <a:t>potřebitele</a:t>
              </a: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2479344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55"/>
                                        </p:tgtEl>
                                        <p:attrNameLst>
                                          <p:attrName>style.visibility</p:attrName>
                                        </p:attrNameLst>
                                      </p:cBhvr>
                                      <p:to>
                                        <p:strVal val="visible"/>
                                      </p:to>
                                    </p:set>
                                    <p:animEffect transition="in" filter="dissolve">
                                      <p:cBhvr>
                                        <p:cTn id="7" dur="500"/>
                                        <p:tgtEl>
                                          <p:spTgt spid="4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cs-CZ" sz="4000" dirty="0"/>
              <a:t>Změna přebytku spotřebitele</a:t>
            </a:r>
          </a:p>
        </p:txBody>
      </p:sp>
      <p:cxnSp>
        <p:nvCxnSpPr>
          <p:cNvPr id="3" name="Přímá spojnice se šipkou 2"/>
          <p:cNvCxnSpPr/>
          <p:nvPr/>
        </p:nvCxnSpPr>
        <p:spPr bwMode="auto">
          <a:xfrm>
            <a:off x="1259632" y="6021288"/>
            <a:ext cx="4464495"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flipV="1">
            <a:off x="1331640" y="2988568"/>
            <a:ext cx="0" cy="303272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ovéPole 14"/>
          <p:cNvSpPr txBox="1"/>
          <p:nvPr/>
        </p:nvSpPr>
        <p:spPr>
          <a:xfrm>
            <a:off x="5083794" y="6034858"/>
            <a:ext cx="1080104" cy="369332"/>
          </a:xfrm>
          <a:prstGeom prst="rect">
            <a:avLst/>
          </a:prstGeom>
          <a:noFill/>
        </p:spPr>
        <p:txBody>
          <a:bodyPr wrap="none" rtlCol="0">
            <a:spAutoFit/>
          </a:bodyPr>
          <a:lstStyle/>
          <a:p>
            <a:r>
              <a:rPr lang="cs-CZ" dirty="0"/>
              <a:t>množství</a:t>
            </a:r>
          </a:p>
        </p:txBody>
      </p:sp>
      <p:sp>
        <p:nvSpPr>
          <p:cNvPr id="16" name="TextovéPole 15"/>
          <p:cNvSpPr txBox="1"/>
          <p:nvPr/>
        </p:nvSpPr>
        <p:spPr>
          <a:xfrm>
            <a:off x="797967" y="2912058"/>
            <a:ext cx="461665" cy="570028"/>
          </a:xfrm>
          <a:prstGeom prst="rect">
            <a:avLst/>
          </a:prstGeom>
          <a:noFill/>
        </p:spPr>
        <p:txBody>
          <a:bodyPr vert="vert270" wrap="none" rtlCol="0">
            <a:spAutoFit/>
          </a:bodyPr>
          <a:lstStyle/>
          <a:p>
            <a:r>
              <a:rPr lang="cs-CZ" dirty="0"/>
              <a:t>cena</a:t>
            </a:r>
          </a:p>
        </p:txBody>
      </p:sp>
      <p:sp>
        <p:nvSpPr>
          <p:cNvPr id="12" name="Obdélník 11"/>
          <p:cNvSpPr/>
          <p:nvPr/>
        </p:nvSpPr>
        <p:spPr bwMode="auto">
          <a:xfrm>
            <a:off x="1340518" y="3482268"/>
            <a:ext cx="432048" cy="2520280"/>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8" name="Obdélník 17"/>
          <p:cNvSpPr/>
          <p:nvPr/>
        </p:nvSpPr>
        <p:spPr bwMode="auto">
          <a:xfrm>
            <a:off x="1775516" y="3711502"/>
            <a:ext cx="432048" cy="2291164"/>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9" name="Obdélník 18"/>
          <p:cNvSpPr/>
          <p:nvPr/>
        </p:nvSpPr>
        <p:spPr bwMode="auto">
          <a:xfrm>
            <a:off x="2222370" y="3915300"/>
            <a:ext cx="432048" cy="2082876"/>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0" name="Obdélník 19"/>
          <p:cNvSpPr/>
          <p:nvPr/>
        </p:nvSpPr>
        <p:spPr bwMode="auto">
          <a:xfrm>
            <a:off x="2658866" y="4110008"/>
            <a:ext cx="432048" cy="1893524"/>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1" name="Obdélník 20"/>
          <p:cNvSpPr/>
          <p:nvPr/>
        </p:nvSpPr>
        <p:spPr bwMode="auto">
          <a:xfrm>
            <a:off x="3095362" y="4275980"/>
            <a:ext cx="432048" cy="1721385"/>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2" name="Obdélník 21"/>
          <p:cNvSpPr/>
          <p:nvPr/>
        </p:nvSpPr>
        <p:spPr bwMode="auto">
          <a:xfrm>
            <a:off x="3531858" y="4438637"/>
            <a:ext cx="432048" cy="1564895"/>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3" name="Obdélník 22"/>
          <p:cNvSpPr/>
          <p:nvPr/>
        </p:nvSpPr>
        <p:spPr bwMode="auto">
          <a:xfrm>
            <a:off x="3977232" y="4581128"/>
            <a:ext cx="432048" cy="1422632"/>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4" name="Obdélník 23"/>
          <p:cNvSpPr/>
          <p:nvPr/>
        </p:nvSpPr>
        <p:spPr bwMode="auto">
          <a:xfrm>
            <a:off x="4413728" y="4707388"/>
            <a:ext cx="432048" cy="1293302"/>
          </a:xfrm>
          <a:prstGeom prst="rect">
            <a:avLst/>
          </a:prstGeom>
          <a:solidFill>
            <a:srgbClr val="FEB4BF"/>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3" name="TextovéPole 12"/>
          <p:cNvSpPr txBox="1"/>
          <p:nvPr/>
        </p:nvSpPr>
        <p:spPr>
          <a:xfrm>
            <a:off x="953619" y="3482268"/>
            <a:ext cx="351378" cy="276999"/>
          </a:xfrm>
          <a:prstGeom prst="rect">
            <a:avLst/>
          </a:prstGeom>
          <a:noFill/>
        </p:spPr>
        <p:txBody>
          <a:bodyPr wrap="none" rtlCol="0">
            <a:spAutoFit/>
          </a:bodyPr>
          <a:lstStyle/>
          <a:p>
            <a:r>
              <a:rPr lang="cs-CZ" sz="1200" dirty="0"/>
              <a:t>10</a:t>
            </a:r>
          </a:p>
        </p:txBody>
      </p:sp>
      <p:sp>
        <p:nvSpPr>
          <p:cNvPr id="28" name="TextovéPole 27"/>
          <p:cNvSpPr txBox="1"/>
          <p:nvPr/>
        </p:nvSpPr>
        <p:spPr>
          <a:xfrm>
            <a:off x="995297" y="4010580"/>
            <a:ext cx="268022" cy="276999"/>
          </a:xfrm>
          <a:prstGeom prst="rect">
            <a:avLst/>
          </a:prstGeom>
          <a:solidFill>
            <a:schemeClr val="tx2">
              <a:lumMod val="40000"/>
              <a:lumOff val="60000"/>
            </a:schemeClr>
          </a:solidFill>
        </p:spPr>
        <p:txBody>
          <a:bodyPr wrap="none" rtlCol="0">
            <a:spAutoFit/>
          </a:bodyPr>
          <a:lstStyle/>
          <a:p>
            <a:r>
              <a:rPr lang="cs-CZ" sz="1200" dirty="0"/>
              <a:t>7</a:t>
            </a:r>
          </a:p>
        </p:txBody>
      </p:sp>
      <p:sp>
        <p:nvSpPr>
          <p:cNvPr id="29" name="TextovéPole 28"/>
          <p:cNvSpPr txBox="1"/>
          <p:nvPr/>
        </p:nvSpPr>
        <p:spPr>
          <a:xfrm>
            <a:off x="995297" y="4528004"/>
            <a:ext cx="268022" cy="276999"/>
          </a:xfrm>
          <a:prstGeom prst="rect">
            <a:avLst/>
          </a:prstGeom>
          <a:solidFill>
            <a:srgbClr val="FEA0AD"/>
          </a:solidFill>
        </p:spPr>
        <p:txBody>
          <a:bodyPr wrap="none" rtlCol="0">
            <a:spAutoFit/>
          </a:bodyPr>
          <a:lstStyle/>
          <a:p>
            <a:r>
              <a:rPr lang="cs-CZ" sz="1200" dirty="0"/>
              <a:t>3</a:t>
            </a:r>
          </a:p>
        </p:txBody>
      </p:sp>
      <p:sp>
        <p:nvSpPr>
          <p:cNvPr id="30" name="TextovéPole 29"/>
          <p:cNvSpPr txBox="1"/>
          <p:nvPr/>
        </p:nvSpPr>
        <p:spPr>
          <a:xfrm>
            <a:off x="1072496" y="6081024"/>
            <a:ext cx="268022" cy="276999"/>
          </a:xfrm>
          <a:prstGeom prst="rect">
            <a:avLst/>
          </a:prstGeom>
          <a:noFill/>
        </p:spPr>
        <p:txBody>
          <a:bodyPr wrap="none" rtlCol="0">
            <a:spAutoFit/>
          </a:bodyPr>
          <a:lstStyle/>
          <a:p>
            <a:r>
              <a:rPr lang="cs-CZ" sz="1200" dirty="0"/>
              <a:t>0</a:t>
            </a:r>
          </a:p>
        </p:txBody>
      </p:sp>
      <p:sp>
        <p:nvSpPr>
          <p:cNvPr id="31" name="TextovéPole 30"/>
          <p:cNvSpPr txBox="1"/>
          <p:nvPr/>
        </p:nvSpPr>
        <p:spPr>
          <a:xfrm>
            <a:off x="1556542" y="6081024"/>
            <a:ext cx="268022" cy="276999"/>
          </a:xfrm>
          <a:prstGeom prst="rect">
            <a:avLst/>
          </a:prstGeom>
          <a:noFill/>
        </p:spPr>
        <p:txBody>
          <a:bodyPr wrap="none" rtlCol="0">
            <a:spAutoFit/>
          </a:bodyPr>
          <a:lstStyle/>
          <a:p>
            <a:r>
              <a:rPr lang="cs-CZ" sz="1200" dirty="0"/>
              <a:t>1</a:t>
            </a:r>
          </a:p>
        </p:txBody>
      </p:sp>
      <p:sp>
        <p:nvSpPr>
          <p:cNvPr id="32" name="TextovéPole 31"/>
          <p:cNvSpPr txBox="1"/>
          <p:nvPr/>
        </p:nvSpPr>
        <p:spPr>
          <a:xfrm>
            <a:off x="2497720" y="6081024"/>
            <a:ext cx="268022" cy="276999"/>
          </a:xfrm>
          <a:prstGeom prst="rect">
            <a:avLst/>
          </a:prstGeom>
          <a:solidFill>
            <a:schemeClr val="tx2">
              <a:lumMod val="40000"/>
              <a:lumOff val="60000"/>
            </a:schemeClr>
          </a:solidFill>
        </p:spPr>
        <p:txBody>
          <a:bodyPr wrap="none" rtlCol="0">
            <a:spAutoFit/>
          </a:bodyPr>
          <a:lstStyle/>
          <a:p>
            <a:r>
              <a:rPr lang="cs-CZ" sz="1200" dirty="0"/>
              <a:t>3</a:t>
            </a:r>
          </a:p>
        </p:txBody>
      </p:sp>
      <p:sp>
        <p:nvSpPr>
          <p:cNvPr id="33" name="TextovéPole 32"/>
          <p:cNvSpPr txBox="1"/>
          <p:nvPr/>
        </p:nvSpPr>
        <p:spPr>
          <a:xfrm>
            <a:off x="4653420" y="6081024"/>
            <a:ext cx="268022" cy="276999"/>
          </a:xfrm>
          <a:prstGeom prst="rect">
            <a:avLst/>
          </a:prstGeom>
          <a:noFill/>
        </p:spPr>
        <p:txBody>
          <a:bodyPr wrap="none" rtlCol="0">
            <a:spAutoFit/>
          </a:bodyPr>
          <a:lstStyle/>
          <a:p>
            <a:r>
              <a:rPr lang="cs-CZ" sz="1200" dirty="0"/>
              <a:t>8</a:t>
            </a:r>
          </a:p>
        </p:txBody>
      </p:sp>
      <p:cxnSp>
        <p:nvCxnSpPr>
          <p:cNvPr id="9226" name="Přímá spojnice 9225"/>
          <p:cNvCxnSpPr/>
          <p:nvPr/>
        </p:nvCxnSpPr>
        <p:spPr bwMode="auto">
          <a:xfrm>
            <a:off x="1304997" y="4703126"/>
            <a:ext cx="4167585" cy="0"/>
          </a:xfrm>
          <a:prstGeom prst="line">
            <a:avLst/>
          </a:prstGeom>
          <a:solidFill>
            <a:schemeClr val="accent1"/>
          </a:solidFill>
          <a:ln w="28575" cap="flat" cmpd="sng" algn="ctr">
            <a:solidFill>
              <a:srgbClr val="FD3D58"/>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7" name="Obdélník 9226"/>
          <p:cNvSpPr/>
          <p:nvPr/>
        </p:nvSpPr>
        <p:spPr bwMode="auto">
          <a:xfrm>
            <a:off x="1391812" y="3543266"/>
            <a:ext cx="335380" cy="1109870"/>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48" name="Obdélník 47"/>
          <p:cNvSpPr/>
          <p:nvPr/>
        </p:nvSpPr>
        <p:spPr bwMode="auto">
          <a:xfrm>
            <a:off x="1834008" y="3742552"/>
            <a:ext cx="335380" cy="917248"/>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49" name="Obdélník 48"/>
          <p:cNvSpPr/>
          <p:nvPr/>
        </p:nvSpPr>
        <p:spPr bwMode="auto">
          <a:xfrm>
            <a:off x="2262813" y="3970649"/>
            <a:ext cx="368918" cy="689142"/>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50" name="Obdélník 49"/>
          <p:cNvSpPr/>
          <p:nvPr/>
        </p:nvSpPr>
        <p:spPr bwMode="auto">
          <a:xfrm>
            <a:off x="2699309" y="4149080"/>
            <a:ext cx="368918" cy="517763"/>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51" name="Obdélník 50"/>
          <p:cNvSpPr/>
          <p:nvPr/>
        </p:nvSpPr>
        <p:spPr bwMode="auto">
          <a:xfrm>
            <a:off x="3156500" y="4301974"/>
            <a:ext cx="335380" cy="389004"/>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52" name="Obdélník 51"/>
          <p:cNvSpPr/>
          <p:nvPr/>
        </p:nvSpPr>
        <p:spPr bwMode="auto">
          <a:xfrm flipH="1">
            <a:off x="3603664" y="4456969"/>
            <a:ext cx="307613" cy="219583"/>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53" name="Obdélník 52"/>
          <p:cNvSpPr/>
          <p:nvPr/>
        </p:nvSpPr>
        <p:spPr bwMode="auto">
          <a:xfrm flipH="1">
            <a:off x="4052847" y="4598884"/>
            <a:ext cx="307613" cy="84659"/>
          </a:xfrm>
          <a:prstGeom prst="rect">
            <a:avLst/>
          </a:prstGeom>
          <a:solidFill>
            <a:srgbClr val="FEA0AD"/>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cxnSp>
        <p:nvCxnSpPr>
          <p:cNvPr id="35" name="Přímá spojnice 34"/>
          <p:cNvCxnSpPr/>
          <p:nvPr/>
        </p:nvCxnSpPr>
        <p:spPr bwMode="auto">
          <a:xfrm>
            <a:off x="1331640" y="4103706"/>
            <a:ext cx="4167585" cy="0"/>
          </a:xfrm>
          <a:prstGeom prst="line">
            <a:avLst/>
          </a:prstGeom>
          <a:solidFill>
            <a:schemeClr val="accent1"/>
          </a:solidFill>
          <a:ln w="28575" cap="flat" cmpd="sng" algn="ctr">
            <a:solidFill>
              <a:srgbClr val="00206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Přímá spojnice se šipkou 4"/>
          <p:cNvCxnSpPr/>
          <p:nvPr/>
        </p:nvCxnSpPr>
        <p:spPr bwMode="auto">
          <a:xfrm flipV="1">
            <a:off x="5292080" y="4149080"/>
            <a:ext cx="0" cy="510720"/>
          </a:xfrm>
          <a:prstGeom prst="straightConnector1">
            <a:avLst/>
          </a:prstGeom>
          <a:solidFill>
            <a:schemeClr val="accent1"/>
          </a:solidFill>
          <a:ln w="381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ovéPole 37"/>
          <p:cNvSpPr txBox="1"/>
          <p:nvPr/>
        </p:nvSpPr>
        <p:spPr>
          <a:xfrm>
            <a:off x="4279717" y="6081024"/>
            <a:ext cx="268022" cy="276999"/>
          </a:xfrm>
          <a:prstGeom prst="rect">
            <a:avLst/>
          </a:prstGeom>
          <a:solidFill>
            <a:srgbClr val="FEA0AD"/>
          </a:solidFill>
        </p:spPr>
        <p:txBody>
          <a:bodyPr wrap="none" rtlCol="0">
            <a:spAutoFit/>
          </a:bodyPr>
          <a:lstStyle/>
          <a:p>
            <a:r>
              <a:rPr lang="cs-CZ" sz="1200" dirty="0"/>
              <a:t>7</a:t>
            </a:r>
          </a:p>
        </p:txBody>
      </p:sp>
      <p:cxnSp>
        <p:nvCxnSpPr>
          <p:cNvPr id="7" name="Přímá spojnice 6"/>
          <p:cNvCxnSpPr/>
          <p:nvPr/>
        </p:nvCxnSpPr>
        <p:spPr bwMode="auto">
          <a:xfrm flipV="1">
            <a:off x="1391812" y="4110124"/>
            <a:ext cx="335380" cy="543012"/>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Přímá spojnice 41"/>
          <p:cNvCxnSpPr/>
          <p:nvPr/>
        </p:nvCxnSpPr>
        <p:spPr bwMode="auto">
          <a:xfrm flipV="1">
            <a:off x="1834008" y="4132934"/>
            <a:ext cx="369602" cy="508279"/>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Přímá spojnice 42"/>
          <p:cNvCxnSpPr/>
          <p:nvPr/>
        </p:nvCxnSpPr>
        <p:spPr bwMode="auto">
          <a:xfrm flipV="1">
            <a:off x="2279582" y="4133540"/>
            <a:ext cx="335380" cy="543012"/>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Přímá spojnice 43"/>
          <p:cNvCxnSpPr/>
          <p:nvPr/>
        </p:nvCxnSpPr>
        <p:spPr bwMode="auto">
          <a:xfrm flipV="1">
            <a:off x="2732847" y="4116788"/>
            <a:ext cx="335380" cy="543012"/>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Přímá spojnice 44"/>
          <p:cNvCxnSpPr/>
          <p:nvPr/>
        </p:nvCxnSpPr>
        <p:spPr bwMode="auto">
          <a:xfrm flipV="1">
            <a:off x="3143696" y="4315220"/>
            <a:ext cx="348184" cy="372698"/>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Přímá spojnice 45"/>
          <p:cNvCxnSpPr/>
          <p:nvPr/>
        </p:nvCxnSpPr>
        <p:spPr bwMode="auto">
          <a:xfrm flipV="1">
            <a:off x="3575897" y="4456969"/>
            <a:ext cx="335380" cy="223532"/>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Přímá spojnice 46"/>
          <p:cNvCxnSpPr/>
          <p:nvPr/>
        </p:nvCxnSpPr>
        <p:spPr bwMode="auto">
          <a:xfrm flipV="1">
            <a:off x="4002555" y="4598884"/>
            <a:ext cx="406725" cy="108504"/>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2259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cs-CZ" sz="4000" dirty="0"/>
              <a:t>Přebytek výrobce</a:t>
            </a:r>
          </a:p>
        </p:txBody>
      </p:sp>
      <p:sp>
        <p:nvSpPr>
          <p:cNvPr id="39939" name="Rectangle 3"/>
          <p:cNvSpPr>
            <a:spLocks noGrp="1" noChangeArrowheads="1"/>
          </p:cNvSpPr>
          <p:nvPr>
            <p:ph idx="1"/>
          </p:nvPr>
        </p:nvSpPr>
        <p:spPr/>
        <p:txBody>
          <a:bodyPr/>
          <a:lstStyle/>
          <a:p>
            <a:r>
              <a:rPr lang="cs-CZ" dirty="0"/>
              <a:t>rozdíl mezi cenou, kterou prodávající skutečně dostane, a cenou, za kterou by byl ještě ochoten prodat</a:t>
            </a:r>
          </a:p>
        </p:txBody>
      </p:sp>
      <p:pic>
        <p:nvPicPr>
          <p:cNvPr id="10242" name="Picture 2" descr="Výsledek obrázku pro prodava&amp;cc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983" y="116632"/>
            <a:ext cx="3429000" cy="2057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6" name="Přímá spojnice se šipkou 5"/>
          <p:cNvCxnSpPr/>
          <p:nvPr/>
        </p:nvCxnSpPr>
        <p:spPr bwMode="auto">
          <a:xfrm flipV="1">
            <a:off x="1358263" y="3429000"/>
            <a:ext cx="0" cy="303272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a:off x="1259632" y="6381328"/>
            <a:ext cx="4464495"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ovéPole 7"/>
          <p:cNvSpPr txBox="1"/>
          <p:nvPr/>
        </p:nvSpPr>
        <p:spPr>
          <a:xfrm>
            <a:off x="797967" y="3068960"/>
            <a:ext cx="461665" cy="570028"/>
          </a:xfrm>
          <a:prstGeom prst="rect">
            <a:avLst/>
          </a:prstGeom>
          <a:noFill/>
        </p:spPr>
        <p:txBody>
          <a:bodyPr vert="vert270" wrap="none" rtlCol="0">
            <a:spAutoFit/>
          </a:bodyPr>
          <a:lstStyle/>
          <a:p>
            <a:r>
              <a:rPr lang="cs-CZ" dirty="0"/>
              <a:t>cena</a:t>
            </a:r>
          </a:p>
        </p:txBody>
      </p:sp>
      <p:sp>
        <p:nvSpPr>
          <p:cNvPr id="9" name="TextovéPole 8"/>
          <p:cNvSpPr txBox="1"/>
          <p:nvPr/>
        </p:nvSpPr>
        <p:spPr>
          <a:xfrm>
            <a:off x="5292080" y="6361615"/>
            <a:ext cx="1080104" cy="369332"/>
          </a:xfrm>
          <a:prstGeom prst="rect">
            <a:avLst/>
          </a:prstGeom>
          <a:noFill/>
        </p:spPr>
        <p:txBody>
          <a:bodyPr wrap="none" rtlCol="0">
            <a:spAutoFit/>
          </a:bodyPr>
          <a:lstStyle/>
          <a:p>
            <a:r>
              <a:rPr lang="cs-CZ" dirty="0"/>
              <a:t>množství</a:t>
            </a:r>
          </a:p>
        </p:txBody>
      </p:sp>
      <p:sp>
        <p:nvSpPr>
          <p:cNvPr id="2" name="Obdélník 1"/>
          <p:cNvSpPr/>
          <p:nvPr/>
        </p:nvSpPr>
        <p:spPr bwMode="auto">
          <a:xfrm>
            <a:off x="1376019" y="5589240"/>
            <a:ext cx="486311" cy="772375"/>
          </a:xfrm>
          <a:prstGeom prst="rect">
            <a:avLst/>
          </a:prstGeom>
          <a:solidFill>
            <a:srgbClr val="A3D8FF"/>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2" name="Obdélník 11"/>
          <p:cNvSpPr/>
          <p:nvPr/>
        </p:nvSpPr>
        <p:spPr bwMode="auto">
          <a:xfrm>
            <a:off x="1862330" y="5426484"/>
            <a:ext cx="486311" cy="934574"/>
          </a:xfrm>
          <a:prstGeom prst="rect">
            <a:avLst/>
          </a:prstGeom>
          <a:solidFill>
            <a:srgbClr val="A3D8FF"/>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3" name="Obdélník 12"/>
          <p:cNvSpPr/>
          <p:nvPr/>
        </p:nvSpPr>
        <p:spPr bwMode="auto">
          <a:xfrm>
            <a:off x="2351597" y="5234663"/>
            <a:ext cx="486311" cy="1130834"/>
          </a:xfrm>
          <a:prstGeom prst="rect">
            <a:avLst/>
          </a:prstGeom>
          <a:solidFill>
            <a:srgbClr val="A3D8FF"/>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4" name="Obdélník 13"/>
          <p:cNvSpPr/>
          <p:nvPr/>
        </p:nvSpPr>
        <p:spPr bwMode="auto">
          <a:xfrm>
            <a:off x="2837908" y="4707918"/>
            <a:ext cx="486311" cy="1655654"/>
          </a:xfrm>
          <a:prstGeom prst="rect">
            <a:avLst/>
          </a:prstGeom>
          <a:solidFill>
            <a:srgbClr val="A3D8FF"/>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5" name="Obdélník 14"/>
          <p:cNvSpPr/>
          <p:nvPr/>
        </p:nvSpPr>
        <p:spPr bwMode="auto">
          <a:xfrm>
            <a:off x="3324219" y="4159897"/>
            <a:ext cx="486311" cy="2203675"/>
          </a:xfrm>
          <a:prstGeom prst="rect">
            <a:avLst/>
          </a:prstGeom>
          <a:solidFill>
            <a:srgbClr val="A3D8FF"/>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6" name="Obdélník 15"/>
          <p:cNvSpPr/>
          <p:nvPr/>
        </p:nvSpPr>
        <p:spPr bwMode="auto">
          <a:xfrm>
            <a:off x="3805105" y="3697125"/>
            <a:ext cx="486311" cy="2666447"/>
          </a:xfrm>
          <a:prstGeom prst="rect">
            <a:avLst/>
          </a:prstGeom>
          <a:solidFill>
            <a:srgbClr val="A3D8FF"/>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cxnSp>
        <p:nvCxnSpPr>
          <p:cNvPr id="17" name="Přímá spojnice 16"/>
          <p:cNvCxnSpPr/>
          <p:nvPr/>
        </p:nvCxnSpPr>
        <p:spPr bwMode="auto">
          <a:xfrm>
            <a:off x="1408086" y="5806919"/>
            <a:ext cx="4167585" cy="0"/>
          </a:xfrm>
          <a:prstGeom prst="line">
            <a:avLst/>
          </a:prstGeom>
          <a:solidFill>
            <a:schemeClr val="accent1"/>
          </a:solidFill>
          <a:ln w="28575" cap="flat" cmpd="sng" algn="ctr">
            <a:solidFill>
              <a:srgbClr val="00206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Obdélník 2"/>
          <p:cNvSpPr/>
          <p:nvPr/>
        </p:nvSpPr>
        <p:spPr bwMode="auto">
          <a:xfrm>
            <a:off x="3851030" y="3774958"/>
            <a:ext cx="397426" cy="1911777"/>
          </a:xfrm>
          <a:prstGeom prst="rect">
            <a:avLst/>
          </a:prstGeom>
          <a:solidFill>
            <a:srgbClr val="57B7FF"/>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19" name="Obdélník 18"/>
          <p:cNvSpPr/>
          <p:nvPr/>
        </p:nvSpPr>
        <p:spPr bwMode="auto">
          <a:xfrm>
            <a:off x="3370242" y="4224561"/>
            <a:ext cx="397426" cy="1507781"/>
          </a:xfrm>
          <a:prstGeom prst="rect">
            <a:avLst/>
          </a:prstGeom>
          <a:solidFill>
            <a:srgbClr val="57B7FF"/>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0" name="Obdélník 19"/>
          <p:cNvSpPr/>
          <p:nvPr/>
        </p:nvSpPr>
        <p:spPr bwMode="auto">
          <a:xfrm>
            <a:off x="2882350" y="4750450"/>
            <a:ext cx="397426" cy="1029835"/>
          </a:xfrm>
          <a:prstGeom prst="rect">
            <a:avLst/>
          </a:prstGeom>
          <a:solidFill>
            <a:srgbClr val="57B7FF"/>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1" name="Obdélník 20"/>
          <p:cNvSpPr/>
          <p:nvPr/>
        </p:nvSpPr>
        <p:spPr bwMode="auto">
          <a:xfrm>
            <a:off x="2395501" y="5308492"/>
            <a:ext cx="397426" cy="436750"/>
          </a:xfrm>
          <a:prstGeom prst="rect">
            <a:avLst/>
          </a:prstGeom>
          <a:solidFill>
            <a:srgbClr val="57B7FF"/>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2" name="Obdélník 21"/>
          <p:cNvSpPr/>
          <p:nvPr/>
        </p:nvSpPr>
        <p:spPr bwMode="auto">
          <a:xfrm>
            <a:off x="1906772" y="5466026"/>
            <a:ext cx="397426" cy="298305"/>
          </a:xfrm>
          <a:prstGeom prst="rect">
            <a:avLst/>
          </a:prstGeom>
          <a:solidFill>
            <a:srgbClr val="57B7FF"/>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3" name="Obdélník 22"/>
          <p:cNvSpPr/>
          <p:nvPr/>
        </p:nvSpPr>
        <p:spPr bwMode="auto">
          <a:xfrm>
            <a:off x="1464904" y="5611900"/>
            <a:ext cx="397426" cy="168385"/>
          </a:xfrm>
          <a:prstGeom prst="rect">
            <a:avLst/>
          </a:prstGeom>
          <a:solidFill>
            <a:srgbClr val="57B7FF"/>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555068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a:t>Přebytek výrobce</a:t>
            </a:r>
          </a:p>
        </p:txBody>
      </p:sp>
      <p:sp>
        <p:nvSpPr>
          <p:cNvPr id="16" name="Zástupný symbol pro zápatí 4"/>
          <p:cNvSpPr>
            <a:spLocks noGrp="1"/>
          </p:cNvSpPr>
          <p:nvPr>
            <p:ph type="ftr" sz="quarter" idx="11"/>
          </p:nvPr>
        </p:nvSpPr>
        <p:spPr/>
        <p:txBody>
          <a:bodyPr/>
          <a:lstStyle/>
          <a:p>
            <a:r>
              <a:rPr lang="cs-CZ">
                <a:solidFill>
                  <a:srgbClr val="000000"/>
                </a:solidFill>
              </a:rPr>
              <a:t>Základy ekonomie </a:t>
            </a:r>
          </a:p>
        </p:txBody>
      </p:sp>
      <p:sp>
        <p:nvSpPr>
          <p:cNvPr id="45060" name="Line 4"/>
          <p:cNvSpPr>
            <a:spLocks noChangeShapeType="1"/>
          </p:cNvSpPr>
          <p:nvPr/>
        </p:nvSpPr>
        <p:spPr bwMode="auto">
          <a:xfrm>
            <a:off x="1908175" y="2924175"/>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5061" name="Line 5"/>
          <p:cNvSpPr>
            <a:spLocks noChangeShapeType="1"/>
          </p:cNvSpPr>
          <p:nvPr/>
        </p:nvSpPr>
        <p:spPr bwMode="auto">
          <a:xfrm flipH="1">
            <a:off x="1908175" y="6021388"/>
            <a:ext cx="316865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5062" name="Line 6"/>
          <p:cNvSpPr>
            <a:spLocks noChangeShapeType="1"/>
          </p:cNvSpPr>
          <p:nvPr/>
        </p:nvSpPr>
        <p:spPr bwMode="auto">
          <a:xfrm flipH="1">
            <a:off x="1908175" y="2924175"/>
            <a:ext cx="3024188" cy="23764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5063" name="Text Box 7"/>
          <p:cNvSpPr txBox="1">
            <a:spLocks noChangeArrowheads="1"/>
          </p:cNvSpPr>
          <p:nvPr/>
        </p:nvSpPr>
        <p:spPr bwMode="auto">
          <a:xfrm>
            <a:off x="4932363" y="2636838"/>
            <a:ext cx="43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800">
                <a:solidFill>
                  <a:srgbClr val="000000"/>
                </a:solidFill>
              </a:rPr>
              <a:t>S</a:t>
            </a:r>
          </a:p>
        </p:txBody>
      </p:sp>
      <p:sp>
        <p:nvSpPr>
          <p:cNvPr id="45064" name="Text Box 8"/>
          <p:cNvSpPr txBox="1">
            <a:spLocks noChangeArrowheads="1"/>
          </p:cNvSpPr>
          <p:nvPr/>
        </p:nvSpPr>
        <p:spPr bwMode="auto">
          <a:xfrm>
            <a:off x="4787900" y="6021388"/>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45065" name="Text Box 9"/>
          <p:cNvSpPr txBox="1">
            <a:spLocks noChangeArrowheads="1"/>
          </p:cNvSpPr>
          <p:nvPr/>
        </p:nvSpPr>
        <p:spPr bwMode="auto">
          <a:xfrm>
            <a:off x="900113" y="270827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45068" name="Line 12"/>
          <p:cNvSpPr>
            <a:spLocks noChangeShapeType="1"/>
          </p:cNvSpPr>
          <p:nvPr/>
        </p:nvSpPr>
        <p:spPr bwMode="auto">
          <a:xfrm flipH="1">
            <a:off x="1908175" y="3644900"/>
            <a:ext cx="20161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5073" name="Line 17"/>
          <p:cNvSpPr>
            <a:spLocks noChangeShapeType="1"/>
          </p:cNvSpPr>
          <p:nvPr/>
        </p:nvSpPr>
        <p:spPr bwMode="auto">
          <a:xfrm flipH="1">
            <a:off x="3995738" y="3644900"/>
            <a:ext cx="0" cy="237648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5077" name="Oval 21"/>
          <p:cNvSpPr>
            <a:spLocks noChangeArrowheads="1"/>
          </p:cNvSpPr>
          <p:nvPr/>
        </p:nvSpPr>
        <p:spPr bwMode="auto">
          <a:xfrm>
            <a:off x="3924300" y="3573463"/>
            <a:ext cx="144463" cy="144462"/>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grpSp>
        <p:nvGrpSpPr>
          <p:cNvPr id="45079" name="Group 23"/>
          <p:cNvGrpSpPr>
            <a:grpSpLocks/>
          </p:cNvGrpSpPr>
          <p:nvPr/>
        </p:nvGrpSpPr>
        <p:grpSpPr bwMode="auto">
          <a:xfrm>
            <a:off x="1908175" y="3644900"/>
            <a:ext cx="2087563" cy="1655763"/>
            <a:chOff x="1208" y="2607"/>
            <a:chExt cx="1200" cy="1007"/>
          </a:xfrm>
        </p:grpSpPr>
        <p:sp>
          <p:nvSpPr>
            <p:cNvPr id="45080" name="Freeform 24"/>
            <p:cNvSpPr>
              <a:spLocks/>
            </p:cNvSpPr>
            <p:nvPr/>
          </p:nvSpPr>
          <p:spPr bwMode="auto">
            <a:xfrm>
              <a:off x="1208" y="2607"/>
              <a:ext cx="1200" cy="1007"/>
            </a:xfrm>
            <a:custGeom>
              <a:avLst/>
              <a:gdLst>
                <a:gd name="T0" fmla="*/ 1200 w 1200"/>
                <a:gd name="T1" fmla="*/ 0 h 1007"/>
                <a:gd name="T2" fmla="*/ 0 w 1200"/>
                <a:gd name="T3" fmla="*/ 0 h 1007"/>
                <a:gd name="T4" fmla="*/ 0 w 1200"/>
                <a:gd name="T5" fmla="*/ 1007 h 1007"/>
                <a:gd name="T6" fmla="*/ 1200 w 1200"/>
                <a:gd name="T7" fmla="*/ 0 h 1007"/>
              </a:gdLst>
              <a:ahLst/>
              <a:cxnLst>
                <a:cxn ang="0">
                  <a:pos x="T0" y="T1"/>
                </a:cxn>
                <a:cxn ang="0">
                  <a:pos x="T2" y="T3"/>
                </a:cxn>
                <a:cxn ang="0">
                  <a:pos x="T4" y="T5"/>
                </a:cxn>
                <a:cxn ang="0">
                  <a:pos x="T6" y="T7"/>
                </a:cxn>
              </a:cxnLst>
              <a:rect l="0" t="0" r="r" b="b"/>
              <a:pathLst>
                <a:path w="1200" h="1007">
                  <a:moveTo>
                    <a:pt x="1200" y="0"/>
                  </a:moveTo>
                  <a:lnTo>
                    <a:pt x="0" y="0"/>
                  </a:lnTo>
                  <a:lnTo>
                    <a:pt x="0" y="1007"/>
                  </a:lnTo>
                  <a:lnTo>
                    <a:pt x="1200" y="0"/>
                  </a:lnTo>
                  <a:close/>
                </a:path>
              </a:pathLst>
            </a:custGeom>
            <a:solidFill>
              <a:srgbClr val="E2C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a:solidFill>
                  <a:srgbClr val="000000"/>
                </a:solidFill>
              </a:endParaRPr>
            </a:p>
          </p:txBody>
        </p:sp>
        <p:sp>
          <p:nvSpPr>
            <p:cNvPr id="45081" name="Rectangle 25"/>
            <p:cNvSpPr>
              <a:spLocks noChangeArrowheads="1"/>
            </p:cNvSpPr>
            <p:nvPr/>
          </p:nvSpPr>
          <p:spPr bwMode="auto">
            <a:xfrm>
              <a:off x="1325" y="2722"/>
              <a:ext cx="49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cs-CZ" sz="1700">
                  <a:solidFill>
                    <a:srgbClr val="000000"/>
                  </a:solidFill>
                  <a:latin typeface="Arial" charset="0"/>
                </a:rPr>
                <a:t>Přebytek</a:t>
              </a:r>
              <a:endParaRPr lang="en-US" sz="2400">
                <a:solidFill>
                  <a:srgbClr val="000000"/>
                </a:solidFill>
                <a:latin typeface="Times New Roman" pitchFamily="18" charset="0"/>
              </a:endParaRPr>
            </a:p>
          </p:txBody>
        </p:sp>
        <p:sp>
          <p:nvSpPr>
            <p:cNvPr id="45082" name="Rectangle 26"/>
            <p:cNvSpPr>
              <a:spLocks noChangeArrowheads="1"/>
            </p:cNvSpPr>
            <p:nvPr/>
          </p:nvSpPr>
          <p:spPr bwMode="auto">
            <a:xfrm>
              <a:off x="1380" y="2891"/>
              <a:ext cx="43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cs-CZ" sz="1700">
                  <a:solidFill>
                    <a:srgbClr val="000000"/>
                  </a:solidFill>
                  <a:latin typeface="Arial" charset="0"/>
                </a:rPr>
                <a:t>výrobce</a:t>
              </a: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1467196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animEffect transition="in" filter="dissolve">
                                      <p:cBhvr>
                                        <p:cTn id="7" dur="500"/>
                                        <p:tgtEl>
                                          <p:spTgt spid="45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cs-CZ"/>
              <a:t>Změna přebytku výrobce</a:t>
            </a:r>
          </a:p>
        </p:txBody>
      </p:sp>
      <p:sp>
        <p:nvSpPr>
          <p:cNvPr id="4" name="Zástupný symbol pro zápatí 4"/>
          <p:cNvSpPr>
            <a:spLocks noGrp="1"/>
          </p:cNvSpPr>
          <p:nvPr>
            <p:ph type="ftr" sz="quarter" idx="11"/>
          </p:nvPr>
        </p:nvSpPr>
        <p:spPr/>
        <p:txBody>
          <a:bodyPr/>
          <a:lstStyle/>
          <a:p>
            <a:r>
              <a:rPr lang="cs-CZ">
                <a:solidFill>
                  <a:srgbClr val="000000"/>
                </a:solidFill>
              </a:rPr>
              <a:t>Základy ekonomie </a:t>
            </a:r>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89138"/>
            <a:ext cx="52578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02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dirty="0"/>
              <a:t>Koordinace ekonomiky (CPE)</a:t>
            </a:r>
          </a:p>
        </p:txBody>
      </p:sp>
      <p:sp>
        <p:nvSpPr>
          <p:cNvPr id="9219" name="Rectangle 3"/>
          <p:cNvSpPr>
            <a:spLocks noGrp="1" noChangeArrowheads="1"/>
          </p:cNvSpPr>
          <p:nvPr>
            <p:ph idx="1"/>
          </p:nvPr>
        </p:nvSpPr>
        <p:spPr>
          <a:xfrm>
            <a:off x="755576" y="2017713"/>
            <a:ext cx="8199512" cy="4114800"/>
          </a:xfrm>
        </p:spPr>
        <p:txBody>
          <a:bodyPr/>
          <a:lstStyle/>
          <a:p>
            <a:r>
              <a:rPr lang="cs-CZ" b="1" dirty="0"/>
              <a:t>příkaz</a:t>
            </a:r>
            <a:r>
              <a:rPr lang="cs-CZ" dirty="0"/>
              <a:t> = centrálně plánovaná ekonomika</a:t>
            </a:r>
          </a:p>
          <a:p>
            <a:pPr lvl="1"/>
            <a:r>
              <a:rPr lang="cs-CZ" dirty="0"/>
              <a:t>centrální plán</a:t>
            </a:r>
          </a:p>
          <a:p>
            <a:pPr lvl="1"/>
            <a:r>
              <a:rPr lang="cs-CZ" dirty="0"/>
              <a:t>státní vlastnictví</a:t>
            </a:r>
          </a:p>
          <a:p>
            <a:pPr lvl="1"/>
            <a:r>
              <a:rPr lang="cs-CZ" dirty="0"/>
              <a:t>vertikální struktura</a:t>
            </a:r>
          </a:p>
          <a:p>
            <a:pPr marL="533400" indent="-533400"/>
            <a:endParaRPr lang="cs-CZ" dirty="0"/>
          </a:p>
        </p:txBody>
      </p:sp>
      <p:pic>
        <p:nvPicPr>
          <p:cNvPr id="6" name="Picture 2" descr="Výsledek obrázku pro socialistický obc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572069"/>
            <a:ext cx="4310609" cy="42859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855681875"/>
              </p:ext>
            </p:extLst>
          </p:nvPr>
        </p:nvGraphicFramePr>
        <p:xfrm>
          <a:off x="827584" y="4221088"/>
          <a:ext cx="3840088" cy="246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758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cs-CZ"/>
              <a:t>Celkový přebytek a efektivnost</a:t>
            </a:r>
          </a:p>
        </p:txBody>
      </p:sp>
      <p:sp>
        <p:nvSpPr>
          <p:cNvPr id="43011" name="Rectangle 3"/>
          <p:cNvSpPr>
            <a:spLocks noGrp="1" noChangeArrowheads="1"/>
          </p:cNvSpPr>
          <p:nvPr>
            <p:ph idx="1"/>
          </p:nvPr>
        </p:nvSpPr>
        <p:spPr>
          <a:xfrm>
            <a:off x="468313" y="1773238"/>
            <a:ext cx="8229600" cy="3951287"/>
          </a:xfrm>
        </p:spPr>
        <p:txBody>
          <a:bodyPr/>
          <a:lstStyle/>
          <a:p>
            <a:pPr algn="ctr">
              <a:lnSpc>
                <a:spcPct val="90000"/>
              </a:lnSpc>
              <a:buFont typeface="Wingdings" pitchFamily="2" charset="2"/>
              <a:buNone/>
            </a:pPr>
            <a:r>
              <a:rPr lang="cs-CZ" sz="3000" dirty="0"/>
              <a:t>= přebytek spotřebitele + přebytek výrobce</a:t>
            </a:r>
          </a:p>
          <a:p>
            <a:pPr>
              <a:lnSpc>
                <a:spcPct val="90000"/>
              </a:lnSpc>
            </a:pPr>
            <a:r>
              <a:rPr lang="cs-CZ" sz="3000" b="1" u="sng" dirty="0">
                <a:solidFill>
                  <a:srgbClr val="C00000"/>
                </a:solidFill>
              </a:rPr>
              <a:t>efektivnost</a:t>
            </a:r>
            <a:r>
              <a:rPr lang="cs-CZ" sz="3000" dirty="0"/>
              <a:t> = taková alokace zdrojů, kdy je </a:t>
            </a:r>
            <a:r>
              <a:rPr lang="cs-CZ" sz="3000" b="1" dirty="0">
                <a:solidFill>
                  <a:srgbClr val="00B050"/>
                </a:solidFill>
              </a:rPr>
              <a:t>celkový přebytek </a:t>
            </a:r>
            <a:r>
              <a:rPr lang="cs-CZ" sz="3000" b="1" dirty="0">
                <a:solidFill>
                  <a:srgbClr val="0070C0"/>
                </a:solidFill>
              </a:rPr>
              <a:t>všech</a:t>
            </a:r>
            <a:r>
              <a:rPr lang="cs-CZ" sz="3000" dirty="0">
                <a:solidFill>
                  <a:srgbClr val="0070C0"/>
                </a:solidFill>
              </a:rPr>
              <a:t> členů společnosti</a:t>
            </a:r>
            <a:r>
              <a:rPr lang="cs-CZ" sz="3000" dirty="0"/>
              <a:t> </a:t>
            </a:r>
            <a:r>
              <a:rPr lang="cs-CZ" sz="3000" b="1" dirty="0">
                <a:solidFill>
                  <a:srgbClr val="7030A0"/>
                </a:solidFill>
              </a:rPr>
              <a:t>maximální</a:t>
            </a:r>
          </a:p>
          <a:p>
            <a:pPr>
              <a:lnSpc>
                <a:spcPct val="90000"/>
              </a:lnSpc>
            </a:pPr>
            <a:r>
              <a:rPr lang="cs-CZ" sz="3000" b="1" u="sng" dirty="0">
                <a:solidFill>
                  <a:srgbClr val="FF0000"/>
                </a:solidFill>
              </a:rPr>
              <a:t>rovnost</a:t>
            </a:r>
            <a:r>
              <a:rPr lang="cs-CZ" sz="3000" b="1" dirty="0"/>
              <a:t> </a:t>
            </a:r>
            <a:r>
              <a:rPr lang="cs-CZ" sz="3000" dirty="0"/>
              <a:t>= „spravedlivé“ rozdělení 	blahobytu mezi všechny členy společnosti</a:t>
            </a:r>
          </a:p>
        </p:txBody>
      </p:sp>
      <p:sp>
        <p:nvSpPr>
          <p:cNvPr id="4" name="Zástupný symbol pro zápatí 4"/>
          <p:cNvSpPr>
            <a:spLocks noGrp="1"/>
          </p:cNvSpPr>
          <p:nvPr>
            <p:ph type="ftr" sz="quarter" idx="11"/>
          </p:nvPr>
        </p:nvSpPr>
        <p:spPr/>
        <p:txBody>
          <a:bodyPr/>
          <a:lstStyle/>
          <a:p>
            <a:r>
              <a:rPr lang="cs-CZ">
                <a:solidFill>
                  <a:srgbClr val="000000"/>
                </a:solidFill>
              </a:rPr>
              <a:t>Základy ekonomie </a:t>
            </a:r>
          </a:p>
        </p:txBody>
      </p:sp>
    </p:spTree>
    <p:extLst>
      <p:ext uri="{BB962C8B-B14F-4D97-AF65-F5344CB8AC3E}">
        <p14:creationId xmlns:p14="http://schemas.microsoft.com/office/powerpoint/2010/main" val="373641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cs-CZ"/>
              <a:t>Efektivnost trhu</a:t>
            </a:r>
          </a:p>
        </p:txBody>
      </p:sp>
      <p:sp>
        <p:nvSpPr>
          <p:cNvPr id="46083" name="Rectangle 3"/>
          <p:cNvSpPr>
            <a:spLocks noGrp="1" noChangeArrowheads="1"/>
          </p:cNvSpPr>
          <p:nvPr>
            <p:ph idx="1"/>
          </p:nvPr>
        </p:nvSpPr>
        <p:spPr>
          <a:xfrm>
            <a:off x="468313" y="2060575"/>
            <a:ext cx="8207375" cy="4114800"/>
          </a:xfrm>
        </p:spPr>
        <p:txBody>
          <a:bodyPr/>
          <a:lstStyle/>
          <a:p>
            <a:r>
              <a:rPr lang="cs-CZ" dirty="0"/>
              <a:t>Svobodné trhy:</a:t>
            </a:r>
          </a:p>
          <a:p>
            <a:pPr lvl="2"/>
            <a:r>
              <a:rPr lang="cs-CZ" dirty="0"/>
              <a:t> „přidělují“ statky kupujícím, kteří si jich </a:t>
            </a:r>
            <a:r>
              <a:rPr lang="cs-CZ" b="1" dirty="0"/>
              <a:t>nejvíce cení</a:t>
            </a:r>
            <a:r>
              <a:rPr lang="cs-CZ" dirty="0"/>
              <a:t> (ochota platit)</a:t>
            </a:r>
          </a:p>
          <a:p>
            <a:pPr lvl="2"/>
            <a:r>
              <a:rPr lang="cs-CZ" dirty="0"/>
              <a:t>„přiřazují“ poptávku po statcích prodávajícím, kteří jsou </a:t>
            </a:r>
            <a:r>
              <a:rPr lang="cs-CZ" b="1" dirty="0"/>
              <a:t>schopni vyrábět s nejnižšími náklady</a:t>
            </a:r>
            <a:endParaRPr lang="cs-CZ" sz="2800" dirty="0"/>
          </a:p>
          <a:p>
            <a:r>
              <a:rPr lang="cs-CZ" sz="2800" dirty="0"/>
              <a:t>… je produkováno takové množství statků, které maximalizuje přebytek spotřebitele a výrobce</a:t>
            </a:r>
          </a:p>
        </p:txBody>
      </p:sp>
      <p:sp>
        <p:nvSpPr>
          <p:cNvPr id="4" name="Zástupný symbol pro zápatí 4"/>
          <p:cNvSpPr>
            <a:spLocks noGrp="1"/>
          </p:cNvSpPr>
          <p:nvPr>
            <p:ph type="ftr" sz="quarter" idx="11"/>
          </p:nvPr>
        </p:nvSpPr>
        <p:spPr/>
        <p:txBody>
          <a:bodyPr/>
          <a:lstStyle/>
          <a:p>
            <a:r>
              <a:rPr lang="cs-CZ">
                <a:solidFill>
                  <a:srgbClr val="000000"/>
                </a:solidFill>
              </a:rPr>
              <a:t>Základy ekonomie </a:t>
            </a:r>
          </a:p>
        </p:txBody>
      </p:sp>
    </p:spTree>
    <p:extLst>
      <p:ext uri="{BB962C8B-B14F-4D97-AF65-F5344CB8AC3E}">
        <p14:creationId xmlns:p14="http://schemas.microsoft.com/office/powerpoint/2010/main" val="419589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cs-CZ"/>
              <a:t>Přebytky při tržní rovnováze</a:t>
            </a:r>
          </a:p>
        </p:txBody>
      </p:sp>
      <p:sp>
        <p:nvSpPr>
          <p:cNvPr id="23" name="Zástupný symbol pro zápatí 4"/>
          <p:cNvSpPr>
            <a:spLocks noGrp="1"/>
          </p:cNvSpPr>
          <p:nvPr>
            <p:ph type="ftr" sz="quarter" idx="11"/>
          </p:nvPr>
        </p:nvSpPr>
        <p:spPr/>
        <p:txBody>
          <a:bodyPr/>
          <a:lstStyle/>
          <a:p>
            <a:r>
              <a:rPr lang="cs-CZ">
                <a:solidFill>
                  <a:srgbClr val="000000"/>
                </a:solidFill>
              </a:rPr>
              <a:t>Základy ekonomie </a:t>
            </a:r>
          </a:p>
        </p:txBody>
      </p:sp>
      <p:sp>
        <p:nvSpPr>
          <p:cNvPr id="49155" name="Text Box 3"/>
          <p:cNvSpPr txBox="1">
            <a:spLocks noChangeArrowheads="1"/>
          </p:cNvSpPr>
          <p:nvPr/>
        </p:nvSpPr>
        <p:spPr bwMode="auto">
          <a:xfrm>
            <a:off x="1547813" y="24209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cena</a:t>
            </a:r>
          </a:p>
        </p:txBody>
      </p:sp>
      <p:sp>
        <p:nvSpPr>
          <p:cNvPr id="49156" name="Text Box 4"/>
          <p:cNvSpPr txBox="1">
            <a:spLocks noChangeArrowheads="1"/>
          </p:cNvSpPr>
          <p:nvPr/>
        </p:nvSpPr>
        <p:spPr bwMode="auto">
          <a:xfrm>
            <a:off x="6588125" y="566102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49157" name="Line 5"/>
          <p:cNvSpPr>
            <a:spLocks noChangeShapeType="1"/>
          </p:cNvSpPr>
          <p:nvPr/>
        </p:nvSpPr>
        <p:spPr bwMode="auto">
          <a:xfrm>
            <a:off x="2484438" y="2521010"/>
            <a:ext cx="3959225" cy="246568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58" name="Text Box 6"/>
          <p:cNvSpPr txBox="1">
            <a:spLocks noChangeArrowheads="1"/>
          </p:cNvSpPr>
          <p:nvPr/>
        </p:nvSpPr>
        <p:spPr bwMode="auto">
          <a:xfrm>
            <a:off x="6227763" y="26368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ln>
                  <a:solidFill>
                    <a:srgbClr val="0070C0"/>
                  </a:solidFill>
                </a:ln>
                <a:solidFill>
                  <a:srgbClr val="000000"/>
                </a:solidFill>
              </a:rPr>
              <a:t>S</a:t>
            </a:r>
          </a:p>
        </p:txBody>
      </p:sp>
      <p:sp>
        <p:nvSpPr>
          <p:cNvPr id="49159" name="Line 7"/>
          <p:cNvSpPr>
            <a:spLocks noChangeShapeType="1"/>
          </p:cNvSpPr>
          <p:nvPr/>
        </p:nvSpPr>
        <p:spPr bwMode="auto">
          <a:xfrm flipV="1">
            <a:off x="2546584" y="2852737"/>
            <a:ext cx="3725569" cy="2681581"/>
          </a:xfrm>
          <a:prstGeom prst="line">
            <a:avLst/>
          </a:prstGeom>
          <a:noFill/>
          <a:ln w="254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0" name="Line 8"/>
          <p:cNvSpPr>
            <a:spLocks noChangeShapeType="1"/>
          </p:cNvSpPr>
          <p:nvPr/>
        </p:nvSpPr>
        <p:spPr bwMode="auto">
          <a:xfrm>
            <a:off x="2484438" y="2420938"/>
            <a:ext cx="0" cy="3241675"/>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1" name="Line 9"/>
          <p:cNvSpPr>
            <a:spLocks noChangeShapeType="1"/>
          </p:cNvSpPr>
          <p:nvPr/>
        </p:nvSpPr>
        <p:spPr bwMode="auto">
          <a:xfrm flipH="1">
            <a:off x="2484438" y="5661025"/>
            <a:ext cx="4392612"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2" name="Text Box 10"/>
          <p:cNvSpPr txBox="1">
            <a:spLocks noChangeArrowheads="1"/>
          </p:cNvSpPr>
          <p:nvPr/>
        </p:nvSpPr>
        <p:spPr bwMode="auto">
          <a:xfrm>
            <a:off x="4572000" y="33575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E</a:t>
            </a:r>
          </a:p>
        </p:txBody>
      </p:sp>
      <p:sp>
        <p:nvSpPr>
          <p:cNvPr id="49163" name="Text Box 11"/>
          <p:cNvSpPr txBox="1">
            <a:spLocks noChangeArrowheads="1"/>
          </p:cNvSpPr>
          <p:nvPr/>
        </p:nvSpPr>
        <p:spPr bwMode="auto">
          <a:xfrm>
            <a:off x="6156325"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ln>
                  <a:solidFill>
                    <a:srgbClr val="FF0000"/>
                  </a:solidFill>
                </a:ln>
                <a:solidFill>
                  <a:srgbClr val="000000"/>
                </a:solidFill>
              </a:rPr>
              <a:t>D</a:t>
            </a:r>
          </a:p>
        </p:txBody>
      </p:sp>
      <p:sp>
        <p:nvSpPr>
          <p:cNvPr id="49164" name="Line 12"/>
          <p:cNvSpPr>
            <a:spLocks noChangeShapeType="1"/>
          </p:cNvSpPr>
          <p:nvPr/>
        </p:nvSpPr>
        <p:spPr bwMode="auto">
          <a:xfrm>
            <a:off x="2484438" y="3933825"/>
            <a:ext cx="22320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9165" name="Line 13"/>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grpSp>
        <p:nvGrpSpPr>
          <p:cNvPr id="49171" name="Group 19"/>
          <p:cNvGrpSpPr>
            <a:grpSpLocks/>
          </p:cNvGrpSpPr>
          <p:nvPr/>
        </p:nvGrpSpPr>
        <p:grpSpPr bwMode="auto">
          <a:xfrm>
            <a:off x="2502194" y="3951581"/>
            <a:ext cx="2232025" cy="1582738"/>
            <a:chOff x="1208" y="2607"/>
            <a:chExt cx="1200" cy="1007"/>
          </a:xfrm>
          <a:solidFill>
            <a:schemeClr val="accent2">
              <a:lumMod val="40000"/>
              <a:lumOff val="60000"/>
            </a:schemeClr>
          </a:solidFill>
        </p:grpSpPr>
        <p:sp>
          <p:nvSpPr>
            <p:cNvPr id="49172" name="Freeform 20"/>
            <p:cNvSpPr>
              <a:spLocks/>
            </p:cNvSpPr>
            <p:nvPr/>
          </p:nvSpPr>
          <p:spPr bwMode="auto">
            <a:xfrm>
              <a:off x="1208" y="2607"/>
              <a:ext cx="1200" cy="1007"/>
            </a:xfrm>
            <a:custGeom>
              <a:avLst/>
              <a:gdLst>
                <a:gd name="T0" fmla="*/ 1200 w 1200"/>
                <a:gd name="T1" fmla="*/ 0 h 1007"/>
                <a:gd name="T2" fmla="*/ 0 w 1200"/>
                <a:gd name="T3" fmla="*/ 0 h 1007"/>
                <a:gd name="T4" fmla="*/ 0 w 1200"/>
                <a:gd name="T5" fmla="*/ 1007 h 1007"/>
                <a:gd name="T6" fmla="*/ 1200 w 1200"/>
                <a:gd name="T7" fmla="*/ 0 h 1007"/>
              </a:gdLst>
              <a:ahLst/>
              <a:cxnLst>
                <a:cxn ang="0">
                  <a:pos x="T0" y="T1"/>
                </a:cxn>
                <a:cxn ang="0">
                  <a:pos x="T2" y="T3"/>
                </a:cxn>
                <a:cxn ang="0">
                  <a:pos x="T4" y="T5"/>
                </a:cxn>
                <a:cxn ang="0">
                  <a:pos x="T6" y="T7"/>
                </a:cxn>
              </a:cxnLst>
              <a:rect l="0" t="0" r="r" b="b"/>
              <a:pathLst>
                <a:path w="1200" h="1007">
                  <a:moveTo>
                    <a:pt x="1200" y="0"/>
                  </a:moveTo>
                  <a:lnTo>
                    <a:pt x="0" y="0"/>
                  </a:lnTo>
                  <a:lnTo>
                    <a:pt x="0" y="1007"/>
                  </a:lnTo>
                  <a:lnTo>
                    <a:pt x="12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a:solidFill>
                  <a:srgbClr val="000000"/>
                </a:solidFill>
              </a:endParaRPr>
            </a:p>
          </p:txBody>
        </p:sp>
        <p:sp>
          <p:nvSpPr>
            <p:cNvPr id="49173" name="Rectangle 21"/>
            <p:cNvSpPr>
              <a:spLocks noChangeArrowheads="1"/>
            </p:cNvSpPr>
            <p:nvPr/>
          </p:nvSpPr>
          <p:spPr bwMode="auto">
            <a:xfrm>
              <a:off x="1325" y="2722"/>
              <a:ext cx="459"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cs-CZ" sz="1700">
                  <a:solidFill>
                    <a:srgbClr val="000000"/>
                  </a:solidFill>
                  <a:latin typeface="Arial" charset="0"/>
                </a:rPr>
                <a:t>Přebytek</a:t>
              </a:r>
              <a:endParaRPr lang="en-US" sz="2400">
                <a:solidFill>
                  <a:srgbClr val="000000"/>
                </a:solidFill>
                <a:latin typeface="Times New Roman" pitchFamily="18" charset="0"/>
              </a:endParaRPr>
            </a:p>
          </p:txBody>
        </p:sp>
        <p:sp>
          <p:nvSpPr>
            <p:cNvPr id="49174" name="Rectangle 22"/>
            <p:cNvSpPr>
              <a:spLocks noChangeArrowheads="1"/>
            </p:cNvSpPr>
            <p:nvPr/>
          </p:nvSpPr>
          <p:spPr bwMode="auto">
            <a:xfrm>
              <a:off x="1380" y="2891"/>
              <a:ext cx="408" cy="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cs-CZ" sz="1700">
                  <a:solidFill>
                    <a:srgbClr val="000000"/>
                  </a:solidFill>
                  <a:latin typeface="Arial" charset="0"/>
                </a:rPr>
                <a:t>výrobce</a:t>
              </a:r>
              <a:endParaRPr lang="en-US" sz="2400">
                <a:solidFill>
                  <a:srgbClr val="000000"/>
                </a:solidFill>
                <a:latin typeface="Times New Roman" pitchFamily="18" charset="0"/>
              </a:endParaRPr>
            </a:p>
          </p:txBody>
        </p:sp>
      </p:grpSp>
      <p:grpSp>
        <p:nvGrpSpPr>
          <p:cNvPr id="49175" name="Group 23"/>
          <p:cNvGrpSpPr>
            <a:grpSpLocks/>
          </p:cNvGrpSpPr>
          <p:nvPr/>
        </p:nvGrpSpPr>
        <p:grpSpPr bwMode="auto">
          <a:xfrm>
            <a:off x="2502194" y="2547644"/>
            <a:ext cx="2159000" cy="1368425"/>
            <a:chOff x="1161" y="1236"/>
            <a:chExt cx="1304" cy="1237"/>
          </a:xfrm>
        </p:grpSpPr>
        <p:sp>
          <p:nvSpPr>
            <p:cNvPr id="49176" name="Freeform 24"/>
            <p:cNvSpPr>
              <a:spLocks/>
            </p:cNvSpPr>
            <p:nvPr/>
          </p:nvSpPr>
          <p:spPr bwMode="auto">
            <a:xfrm>
              <a:off x="1161" y="1236"/>
              <a:ext cx="1304" cy="1237"/>
            </a:xfrm>
            <a:custGeom>
              <a:avLst/>
              <a:gdLst>
                <a:gd name="T0" fmla="*/ 0 w 1304"/>
                <a:gd name="T1" fmla="*/ 0 h 1237"/>
                <a:gd name="T2" fmla="*/ 0 w 1304"/>
                <a:gd name="T3" fmla="*/ 1237 h 1237"/>
                <a:gd name="T4" fmla="*/ 1304 w 1304"/>
                <a:gd name="T5" fmla="*/ 1237 h 1237"/>
                <a:gd name="T6" fmla="*/ 0 w 1304"/>
                <a:gd name="T7" fmla="*/ 0 h 1237"/>
              </a:gdLst>
              <a:ahLst/>
              <a:cxnLst>
                <a:cxn ang="0">
                  <a:pos x="T0" y="T1"/>
                </a:cxn>
                <a:cxn ang="0">
                  <a:pos x="T2" y="T3"/>
                </a:cxn>
                <a:cxn ang="0">
                  <a:pos x="T4" y="T5"/>
                </a:cxn>
                <a:cxn ang="0">
                  <a:pos x="T6" y="T7"/>
                </a:cxn>
              </a:cxnLst>
              <a:rect l="0" t="0" r="r" b="b"/>
              <a:pathLst>
                <a:path w="1304" h="1237">
                  <a:moveTo>
                    <a:pt x="0" y="0"/>
                  </a:moveTo>
                  <a:lnTo>
                    <a:pt x="0" y="1237"/>
                  </a:lnTo>
                  <a:lnTo>
                    <a:pt x="1304" y="1237"/>
                  </a:lnTo>
                  <a:lnTo>
                    <a:pt x="0" y="0"/>
                  </a:lnTo>
                  <a:close/>
                </a:path>
              </a:pathLst>
            </a:custGeom>
            <a:solidFill>
              <a:srgbClr val="B4D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a:solidFill>
                  <a:srgbClr val="000000"/>
                </a:solidFill>
              </a:endParaRPr>
            </a:p>
          </p:txBody>
        </p:sp>
        <p:sp>
          <p:nvSpPr>
            <p:cNvPr id="49177" name="Rectangle 25"/>
            <p:cNvSpPr>
              <a:spLocks noChangeArrowheads="1"/>
            </p:cNvSpPr>
            <p:nvPr/>
          </p:nvSpPr>
          <p:spPr bwMode="auto">
            <a:xfrm>
              <a:off x="1234" y="2032"/>
              <a:ext cx="51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cs-CZ" sz="1700">
                  <a:solidFill>
                    <a:srgbClr val="000000"/>
                  </a:solidFill>
                  <a:latin typeface="Arial" charset="0"/>
                </a:rPr>
                <a:t>Přebytek</a:t>
              </a:r>
              <a:endParaRPr lang="en-US" sz="1700">
                <a:solidFill>
                  <a:srgbClr val="000000"/>
                </a:solidFill>
                <a:latin typeface="Times New Roman" pitchFamily="18" charset="0"/>
              </a:endParaRPr>
            </a:p>
          </p:txBody>
        </p:sp>
        <p:sp>
          <p:nvSpPr>
            <p:cNvPr id="49178" name="Rectangle 26"/>
            <p:cNvSpPr>
              <a:spLocks noChangeArrowheads="1"/>
            </p:cNvSpPr>
            <p:nvPr/>
          </p:nvSpPr>
          <p:spPr bwMode="auto">
            <a:xfrm>
              <a:off x="1322" y="2197"/>
              <a:ext cx="67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700">
                  <a:solidFill>
                    <a:srgbClr val="000000"/>
                  </a:solidFill>
                  <a:latin typeface="Arial" charset="0"/>
                </a:rPr>
                <a:t>s</a:t>
              </a:r>
              <a:r>
                <a:rPr lang="cs-CZ" sz="1700">
                  <a:solidFill>
                    <a:srgbClr val="000000"/>
                  </a:solidFill>
                  <a:latin typeface="Arial" charset="0"/>
                </a:rPr>
                <a:t>potřebitele</a:t>
              </a:r>
              <a:endParaRPr lang="en-US" sz="1700">
                <a:solidFill>
                  <a:srgbClr val="000000"/>
                </a:solidFill>
                <a:latin typeface="Times New Roman" pitchFamily="18" charset="0"/>
              </a:endParaRPr>
            </a:p>
          </p:txBody>
        </p:sp>
      </p:grpSp>
      <p:sp>
        <p:nvSpPr>
          <p:cNvPr id="49166" name="Oval 14"/>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Tree>
    <p:extLst>
      <p:ext uri="{BB962C8B-B14F-4D97-AF65-F5344CB8AC3E}">
        <p14:creationId xmlns:p14="http://schemas.microsoft.com/office/powerpoint/2010/main" val="1128601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71"/>
                                        </p:tgtEl>
                                        <p:attrNameLst>
                                          <p:attrName>style.visibility</p:attrName>
                                        </p:attrNameLst>
                                      </p:cBhvr>
                                      <p:to>
                                        <p:strVal val="visible"/>
                                      </p:to>
                                    </p:set>
                                    <p:animEffect transition="in" filter="dissolve">
                                      <p:cBhvr>
                                        <p:cTn id="7" dur="500"/>
                                        <p:tgtEl>
                                          <p:spTgt spid="49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75"/>
                                        </p:tgtEl>
                                        <p:attrNameLst>
                                          <p:attrName>style.visibility</p:attrName>
                                        </p:attrNameLst>
                                      </p:cBhvr>
                                      <p:to>
                                        <p:strVal val="visible"/>
                                      </p:to>
                                    </p:set>
                                    <p:animEffect transition="in" filter="dissolve">
                                      <p:cBhvr>
                                        <p:cTn id="12" dur="500"/>
                                        <p:tgtEl>
                                          <p:spTgt spid="49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7544" y="404664"/>
            <a:ext cx="5791200" cy="1371600"/>
          </a:xfrm>
        </p:spPr>
        <p:txBody>
          <a:bodyPr>
            <a:normAutofit fontScale="90000"/>
          </a:bodyPr>
          <a:lstStyle/>
          <a:p>
            <a:r>
              <a:rPr lang="cs-CZ" sz="4000" dirty="0"/>
              <a:t>Efektivnost rovnovážného množství</a:t>
            </a:r>
          </a:p>
        </p:txBody>
      </p:sp>
      <p:pic>
        <p:nvPicPr>
          <p:cNvPr id="808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1989138"/>
            <a:ext cx="5280025" cy="4114800"/>
          </a:xfrm>
          <a:noFill/>
          <a:ln/>
        </p:spPr>
      </p:pic>
      <p:sp>
        <p:nvSpPr>
          <p:cNvPr id="4" name="Zástupný symbol pro zápatí 4"/>
          <p:cNvSpPr>
            <a:spLocks noGrp="1"/>
          </p:cNvSpPr>
          <p:nvPr>
            <p:ph type="ftr" sz="quarter" idx="11"/>
          </p:nvPr>
        </p:nvSpPr>
        <p:spPr/>
        <p:txBody>
          <a:bodyPr/>
          <a:lstStyle/>
          <a:p>
            <a:r>
              <a:rPr lang="cs-CZ">
                <a:solidFill>
                  <a:srgbClr val="000000"/>
                </a:solidFill>
              </a:rPr>
              <a:t>Základy ekonomie </a:t>
            </a:r>
          </a:p>
        </p:txBody>
      </p:sp>
    </p:spTree>
    <p:extLst>
      <p:ext uri="{BB962C8B-B14F-4D97-AF65-F5344CB8AC3E}">
        <p14:creationId xmlns:p14="http://schemas.microsoft.com/office/powerpoint/2010/main" val="926679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5536" y="548680"/>
            <a:ext cx="5791200" cy="1371600"/>
          </a:xfrm>
        </p:spPr>
        <p:txBody>
          <a:bodyPr>
            <a:normAutofit fontScale="90000"/>
          </a:bodyPr>
          <a:lstStyle/>
          <a:p>
            <a:pPr marL="0" indent="0"/>
            <a:r>
              <a:rPr lang="cs-CZ" sz="3200" b="1" dirty="0"/>
              <a:t>Olympijský funkcionář byl v Riu zatčen kvůli nezákonnému prodeji lístků</a:t>
            </a:r>
          </a:p>
        </p:txBody>
      </p:sp>
      <p:sp>
        <p:nvSpPr>
          <p:cNvPr id="3" name="Zástupný symbol pro obsah 2"/>
          <p:cNvSpPr>
            <a:spLocks noGrp="1"/>
          </p:cNvSpPr>
          <p:nvPr>
            <p:ph idx="1"/>
          </p:nvPr>
        </p:nvSpPr>
        <p:spPr>
          <a:xfrm>
            <a:off x="251520" y="2122512"/>
            <a:ext cx="8703568" cy="4114800"/>
          </a:xfrm>
        </p:spPr>
        <p:txBody>
          <a:bodyPr/>
          <a:lstStyle/>
          <a:p>
            <a:pPr marL="0" indent="0">
              <a:buNone/>
            </a:pPr>
            <a:r>
              <a:rPr lang="cs-CZ" sz="2400" dirty="0"/>
              <a:t>„</a:t>
            </a:r>
            <a:r>
              <a:rPr lang="cs-CZ" sz="2400" dirty="0" err="1"/>
              <a:t>Hickey</a:t>
            </a:r>
            <a:r>
              <a:rPr lang="cs-CZ" sz="2400" dirty="0"/>
              <a:t> je podle médií podezřelý, že předával vstupenky překupníkům, kteří je pak nabízeli na černém trhu za vysoké částky. K jeho zatčení došlo den poté, co policie v Riu zadržela muže s 800 nelegálně získanými lístky.</a:t>
            </a:r>
          </a:p>
          <a:p>
            <a:pPr marL="0" indent="0">
              <a:buNone/>
            </a:pPr>
            <a:r>
              <a:rPr lang="cs-CZ" sz="2400" dirty="0"/>
              <a:t>Brazilské úřady už dříve zatkly kvůli překupnictví vstupenek na olympijské hry čtyři zaměstnance britské společnosti THG </a:t>
            </a:r>
            <a:r>
              <a:rPr lang="cs-CZ" sz="2400" dirty="0" err="1"/>
              <a:t>Sports</a:t>
            </a:r>
            <a:r>
              <a:rPr lang="cs-CZ" sz="2400" dirty="0"/>
              <a:t>. Zároveň policie zabavila více než tisíc lístků, jež byly nabízeny za přemrštěné ceny.“</a:t>
            </a:r>
          </a:p>
        </p:txBody>
      </p:sp>
      <p:pic>
        <p:nvPicPr>
          <p:cNvPr id="12290" name="Picture 2" descr="Výsledek obrázku pro p&amp;rcaron;ekupníci vstupenek olympiá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824251"/>
            <a:ext cx="4036368" cy="194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3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Daně a blahobyt</a:t>
            </a:r>
          </a:p>
        </p:txBody>
      </p:sp>
      <p:pic>
        <p:nvPicPr>
          <p:cNvPr id="13314" name="Picture 2" descr="Výsledek obrázku pro dan&amp;ec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963" y="1844824"/>
            <a:ext cx="7822525"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304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cs-CZ" dirty="0"/>
              <a:t>Jak ovlivňují daně ekonomický blahobyt?</a:t>
            </a:r>
          </a:p>
        </p:txBody>
      </p:sp>
      <p:sp>
        <p:nvSpPr>
          <p:cNvPr id="47107" name="Rectangle 3"/>
          <p:cNvSpPr>
            <a:spLocks noGrp="1" noChangeArrowheads="1"/>
          </p:cNvSpPr>
          <p:nvPr>
            <p:ph idx="1"/>
          </p:nvPr>
        </p:nvSpPr>
        <p:spPr/>
        <p:txBody>
          <a:bodyPr/>
          <a:lstStyle/>
          <a:p>
            <a:pPr>
              <a:buFont typeface="Wingdings" panose="05000000000000000000" pitchFamily="2" charset="2"/>
              <a:buChar char="ü"/>
            </a:pPr>
            <a:r>
              <a:rPr lang="cs-CZ" dirty="0"/>
              <a:t>Cena placená kupujícími se zvýší. </a:t>
            </a:r>
          </a:p>
          <a:p>
            <a:pPr>
              <a:buFont typeface="Wingdings" panose="05000000000000000000" pitchFamily="2" charset="2"/>
              <a:buChar char="ü"/>
            </a:pPr>
            <a:r>
              <a:rPr lang="cs-CZ" dirty="0"/>
              <a:t>Cena, kterou dostanou prodávající, klesne.</a:t>
            </a:r>
          </a:p>
          <a:p>
            <a:r>
              <a:rPr lang="cs-CZ" b="1" dirty="0">
                <a:solidFill>
                  <a:srgbClr val="FF0000"/>
                </a:solidFill>
              </a:rPr>
              <a:t>Ztráty mrtvé váhy </a:t>
            </a:r>
            <a:endParaRPr lang="cs-CZ" dirty="0"/>
          </a:p>
          <a:p>
            <a:pPr lvl="1"/>
            <a:r>
              <a:rPr lang="cs-CZ" dirty="0"/>
              <a:t>snížení celkového přebytku </a:t>
            </a:r>
          </a:p>
          <a:p>
            <a:pPr lvl="1"/>
            <a:r>
              <a:rPr lang="cs-CZ" dirty="0"/>
              <a:t>vyvolané </a:t>
            </a:r>
            <a:r>
              <a:rPr lang="cs-CZ" u="sng" dirty="0"/>
              <a:t>narušením</a:t>
            </a:r>
            <a:r>
              <a:rPr lang="cs-CZ" dirty="0"/>
              <a:t> trhu </a:t>
            </a:r>
          </a:p>
        </p:txBody>
      </p:sp>
      <p:sp>
        <p:nvSpPr>
          <p:cNvPr id="2" name="Šipka nahoru 1"/>
          <p:cNvSpPr/>
          <p:nvPr/>
        </p:nvSpPr>
        <p:spPr bwMode="auto">
          <a:xfrm>
            <a:off x="8028384" y="1918135"/>
            <a:ext cx="484632" cy="668267"/>
          </a:xfrm>
          <a:prstGeom prst="upArrow">
            <a:avLst/>
          </a:prstGeom>
          <a:solidFill>
            <a:srgbClr val="FEA0A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3" name="Šipka dolů 2"/>
          <p:cNvSpPr/>
          <p:nvPr/>
        </p:nvSpPr>
        <p:spPr bwMode="auto">
          <a:xfrm>
            <a:off x="8028384" y="2852936"/>
            <a:ext cx="484632" cy="668266"/>
          </a:xfrm>
          <a:prstGeom prst="downArrow">
            <a:avLst/>
          </a:prstGeom>
          <a:solidFill>
            <a:srgbClr val="57B7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pic>
        <p:nvPicPr>
          <p:cNvPr id="14338" name="Picture 2" descr="Výsledek obrázku pro train w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869160"/>
            <a:ext cx="3076575" cy="1809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76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a:t>Dopad daně</a:t>
            </a:r>
          </a:p>
        </p:txBody>
      </p:sp>
      <p:sp>
        <p:nvSpPr>
          <p:cNvPr id="25" name="Zástupný symbol pro zápatí 4"/>
          <p:cNvSpPr>
            <a:spLocks noGrp="1"/>
          </p:cNvSpPr>
          <p:nvPr>
            <p:ph type="ftr" sz="quarter" idx="11"/>
          </p:nvPr>
        </p:nvSpPr>
        <p:spPr/>
        <p:txBody>
          <a:bodyPr/>
          <a:lstStyle/>
          <a:p>
            <a:r>
              <a:rPr lang="cs-CZ">
                <a:solidFill>
                  <a:srgbClr val="000000"/>
                </a:solidFill>
              </a:rPr>
              <a:t>Základy ekonomie </a:t>
            </a:r>
          </a:p>
        </p:txBody>
      </p:sp>
      <p:sp>
        <p:nvSpPr>
          <p:cNvPr id="50179" name="Text Box 3"/>
          <p:cNvSpPr txBox="1">
            <a:spLocks noChangeArrowheads="1"/>
          </p:cNvSpPr>
          <p:nvPr/>
        </p:nvSpPr>
        <p:spPr bwMode="auto">
          <a:xfrm>
            <a:off x="1950161" y="1844824"/>
            <a:ext cx="492443" cy="97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cena</a:t>
            </a:r>
          </a:p>
        </p:txBody>
      </p:sp>
      <p:sp>
        <p:nvSpPr>
          <p:cNvPr id="50180" name="Text Box 4"/>
          <p:cNvSpPr txBox="1">
            <a:spLocks noChangeArrowheads="1"/>
          </p:cNvSpPr>
          <p:nvPr/>
        </p:nvSpPr>
        <p:spPr bwMode="auto">
          <a:xfrm>
            <a:off x="6588125" y="566102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50181" name="Line 5"/>
          <p:cNvSpPr>
            <a:spLocks noChangeShapeType="1"/>
          </p:cNvSpPr>
          <p:nvPr/>
        </p:nvSpPr>
        <p:spPr bwMode="auto">
          <a:xfrm>
            <a:off x="2987675" y="2852738"/>
            <a:ext cx="3455988" cy="216058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182" name="Text Box 6"/>
          <p:cNvSpPr txBox="1">
            <a:spLocks noChangeArrowheads="1"/>
          </p:cNvSpPr>
          <p:nvPr/>
        </p:nvSpPr>
        <p:spPr bwMode="auto">
          <a:xfrm>
            <a:off x="6227763" y="26368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70C0"/>
                </a:solidFill>
              </a:rPr>
              <a:t>S</a:t>
            </a:r>
          </a:p>
        </p:txBody>
      </p:sp>
      <p:sp>
        <p:nvSpPr>
          <p:cNvPr id="50183" name="Line 7"/>
          <p:cNvSpPr>
            <a:spLocks noChangeShapeType="1"/>
          </p:cNvSpPr>
          <p:nvPr/>
        </p:nvSpPr>
        <p:spPr bwMode="auto">
          <a:xfrm flipV="1">
            <a:off x="3059113" y="2852738"/>
            <a:ext cx="3168650" cy="2305050"/>
          </a:xfrm>
          <a:prstGeom prst="line">
            <a:avLst/>
          </a:prstGeom>
          <a:noFill/>
          <a:ln w="254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184" name="Line 8"/>
          <p:cNvSpPr>
            <a:spLocks noChangeShapeType="1"/>
          </p:cNvSpPr>
          <p:nvPr/>
        </p:nvSpPr>
        <p:spPr bwMode="auto">
          <a:xfrm>
            <a:off x="2484438" y="2420938"/>
            <a:ext cx="0" cy="3241675"/>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185" name="Line 9"/>
          <p:cNvSpPr>
            <a:spLocks noChangeShapeType="1"/>
          </p:cNvSpPr>
          <p:nvPr/>
        </p:nvSpPr>
        <p:spPr bwMode="auto">
          <a:xfrm flipH="1">
            <a:off x="2484438" y="5661025"/>
            <a:ext cx="4392612"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186" name="Text Box 10"/>
          <p:cNvSpPr txBox="1">
            <a:spLocks noChangeArrowheads="1"/>
          </p:cNvSpPr>
          <p:nvPr/>
        </p:nvSpPr>
        <p:spPr bwMode="auto">
          <a:xfrm>
            <a:off x="4572000" y="33575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E</a:t>
            </a:r>
          </a:p>
        </p:txBody>
      </p:sp>
      <p:sp>
        <p:nvSpPr>
          <p:cNvPr id="50187" name="Text Box 11"/>
          <p:cNvSpPr txBox="1">
            <a:spLocks noChangeArrowheads="1"/>
          </p:cNvSpPr>
          <p:nvPr/>
        </p:nvSpPr>
        <p:spPr bwMode="auto">
          <a:xfrm>
            <a:off x="6156325"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ln>
                  <a:solidFill>
                    <a:srgbClr val="FF0000"/>
                  </a:solidFill>
                </a:ln>
                <a:solidFill>
                  <a:srgbClr val="FF0000"/>
                </a:solidFill>
              </a:rPr>
              <a:t>D</a:t>
            </a:r>
          </a:p>
        </p:txBody>
      </p:sp>
      <p:sp>
        <p:nvSpPr>
          <p:cNvPr id="50188" name="Line 12"/>
          <p:cNvSpPr>
            <a:spLocks noChangeShapeType="1"/>
          </p:cNvSpPr>
          <p:nvPr/>
        </p:nvSpPr>
        <p:spPr bwMode="auto">
          <a:xfrm>
            <a:off x="2484438" y="3933825"/>
            <a:ext cx="22320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189" name="Line 13"/>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190" name="Oval 14"/>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0199" name="Text Box 23"/>
          <p:cNvSpPr txBox="1">
            <a:spLocks noChangeArrowheads="1"/>
          </p:cNvSpPr>
          <p:nvPr/>
        </p:nvSpPr>
        <p:spPr bwMode="auto">
          <a:xfrm>
            <a:off x="4140200" y="5661025"/>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dirty="0">
                <a:solidFill>
                  <a:srgbClr val="00B050"/>
                </a:solidFill>
                <a:latin typeface="Arial" charset="0"/>
              </a:rPr>
              <a:t>množství bez daně</a:t>
            </a:r>
          </a:p>
        </p:txBody>
      </p:sp>
      <p:sp>
        <p:nvSpPr>
          <p:cNvPr id="50200" name="Text Box 24"/>
          <p:cNvSpPr txBox="1">
            <a:spLocks noChangeArrowheads="1"/>
          </p:cNvSpPr>
          <p:nvPr/>
        </p:nvSpPr>
        <p:spPr bwMode="auto">
          <a:xfrm>
            <a:off x="539750" y="2997200"/>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cena, kterou platí kupující</a:t>
            </a:r>
          </a:p>
        </p:txBody>
      </p:sp>
      <p:sp>
        <p:nvSpPr>
          <p:cNvPr id="50201" name="Text Box 25"/>
          <p:cNvSpPr txBox="1">
            <a:spLocks noChangeArrowheads="1"/>
          </p:cNvSpPr>
          <p:nvPr/>
        </p:nvSpPr>
        <p:spPr bwMode="auto">
          <a:xfrm>
            <a:off x="2555875" y="5734050"/>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dirty="0">
                <a:solidFill>
                  <a:srgbClr val="000000"/>
                </a:solidFill>
                <a:latin typeface="Arial" charset="0"/>
              </a:rPr>
              <a:t>množství s daní</a:t>
            </a:r>
          </a:p>
        </p:txBody>
      </p:sp>
      <p:sp>
        <p:nvSpPr>
          <p:cNvPr id="50202" name="Text Box 26"/>
          <p:cNvSpPr txBox="1">
            <a:spLocks noChangeArrowheads="1"/>
          </p:cNvSpPr>
          <p:nvPr/>
        </p:nvSpPr>
        <p:spPr bwMode="auto">
          <a:xfrm>
            <a:off x="755650" y="3716338"/>
            <a:ext cx="2303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dirty="0">
                <a:solidFill>
                  <a:srgbClr val="00B050"/>
                </a:solidFill>
                <a:latin typeface="Arial" charset="0"/>
              </a:rPr>
              <a:t>cena bez daně</a:t>
            </a:r>
          </a:p>
        </p:txBody>
      </p:sp>
      <p:sp>
        <p:nvSpPr>
          <p:cNvPr id="50203" name="Text Box 27"/>
          <p:cNvSpPr txBox="1">
            <a:spLocks noChangeArrowheads="1"/>
          </p:cNvSpPr>
          <p:nvPr/>
        </p:nvSpPr>
        <p:spPr bwMode="auto">
          <a:xfrm>
            <a:off x="323850" y="4365625"/>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cena, kterou dostane prodávající</a:t>
            </a:r>
          </a:p>
        </p:txBody>
      </p:sp>
      <p:sp>
        <p:nvSpPr>
          <p:cNvPr id="50204" name="Line 28"/>
          <p:cNvSpPr>
            <a:spLocks noChangeShapeType="1"/>
          </p:cNvSpPr>
          <p:nvPr/>
        </p:nvSpPr>
        <p:spPr bwMode="auto">
          <a:xfrm>
            <a:off x="3419475" y="3141663"/>
            <a:ext cx="0" cy="25193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205" name="Line 29"/>
          <p:cNvSpPr>
            <a:spLocks noChangeShapeType="1"/>
          </p:cNvSpPr>
          <p:nvPr/>
        </p:nvSpPr>
        <p:spPr bwMode="auto">
          <a:xfrm>
            <a:off x="2484438" y="3141663"/>
            <a:ext cx="935037"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206" name="Line 30"/>
          <p:cNvSpPr>
            <a:spLocks noChangeShapeType="1"/>
          </p:cNvSpPr>
          <p:nvPr/>
        </p:nvSpPr>
        <p:spPr bwMode="auto">
          <a:xfrm>
            <a:off x="2484438" y="4868863"/>
            <a:ext cx="935037"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0207" name="AutoShape 31"/>
          <p:cNvSpPr>
            <a:spLocks/>
          </p:cNvSpPr>
          <p:nvPr/>
        </p:nvSpPr>
        <p:spPr bwMode="auto">
          <a:xfrm>
            <a:off x="3492500" y="3141663"/>
            <a:ext cx="71438" cy="1727200"/>
          </a:xfrm>
          <a:prstGeom prst="rightBrace">
            <a:avLst>
              <a:gd name="adj1" fmla="val 201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0208" name="Text Box 32"/>
          <p:cNvSpPr txBox="1">
            <a:spLocks noChangeArrowheads="1"/>
          </p:cNvSpPr>
          <p:nvPr/>
        </p:nvSpPr>
        <p:spPr bwMode="auto">
          <a:xfrm>
            <a:off x="3563938" y="3860800"/>
            <a:ext cx="649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daň</a:t>
            </a:r>
          </a:p>
        </p:txBody>
      </p:sp>
      <p:cxnSp>
        <p:nvCxnSpPr>
          <p:cNvPr id="3" name="Přímá spojnice se šipkou 2"/>
          <p:cNvCxnSpPr/>
          <p:nvPr/>
        </p:nvCxnSpPr>
        <p:spPr bwMode="auto">
          <a:xfrm flipH="1">
            <a:off x="3456781" y="5517232"/>
            <a:ext cx="1223963" cy="0"/>
          </a:xfrm>
          <a:prstGeom prst="straightConnector1">
            <a:avLst/>
          </a:prstGeom>
          <a:solidFill>
            <a:schemeClr val="accent1"/>
          </a:solidFill>
          <a:ln w="38100" cap="flat" cmpd="sng" algn="ctr">
            <a:solidFill>
              <a:srgbClr val="7030A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Šipka nahoru 27"/>
          <p:cNvSpPr/>
          <p:nvPr/>
        </p:nvSpPr>
        <p:spPr bwMode="auto">
          <a:xfrm>
            <a:off x="2534186" y="3192533"/>
            <a:ext cx="242316" cy="668267"/>
          </a:xfrm>
          <a:prstGeom prst="upArrow">
            <a:avLst/>
          </a:prstGeom>
          <a:solidFill>
            <a:srgbClr val="FEA0A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
        <p:nvSpPr>
          <p:cNvPr id="29" name="Šipka dolů 28"/>
          <p:cNvSpPr/>
          <p:nvPr/>
        </p:nvSpPr>
        <p:spPr bwMode="auto">
          <a:xfrm>
            <a:off x="2512494" y="3969940"/>
            <a:ext cx="276387" cy="791369"/>
          </a:xfrm>
          <a:prstGeom prst="downArrow">
            <a:avLst/>
          </a:prstGeom>
          <a:solidFill>
            <a:srgbClr val="57B7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783745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a:t>Daňový příjem</a:t>
            </a:r>
          </a:p>
        </p:txBody>
      </p:sp>
      <p:sp>
        <p:nvSpPr>
          <p:cNvPr id="48132" name="Rectangle 4"/>
          <p:cNvSpPr>
            <a:spLocks noGrp="1" noChangeArrowheads="1"/>
          </p:cNvSpPr>
          <p:nvPr>
            <p:ph idx="1"/>
          </p:nvPr>
        </p:nvSpPr>
        <p:spPr/>
        <p:txBody>
          <a:bodyPr/>
          <a:lstStyle/>
          <a:p>
            <a:pPr>
              <a:buFont typeface="Wingdings" pitchFamily="2" charset="2"/>
              <a:buNone/>
            </a:pPr>
            <a:r>
              <a:rPr lang="cs-CZ" dirty="0"/>
              <a:t>T = výše daně</a:t>
            </a:r>
          </a:p>
          <a:p>
            <a:pPr>
              <a:buFont typeface="Wingdings" pitchFamily="2" charset="2"/>
              <a:buNone/>
            </a:pPr>
            <a:r>
              <a:rPr lang="cs-CZ" dirty="0"/>
              <a:t>Q = prodané množství produktu</a:t>
            </a:r>
          </a:p>
          <a:p>
            <a:pPr>
              <a:buFont typeface="Wingdings" pitchFamily="2" charset="2"/>
              <a:buNone/>
            </a:pPr>
            <a:r>
              <a:rPr lang="cs-CZ" dirty="0"/>
              <a:t>Daňový příjem státu = T × Q </a:t>
            </a:r>
          </a:p>
        </p:txBody>
      </p:sp>
      <p:sp>
        <p:nvSpPr>
          <p:cNvPr id="4" name="Zástupný symbol pro zápatí 4"/>
          <p:cNvSpPr>
            <a:spLocks noGrp="1"/>
          </p:cNvSpPr>
          <p:nvPr>
            <p:ph type="ftr" sz="quarter" idx="11"/>
          </p:nvPr>
        </p:nvSpPr>
        <p:spPr/>
        <p:txBody>
          <a:bodyPr/>
          <a:lstStyle/>
          <a:p>
            <a:r>
              <a:rPr lang="cs-CZ">
                <a:solidFill>
                  <a:srgbClr val="000000"/>
                </a:solidFill>
              </a:rPr>
              <a:t>Základy ekonomie </a:t>
            </a:r>
          </a:p>
        </p:txBody>
      </p:sp>
    </p:spTree>
    <p:extLst>
      <p:ext uri="{BB962C8B-B14F-4D97-AF65-F5344CB8AC3E}">
        <p14:creationId xmlns:p14="http://schemas.microsoft.com/office/powerpoint/2010/main" val="1662548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a:t>Daňový příjem</a:t>
            </a:r>
          </a:p>
        </p:txBody>
      </p:sp>
      <p:sp>
        <p:nvSpPr>
          <p:cNvPr id="29" name="Zástupný symbol pro zápatí 4"/>
          <p:cNvSpPr>
            <a:spLocks noGrp="1"/>
          </p:cNvSpPr>
          <p:nvPr>
            <p:ph type="ftr" sz="quarter" idx="11"/>
          </p:nvPr>
        </p:nvSpPr>
        <p:spPr/>
        <p:txBody>
          <a:bodyPr/>
          <a:lstStyle/>
          <a:p>
            <a:r>
              <a:rPr lang="cs-CZ">
                <a:solidFill>
                  <a:srgbClr val="000000"/>
                </a:solidFill>
              </a:rPr>
              <a:t>Základy ekonomie </a:t>
            </a:r>
          </a:p>
        </p:txBody>
      </p:sp>
      <p:sp>
        <p:nvSpPr>
          <p:cNvPr id="57347" name="Text Box 3"/>
          <p:cNvSpPr txBox="1">
            <a:spLocks noChangeArrowheads="1"/>
          </p:cNvSpPr>
          <p:nvPr/>
        </p:nvSpPr>
        <p:spPr bwMode="auto">
          <a:xfrm>
            <a:off x="1932406" y="1879749"/>
            <a:ext cx="492443" cy="97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cena</a:t>
            </a:r>
          </a:p>
        </p:txBody>
      </p:sp>
      <p:sp>
        <p:nvSpPr>
          <p:cNvPr id="57348" name="Text Box 4"/>
          <p:cNvSpPr txBox="1">
            <a:spLocks noChangeArrowheads="1"/>
          </p:cNvSpPr>
          <p:nvPr/>
        </p:nvSpPr>
        <p:spPr bwMode="auto">
          <a:xfrm>
            <a:off x="6588125" y="566102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57349" name="Line 5"/>
          <p:cNvSpPr>
            <a:spLocks noChangeShapeType="1"/>
          </p:cNvSpPr>
          <p:nvPr/>
        </p:nvSpPr>
        <p:spPr bwMode="auto">
          <a:xfrm>
            <a:off x="2987675" y="2852738"/>
            <a:ext cx="3455988" cy="216058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50" name="Text Box 6"/>
          <p:cNvSpPr txBox="1">
            <a:spLocks noChangeArrowheads="1"/>
          </p:cNvSpPr>
          <p:nvPr/>
        </p:nvSpPr>
        <p:spPr bwMode="auto">
          <a:xfrm>
            <a:off x="6227763" y="26368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p>
        </p:txBody>
      </p:sp>
      <p:sp>
        <p:nvSpPr>
          <p:cNvPr id="57351" name="Line 7"/>
          <p:cNvSpPr>
            <a:spLocks noChangeShapeType="1"/>
          </p:cNvSpPr>
          <p:nvPr/>
        </p:nvSpPr>
        <p:spPr bwMode="auto">
          <a:xfrm flipV="1">
            <a:off x="3059113" y="2852738"/>
            <a:ext cx="3168650" cy="23050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52" name="Line 8"/>
          <p:cNvSpPr>
            <a:spLocks noChangeShapeType="1"/>
          </p:cNvSpPr>
          <p:nvPr/>
        </p:nvSpPr>
        <p:spPr bwMode="auto">
          <a:xfrm>
            <a:off x="2484438" y="2420938"/>
            <a:ext cx="0" cy="3241675"/>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53" name="Line 9"/>
          <p:cNvSpPr>
            <a:spLocks noChangeShapeType="1"/>
          </p:cNvSpPr>
          <p:nvPr/>
        </p:nvSpPr>
        <p:spPr bwMode="auto">
          <a:xfrm flipH="1">
            <a:off x="2484438" y="5661025"/>
            <a:ext cx="4392612"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54" name="Text Box 10"/>
          <p:cNvSpPr txBox="1">
            <a:spLocks noChangeArrowheads="1"/>
          </p:cNvSpPr>
          <p:nvPr/>
        </p:nvSpPr>
        <p:spPr bwMode="auto">
          <a:xfrm>
            <a:off x="4572000" y="33575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E</a:t>
            </a:r>
          </a:p>
        </p:txBody>
      </p:sp>
      <p:sp>
        <p:nvSpPr>
          <p:cNvPr id="57355" name="Text Box 11"/>
          <p:cNvSpPr txBox="1">
            <a:spLocks noChangeArrowheads="1"/>
          </p:cNvSpPr>
          <p:nvPr/>
        </p:nvSpPr>
        <p:spPr bwMode="auto">
          <a:xfrm>
            <a:off x="6156325"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D</a:t>
            </a:r>
          </a:p>
        </p:txBody>
      </p:sp>
      <p:sp>
        <p:nvSpPr>
          <p:cNvPr id="57356" name="Line 12"/>
          <p:cNvSpPr>
            <a:spLocks noChangeShapeType="1"/>
          </p:cNvSpPr>
          <p:nvPr/>
        </p:nvSpPr>
        <p:spPr bwMode="auto">
          <a:xfrm>
            <a:off x="2484438" y="3933825"/>
            <a:ext cx="22320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57" name="Line 13"/>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58" name="Oval 14"/>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7359" name="Text Box 15"/>
          <p:cNvSpPr txBox="1">
            <a:spLocks noChangeArrowheads="1"/>
          </p:cNvSpPr>
          <p:nvPr/>
        </p:nvSpPr>
        <p:spPr bwMode="auto">
          <a:xfrm>
            <a:off x="4140200" y="5661025"/>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množství bez daně</a:t>
            </a:r>
          </a:p>
        </p:txBody>
      </p:sp>
      <p:sp>
        <p:nvSpPr>
          <p:cNvPr id="57360" name="Text Box 16"/>
          <p:cNvSpPr txBox="1">
            <a:spLocks noChangeArrowheads="1"/>
          </p:cNvSpPr>
          <p:nvPr/>
        </p:nvSpPr>
        <p:spPr bwMode="auto">
          <a:xfrm>
            <a:off x="539750" y="2997200"/>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cena, kterou platí kupující</a:t>
            </a:r>
          </a:p>
        </p:txBody>
      </p:sp>
      <p:sp>
        <p:nvSpPr>
          <p:cNvPr id="57361" name="Text Box 17"/>
          <p:cNvSpPr txBox="1">
            <a:spLocks noChangeArrowheads="1"/>
          </p:cNvSpPr>
          <p:nvPr/>
        </p:nvSpPr>
        <p:spPr bwMode="auto">
          <a:xfrm>
            <a:off x="2555875" y="5734050"/>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množství s daní</a:t>
            </a:r>
          </a:p>
        </p:txBody>
      </p:sp>
      <p:sp>
        <p:nvSpPr>
          <p:cNvPr id="57362" name="Text Box 18"/>
          <p:cNvSpPr txBox="1">
            <a:spLocks noChangeArrowheads="1"/>
          </p:cNvSpPr>
          <p:nvPr/>
        </p:nvSpPr>
        <p:spPr bwMode="auto">
          <a:xfrm>
            <a:off x="755650" y="3716338"/>
            <a:ext cx="2303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cena bez daně</a:t>
            </a:r>
          </a:p>
        </p:txBody>
      </p:sp>
      <p:sp>
        <p:nvSpPr>
          <p:cNvPr id="57363" name="Text Box 19"/>
          <p:cNvSpPr txBox="1">
            <a:spLocks noChangeArrowheads="1"/>
          </p:cNvSpPr>
          <p:nvPr/>
        </p:nvSpPr>
        <p:spPr bwMode="auto">
          <a:xfrm>
            <a:off x="323850" y="4365625"/>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cena, kterou dostane prodávající</a:t>
            </a:r>
          </a:p>
        </p:txBody>
      </p:sp>
      <p:sp>
        <p:nvSpPr>
          <p:cNvPr id="57364" name="Line 20"/>
          <p:cNvSpPr>
            <a:spLocks noChangeShapeType="1"/>
          </p:cNvSpPr>
          <p:nvPr/>
        </p:nvSpPr>
        <p:spPr bwMode="auto">
          <a:xfrm>
            <a:off x="3419475" y="3141663"/>
            <a:ext cx="0" cy="25193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65" name="Line 21"/>
          <p:cNvSpPr>
            <a:spLocks noChangeShapeType="1"/>
          </p:cNvSpPr>
          <p:nvPr/>
        </p:nvSpPr>
        <p:spPr bwMode="auto">
          <a:xfrm>
            <a:off x="2484438" y="3141663"/>
            <a:ext cx="935037"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66" name="Line 22"/>
          <p:cNvSpPr>
            <a:spLocks noChangeShapeType="1"/>
          </p:cNvSpPr>
          <p:nvPr/>
        </p:nvSpPr>
        <p:spPr bwMode="auto">
          <a:xfrm>
            <a:off x="2484438" y="4868863"/>
            <a:ext cx="935037"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7367" name="AutoShape 23"/>
          <p:cNvSpPr>
            <a:spLocks/>
          </p:cNvSpPr>
          <p:nvPr/>
        </p:nvSpPr>
        <p:spPr bwMode="auto">
          <a:xfrm>
            <a:off x="3492500" y="3141663"/>
            <a:ext cx="71438" cy="1727200"/>
          </a:xfrm>
          <a:prstGeom prst="rightBrace">
            <a:avLst>
              <a:gd name="adj1" fmla="val 201480"/>
              <a:gd name="adj2" fmla="val 50000"/>
            </a:avLst>
          </a:prstGeom>
          <a:noFill/>
          <a:ln w="38100">
            <a:solidFill>
              <a:schemeClr val="accent5">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7368" name="Text Box 24"/>
          <p:cNvSpPr txBox="1">
            <a:spLocks noChangeArrowheads="1"/>
          </p:cNvSpPr>
          <p:nvPr/>
        </p:nvSpPr>
        <p:spPr bwMode="auto">
          <a:xfrm>
            <a:off x="3580038" y="3959178"/>
            <a:ext cx="359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cs-CZ" b="1" dirty="0">
                <a:solidFill>
                  <a:srgbClr val="00B050"/>
                </a:solidFill>
                <a:latin typeface="Arial" charset="0"/>
              </a:rPr>
              <a:t>T</a:t>
            </a:r>
          </a:p>
        </p:txBody>
      </p:sp>
      <p:sp>
        <p:nvSpPr>
          <p:cNvPr id="57369" name="Rectangle 25"/>
          <p:cNvSpPr>
            <a:spLocks noChangeArrowheads="1"/>
          </p:cNvSpPr>
          <p:nvPr/>
        </p:nvSpPr>
        <p:spPr bwMode="auto">
          <a:xfrm>
            <a:off x="2484438" y="3141663"/>
            <a:ext cx="935037" cy="172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cs-CZ">
              <a:solidFill>
                <a:srgbClr val="000000"/>
              </a:solidFill>
              <a:latin typeface="Arial" charset="0"/>
            </a:endParaRPr>
          </a:p>
        </p:txBody>
      </p:sp>
      <p:sp>
        <p:nvSpPr>
          <p:cNvPr id="57371" name="Text Box 27"/>
          <p:cNvSpPr txBox="1">
            <a:spLocks noChangeArrowheads="1"/>
          </p:cNvSpPr>
          <p:nvPr/>
        </p:nvSpPr>
        <p:spPr bwMode="auto">
          <a:xfrm rot="16200000">
            <a:off x="2145507" y="3767931"/>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solidFill>
                  <a:srgbClr val="000000"/>
                </a:solidFill>
                <a:latin typeface="Arial" charset="0"/>
              </a:rPr>
              <a:t>daňový příjem</a:t>
            </a:r>
          </a:p>
        </p:txBody>
      </p:sp>
      <p:sp>
        <p:nvSpPr>
          <p:cNvPr id="57372" name="AutoShape 28"/>
          <p:cNvSpPr>
            <a:spLocks/>
          </p:cNvSpPr>
          <p:nvPr/>
        </p:nvSpPr>
        <p:spPr bwMode="auto">
          <a:xfrm rot="5400000">
            <a:off x="2771776" y="4581525"/>
            <a:ext cx="360362" cy="935037"/>
          </a:xfrm>
          <a:prstGeom prst="rightBrace">
            <a:avLst>
              <a:gd name="adj1" fmla="val 21623"/>
              <a:gd name="adj2" fmla="val 50000"/>
            </a:avLst>
          </a:prstGeom>
          <a:noFill/>
          <a:ln w="28575">
            <a:solidFill>
              <a:schemeClr val="accent5">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7373" name="Text Box 29"/>
          <p:cNvSpPr txBox="1">
            <a:spLocks noChangeArrowheads="1"/>
          </p:cNvSpPr>
          <p:nvPr/>
        </p:nvSpPr>
        <p:spPr bwMode="auto">
          <a:xfrm>
            <a:off x="2771775" y="52292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b="1" dirty="0">
                <a:solidFill>
                  <a:srgbClr val="00B050"/>
                </a:solidFill>
                <a:latin typeface="Arial" charset="0"/>
              </a:rPr>
              <a:t>Q</a:t>
            </a:r>
          </a:p>
        </p:txBody>
      </p:sp>
    </p:spTree>
    <p:extLst>
      <p:ext uri="{BB962C8B-B14F-4D97-AF65-F5344CB8AC3E}">
        <p14:creationId xmlns:p14="http://schemas.microsoft.com/office/powerpoint/2010/main" val="345172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2132856"/>
            <a:ext cx="8568952" cy="3785652"/>
          </a:xfrm>
          <a:prstGeom prst="rect">
            <a:avLst/>
          </a:prstGeom>
          <a:blipFill>
            <a:blip r:embed="rId2"/>
            <a:tile tx="0" ty="0" sx="100000" sy="100000" flip="none" algn="tl"/>
          </a:blipFill>
        </p:spPr>
        <p:txBody>
          <a:bodyPr wrap="square">
            <a:spAutoFit/>
          </a:bodyPr>
          <a:lstStyle/>
          <a:p>
            <a:r>
              <a:rPr lang="cs-CZ" sz="2400" i="1" dirty="0"/>
              <a:t>Správní komunisté vlastně vůbec </a:t>
            </a:r>
          </a:p>
          <a:p>
            <a:r>
              <a:rPr lang="cs-CZ" sz="2400" i="1" dirty="0"/>
              <a:t>nenakupovali. Společnost, kterou </a:t>
            </a:r>
          </a:p>
          <a:p>
            <a:r>
              <a:rPr lang="cs-CZ" sz="2400" i="1" dirty="0"/>
              <a:t>Kim Ir-sen stvořil, byla natolik </a:t>
            </a:r>
          </a:p>
          <a:p>
            <a:r>
              <a:rPr lang="cs-CZ" sz="2400" i="1" dirty="0" err="1"/>
              <a:t>antikonzumní</a:t>
            </a:r>
            <a:r>
              <a:rPr lang="cs-CZ" sz="2400" i="1" dirty="0"/>
              <a:t>, jak jen to bylo ve dvacátém stoleté možné. Nejslavnějšími obchody v zemi byla dvě nákupní centra v Pchjongjangu, jmenovala se Obchodní dům číslo 1 </a:t>
            </a:r>
            <a:br>
              <a:rPr lang="cs-CZ" sz="2400" i="1" dirty="0"/>
            </a:br>
            <a:r>
              <a:rPr lang="cs-CZ" sz="2400" i="1" dirty="0"/>
              <a:t>a Obchodní dům číslo 2. Sortiment byl stejně vzrušující jako jejich názvy. Občané Severní Koreje neměli nakupovat, protože všechno, čeho jim bylo třeba, jim měl teoreticky poskytnout stát ve jménu Kim Ir-</a:t>
            </a:r>
            <a:r>
              <a:rPr lang="cs-CZ" sz="2400" i="1" dirty="0" err="1"/>
              <a:t>senovy</a:t>
            </a:r>
            <a:r>
              <a:rPr lang="cs-CZ" sz="2400" i="1" dirty="0"/>
              <a:t> blahovůle. </a:t>
            </a:r>
          </a:p>
        </p:txBody>
      </p:sp>
      <p:pic>
        <p:nvPicPr>
          <p:cNvPr id="7172" name="Picture 4" descr="Výsledek obrázku pro north ko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773" y="188640"/>
            <a:ext cx="442005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9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dirty="0"/>
              <a:t>Dopad daně: ztráta mrtvé </a:t>
            </a:r>
            <a:r>
              <a:rPr lang="cs-CZ" dirty="0" err="1"/>
              <a:t>válhy</a:t>
            </a:r>
            <a:endParaRPr lang="cs-CZ" dirty="0"/>
          </a:p>
        </p:txBody>
      </p:sp>
      <p:sp>
        <p:nvSpPr>
          <p:cNvPr id="31" name="Zástupný symbol pro zápatí 4"/>
          <p:cNvSpPr>
            <a:spLocks noGrp="1"/>
          </p:cNvSpPr>
          <p:nvPr>
            <p:ph type="ftr" sz="quarter" idx="11"/>
          </p:nvPr>
        </p:nvSpPr>
        <p:spPr/>
        <p:txBody>
          <a:bodyPr/>
          <a:lstStyle/>
          <a:p>
            <a:r>
              <a:rPr lang="cs-CZ">
                <a:solidFill>
                  <a:srgbClr val="000000"/>
                </a:solidFill>
              </a:rPr>
              <a:t>Základy ekonomie </a:t>
            </a:r>
          </a:p>
        </p:txBody>
      </p:sp>
      <p:sp>
        <p:nvSpPr>
          <p:cNvPr id="58371" name="Text Box 3"/>
          <p:cNvSpPr txBox="1">
            <a:spLocks noChangeArrowheads="1"/>
          </p:cNvSpPr>
          <p:nvPr/>
        </p:nvSpPr>
        <p:spPr bwMode="auto">
          <a:xfrm>
            <a:off x="1950460" y="2059334"/>
            <a:ext cx="492443" cy="7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cena</a:t>
            </a:r>
          </a:p>
        </p:txBody>
      </p:sp>
      <p:sp>
        <p:nvSpPr>
          <p:cNvPr id="58372" name="Text Box 4"/>
          <p:cNvSpPr txBox="1">
            <a:spLocks noChangeArrowheads="1"/>
          </p:cNvSpPr>
          <p:nvPr/>
        </p:nvSpPr>
        <p:spPr bwMode="auto">
          <a:xfrm>
            <a:off x="6588125" y="566102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a:solidFill>
                  <a:srgbClr val="000000"/>
                </a:solidFill>
              </a:rPr>
              <a:t>množství</a:t>
            </a:r>
          </a:p>
        </p:txBody>
      </p:sp>
      <p:sp>
        <p:nvSpPr>
          <p:cNvPr id="58373" name="Line 5"/>
          <p:cNvSpPr>
            <a:spLocks noChangeShapeType="1"/>
          </p:cNvSpPr>
          <p:nvPr/>
        </p:nvSpPr>
        <p:spPr bwMode="auto">
          <a:xfrm>
            <a:off x="2484438" y="2492375"/>
            <a:ext cx="3959225" cy="25209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74" name="Text Box 6"/>
          <p:cNvSpPr txBox="1">
            <a:spLocks noChangeArrowheads="1"/>
          </p:cNvSpPr>
          <p:nvPr/>
        </p:nvSpPr>
        <p:spPr bwMode="auto">
          <a:xfrm>
            <a:off x="6227763" y="26368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S</a:t>
            </a:r>
          </a:p>
        </p:txBody>
      </p:sp>
      <p:sp>
        <p:nvSpPr>
          <p:cNvPr id="58375" name="Line 7"/>
          <p:cNvSpPr>
            <a:spLocks noChangeShapeType="1"/>
          </p:cNvSpPr>
          <p:nvPr/>
        </p:nvSpPr>
        <p:spPr bwMode="auto">
          <a:xfrm flipV="1">
            <a:off x="2484438" y="2852738"/>
            <a:ext cx="3743325" cy="26638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76" name="Line 8"/>
          <p:cNvSpPr>
            <a:spLocks noChangeShapeType="1"/>
          </p:cNvSpPr>
          <p:nvPr/>
        </p:nvSpPr>
        <p:spPr bwMode="auto">
          <a:xfrm>
            <a:off x="2484438" y="2420938"/>
            <a:ext cx="0" cy="3241675"/>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77" name="Line 9"/>
          <p:cNvSpPr>
            <a:spLocks noChangeShapeType="1"/>
          </p:cNvSpPr>
          <p:nvPr/>
        </p:nvSpPr>
        <p:spPr bwMode="auto">
          <a:xfrm flipH="1">
            <a:off x="2484438" y="5661025"/>
            <a:ext cx="4392612"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79" name="Text Box 11"/>
          <p:cNvSpPr txBox="1">
            <a:spLocks noChangeArrowheads="1"/>
          </p:cNvSpPr>
          <p:nvPr/>
        </p:nvSpPr>
        <p:spPr bwMode="auto">
          <a:xfrm>
            <a:off x="6156325"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a:solidFill>
                  <a:srgbClr val="000000"/>
                </a:solidFill>
              </a:rPr>
              <a:t>D</a:t>
            </a:r>
          </a:p>
        </p:txBody>
      </p:sp>
      <p:sp>
        <p:nvSpPr>
          <p:cNvPr id="58380" name="Line 12"/>
          <p:cNvSpPr>
            <a:spLocks noChangeShapeType="1"/>
          </p:cNvSpPr>
          <p:nvPr/>
        </p:nvSpPr>
        <p:spPr bwMode="auto">
          <a:xfrm>
            <a:off x="2484438" y="3933825"/>
            <a:ext cx="22320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81" name="Line 13"/>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82" name="Oval 14"/>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8383" name="Text Box 15"/>
          <p:cNvSpPr txBox="1">
            <a:spLocks noChangeArrowheads="1"/>
          </p:cNvSpPr>
          <p:nvPr/>
        </p:nvSpPr>
        <p:spPr bwMode="auto">
          <a:xfrm>
            <a:off x="4140200" y="5661025"/>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množství bez daně</a:t>
            </a:r>
          </a:p>
        </p:txBody>
      </p:sp>
      <p:sp>
        <p:nvSpPr>
          <p:cNvPr id="58384" name="Text Box 16"/>
          <p:cNvSpPr txBox="1">
            <a:spLocks noChangeArrowheads="1"/>
          </p:cNvSpPr>
          <p:nvPr/>
        </p:nvSpPr>
        <p:spPr bwMode="auto">
          <a:xfrm>
            <a:off x="539750" y="2997200"/>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cena, kterou platí kupující</a:t>
            </a:r>
          </a:p>
        </p:txBody>
      </p:sp>
      <p:sp>
        <p:nvSpPr>
          <p:cNvPr id="58385" name="Text Box 17"/>
          <p:cNvSpPr txBox="1">
            <a:spLocks noChangeArrowheads="1"/>
          </p:cNvSpPr>
          <p:nvPr/>
        </p:nvSpPr>
        <p:spPr bwMode="auto">
          <a:xfrm>
            <a:off x="2555875" y="5734050"/>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množství s daní</a:t>
            </a:r>
          </a:p>
        </p:txBody>
      </p:sp>
      <p:sp>
        <p:nvSpPr>
          <p:cNvPr id="58386" name="Text Box 18"/>
          <p:cNvSpPr txBox="1">
            <a:spLocks noChangeArrowheads="1"/>
          </p:cNvSpPr>
          <p:nvPr/>
        </p:nvSpPr>
        <p:spPr bwMode="auto">
          <a:xfrm>
            <a:off x="755650" y="3716338"/>
            <a:ext cx="2303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cena bez daně</a:t>
            </a:r>
          </a:p>
        </p:txBody>
      </p:sp>
      <p:sp>
        <p:nvSpPr>
          <p:cNvPr id="58387" name="Text Box 19"/>
          <p:cNvSpPr txBox="1">
            <a:spLocks noChangeArrowheads="1"/>
          </p:cNvSpPr>
          <p:nvPr/>
        </p:nvSpPr>
        <p:spPr bwMode="auto">
          <a:xfrm>
            <a:off x="323850" y="4365625"/>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solidFill>
                  <a:srgbClr val="000000"/>
                </a:solidFill>
                <a:latin typeface="Arial" charset="0"/>
              </a:rPr>
              <a:t>cena, kterou dostane prodávající</a:t>
            </a:r>
          </a:p>
        </p:txBody>
      </p:sp>
      <p:sp>
        <p:nvSpPr>
          <p:cNvPr id="58388" name="Line 20"/>
          <p:cNvSpPr>
            <a:spLocks noChangeShapeType="1"/>
          </p:cNvSpPr>
          <p:nvPr/>
        </p:nvSpPr>
        <p:spPr bwMode="auto">
          <a:xfrm>
            <a:off x="3419475" y="3068638"/>
            <a:ext cx="0" cy="259238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89" name="Line 21"/>
          <p:cNvSpPr>
            <a:spLocks noChangeShapeType="1"/>
          </p:cNvSpPr>
          <p:nvPr/>
        </p:nvSpPr>
        <p:spPr bwMode="auto">
          <a:xfrm>
            <a:off x="2484438" y="3068638"/>
            <a:ext cx="935037"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90" name="Line 22"/>
          <p:cNvSpPr>
            <a:spLocks noChangeShapeType="1"/>
          </p:cNvSpPr>
          <p:nvPr/>
        </p:nvSpPr>
        <p:spPr bwMode="auto">
          <a:xfrm>
            <a:off x="2484438" y="4868863"/>
            <a:ext cx="935037"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58393" name="Text Box 25"/>
          <p:cNvSpPr txBox="1">
            <a:spLocks noChangeArrowheads="1"/>
          </p:cNvSpPr>
          <p:nvPr/>
        </p:nvSpPr>
        <p:spPr bwMode="auto">
          <a:xfrm>
            <a:off x="2627313" y="3429000"/>
            <a:ext cx="21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cs-CZ">
              <a:solidFill>
                <a:srgbClr val="000000"/>
              </a:solidFill>
              <a:latin typeface="Arial" charset="0"/>
            </a:endParaRPr>
          </a:p>
        </p:txBody>
      </p:sp>
      <p:sp>
        <p:nvSpPr>
          <p:cNvPr id="58394" name="Text Box 26"/>
          <p:cNvSpPr txBox="1">
            <a:spLocks noChangeArrowheads="1"/>
          </p:cNvSpPr>
          <p:nvPr/>
        </p:nvSpPr>
        <p:spPr bwMode="auto">
          <a:xfrm>
            <a:off x="2608263" y="34480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solidFill>
                  <a:srgbClr val="000000"/>
                </a:solidFill>
                <a:latin typeface="Arial" charset="0"/>
              </a:rPr>
              <a:t>B</a:t>
            </a:r>
          </a:p>
        </p:txBody>
      </p:sp>
      <p:sp>
        <p:nvSpPr>
          <p:cNvPr id="58395" name="Text Box 27"/>
          <p:cNvSpPr txBox="1">
            <a:spLocks noChangeArrowheads="1"/>
          </p:cNvSpPr>
          <p:nvPr/>
        </p:nvSpPr>
        <p:spPr bwMode="auto">
          <a:xfrm>
            <a:off x="2627313" y="42211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solidFill>
                  <a:srgbClr val="000000"/>
                </a:solidFill>
                <a:latin typeface="Arial" charset="0"/>
              </a:rPr>
              <a:t>D</a:t>
            </a:r>
          </a:p>
        </p:txBody>
      </p:sp>
      <p:sp>
        <p:nvSpPr>
          <p:cNvPr id="58396" name="Text Box 28"/>
          <p:cNvSpPr txBox="1">
            <a:spLocks noChangeArrowheads="1"/>
          </p:cNvSpPr>
          <p:nvPr/>
        </p:nvSpPr>
        <p:spPr bwMode="auto">
          <a:xfrm>
            <a:off x="3563938" y="33575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solidFill>
                  <a:srgbClr val="000000"/>
                </a:solidFill>
                <a:latin typeface="Arial" charset="0"/>
              </a:rPr>
              <a:t>C</a:t>
            </a:r>
          </a:p>
        </p:txBody>
      </p:sp>
      <p:sp>
        <p:nvSpPr>
          <p:cNvPr id="58397" name="Text Box 29"/>
          <p:cNvSpPr txBox="1">
            <a:spLocks noChangeArrowheads="1"/>
          </p:cNvSpPr>
          <p:nvPr/>
        </p:nvSpPr>
        <p:spPr bwMode="auto">
          <a:xfrm>
            <a:off x="3635375" y="40052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solidFill>
                  <a:srgbClr val="000000"/>
                </a:solidFill>
                <a:latin typeface="Arial" charset="0"/>
              </a:rPr>
              <a:t>E</a:t>
            </a:r>
          </a:p>
        </p:txBody>
      </p:sp>
      <p:sp>
        <p:nvSpPr>
          <p:cNvPr id="58398" name="Text Box 30"/>
          <p:cNvSpPr txBox="1">
            <a:spLocks noChangeArrowheads="1"/>
          </p:cNvSpPr>
          <p:nvPr/>
        </p:nvSpPr>
        <p:spPr bwMode="auto">
          <a:xfrm>
            <a:off x="2608263" y="27289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solidFill>
                  <a:srgbClr val="000000"/>
                </a:solidFill>
                <a:latin typeface="Arial" charset="0"/>
              </a:rPr>
              <a:t>A</a:t>
            </a:r>
          </a:p>
        </p:txBody>
      </p:sp>
      <p:sp>
        <p:nvSpPr>
          <p:cNvPr id="58399" name="Text Box 31"/>
          <p:cNvSpPr txBox="1">
            <a:spLocks noChangeArrowheads="1"/>
          </p:cNvSpPr>
          <p:nvPr/>
        </p:nvSpPr>
        <p:spPr bwMode="auto">
          <a:xfrm>
            <a:off x="2627313" y="49418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solidFill>
                  <a:srgbClr val="000000"/>
                </a:solidFill>
                <a:latin typeface="Arial" charset="0"/>
              </a:rPr>
              <a:t>F</a:t>
            </a:r>
          </a:p>
        </p:txBody>
      </p:sp>
      <p:sp>
        <p:nvSpPr>
          <p:cNvPr id="58400" name="AutoShape 32"/>
          <p:cNvSpPr>
            <a:spLocks noChangeArrowheads="1"/>
          </p:cNvSpPr>
          <p:nvPr/>
        </p:nvSpPr>
        <p:spPr bwMode="auto">
          <a:xfrm rot="5400000">
            <a:off x="3203575" y="3284538"/>
            <a:ext cx="1728787" cy="1296988"/>
          </a:xfrm>
          <a:prstGeom prst="triangle">
            <a:avLst>
              <a:gd name="adj" fmla="val 50000"/>
            </a:avLst>
          </a:prstGeom>
          <a:solidFill>
            <a:schemeClr val="accent1">
              <a:alpha val="64999"/>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58401" name="Text Box 33"/>
          <p:cNvSpPr txBox="1">
            <a:spLocks noChangeArrowheads="1"/>
          </p:cNvSpPr>
          <p:nvPr/>
        </p:nvSpPr>
        <p:spPr bwMode="auto">
          <a:xfrm>
            <a:off x="7019925" y="2636838"/>
            <a:ext cx="1584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b="1" dirty="0">
                <a:solidFill>
                  <a:srgbClr val="00B050"/>
                </a:solidFill>
                <a:latin typeface="Arial" charset="0"/>
              </a:rPr>
              <a:t>C+E: ztráty mrtvé váhy</a:t>
            </a:r>
          </a:p>
        </p:txBody>
      </p:sp>
    </p:spTree>
    <p:extLst>
      <p:ext uri="{BB962C8B-B14F-4D97-AF65-F5344CB8AC3E}">
        <p14:creationId xmlns:p14="http://schemas.microsoft.com/office/powerpoint/2010/main" val="3289686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99592" y="121368"/>
            <a:ext cx="3384376" cy="983704"/>
          </a:xfrm>
        </p:spPr>
        <p:txBody>
          <a:bodyPr>
            <a:normAutofit fontScale="90000"/>
          </a:bodyPr>
          <a:lstStyle/>
          <a:p>
            <a:r>
              <a:rPr lang="cs-CZ" dirty="0"/>
              <a:t>Dopad daně</a:t>
            </a:r>
          </a:p>
        </p:txBody>
      </p:sp>
      <p:sp>
        <p:nvSpPr>
          <p:cNvPr id="51203" name="Rectangle 3"/>
          <p:cNvSpPr>
            <a:spLocks noGrp="1" noChangeArrowheads="1"/>
          </p:cNvSpPr>
          <p:nvPr>
            <p:ph idx="1"/>
          </p:nvPr>
        </p:nvSpPr>
        <p:spPr>
          <a:xfrm>
            <a:off x="107504" y="2060848"/>
            <a:ext cx="7772400" cy="4114800"/>
          </a:xfrm>
        </p:spPr>
        <p:txBody>
          <a:bodyPr/>
          <a:lstStyle/>
          <a:p>
            <a:r>
              <a:rPr lang="cs-CZ" dirty="0"/>
              <a:t>Změna:</a:t>
            </a:r>
          </a:p>
          <a:p>
            <a:pPr lvl="1"/>
            <a:r>
              <a:rPr lang="cs-CZ" dirty="0"/>
              <a:t>přebytku výrobce</a:t>
            </a:r>
          </a:p>
          <a:p>
            <a:pPr lvl="1"/>
            <a:r>
              <a:rPr lang="cs-CZ" dirty="0"/>
              <a:t>přebytku spotřebitele</a:t>
            </a:r>
          </a:p>
          <a:p>
            <a:pPr lvl="1"/>
            <a:r>
              <a:rPr lang="cs-CZ" dirty="0"/>
              <a:t>daňového příjmu</a:t>
            </a:r>
          </a:p>
          <a:p>
            <a:endParaRPr lang="cs-CZ" dirty="0"/>
          </a:p>
          <a:p>
            <a:r>
              <a:rPr lang="cs-CZ" dirty="0"/>
              <a:t>Ztráty spotřebitele a výrobce převýší příjem státu z daně</a:t>
            </a:r>
          </a:p>
          <a:p>
            <a:endParaRPr lang="cs-CZ" dirty="0"/>
          </a:p>
        </p:txBody>
      </p:sp>
      <p:pic>
        <p:nvPicPr>
          <p:cNvPr id="15362" name="Picture 2" descr="Výsledek obrázku pro ta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88075"/>
            <a:ext cx="4991100" cy="3238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21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ýsledek obrázku pro ta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7416824" cy="48124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Nadpis 6"/>
          <p:cNvSpPr>
            <a:spLocks noGrp="1"/>
          </p:cNvSpPr>
          <p:nvPr>
            <p:ph type="title"/>
          </p:nvPr>
        </p:nvSpPr>
        <p:spPr>
          <a:xfrm>
            <a:off x="1150938" y="214313"/>
            <a:ext cx="7957566" cy="1462087"/>
          </a:xfrm>
        </p:spPr>
        <p:txBody>
          <a:bodyPr>
            <a:normAutofit fontScale="90000"/>
          </a:bodyPr>
          <a:lstStyle/>
          <a:p>
            <a:r>
              <a:rPr lang="cs-CZ" dirty="0"/>
              <a:t>Pokračování příště:</a:t>
            </a:r>
            <a:br>
              <a:rPr lang="cs-CZ" dirty="0"/>
            </a:br>
            <a:r>
              <a:rPr lang="cs-CZ" dirty="0"/>
              <a:t>4. Ekonomie veřejného sektoru</a:t>
            </a:r>
          </a:p>
        </p:txBody>
      </p:sp>
    </p:spTree>
    <p:extLst>
      <p:ext uri="{BB962C8B-B14F-4D97-AF65-F5344CB8AC3E}">
        <p14:creationId xmlns:p14="http://schemas.microsoft.com/office/powerpoint/2010/main" val="81071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dirty="0"/>
              <a:t>Koordinace ekonomiky (TE)</a:t>
            </a:r>
          </a:p>
        </p:txBody>
      </p:sp>
      <p:sp>
        <p:nvSpPr>
          <p:cNvPr id="9219" name="Rectangle 3"/>
          <p:cNvSpPr>
            <a:spLocks noGrp="1" noChangeArrowheads="1"/>
          </p:cNvSpPr>
          <p:nvPr>
            <p:ph idx="1"/>
          </p:nvPr>
        </p:nvSpPr>
        <p:spPr>
          <a:xfrm>
            <a:off x="755576" y="2017713"/>
            <a:ext cx="8199512" cy="4114800"/>
          </a:xfrm>
        </p:spPr>
        <p:txBody>
          <a:bodyPr/>
          <a:lstStyle/>
          <a:p>
            <a:r>
              <a:rPr lang="cs-CZ" b="1" dirty="0"/>
              <a:t>trh</a:t>
            </a:r>
            <a:r>
              <a:rPr lang="cs-CZ" dirty="0"/>
              <a:t> = tržní ekonomika </a:t>
            </a:r>
          </a:p>
          <a:p>
            <a:pPr lvl="1"/>
            <a:r>
              <a:rPr lang="cs-CZ" dirty="0"/>
              <a:t>směna</a:t>
            </a:r>
          </a:p>
          <a:p>
            <a:pPr lvl="1"/>
            <a:r>
              <a:rPr lang="cs-CZ" dirty="0"/>
              <a:t>soukromé vlastnictví</a:t>
            </a:r>
          </a:p>
          <a:p>
            <a:pPr lvl="1"/>
            <a:r>
              <a:rPr lang="cs-CZ" dirty="0"/>
              <a:t>horizontální struktura</a:t>
            </a:r>
          </a:p>
          <a:p>
            <a:pPr marL="533400" indent="-533400">
              <a:buFont typeface="Wingdings" pitchFamily="2" charset="2"/>
              <a:buAutoNum type="arabicPeriod"/>
            </a:pPr>
            <a:endParaRPr lang="cs-CZ" dirty="0"/>
          </a:p>
        </p:txBody>
      </p:sp>
      <p:sp>
        <p:nvSpPr>
          <p:cNvPr id="4" name="Zástupný symbol pro zápatí 4"/>
          <p:cNvSpPr>
            <a:spLocks noGrp="1"/>
          </p:cNvSpPr>
          <p:nvPr>
            <p:ph type="ftr" sz="quarter" idx="11"/>
          </p:nvPr>
        </p:nvSpPr>
        <p:spPr/>
        <p:txBody>
          <a:bodyPr/>
          <a:lstStyle/>
          <a:p>
            <a:r>
              <a:rPr lang="cs-CZ">
                <a:solidFill>
                  <a:srgbClr val="000000"/>
                </a:solidFill>
              </a:rPr>
              <a:t>Základy ekonomie </a:t>
            </a:r>
          </a:p>
        </p:txBody>
      </p:sp>
      <p:graphicFrame>
        <p:nvGraphicFramePr>
          <p:cNvPr id="3" name="Diagram 2"/>
          <p:cNvGraphicFramePr/>
          <p:nvPr>
            <p:extLst>
              <p:ext uri="{D42A27DB-BD31-4B8C-83A1-F6EECF244321}">
                <p14:modId xmlns:p14="http://schemas.microsoft.com/office/powerpoint/2010/main" val="412048912"/>
              </p:ext>
            </p:extLst>
          </p:nvPr>
        </p:nvGraphicFramePr>
        <p:xfrm>
          <a:off x="1115616" y="3789040"/>
          <a:ext cx="5231904" cy="262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97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52871" y="80962"/>
            <a:ext cx="8568952" cy="5632311"/>
          </a:xfrm>
          <a:prstGeom prst="rect">
            <a:avLst/>
          </a:prstGeom>
          <a:blipFill>
            <a:blip r:embed="rId2"/>
            <a:tile tx="0" ty="0" sx="100000" sy="100000" flip="none" algn="tl"/>
          </a:blipFill>
        </p:spPr>
        <p:txBody>
          <a:bodyPr wrap="square">
            <a:spAutoFit/>
          </a:bodyPr>
          <a:lstStyle/>
          <a:p>
            <a:r>
              <a:rPr lang="cs-CZ" sz="2400" i="1" dirty="0"/>
              <a:t>Hladomor měl podivné vedlejší příznaky: Právě když </a:t>
            </a:r>
          </a:p>
          <a:p>
            <a:r>
              <a:rPr lang="cs-CZ" sz="2400" i="1" dirty="0"/>
              <a:t>bylo nejhůř a počet zesnulých dosahoval statisíců, zrodil se nový podnikatelský duch. </a:t>
            </a:r>
          </a:p>
          <a:p>
            <a:r>
              <a:rPr lang="cs-CZ" sz="2400" i="1" dirty="0"/>
              <a:t>Zhroucení socialistického systému rozdělování potravin umožnilo vznik soukromého podnikání. Každý soukromý podnik spadal do kategorie hospodářské kriminality, která byla trestána deportací do pracovního tábora. </a:t>
            </a:r>
          </a:p>
          <a:p>
            <a:r>
              <a:rPr lang="cs-CZ" sz="2400" i="1" dirty="0"/>
              <a:t>Jenže pokud se člověk nevyburcoval k nějaké formě podnikání, měl smrt jistou. </a:t>
            </a:r>
          </a:p>
          <a:p>
            <a:r>
              <a:rPr lang="cs-CZ" sz="2400" i="1" dirty="0"/>
              <a:t>Tisíce žen dělaly totéž. </a:t>
            </a:r>
          </a:p>
          <a:p>
            <a:r>
              <a:rPr lang="cs-CZ" sz="2400" i="1" dirty="0"/>
              <a:t>Z hladu a zoufalství začaly </a:t>
            </a:r>
          </a:p>
          <a:p>
            <a:r>
              <a:rPr lang="cs-CZ" sz="2400" i="1" dirty="0"/>
              <a:t>psát novou kapitolu volného </a:t>
            </a:r>
          </a:p>
          <a:p>
            <a:r>
              <a:rPr lang="cs-CZ" sz="2400" i="1" dirty="0"/>
              <a:t>trhu. </a:t>
            </a:r>
          </a:p>
          <a:p>
            <a:r>
              <a:rPr lang="cs-CZ" sz="2400" i="1" dirty="0"/>
              <a:t>Pochopily, jak důležité je </a:t>
            </a:r>
          </a:p>
          <a:p>
            <a:r>
              <a:rPr lang="cs-CZ" sz="2400" i="1" dirty="0"/>
              <a:t>směňovat různé schopnosti.</a:t>
            </a:r>
          </a:p>
        </p:txBody>
      </p:sp>
      <p:pic>
        <p:nvPicPr>
          <p:cNvPr id="8194" name="Picture 2" descr="Výsledek obrázku pro black market ko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291" y="3114675"/>
            <a:ext cx="4991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7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cs-CZ" dirty="0"/>
              <a:t>Koordinace ekonomiky (realita)</a:t>
            </a:r>
          </a:p>
        </p:txBody>
      </p:sp>
      <p:sp>
        <p:nvSpPr>
          <p:cNvPr id="9219" name="Rectangle 3"/>
          <p:cNvSpPr>
            <a:spLocks noGrp="1" noChangeArrowheads="1"/>
          </p:cNvSpPr>
          <p:nvPr>
            <p:ph idx="1"/>
          </p:nvPr>
        </p:nvSpPr>
        <p:spPr>
          <a:xfrm>
            <a:off x="611560" y="3861048"/>
            <a:ext cx="4896544" cy="1195263"/>
          </a:xfrm>
        </p:spPr>
        <p:txBody>
          <a:bodyPr/>
          <a:lstStyle/>
          <a:p>
            <a:pPr marL="0" indent="0">
              <a:buNone/>
            </a:pPr>
            <a:r>
              <a:rPr lang="cs-CZ" b="1" dirty="0"/>
              <a:t>Smíšená ekonomika</a:t>
            </a:r>
          </a:p>
          <a:p>
            <a:pPr marL="800100" lvl="2" indent="0">
              <a:buNone/>
            </a:pPr>
            <a:r>
              <a:rPr lang="cs-CZ" dirty="0"/>
              <a:t>Příkaz a trh vedle sebe</a:t>
            </a:r>
          </a:p>
          <a:p>
            <a:pPr marL="533400" indent="-533400"/>
            <a:endParaRPr lang="cs-CZ" dirty="0"/>
          </a:p>
        </p:txBody>
      </p:sp>
      <p:pic>
        <p:nvPicPr>
          <p:cNvPr id="5122" name="Picture 2" descr="Výsledek obrázku pro invisible hand of market"/>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51456"/>
          <a:stretch/>
        </p:blipFill>
        <p:spPr bwMode="auto">
          <a:xfrm>
            <a:off x="504056" y="1772815"/>
            <a:ext cx="4644008" cy="49548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eksláci na Václavském nám&amp;ecaron;stí v Praze (1989), Dole&amp;zcaron;al Michal, &amp;Ccaron;TK"/>
          <p:cNvPicPr>
            <a:picLocks noChangeAspect="1" noChangeArrowheads="1"/>
          </p:cNvPicPr>
          <p:nvPr/>
        </p:nvPicPr>
        <p:blipFill rotWithShape="1">
          <a:blip r:embed="rId3">
            <a:extLst>
              <a:ext uri="{28A0092B-C50C-407E-A947-70E740481C1C}">
                <a14:useLocalDpi xmlns:a14="http://schemas.microsoft.com/office/drawing/2010/main" val="0"/>
              </a:ext>
            </a:extLst>
          </a:blip>
          <a:srcRect l="30932" r="30987"/>
          <a:stretch/>
        </p:blipFill>
        <p:spPr bwMode="auto">
          <a:xfrm>
            <a:off x="5849409" y="1124744"/>
            <a:ext cx="3259095" cy="570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69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Tržní rovnováha</a:t>
            </a:r>
          </a:p>
        </p:txBody>
      </p:sp>
      <p:sp>
        <p:nvSpPr>
          <p:cNvPr id="3" name="Zástupný symbol pro obsah 2"/>
          <p:cNvSpPr>
            <a:spLocks noGrp="1"/>
          </p:cNvSpPr>
          <p:nvPr>
            <p:ph idx="1"/>
          </p:nvPr>
        </p:nvSpPr>
        <p:spPr/>
        <p:txBody>
          <a:bodyPr/>
          <a:lstStyle/>
          <a:p>
            <a:r>
              <a:rPr lang="cs-CZ" b="1" dirty="0">
                <a:solidFill>
                  <a:srgbClr val="FF0000"/>
                </a:solidFill>
              </a:rPr>
              <a:t>Konkurence</a:t>
            </a:r>
            <a:r>
              <a:rPr lang="cs-CZ" dirty="0"/>
              <a:t> na straně prodávajících a kupujících</a:t>
            </a:r>
          </a:p>
          <a:p>
            <a:pPr lvl="2"/>
            <a:r>
              <a:rPr lang="cs-CZ" dirty="0"/>
              <a:t>Konkurence </a:t>
            </a:r>
            <a:r>
              <a:rPr lang="cs-CZ" b="1" dirty="0"/>
              <a:t>prodávajících</a:t>
            </a:r>
            <a:r>
              <a:rPr lang="cs-CZ" dirty="0"/>
              <a:t> tlačí cenu dolů (cenová válka)</a:t>
            </a:r>
          </a:p>
          <a:p>
            <a:pPr lvl="2"/>
            <a:r>
              <a:rPr lang="cs-CZ" dirty="0"/>
              <a:t>Konkurence </a:t>
            </a:r>
            <a:r>
              <a:rPr lang="cs-CZ" b="1" dirty="0"/>
              <a:t>kupujících</a:t>
            </a:r>
            <a:r>
              <a:rPr lang="cs-CZ" dirty="0"/>
              <a:t> tlačí cenu nahoru (aukce)</a:t>
            </a:r>
          </a:p>
          <a:p>
            <a:r>
              <a:rPr lang="cs-CZ" b="1" dirty="0">
                <a:solidFill>
                  <a:srgbClr val="FF0000"/>
                </a:solidFill>
              </a:rPr>
              <a:t>Tržní rovnováha</a:t>
            </a:r>
          </a:p>
          <a:p>
            <a:pPr lvl="2"/>
            <a:r>
              <a:rPr lang="cs-CZ" dirty="0"/>
              <a:t>Nabízené množství se rovná poptávanému, takže nevzniká ani přebytek ani nedostatek</a:t>
            </a:r>
          </a:p>
          <a:p>
            <a:pPr lvl="2"/>
            <a:r>
              <a:rPr lang="cs-CZ" dirty="0"/>
              <a:t>Stabilní situace na trhu</a:t>
            </a:r>
          </a:p>
        </p:txBody>
      </p:sp>
    </p:spTree>
    <p:extLst>
      <p:ext uri="{BB962C8B-B14F-4D97-AF65-F5344CB8AC3E}">
        <p14:creationId xmlns:p14="http://schemas.microsoft.com/office/powerpoint/2010/main" val="164239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 trh vajec</a:t>
            </a:r>
          </a:p>
        </p:txBody>
      </p:sp>
      <p:sp>
        <p:nvSpPr>
          <p:cNvPr id="3" name="Zástupný symbol pro obsah 2"/>
          <p:cNvSpPr>
            <a:spLocks noGrp="1"/>
          </p:cNvSpPr>
          <p:nvPr>
            <p:ph idx="1"/>
          </p:nvPr>
        </p:nvSpPr>
        <p:spPr/>
        <p:txBody>
          <a:bodyPr/>
          <a:lstStyle/>
          <a:p>
            <a:r>
              <a:rPr lang="cs-CZ" dirty="0"/>
              <a:t>Původní rovnováha na trhu při ceně 2,70 Kč a množství 110 kusů</a:t>
            </a:r>
          </a:p>
          <a:p>
            <a:r>
              <a:rPr lang="cs-CZ" dirty="0"/>
              <a:t>Vlivem reklamní kampaně „Vejce jsou zdravá“ dojde ke </a:t>
            </a:r>
            <a:r>
              <a:rPr lang="cs-CZ" u="sng" dirty="0"/>
              <a:t>změně preferencí</a:t>
            </a:r>
            <a:r>
              <a:rPr lang="cs-CZ" dirty="0"/>
              <a:t> = lidé je začnou upřednostňovat</a:t>
            </a:r>
          </a:p>
          <a:p>
            <a:pPr marL="0" indent="0">
              <a:buNone/>
            </a:pPr>
            <a:r>
              <a:rPr lang="cs-CZ" dirty="0"/>
              <a:t>             růst poptávky</a:t>
            </a:r>
          </a:p>
          <a:p>
            <a:pPr lvl="2"/>
            <a:r>
              <a:rPr lang="cs-CZ" dirty="0"/>
              <a:t>Vznikne krátkodobá nerovnováha (nedostatek)</a:t>
            </a:r>
          </a:p>
          <a:p>
            <a:endParaRPr lang="cs-CZ" dirty="0"/>
          </a:p>
        </p:txBody>
      </p:sp>
      <p:sp>
        <p:nvSpPr>
          <p:cNvPr id="4" name="Zástupný symbol pro zápatí 3"/>
          <p:cNvSpPr>
            <a:spLocks noGrp="1"/>
          </p:cNvSpPr>
          <p:nvPr>
            <p:ph type="ftr" sz="quarter" idx="11"/>
          </p:nvPr>
        </p:nvSpPr>
        <p:spPr/>
        <p:txBody>
          <a:bodyPr/>
          <a:lstStyle/>
          <a:p>
            <a:r>
              <a:rPr lang="cs-CZ">
                <a:solidFill>
                  <a:srgbClr val="000000"/>
                </a:solidFill>
              </a:rPr>
              <a:t>Základy ekonomie </a:t>
            </a:r>
          </a:p>
        </p:txBody>
      </p:sp>
      <p:sp>
        <p:nvSpPr>
          <p:cNvPr id="6" name="Šipka doprava 5"/>
          <p:cNvSpPr/>
          <p:nvPr/>
        </p:nvSpPr>
        <p:spPr>
          <a:xfrm>
            <a:off x="1691680" y="4797152"/>
            <a:ext cx="1080120" cy="288032"/>
          </a:xfrm>
          <a:prstGeom prst="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cs-CZ">
              <a:solidFill>
                <a:srgbClr val="FFFFFF"/>
              </a:solidFill>
            </a:endParaRPr>
          </a:p>
        </p:txBody>
      </p:sp>
      <p:pic>
        <p:nvPicPr>
          <p:cNvPr id="6146" name="Picture 2" descr="Výsledek obrázku pro vej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365103"/>
            <a:ext cx="2956230" cy="20882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69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dirty="0"/>
              <a:t>Příklad – trh vajec</a:t>
            </a:r>
          </a:p>
        </p:txBody>
      </p:sp>
      <p:sp>
        <p:nvSpPr>
          <p:cNvPr id="26" name="Zástupný symbol pro zápatí 4"/>
          <p:cNvSpPr>
            <a:spLocks noGrp="1"/>
          </p:cNvSpPr>
          <p:nvPr>
            <p:ph type="ftr" sz="quarter" idx="11"/>
          </p:nvPr>
        </p:nvSpPr>
        <p:spPr/>
        <p:txBody>
          <a:bodyPr/>
          <a:lstStyle/>
          <a:p>
            <a:r>
              <a:rPr lang="cs-CZ">
                <a:solidFill>
                  <a:srgbClr val="000000"/>
                </a:solidFill>
              </a:rPr>
              <a:t>Základy ekonomie </a:t>
            </a:r>
            <a:endParaRPr lang="cs-CZ" dirty="0">
              <a:solidFill>
                <a:srgbClr val="000000"/>
              </a:solidFill>
            </a:endParaRPr>
          </a:p>
        </p:txBody>
      </p:sp>
      <p:sp>
        <p:nvSpPr>
          <p:cNvPr id="60419" name="Text Box 3"/>
          <p:cNvSpPr txBox="1">
            <a:spLocks noChangeArrowheads="1"/>
          </p:cNvSpPr>
          <p:nvPr/>
        </p:nvSpPr>
        <p:spPr bwMode="auto">
          <a:xfrm>
            <a:off x="2088357" y="238442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cena</a:t>
            </a:r>
          </a:p>
        </p:txBody>
      </p:sp>
      <p:sp>
        <p:nvSpPr>
          <p:cNvPr id="60420" name="Text Box 4"/>
          <p:cNvSpPr txBox="1">
            <a:spLocks noChangeArrowheads="1"/>
          </p:cNvSpPr>
          <p:nvPr/>
        </p:nvSpPr>
        <p:spPr bwMode="auto">
          <a:xfrm>
            <a:off x="6947990" y="5668816"/>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00"/>
              </a:buClr>
              <a:buSzPct val="75000"/>
              <a:buFont typeface="Wingdings" pitchFamily="2" charset="2"/>
              <a:buNone/>
            </a:pPr>
            <a:r>
              <a:rPr lang="cs-CZ" sz="2000" dirty="0">
                <a:solidFill>
                  <a:srgbClr val="000000"/>
                </a:solidFill>
              </a:rPr>
              <a:t>množství</a:t>
            </a:r>
          </a:p>
        </p:txBody>
      </p:sp>
      <p:sp>
        <p:nvSpPr>
          <p:cNvPr id="60421" name="Line 5"/>
          <p:cNvSpPr>
            <a:spLocks noChangeShapeType="1"/>
          </p:cNvSpPr>
          <p:nvPr/>
        </p:nvSpPr>
        <p:spPr bwMode="auto">
          <a:xfrm>
            <a:off x="4298389" y="2177089"/>
            <a:ext cx="3439367" cy="2735262"/>
          </a:xfrm>
          <a:prstGeom prst="line">
            <a:avLst/>
          </a:prstGeom>
          <a:noFill/>
          <a:ln w="25400">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2" name="Text Box 6"/>
          <p:cNvSpPr txBox="1">
            <a:spLocks noChangeArrowheads="1"/>
          </p:cNvSpPr>
          <p:nvPr/>
        </p:nvSpPr>
        <p:spPr bwMode="auto">
          <a:xfrm>
            <a:off x="6094290" y="24209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S</a:t>
            </a:r>
          </a:p>
        </p:txBody>
      </p:sp>
      <p:sp>
        <p:nvSpPr>
          <p:cNvPr id="60423" name="Line 7"/>
          <p:cNvSpPr>
            <a:spLocks noChangeShapeType="1"/>
          </p:cNvSpPr>
          <p:nvPr/>
        </p:nvSpPr>
        <p:spPr bwMode="auto">
          <a:xfrm flipV="1">
            <a:off x="3276600" y="2781300"/>
            <a:ext cx="2808288" cy="2447925"/>
          </a:xfrm>
          <a:prstGeom prst="line">
            <a:avLst/>
          </a:prstGeom>
          <a:noFill/>
          <a:ln w="254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4" name="Line 8"/>
          <p:cNvSpPr>
            <a:spLocks noChangeShapeType="1"/>
          </p:cNvSpPr>
          <p:nvPr/>
        </p:nvSpPr>
        <p:spPr bwMode="auto">
          <a:xfrm>
            <a:off x="3059113" y="2565400"/>
            <a:ext cx="0" cy="3097213"/>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5" name="Line 9"/>
          <p:cNvSpPr>
            <a:spLocks noChangeShapeType="1"/>
          </p:cNvSpPr>
          <p:nvPr/>
        </p:nvSpPr>
        <p:spPr bwMode="auto">
          <a:xfrm flipH="1">
            <a:off x="3059113" y="5661025"/>
            <a:ext cx="3817937"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6" name="Text Box 10"/>
          <p:cNvSpPr txBox="1">
            <a:spLocks noChangeArrowheads="1"/>
          </p:cNvSpPr>
          <p:nvPr/>
        </p:nvSpPr>
        <p:spPr bwMode="auto">
          <a:xfrm>
            <a:off x="4572000" y="3357563"/>
            <a:ext cx="450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E</a:t>
            </a:r>
            <a:r>
              <a:rPr lang="cs-CZ" sz="2000" baseline="-25000" dirty="0">
                <a:solidFill>
                  <a:srgbClr val="000000"/>
                </a:solidFill>
              </a:rPr>
              <a:t>1</a:t>
            </a:r>
            <a:endParaRPr lang="cs-CZ" sz="2000" dirty="0">
              <a:solidFill>
                <a:srgbClr val="000000"/>
              </a:solidFill>
            </a:endParaRPr>
          </a:p>
        </p:txBody>
      </p:sp>
      <p:sp>
        <p:nvSpPr>
          <p:cNvPr id="60427" name="Text Box 11"/>
          <p:cNvSpPr txBox="1">
            <a:spLocks noChangeArrowheads="1"/>
          </p:cNvSpPr>
          <p:nvPr/>
        </p:nvSpPr>
        <p:spPr bwMode="auto">
          <a:xfrm>
            <a:off x="6087023" y="5256683"/>
            <a:ext cx="6828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D</a:t>
            </a:r>
            <a:r>
              <a:rPr lang="cs-CZ" sz="2000" baseline="-25000" dirty="0">
                <a:solidFill>
                  <a:srgbClr val="000000"/>
                </a:solidFill>
              </a:rPr>
              <a:t>1</a:t>
            </a:r>
          </a:p>
        </p:txBody>
      </p:sp>
      <p:sp>
        <p:nvSpPr>
          <p:cNvPr id="60428" name="Line 12"/>
          <p:cNvSpPr>
            <a:spLocks noChangeShapeType="1"/>
          </p:cNvSpPr>
          <p:nvPr/>
        </p:nvSpPr>
        <p:spPr bwMode="auto">
          <a:xfrm flipV="1">
            <a:off x="3059111" y="3933031"/>
            <a:ext cx="3517699" cy="79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29" name="Line 13"/>
          <p:cNvSpPr>
            <a:spLocks noChangeShapeType="1"/>
          </p:cNvSpPr>
          <p:nvPr/>
        </p:nvSpPr>
        <p:spPr bwMode="auto">
          <a:xfrm>
            <a:off x="4716463" y="4005263"/>
            <a:ext cx="0" cy="165576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30" name="Oval 14"/>
          <p:cNvSpPr>
            <a:spLocks noChangeArrowheads="1"/>
          </p:cNvSpPr>
          <p:nvPr/>
        </p:nvSpPr>
        <p:spPr bwMode="auto">
          <a:xfrm>
            <a:off x="4643438" y="3860800"/>
            <a:ext cx="144462" cy="14446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0433" name="Text Box 17"/>
          <p:cNvSpPr txBox="1">
            <a:spLocks noChangeArrowheads="1"/>
          </p:cNvSpPr>
          <p:nvPr/>
        </p:nvSpPr>
        <p:spPr bwMode="auto">
          <a:xfrm>
            <a:off x="2411125" y="3732976"/>
            <a:ext cx="68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2,70</a:t>
            </a:r>
          </a:p>
        </p:txBody>
      </p:sp>
      <p:sp>
        <p:nvSpPr>
          <p:cNvPr id="60434" name="Text Box 18"/>
          <p:cNvSpPr txBox="1">
            <a:spLocks noChangeArrowheads="1"/>
          </p:cNvSpPr>
          <p:nvPr/>
        </p:nvSpPr>
        <p:spPr bwMode="auto">
          <a:xfrm>
            <a:off x="4419651" y="5662613"/>
            <a:ext cx="5936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110</a:t>
            </a:r>
          </a:p>
        </p:txBody>
      </p:sp>
      <p:sp>
        <p:nvSpPr>
          <p:cNvPr id="60436" name="Line 20"/>
          <p:cNvSpPr>
            <a:spLocks noChangeShapeType="1"/>
          </p:cNvSpPr>
          <p:nvPr/>
        </p:nvSpPr>
        <p:spPr bwMode="auto">
          <a:xfrm flipV="1">
            <a:off x="6573277" y="3933824"/>
            <a:ext cx="0" cy="17272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0439" name="Text Box 23"/>
          <p:cNvSpPr txBox="1">
            <a:spLocks noChangeArrowheads="1"/>
          </p:cNvSpPr>
          <p:nvPr/>
        </p:nvSpPr>
        <p:spPr bwMode="auto">
          <a:xfrm>
            <a:off x="5364162" y="5661025"/>
            <a:ext cx="6539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130</a:t>
            </a:r>
          </a:p>
        </p:txBody>
      </p:sp>
      <p:sp>
        <p:nvSpPr>
          <p:cNvPr id="60440" name="Text Box 24"/>
          <p:cNvSpPr txBox="1">
            <a:spLocks noChangeArrowheads="1"/>
          </p:cNvSpPr>
          <p:nvPr/>
        </p:nvSpPr>
        <p:spPr bwMode="auto">
          <a:xfrm>
            <a:off x="2372378" y="3058587"/>
            <a:ext cx="68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3,10</a:t>
            </a:r>
          </a:p>
        </p:txBody>
      </p:sp>
      <p:sp>
        <p:nvSpPr>
          <p:cNvPr id="60441" name="AutoShape 25"/>
          <p:cNvSpPr>
            <a:spLocks/>
          </p:cNvSpPr>
          <p:nvPr/>
        </p:nvSpPr>
        <p:spPr bwMode="auto">
          <a:xfrm rot="5400000">
            <a:off x="5422604" y="3298267"/>
            <a:ext cx="503238" cy="1827804"/>
          </a:xfrm>
          <a:prstGeom prst="rightBrace">
            <a:avLst>
              <a:gd name="adj1" fmla="val 2387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cs-CZ">
              <a:solidFill>
                <a:srgbClr val="000000"/>
              </a:solidFill>
            </a:endParaRPr>
          </a:p>
        </p:txBody>
      </p:sp>
      <p:sp>
        <p:nvSpPr>
          <p:cNvPr id="60444" name="Text Box 28"/>
          <p:cNvSpPr txBox="1">
            <a:spLocks noChangeArrowheads="1"/>
          </p:cNvSpPr>
          <p:nvPr/>
        </p:nvSpPr>
        <p:spPr bwMode="auto">
          <a:xfrm>
            <a:off x="4990005" y="4543738"/>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nedostatek</a:t>
            </a:r>
          </a:p>
        </p:txBody>
      </p:sp>
      <p:sp>
        <p:nvSpPr>
          <p:cNvPr id="60445" name="Line 29"/>
          <p:cNvSpPr>
            <a:spLocks noChangeShapeType="1"/>
          </p:cNvSpPr>
          <p:nvPr/>
        </p:nvSpPr>
        <p:spPr bwMode="auto">
          <a:xfrm>
            <a:off x="3221434" y="2781300"/>
            <a:ext cx="3493294" cy="268216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28" name="Text Box 11"/>
          <p:cNvSpPr txBox="1">
            <a:spLocks noChangeArrowheads="1"/>
          </p:cNvSpPr>
          <p:nvPr/>
        </p:nvSpPr>
        <p:spPr bwMode="auto">
          <a:xfrm>
            <a:off x="7737756" y="4742176"/>
            <a:ext cx="5786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D</a:t>
            </a:r>
            <a:r>
              <a:rPr lang="cs-CZ" sz="2000" baseline="-25000" dirty="0">
                <a:solidFill>
                  <a:srgbClr val="000000"/>
                </a:solidFill>
              </a:rPr>
              <a:t>2</a:t>
            </a:r>
          </a:p>
        </p:txBody>
      </p:sp>
      <p:cxnSp>
        <p:nvCxnSpPr>
          <p:cNvPr id="3" name="Přímá spojnice se šipkou 2"/>
          <p:cNvCxnSpPr/>
          <p:nvPr/>
        </p:nvCxnSpPr>
        <p:spPr>
          <a:xfrm flipV="1">
            <a:off x="6876782" y="4818039"/>
            <a:ext cx="695526" cy="6484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 Box 23"/>
          <p:cNvSpPr txBox="1">
            <a:spLocks noChangeArrowheads="1"/>
          </p:cNvSpPr>
          <p:nvPr/>
        </p:nvSpPr>
        <p:spPr bwMode="auto">
          <a:xfrm>
            <a:off x="6243906" y="5681270"/>
            <a:ext cx="7040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160</a:t>
            </a:r>
          </a:p>
        </p:txBody>
      </p:sp>
      <p:sp>
        <p:nvSpPr>
          <p:cNvPr id="32" name="Line 12"/>
          <p:cNvSpPr>
            <a:spLocks noChangeShapeType="1"/>
          </p:cNvSpPr>
          <p:nvPr/>
        </p:nvSpPr>
        <p:spPr bwMode="auto">
          <a:xfrm flipV="1">
            <a:off x="3029051" y="3199804"/>
            <a:ext cx="2623244"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33" name="Text Box 10"/>
          <p:cNvSpPr txBox="1">
            <a:spLocks noChangeArrowheads="1"/>
          </p:cNvSpPr>
          <p:nvPr/>
        </p:nvSpPr>
        <p:spPr bwMode="auto">
          <a:xfrm>
            <a:off x="5370044" y="2661712"/>
            <a:ext cx="450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buClr>
                <a:srgbClr val="000000"/>
              </a:buClr>
              <a:buSzPct val="75000"/>
              <a:buFont typeface="Wingdings" pitchFamily="2" charset="2"/>
              <a:buNone/>
            </a:pPr>
            <a:r>
              <a:rPr lang="cs-CZ" sz="2000" dirty="0">
                <a:solidFill>
                  <a:srgbClr val="000000"/>
                </a:solidFill>
              </a:rPr>
              <a:t>E</a:t>
            </a:r>
            <a:r>
              <a:rPr lang="cs-CZ" sz="2000" baseline="-25000" dirty="0">
                <a:solidFill>
                  <a:srgbClr val="000000"/>
                </a:solidFill>
              </a:rPr>
              <a:t>2</a:t>
            </a:r>
          </a:p>
        </p:txBody>
      </p:sp>
      <p:sp>
        <p:nvSpPr>
          <p:cNvPr id="4" name="Vývojový diagram: spojnice 3"/>
          <p:cNvSpPr/>
          <p:nvPr/>
        </p:nvSpPr>
        <p:spPr>
          <a:xfrm>
            <a:off x="5518446" y="3134786"/>
            <a:ext cx="122897" cy="13798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cs-CZ">
              <a:solidFill>
                <a:srgbClr val="FFFFFF"/>
              </a:solidFill>
            </a:endParaRPr>
          </a:p>
        </p:txBody>
      </p:sp>
      <p:cxnSp>
        <p:nvCxnSpPr>
          <p:cNvPr id="35" name="Přímá spojnice se šipkou 34"/>
          <p:cNvCxnSpPr/>
          <p:nvPr/>
        </p:nvCxnSpPr>
        <p:spPr>
          <a:xfrm flipV="1">
            <a:off x="2703298" y="3397832"/>
            <a:ext cx="0" cy="3598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Line 13"/>
          <p:cNvSpPr>
            <a:spLocks noChangeShapeType="1"/>
          </p:cNvSpPr>
          <p:nvPr/>
        </p:nvSpPr>
        <p:spPr bwMode="auto">
          <a:xfrm>
            <a:off x="5574535" y="3228254"/>
            <a:ext cx="0" cy="2428539"/>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Tree>
    <p:extLst>
      <p:ext uri="{BB962C8B-B14F-4D97-AF65-F5344CB8AC3E}">
        <p14:creationId xmlns:p14="http://schemas.microsoft.com/office/powerpoint/2010/main" val="145435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TotalTime>
  <Words>850</Words>
  <Application>Microsoft Office PowerPoint</Application>
  <PresentationFormat>Předvádění na obrazovce (4:3)</PresentationFormat>
  <Paragraphs>245</Paragraphs>
  <Slides>32</Slides>
  <Notes>3</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Základní</vt:lpstr>
      <vt:lpstr>3 </vt:lpstr>
      <vt:lpstr>Koordinace ekonomiky (CPE)</vt:lpstr>
      <vt:lpstr>Prezentace aplikace PowerPoint</vt:lpstr>
      <vt:lpstr>Koordinace ekonomiky (TE)</vt:lpstr>
      <vt:lpstr>Prezentace aplikace PowerPoint</vt:lpstr>
      <vt:lpstr>Koordinace ekonomiky (realita)</vt:lpstr>
      <vt:lpstr>Tržní rovnováha</vt:lpstr>
      <vt:lpstr>Příklad – trh vajec</vt:lpstr>
      <vt:lpstr>Příklad – trh vajec</vt:lpstr>
      <vt:lpstr>Příklad - myčky</vt:lpstr>
      <vt:lpstr>Příklad – myčky</vt:lpstr>
      <vt:lpstr>Tržní rovnováha</vt:lpstr>
      <vt:lpstr>Ekonomie  blahobytu</vt:lpstr>
      <vt:lpstr>Přebytek spotřebitele</vt:lpstr>
      <vt:lpstr>Přebytek spotřebitele </vt:lpstr>
      <vt:lpstr>Změna přebytku spotřebitele</vt:lpstr>
      <vt:lpstr>Přebytek výrobce</vt:lpstr>
      <vt:lpstr>Přebytek výrobce</vt:lpstr>
      <vt:lpstr>Změna přebytku výrobce</vt:lpstr>
      <vt:lpstr>Celkový přebytek a efektivnost</vt:lpstr>
      <vt:lpstr>Efektivnost trhu</vt:lpstr>
      <vt:lpstr>Přebytky při tržní rovnováze</vt:lpstr>
      <vt:lpstr>Efektivnost rovnovážného množství</vt:lpstr>
      <vt:lpstr>Olympijský funkcionář byl v Riu zatčen kvůli nezákonnému prodeji lístků</vt:lpstr>
      <vt:lpstr>Daně a blahobyt</vt:lpstr>
      <vt:lpstr>Jak ovlivňují daně ekonomický blahobyt?</vt:lpstr>
      <vt:lpstr>Dopad daně</vt:lpstr>
      <vt:lpstr>Daňový příjem</vt:lpstr>
      <vt:lpstr>Daňový příjem</vt:lpstr>
      <vt:lpstr>Dopad daně: ztráta mrtvé válhy</vt:lpstr>
      <vt:lpstr>Dopad daně</vt:lpstr>
      <vt:lpstr>Pokračování příště: 4. Ekonomie veřejného sektoru</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dc:title>
  <dc:creator>Lipovská Hana</dc:creator>
  <cp:lastModifiedBy>Lipovská Hana</cp:lastModifiedBy>
  <cp:revision>2</cp:revision>
  <dcterms:created xsi:type="dcterms:W3CDTF">2019-03-04T14:41:51Z</dcterms:created>
  <dcterms:modified xsi:type="dcterms:W3CDTF">2019-03-04T14:45:31Z</dcterms:modified>
</cp:coreProperties>
</file>