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5" r:id="rId4"/>
  </p:sldMasterIdLst>
  <p:notesMasterIdLst>
    <p:notesMasterId r:id="rId37"/>
  </p:notesMasterIdLst>
  <p:sldIdLst>
    <p:sldId id="324" r:id="rId5"/>
    <p:sldId id="357" r:id="rId6"/>
    <p:sldId id="325" r:id="rId7"/>
    <p:sldId id="326" r:id="rId8"/>
    <p:sldId id="358" r:id="rId9"/>
    <p:sldId id="359" r:id="rId10"/>
    <p:sldId id="360" r:id="rId11"/>
    <p:sldId id="327" r:id="rId12"/>
    <p:sldId id="361" r:id="rId13"/>
    <p:sldId id="339" r:id="rId14"/>
    <p:sldId id="328" r:id="rId15"/>
    <p:sldId id="362" r:id="rId16"/>
    <p:sldId id="363" r:id="rId17"/>
    <p:sldId id="364" r:id="rId18"/>
    <p:sldId id="365" r:id="rId19"/>
    <p:sldId id="340" r:id="rId20"/>
    <p:sldId id="343" r:id="rId21"/>
    <p:sldId id="344" r:id="rId22"/>
    <p:sldId id="329" r:id="rId23"/>
    <p:sldId id="330" r:id="rId24"/>
    <p:sldId id="354" r:id="rId25"/>
    <p:sldId id="337" r:id="rId26"/>
    <p:sldId id="331" r:id="rId27"/>
    <p:sldId id="366" r:id="rId28"/>
    <p:sldId id="350" r:id="rId29"/>
    <p:sldId id="351" r:id="rId30"/>
    <p:sldId id="332" r:id="rId31"/>
    <p:sldId id="345" r:id="rId32"/>
    <p:sldId id="346" r:id="rId33"/>
    <p:sldId id="347" r:id="rId34"/>
    <p:sldId id="356" r:id="rId35"/>
    <p:sldId id="353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171"/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B1032C-EA38-4F05-BA0D-38AFFFC7BED3}" styleName="Světlý styl 3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A488322-F2BA-4B5B-9748-0D474271808F}" styleName="Střední styl 3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3" autoAdjust="0"/>
  </p:normalViewPr>
  <p:slideViewPr>
    <p:cSldViewPr>
      <p:cViewPr>
        <p:scale>
          <a:sx n="52" d="100"/>
          <a:sy n="52" d="100"/>
        </p:scale>
        <p:origin x="-2484" y="-8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AppData\Local\Temp\M000121_CZ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zivatel\AppData\Local\Temp\hdpcr030119_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4"/>
    </mc:Choice>
    <mc:Fallback>
      <c:style val="44"/>
    </mc:Fallback>
  </mc:AlternateContent>
  <c:chart>
    <c:autoTitleDeleted val="0"/>
    <c:plotArea>
      <c:layout/>
      <c:areaChart>
        <c:grouping val="standard"/>
        <c:varyColors val="0"/>
        <c:ser>
          <c:idx val="0"/>
          <c:order val="0"/>
          <c:cat>
            <c:numRef>
              <c:f>[M000121_CZ.xls]List1!$A$7:$AB$7</c:f>
              <c:numCache>
                <c:formatCode>General</c:formatCode>
                <c:ptCount val="28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</c:numCache>
            </c:numRef>
          </c:cat>
          <c:val>
            <c:numRef>
              <c:f>[M000121_CZ.xls]List1!$A$8:$AB$8</c:f>
              <c:numCache>
                <c:formatCode>General</c:formatCode>
                <c:ptCount val="28"/>
                <c:pt idx="0">
                  <c:v>674.25099999999998</c:v>
                </c:pt>
                <c:pt idx="1">
                  <c:v>869.88800000000003</c:v>
                </c:pt>
                <c:pt idx="2">
                  <c:v>976.49699999999996</c:v>
                </c:pt>
                <c:pt idx="3">
                  <c:v>1201.088</c:v>
                </c:pt>
                <c:pt idx="4">
                  <c:v>1370.4549999999999</c:v>
                </c:pt>
                <c:pt idx="5">
                  <c:v>1586.4469999999999</c:v>
                </c:pt>
                <c:pt idx="6">
                  <c:v>1818.3420000000001</c:v>
                </c:pt>
                <c:pt idx="7">
                  <c:v>1958.7249999999999</c:v>
                </c:pt>
                <c:pt idx="8">
                  <c:v>2146.3890000000001</c:v>
                </c:pt>
                <c:pt idx="9">
                  <c:v>2242.4169999999999</c:v>
                </c:pt>
                <c:pt idx="10">
                  <c:v>2379.393</c:v>
                </c:pt>
                <c:pt idx="11">
                  <c:v>2568.3090000000002</c:v>
                </c:pt>
                <c:pt idx="12">
                  <c:v>2681.6439999999998</c:v>
                </c:pt>
                <c:pt idx="13">
                  <c:v>2810.3820000000001</c:v>
                </c:pt>
                <c:pt idx="14">
                  <c:v>3062.444</c:v>
                </c:pt>
                <c:pt idx="15">
                  <c:v>3264.931</c:v>
                </c:pt>
                <c:pt idx="16">
                  <c:v>3512.7979999999998</c:v>
                </c:pt>
                <c:pt idx="17">
                  <c:v>3840.1170000000002</c:v>
                </c:pt>
                <c:pt idx="18">
                  <c:v>4024.1170000000002</c:v>
                </c:pt>
                <c:pt idx="19">
                  <c:v>3930.4090000000001</c:v>
                </c:pt>
                <c:pt idx="20">
                  <c:v>3962.4639999999999</c:v>
                </c:pt>
                <c:pt idx="21">
                  <c:v>4033.7550000000001</c:v>
                </c:pt>
                <c:pt idx="22">
                  <c:v>4059.9119999999998</c:v>
                </c:pt>
                <c:pt idx="23">
                  <c:v>4098.1279999999997</c:v>
                </c:pt>
                <c:pt idx="24">
                  <c:v>4313.7889999999998</c:v>
                </c:pt>
                <c:pt idx="25">
                  <c:v>4595.7830000000004</c:v>
                </c:pt>
                <c:pt idx="26">
                  <c:v>4767.99</c:v>
                </c:pt>
                <c:pt idx="27">
                  <c:v>5047.2669999999998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1124992"/>
        <c:axId val="41126528"/>
      </c:areaChart>
      <c:catAx>
        <c:axId val="41124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1126528"/>
        <c:crosses val="autoZero"/>
        <c:auto val="1"/>
        <c:lblAlgn val="ctr"/>
        <c:lblOffset val="100"/>
        <c:noMultiLvlLbl val="0"/>
      </c:catAx>
      <c:valAx>
        <c:axId val="411265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cs-CZ" smtClean="0"/>
                  <a:t>[mld.</a:t>
                </a:r>
                <a:r>
                  <a:rPr lang="cs-CZ" baseline="0" smtClean="0"/>
                  <a:t> Kč]</a:t>
                </a:r>
                <a:endParaRPr lang="cs-CZ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112499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42"/>
    </mc:Choice>
    <mc:Fallback>
      <c:style val="4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multiLvlStrRef>
              <c:f>[hdpcr030119_r.xlsx]List3!$A$5:$B$92</c:f>
              <c:multiLvlStrCache>
                <c:ptCount val="88"/>
                <c:lvl>
                  <c:pt idx="0">
                    <c:v>Q1</c:v>
                  </c:pt>
                  <c:pt idx="1">
                    <c:v>Q2</c:v>
                  </c:pt>
                  <c:pt idx="2">
                    <c:v>Q3</c:v>
                  </c:pt>
                  <c:pt idx="3">
                    <c:v>Q4</c:v>
                  </c:pt>
                  <c:pt idx="4">
                    <c:v>Q1</c:v>
                  </c:pt>
                  <c:pt idx="5">
                    <c:v>Q2</c:v>
                  </c:pt>
                  <c:pt idx="6">
                    <c:v>Q3</c:v>
                  </c:pt>
                  <c:pt idx="7">
                    <c:v>Q4</c:v>
                  </c:pt>
                  <c:pt idx="8">
                    <c:v>Q1</c:v>
                  </c:pt>
                  <c:pt idx="9">
                    <c:v>Q2</c:v>
                  </c:pt>
                  <c:pt idx="10">
                    <c:v>Q3</c:v>
                  </c:pt>
                  <c:pt idx="11">
                    <c:v>Q4</c:v>
                  </c:pt>
                  <c:pt idx="12">
                    <c:v>Q1</c:v>
                  </c:pt>
                  <c:pt idx="13">
                    <c:v>Q2</c:v>
                  </c:pt>
                  <c:pt idx="14">
                    <c:v>Q3</c:v>
                  </c:pt>
                  <c:pt idx="15">
                    <c:v>Q4</c:v>
                  </c:pt>
                  <c:pt idx="16">
                    <c:v>Q1</c:v>
                  </c:pt>
                  <c:pt idx="17">
                    <c:v>Q2</c:v>
                  </c:pt>
                  <c:pt idx="18">
                    <c:v>Q3</c:v>
                  </c:pt>
                  <c:pt idx="19">
                    <c:v>Q4</c:v>
                  </c:pt>
                  <c:pt idx="20">
                    <c:v>Q1</c:v>
                  </c:pt>
                  <c:pt idx="21">
                    <c:v>Q2</c:v>
                  </c:pt>
                  <c:pt idx="22">
                    <c:v>Q3</c:v>
                  </c:pt>
                  <c:pt idx="23">
                    <c:v>Q4</c:v>
                  </c:pt>
                  <c:pt idx="24">
                    <c:v>Q1</c:v>
                  </c:pt>
                  <c:pt idx="25">
                    <c:v>Q2</c:v>
                  </c:pt>
                  <c:pt idx="26">
                    <c:v>Q3</c:v>
                  </c:pt>
                  <c:pt idx="27">
                    <c:v>Q4</c:v>
                  </c:pt>
                  <c:pt idx="28">
                    <c:v>Q1</c:v>
                  </c:pt>
                  <c:pt idx="29">
                    <c:v>Q2</c:v>
                  </c:pt>
                  <c:pt idx="30">
                    <c:v>Q3</c:v>
                  </c:pt>
                  <c:pt idx="31">
                    <c:v>Q4</c:v>
                  </c:pt>
                  <c:pt idx="32">
                    <c:v>Q1</c:v>
                  </c:pt>
                  <c:pt idx="33">
                    <c:v>Q2</c:v>
                  </c:pt>
                  <c:pt idx="34">
                    <c:v>Q3</c:v>
                  </c:pt>
                  <c:pt idx="35">
                    <c:v>Q4</c:v>
                  </c:pt>
                  <c:pt idx="36">
                    <c:v>Q1</c:v>
                  </c:pt>
                  <c:pt idx="37">
                    <c:v>Q2</c:v>
                  </c:pt>
                  <c:pt idx="38">
                    <c:v>Q3</c:v>
                  </c:pt>
                  <c:pt idx="39">
                    <c:v>Q4</c:v>
                  </c:pt>
                  <c:pt idx="40">
                    <c:v>Q1</c:v>
                  </c:pt>
                  <c:pt idx="41">
                    <c:v>Q2</c:v>
                  </c:pt>
                  <c:pt idx="42">
                    <c:v>Q3</c:v>
                  </c:pt>
                  <c:pt idx="43">
                    <c:v>Q4</c:v>
                  </c:pt>
                  <c:pt idx="44">
                    <c:v>Q1</c:v>
                  </c:pt>
                  <c:pt idx="45">
                    <c:v>Q2</c:v>
                  </c:pt>
                  <c:pt idx="46">
                    <c:v>Q3</c:v>
                  </c:pt>
                  <c:pt idx="47">
                    <c:v>Q4</c:v>
                  </c:pt>
                  <c:pt idx="48">
                    <c:v>Q1</c:v>
                  </c:pt>
                  <c:pt idx="49">
                    <c:v>Q2</c:v>
                  </c:pt>
                  <c:pt idx="50">
                    <c:v>Q3</c:v>
                  </c:pt>
                  <c:pt idx="51">
                    <c:v>Q4</c:v>
                  </c:pt>
                  <c:pt idx="52">
                    <c:v>Q1</c:v>
                  </c:pt>
                  <c:pt idx="53">
                    <c:v>Q2</c:v>
                  </c:pt>
                  <c:pt idx="54">
                    <c:v>Q3</c:v>
                  </c:pt>
                  <c:pt idx="55">
                    <c:v>Q4</c:v>
                  </c:pt>
                  <c:pt idx="56">
                    <c:v>Q1</c:v>
                  </c:pt>
                  <c:pt idx="57">
                    <c:v>Q2</c:v>
                  </c:pt>
                  <c:pt idx="58">
                    <c:v>Q3</c:v>
                  </c:pt>
                  <c:pt idx="59">
                    <c:v>Q4</c:v>
                  </c:pt>
                  <c:pt idx="60">
                    <c:v>Q1</c:v>
                  </c:pt>
                  <c:pt idx="61">
                    <c:v>Q2</c:v>
                  </c:pt>
                  <c:pt idx="62">
                    <c:v>Q3</c:v>
                  </c:pt>
                  <c:pt idx="63">
                    <c:v>Q4</c:v>
                  </c:pt>
                  <c:pt idx="64">
                    <c:v>Q1</c:v>
                  </c:pt>
                  <c:pt idx="65">
                    <c:v>Q2</c:v>
                  </c:pt>
                  <c:pt idx="66">
                    <c:v>Q3</c:v>
                  </c:pt>
                  <c:pt idx="67">
                    <c:v>Q4</c:v>
                  </c:pt>
                  <c:pt idx="68">
                    <c:v>Q1</c:v>
                  </c:pt>
                  <c:pt idx="69">
                    <c:v>Q2</c:v>
                  </c:pt>
                  <c:pt idx="70">
                    <c:v>Q3</c:v>
                  </c:pt>
                  <c:pt idx="71">
                    <c:v>Q4</c:v>
                  </c:pt>
                  <c:pt idx="72">
                    <c:v>Q1</c:v>
                  </c:pt>
                  <c:pt idx="73">
                    <c:v>Q2</c:v>
                  </c:pt>
                  <c:pt idx="74">
                    <c:v>Q3</c:v>
                  </c:pt>
                  <c:pt idx="75">
                    <c:v>Q4</c:v>
                  </c:pt>
                  <c:pt idx="76">
                    <c:v>Q1</c:v>
                  </c:pt>
                  <c:pt idx="77">
                    <c:v>Q2</c:v>
                  </c:pt>
                  <c:pt idx="78">
                    <c:v>Q3</c:v>
                  </c:pt>
                  <c:pt idx="79">
                    <c:v>Q4</c:v>
                  </c:pt>
                  <c:pt idx="80">
                    <c:v>Q1</c:v>
                  </c:pt>
                  <c:pt idx="81">
                    <c:v>Q2</c:v>
                  </c:pt>
                  <c:pt idx="82">
                    <c:v>Q3</c:v>
                  </c:pt>
                  <c:pt idx="83">
                    <c:v>Q4</c:v>
                  </c:pt>
                  <c:pt idx="84">
                    <c:v>Q1</c:v>
                  </c:pt>
                  <c:pt idx="85">
                    <c:v>Q2</c:v>
                  </c:pt>
                  <c:pt idx="86">
                    <c:v>Q3</c:v>
                  </c:pt>
                  <c:pt idx="87">
                    <c:v>Q4</c:v>
                  </c:pt>
                </c:lvl>
                <c:lvl>
                  <c:pt idx="0">
                    <c:v>97</c:v>
                  </c:pt>
                  <c:pt idx="4">
                    <c:v>98</c:v>
                  </c:pt>
                  <c:pt idx="8">
                    <c:v>99</c:v>
                  </c:pt>
                  <c:pt idx="12">
                    <c:v>00</c:v>
                  </c:pt>
                  <c:pt idx="16">
                    <c:v>01</c:v>
                  </c:pt>
                  <c:pt idx="20">
                    <c:v>02</c:v>
                  </c:pt>
                  <c:pt idx="24">
                    <c:v>03</c:v>
                  </c:pt>
                  <c:pt idx="28">
                    <c:v>04</c:v>
                  </c:pt>
                  <c:pt idx="32">
                    <c:v>05</c:v>
                  </c:pt>
                  <c:pt idx="36">
                    <c:v>06</c:v>
                  </c:pt>
                  <c:pt idx="40">
                    <c:v>07</c:v>
                  </c:pt>
                  <c:pt idx="44">
                    <c:v>08</c:v>
                  </c:pt>
                  <c:pt idx="48">
                    <c:v>09</c:v>
                  </c:pt>
                  <c:pt idx="52">
                    <c:v>10</c:v>
                  </c:pt>
                  <c:pt idx="56">
                    <c:v>11</c:v>
                  </c:pt>
                  <c:pt idx="60">
                    <c:v>12</c:v>
                  </c:pt>
                  <c:pt idx="64">
                    <c:v>13</c:v>
                  </c:pt>
                  <c:pt idx="68">
                    <c:v>14</c:v>
                  </c:pt>
                  <c:pt idx="72">
                    <c:v>15</c:v>
                  </c:pt>
                  <c:pt idx="76">
                    <c:v>16</c:v>
                  </c:pt>
                  <c:pt idx="80">
                    <c:v>17</c:v>
                  </c:pt>
                  <c:pt idx="84">
                    <c:v>18</c:v>
                  </c:pt>
                </c:lvl>
              </c:multiLvlStrCache>
            </c:multiLvlStrRef>
          </c:cat>
          <c:val>
            <c:numRef>
              <c:f>[hdpcr030119_r.xlsx]List3!$C$5:$C$92</c:f>
              <c:numCache>
                <c:formatCode>#,##0.0</c:formatCode>
                <c:ptCount val="88"/>
                <c:pt idx="0">
                  <c:v>100.5784078935243</c:v>
                </c:pt>
                <c:pt idx="1">
                  <c:v>99.590232383432706</c:v>
                </c:pt>
                <c:pt idx="2">
                  <c:v>98.965373451015338</c:v>
                </c:pt>
                <c:pt idx="3">
                  <c:v>99.463895714225174</c:v>
                </c:pt>
                <c:pt idx="4">
                  <c:v>99.682442304480873</c:v>
                </c:pt>
                <c:pt idx="5">
                  <c:v>104.03084325066867</c:v>
                </c:pt>
                <c:pt idx="6">
                  <c:v>103.26827431316399</c:v>
                </c:pt>
                <c:pt idx="7">
                  <c:v>101.1825589067336</c:v>
                </c:pt>
                <c:pt idx="8">
                  <c:v>101.98531264370018</c:v>
                </c:pt>
                <c:pt idx="9">
                  <c:v>99.787814247470948</c:v>
                </c:pt>
                <c:pt idx="10">
                  <c:v>100.11659798265491</c:v>
                </c:pt>
                <c:pt idx="11">
                  <c:v>102.66814463663347</c:v>
                </c:pt>
                <c:pt idx="12">
                  <c:v>102.47210681474486</c:v>
                </c:pt>
                <c:pt idx="13">
                  <c:v>102.66019857989824</c:v>
                </c:pt>
                <c:pt idx="14">
                  <c:v>103.36957703123895</c:v>
                </c:pt>
                <c:pt idx="15">
                  <c:v>102.51294794384253</c:v>
                </c:pt>
                <c:pt idx="16">
                  <c:v>104.44060726944396</c:v>
                </c:pt>
                <c:pt idx="17">
                  <c:v>103.37374820051942</c:v>
                </c:pt>
                <c:pt idx="18">
                  <c:v>104.04946805053345</c:v>
                </c:pt>
                <c:pt idx="19">
                  <c:v>105.92203784449075</c:v>
                </c:pt>
                <c:pt idx="20">
                  <c:v>103.90583351753462</c:v>
                </c:pt>
                <c:pt idx="21">
                  <c:v>104.22761314411959</c:v>
                </c:pt>
                <c:pt idx="22">
                  <c:v>103.85218291842173</c:v>
                </c:pt>
                <c:pt idx="23">
                  <c:v>101.98132595096175</c:v>
                </c:pt>
                <c:pt idx="24">
                  <c:v>103.10550011073327</c:v>
                </c:pt>
                <c:pt idx="25">
                  <c:v>103.43477552042279</c:v>
                </c:pt>
                <c:pt idx="26">
                  <c:v>104.07593980623835</c:v>
                </c:pt>
                <c:pt idx="27">
                  <c:v>103.87151377018633</c:v>
                </c:pt>
                <c:pt idx="28">
                  <c:v>105.35932505808327</c:v>
                </c:pt>
                <c:pt idx="29">
                  <c:v>104.90137009682185</c:v>
                </c:pt>
                <c:pt idx="30">
                  <c:v>104.135866830871</c:v>
                </c:pt>
                <c:pt idx="31">
                  <c:v>107.86288276161029</c:v>
                </c:pt>
                <c:pt idx="32" formatCode="0.0">
                  <c:v>105.96892477977795</c:v>
                </c:pt>
                <c:pt idx="33" formatCode="0.0">
                  <c:v>106.7941534138232</c:v>
                </c:pt>
                <c:pt idx="34" formatCode="0.0">
                  <c:v>104.76567040268789</c:v>
                </c:pt>
                <c:pt idx="35" formatCode="0.0">
                  <c:v>102.97053972724721</c:v>
                </c:pt>
                <c:pt idx="36" formatCode="0.0">
                  <c:v>104.59597670866138</c:v>
                </c:pt>
                <c:pt idx="37" formatCode="0.0">
                  <c:v>103.80518561022916</c:v>
                </c:pt>
                <c:pt idx="38" formatCode="0.0">
                  <c:v>105.6828605877586</c:v>
                </c:pt>
                <c:pt idx="39" formatCode="0.0">
                  <c:v>107.54388261101846</c:v>
                </c:pt>
                <c:pt idx="40" formatCode="0.0">
                  <c:v>107.48874102452768</c:v>
                </c:pt>
                <c:pt idx="41" formatCode="0.0">
                  <c:v>106.48367358667352</c:v>
                </c:pt>
                <c:pt idx="42" formatCode="0.0">
                  <c:v>106.59273177461559</c:v>
                </c:pt>
                <c:pt idx="43" formatCode="0.0">
                  <c:v>105.14887010200238</c:v>
                </c:pt>
                <c:pt idx="44" formatCode="0.0">
                  <c:v>102.36656999351086</c:v>
                </c:pt>
                <c:pt idx="45" formatCode="0.0">
                  <c:v>103.83890697836655</c:v>
                </c:pt>
                <c:pt idx="46" formatCode="0.0">
                  <c:v>103.60690377598074</c:v>
                </c:pt>
                <c:pt idx="47" formatCode="0.0">
                  <c:v>97.803354448803645</c:v>
                </c:pt>
                <c:pt idx="48" formatCode="0.0">
                  <c:v>97.576306463441014</c:v>
                </c:pt>
                <c:pt idx="49" formatCode="0.0">
                  <c:v>94.683529483253906</c:v>
                </c:pt>
                <c:pt idx="50" formatCode="0.0">
                  <c:v>94.327891277653393</c:v>
                </c:pt>
                <c:pt idx="51" formatCode="0.0">
                  <c:v>98.825167620897076</c:v>
                </c:pt>
                <c:pt idx="52" formatCode="0.0">
                  <c:v>99.197631980521962</c:v>
                </c:pt>
                <c:pt idx="53" formatCode="0.0">
                  <c:v>102.45935225404304</c:v>
                </c:pt>
                <c:pt idx="54" formatCode="0.0">
                  <c:v>101.23737636669654</c:v>
                </c:pt>
                <c:pt idx="55" formatCode="0.0">
                  <c:v>100.91461430303809</c:v>
                </c:pt>
                <c:pt idx="56" formatCode="0.0">
                  <c:v>101.30835062264975</c:v>
                </c:pt>
                <c:pt idx="57" formatCode="0.0">
                  <c:v>100.65036836044499</c:v>
                </c:pt>
                <c:pt idx="58" formatCode="0.0">
                  <c:v>100.1957890040605</c:v>
                </c:pt>
                <c:pt idx="59" formatCode="0.0">
                  <c:v>100.67049559480732</c:v>
                </c:pt>
                <c:pt idx="60" formatCode="0.0">
                  <c:v>99.988461949577584</c:v>
                </c:pt>
                <c:pt idx="61" formatCode="0.0">
                  <c:v>98.486939681298054</c:v>
                </c:pt>
                <c:pt idx="62" formatCode="0.0">
                  <c:v>98.267403497317417</c:v>
                </c:pt>
                <c:pt idx="63" formatCode="0.0">
                  <c:v>98.516159356884486</c:v>
                </c:pt>
                <c:pt idx="64" formatCode="0.0">
                  <c:v>98.404111024760695</c:v>
                </c:pt>
                <c:pt idx="65" formatCode="0.0">
                  <c:v>99.435546318986482</c:v>
                </c:pt>
                <c:pt idx="66" formatCode="0.0">
                  <c:v>101.36923638565575</c:v>
                </c:pt>
                <c:pt idx="67" formatCode="0.0">
                  <c:v>102.11121353122701</c:v>
                </c:pt>
                <c:pt idx="68" formatCode="0.0">
                  <c:v>103.63979916362783</c:v>
                </c:pt>
                <c:pt idx="69" formatCode="0.0">
                  <c:v>104.39773706919124</c:v>
                </c:pt>
                <c:pt idx="70" formatCode="0.0">
                  <c:v>104.9379115606542</c:v>
                </c:pt>
                <c:pt idx="71" formatCode="0.0">
                  <c:v>102.79044208841806</c:v>
                </c:pt>
                <c:pt idx="72" formatCode="0.0">
                  <c:v>105.86106395825649</c:v>
                </c:pt>
                <c:pt idx="73" formatCode="0.0">
                  <c:v>105.94594844938811</c:v>
                </c:pt>
                <c:pt idx="74" formatCode="0.0">
                  <c:v>105.30895643063202</c:v>
                </c:pt>
                <c:pt idx="75" formatCode="0.0">
                  <c:v>105.45310097305342</c:v>
                </c:pt>
                <c:pt idx="76" formatCode="0.0">
                  <c:v>104.36910303427938</c:v>
                </c:pt>
                <c:pt idx="77" formatCode="0.0">
                  <c:v>104.77717486006439</c:v>
                </c:pt>
                <c:pt idx="78" formatCode="0.0">
                  <c:v>102.46619260292454</c:v>
                </c:pt>
                <c:pt idx="79" formatCode="0.0">
                  <c:v>101.63124951012227</c:v>
                </c:pt>
                <c:pt idx="80" formatCode="0.0">
                  <c:v>101.97652487518771</c:v>
                </c:pt>
                <c:pt idx="81" formatCode="0.0">
                  <c:v>102.31160949540848</c:v>
                </c:pt>
                <c:pt idx="82" formatCode="0.0">
                  <c:v>104.4356415340369</c:v>
                </c:pt>
                <c:pt idx="83" formatCode="0.0">
                  <c:v>105.27163324049076</c:v>
                </c:pt>
                <c:pt idx="84" formatCode="0.0">
                  <c:v>104.33540546995204</c:v>
                </c:pt>
                <c:pt idx="85" formatCode="0.0">
                  <c:v>102.93533014190848</c:v>
                </c:pt>
                <c:pt idx="86" formatCode="0.0">
                  <c:v>101.73186017455855</c:v>
                </c:pt>
                <c:pt idx="87" formatCode="0.0">
                  <c:v>102.4429997092271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126912"/>
        <c:axId val="41129856"/>
      </c:lineChart>
      <c:catAx>
        <c:axId val="411269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cs-CZ"/>
          </a:p>
        </c:txPr>
        <c:crossAx val="41129856"/>
        <c:crosses val="autoZero"/>
        <c:auto val="1"/>
        <c:lblAlgn val="ctr"/>
        <c:lblOffset val="100"/>
        <c:noMultiLvlLbl val="0"/>
      </c:catAx>
      <c:valAx>
        <c:axId val="41129856"/>
        <c:scaling>
          <c:orientation val="minMax"/>
          <c:max val="108"/>
          <c:min val="94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crossAx val="41126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cs-CZ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827AC345-6044-4567-97B1-FCB0306A741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13372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4 556 739</a:t>
            </a:r>
            <a:r>
              <a:rPr lang="cs-CZ" dirty="0" smtClean="0"/>
              <a:t> </a:t>
            </a:r>
            <a:r>
              <a:rPr lang="cs-CZ" b="1" dirty="0" smtClean="0"/>
              <a:t>000 000 Kč = </a:t>
            </a:r>
            <a:r>
              <a:rPr lang="cs-CZ" sz="1200" b="1" i="0" u="none" strike="noStrik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4 556 739</a:t>
            </a:r>
            <a:r>
              <a:rPr lang="cs-CZ" dirty="0" smtClean="0"/>
              <a:t>  </a:t>
            </a:r>
            <a:r>
              <a:rPr lang="cs-CZ" b="1" dirty="0" smtClean="0"/>
              <a:t>mil. Kč = 4 556,739 mld. Kč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AC345-6044-4567-97B1-FCB0306A7415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8917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V běžném životě si můžeme rozdíl mezi reálným a nominálním hrubým domácím produktem představit jako rozdíl mezi hmotností brutto a netto: brutto hmotnost bonboniéry i s obalem je vyšší než netto hmotnost samotných čokoládových bonbonů. Z praktického hlediska nás ovšem zajímá, kolik váží bonbony, na papírové krabici a staniolu si nejspíše nepochutnáme.  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AC345-6044-4567-97B1-FCB0306A7415}" type="slidenum">
              <a:rPr lang="cs-CZ" smtClean="0"/>
              <a:pPr>
                <a:defRPr/>
              </a:pPr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9219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1990 indickým ekonom </a:t>
            </a:r>
            <a:r>
              <a:rPr lang="cs-CZ" dirty="0" err="1" smtClean="0"/>
              <a:t>Amarta</a:t>
            </a:r>
            <a:r>
              <a:rPr lang="cs-CZ" dirty="0" smtClean="0"/>
              <a:t> Sen</a:t>
            </a:r>
            <a:r>
              <a:rPr lang="cs-CZ" baseline="0" dirty="0" smtClean="0"/>
              <a:t> (NC 1998).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AC345-6044-4567-97B1-FCB0306A7415}" type="slidenum">
              <a:rPr lang="cs-CZ" smtClean="0"/>
              <a:pPr>
                <a:defRPr/>
              </a:pPr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38692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https://www.youtube.com/watch?v=z7-G3PC_868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27AC345-6044-4567-97B1-FCB0306A7415}" type="slidenum">
              <a:rPr lang="cs-CZ" smtClean="0"/>
              <a:pPr>
                <a:defRPr/>
              </a:pPr>
              <a:t>31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458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1659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smtClean="0"/>
              <a:t>Klepnutím lze upravit styl předlohy nadpisů.</a:t>
            </a:r>
          </a:p>
        </p:txBody>
      </p:sp>
      <p:sp>
        <p:nvSpPr>
          <p:cNvPr id="1659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cs-CZ" noProof="0" smtClean="0"/>
              <a:t>Klepnutím lze upravit styl předlohy podnadpisů.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 smtClean="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C7B7FC72-1B30-464C-BB51-9F36CF3F312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5014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20021-F0E3-49FC-B931-8657F765BC0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004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7569E-7ED8-4A9B-8865-A900652423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473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cs-CZ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E9BD5-0E48-4A09-9DD4-BB59997A07C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33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C44667-0942-4874-B72F-AAB18137F74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70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C22907-E059-4BAD-B233-BDFD2FA1F8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568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85A22-EC85-46E8-B5BB-21B85C9A9A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4146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857D56-2CBA-4485-8FD7-F1A5C23D932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4268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5BFDC-C724-442F-9A85-3098CE89FE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436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AB36F4-F3DC-45A0-9CD2-57BD34BD1B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3145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99FE07-EB8F-44AC-98A5-93D7769E23E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8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33F63C-31EE-435A-B87E-690FDD3BFD9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412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0BD18-0A89-470D-8213-D97078A397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4046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kumimoji="1" lang="cs-CZ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648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48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1648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006A2D8F-1D18-4130-A35B-27D9AA83B6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117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cs-CZ" sz="4000" smtClean="0"/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cs-CZ" sz="3600" b="1" smtClean="0"/>
              <a:t>MĚŘENÍ VÝKONU EKONOMIKY</a:t>
            </a:r>
            <a:endParaRPr lang="cs-CZ" smtClean="0"/>
          </a:p>
        </p:txBody>
      </p:sp>
      <p:pic>
        <p:nvPicPr>
          <p:cNvPr id="4" name="Picture 6" descr="Výsledek obrázku pro GD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60648"/>
            <a:ext cx="6143228" cy="2895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Výpočet HDP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pic>
        <p:nvPicPr>
          <p:cNvPr id="8198" name="Picture 4" descr="skenovat0001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0000">
            <a:off x="468313" y="2133600"/>
            <a:ext cx="7920037" cy="338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Složení HDP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Výdajová metoda: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cs-CZ" b="1" dirty="0" smtClean="0"/>
              <a:t>HDP = C + I + G + NX</a:t>
            </a:r>
            <a:endParaRPr lang="cs-CZ" b="1" baseline="-25000" dirty="0" smtClean="0"/>
          </a:p>
          <a:p>
            <a:pPr eaLnBrk="1" hangingPunct="1">
              <a:buFont typeface="Wingdings" pitchFamily="2" charset="2"/>
              <a:buNone/>
            </a:pPr>
            <a:endParaRPr lang="cs-CZ" b="1" baseline="-25000" dirty="0" smtClean="0"/>
          </a:p>
          <a:p>
            <a:pPr eaLnBrk="1" hangingPunct="1">
              <a:buFont typeface="Wingdings" pitchFamily="2" charset="2"/>
              <a:buNone/>
            </a:pPr>
            <a:endParaRPr lang="cs-CZ" baseline="-25000" dirty="0" smtClean="0"/>
          </a:p>
        </p:txBody>
      </p:sp>
      <p:sp>
        <p:nvSpPr>
          <p:cNvPr id="9222" name="Line 4"/>
          <p:cNvSpPr>
            <a:spLocks noChangeShapeType="1"/>
          </p:cNvSpPr>
          <p:nvPr/>
        </p:nvSpPr>
        <p:spPr bwMode="auto">
          <a:xfrm flipH="1">
            <a:off x="2843213" y="3357563"/>
            <a:ext cx="129698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3" name="Line 5"/>
          <p:cNvSpPr>
            <a:spLocks noChangeShapeType="1"/>
          </p:cNvSpPr>
          <p:nvPr/>
        </p:nvSpPr>
        <p:spPr bwMode="auto">
          <a:xfrm flipH="1">
            <a:off x="4643438" y="3357563"/>
            <a:ext cx="215900" cy="151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4" name="Line 6"/>
          <p:cNvSpPr>
            <a:spLocks noChangeShapeType="1"/>
          </p:cNvSpPr>
          <p:nvPr/>
        </p:nvSpPr>
        <p:spPr bwMode="auto">
          <a:xfrm>
            <a:off x="5508625" y="3357563"/>
            <a:ext cx="64770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5" name="Line 7"/>
          <p:cNvSpPr>
            <a:spLocks noChangeShapeType="1"/>
          </p:cNvSpPr>
          <p:nvPr/>
        </p:nvSpPr>
        <p:spPr bwMode="auto">
          <a:xfrm>
            <a:off x="6443663" y="3429000"/>
            <a:ext cx="865187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9226" name="Text Box 8"/>
          <p:cNvSpPr txBox="1">
            <a:spLocks noChangeArrowheads="1"/>
          </p:cNvSpPr>
          <p:nvPr/>
        </p:nvSpPr>
        <p:spPr bwMode="auto">
          <a:xfrm>
            <a:off x="1979613" y="4005263"/>
            <a:ext cx="17605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400">
                <a:latin typeface="Arial" charset="0"/>
              </a:rPr>
              <a:t>spotřeba </a:t>
            </a:r>
          </a:p>
          <a:p>
            <a:pPr eaLnBrk="1" hangingPunct="1"/>
            <a:r>
              <a:rPr lang="cs-CZ" sz="2400">
                <a:latin typeface="Arial" charset="0"/>
              </a:rPr>
              <a:t>domácností</a:t>
            </a:r>
          </a:p>
        </p:txBody>
      </p:sp>
      <p:sp>
        <p:nvSpPr>
          <p:cNvPr id="9227" name="Text Box 9"/>
          <p:cNvSpPr txBox="1">
            <a:spLocks noChangeArrowheads="1"/>
          </p:cNvSpPr>
          <p:nvPr/>
        </p:nvSpPr>
        <p:spPr bwMode="auto">
          <a:xfrm>
            <a:off x="3759200" y="4887913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cs-CZ" sz="2400">
                <a:latin typeface="Arial" charset="0"/>
              </a:rPr>
              <a:t>investice</a:t>
            </a:r>
          </a:p>
        </p:txBody>
      </p:sp>
      <p:sp>
        <p:nvSpPr>
          <p:cNvPr id="9228" name="Text Box 10"/>
          <p:cNvSpPr txBox="1">
            <a:spLocks noChangeArrowheads="1"/>
          </p:cNvSpPr>
          <p:nvPr/>
        </p:nvSpPr>
        <p:spPr bwMode="auto">
          <a:xfrm>
            <a:off x="5940425" y="4437063"/>
            <a:ext cx="1295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>
                <a:latin typeface="Arial" charset="0"/>
              </a:rPr>
              <a:t>vládní nákupy</a:t>
            </a:r>
          </a:p>
        </p:txBody>
      </p:sp>
      <p:sp>
        <p:nvSpPr>
          <p:cNvPr id="9229" name="Text Box 11"/>
          <p:cNvSpPr txBox="1">
            <a:spLocks noChangeArrowheads="1"/>
          </p:cNvSpPr>
          <p:nvPr/>
        </p:nvSpPr>
        <p:spPr bwMode="auto">
          <a:xfrm>
            <a:off x="7308850" y="3573463"/>
            <a:ext cx="135255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400">
                <a:latin typeface="Arial" charset="0"/>
              </a:rPr>
              <a:t>čistý export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 = spotřeba </a:t>
            </a:r>
            <a:r>
              <a:rPr lang="cs-CZ" dirty="0"/>
              <a:t>(</a:t>
            </a:r>
            <a:r>
              <a:rPr lang="cs-CZ" b="1" dirty="0" err="1"/>
              <a:t>C</a:t>
            </a:r>
            <a:r>
              <a:rPr lang="cs-CZ" dirty="0" err="1"/>
              <a:t>onsumption</a:t>
            </a:r>
            <a:r>
              <a:rPr lang="cs-CZ" dirty="0"/>
              <a:t>).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Spotřeba </a:t>
            </a:r>
            <a:r>
              <a:rPr lang="cs-CZ" dirty="0"/>
              <a:t>představuje výdaje domácností na zboží a </a:t>
            </a:r>
            <a:r>
              <a:rPr lang="cs-CZ" dirty="0" smtClean="0"/>
              <a:t>služby: nový </a:t>
            </a:r>
            <a:r>
              <a:rPr lang="cs-CZ" dirty="0"/>
              <a:t>mobil, </a:t>
            </a:r>
            <a:r>
              <a:rPr lang="cs-CZ" dirty="0" smtClean="0"/>
              <a:t>propiska, </a:t>
            </a:r>
            <a:r>
              <a:rPr lang="cs-CZ" dirty="0"/>
              <a:t>vstupenky na koncert, brýle, </a:t>
            </a:r>
            <a:r>
              <a:rPr lang="cs-CZ" dirty="0" smtClean="0"/>
              <a:t>pes, </a:t>
            </a:r>
            <a:r>
              <a:rPr lang="cs-CZ" dirty="0"/>
              <a:t>lentilky, kurz </a:t>
            </a:r>
            <a:r>
              <a:rPr lang="cs-CZ" dirty="0" smtClean="0"/>
              <a:t>golfu…tedy všechno </a:t>
            </a:r>
            <a:r>
              <a:rPr lang="cs-CZ" dirty="0"/>
              <a:t>s výjimkou nového bydlení. </a:t>
            </a:r>
          </a:p>
        </p:txBody>
      </p:sp>
      <p:pic>
        <p:nvPicPr>
          <p:cNvPr id="5122" name="Picture 2" descr="Výsledek obrázku pro consump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49"/>
            <a:ext cx="9158888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279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 = investice (</a:t>
            </a:r>
            <a:r>
              <a:rPr lang="cs-CZ" b="1" dirty="0" err="1" smtClean="0"/>
              <a:t>I</a:t>
            </a:r>
            <a:r>
              <a:rPr lang="cs-CZ" dirty="0" err="1" smtClean="0"/>
              <a:t>nvestments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4293096"/>
            <a:ext cx="8955088" cy="205935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Výdaje </a:t>
            </a:r>
            <a:r>
              <a:rPr lang="cs-CZ" dirty="0"/>
              <a:t>na stroje, zásoby, budovy, tedy vše, co firmám slouží k další výrobě, pod investice navíc řadíme i nové byty a domy kupované domácnostmi.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6146" name="Picture 2" descr="Výsledek obrázku pro je&amp;rcaron;á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05929"/>
            <a:ext cx="35814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02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343151"/>
            <a:ext cx="7793037" cy="1462087"/>
          </a:xfrm>
        </p:spPr>
        <p:txBody>
          <a:bodyPr/>
          <a:lstStyle/>
          <a:p>
            <a:r>
              <a:rPr lang="cs-CZ" b="1" dirty="0"/>
              <a:t>G</a:t>
            </a:r>
            <a:r>
              <a:rPr lang="cs-CZ" dirty="0"/>
              <a:t>  = vládní výdaje (</a:t>
            </a:r>
            <a:r>
              <a:rPr lang="cs-CZ" b="1" dirty="0" err="1"/>
              <a:t>G</a:t>
            </a:r>
            <a:r>
              <a:rPr lang="cs-CZ" dirty="0" err="1"/>
              <a:t>overnment</a:t>
            </a:r>
            <a:r>
              <a:rPr lang="cs-CZ" dirty="0"/>
              <a:t> </a:t>
            </a:r>
            <a:r>
              <a:rPr lang="cs-CZ" dirty="0" err="1"/>
              <a:t>expenditures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3504" y="3861048"/>
            <a:ext cx="8955088" cy="263542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Všechny výdaje státu: </a:t>
            </a:r>
          </a:p>
          <a:p>
            <a:r>
              <a:rPr lang="cs-CZ" dirty="0" smtClean="0"/>
              <a:t>výdaje </a:t>
            </a:r>
            <a:r>
              <a:rPr lang="cs-CZ" dirty="0"/>
              <a:t>města na nový </a:t>
            </a:r>
            <a:r>
              <a:rPr lang="cs-CZ" dirty="0" smtClean="0"/>
              <a:t>chodník; </a:t>
            </a:r>
          </a:p>
          <a:p>
            <a:r>
              <a:rPr lang="cs-CZ" dirty="0" smtClean="0"/>
              <a:t>ministerstva </a:t>
            </a:r>
            <a:r>
              <a:rPr lang="cs-CZ" dirty="0"/>
              <a:t>dopravy na </a:t>
            </a:r>
            <a:r>
              <a:rPr lang="cs-CZ" dirty="0" smtClean="0"/>
              <a:t>dálnici; </a:t>
            </a:r>
            <a:endParaRPr lang="cs-CZ" dirty="0"/>
          </a:p>
          <a:p>
            <a:r>
              <a:rPr lang="cs-CZ" dirty="0" smtClean="0"/>
              <a:t>ministerstva </a:t>
            </a:r>
            <a:r>
              <a:rPr lang="cs-CZ" dirty="0"/>
              <a:t>školství na platy učitelů</a:t>
            </a:r>
            <a:r>
              <a:rPr lang="cs-CZ" dirty="0" smtClean="0"/>
              <a:t>.</a:t>
            </a:r>
          </a:p>
          <a:p>
            <a:endParaRPr lang="cs-CZ" dirty="0"/>
          </a:p>
        </p:txBody>
      </p:sp>
      <p:pic>
        <p:nvPicPr>
          <p:cNvPr id="7170" name="Picture 2" descr="Výsledek obrázku pro gover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020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993062" cy="1126455"/>
          </a:xfrm>
        </p:spPr>
        <p:txBody>
          <a:bodyPr/>
          <a:lstStyle/>
          <a:p>
            <a:r>
              <a:rPr lang="cs-CZ" b="1" dirty="0"/>
              <a:t>NX </a:t>
            </a:r>
            <a:r>
              <a:rPr lang="cs-CZ" dirty="0"/>
              <a:t>= čistý vývoz (</a:t>
            </a:r>
            <a:r>
              <a:rPr lang="cs-CZ" b="1" dirty="0"/>
              <a:t>N</a:t>
            </a:r>
            <a:r>
              <a:rPr lang="cs-CZ" dirty="0"/>
              <a:t>et </a:t>
            </a:r>
            <a:r>
              <a:rPr lang="cs-CZ" dirty="0" err="1"/>
              <a:t>E</a:t>
            </a:r>
            <a:r>
              <a:rPr lang="cs-CZ" b="1" dirty="0" err="1"/>
              <a:t>x</a:t>
            </a:r>
            <a:r>
              <a:rPr lang="cs-CZ" dirty="0" err="1"/>
              <a:t>ports</a:t>
            </a:r>
            <a:r>
              <a:rPr lang="cs-CZ" dirty="0"/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017713"/>
            <a:ext cx="8847584" cy="2275383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Rozdíl </a:t>
            </a:r>
            <a:r>
              <a:rPr lang="cs-CZ" dirty="0"/>
              <a:t>mezi výdaji na statky, které byly ze země vyvezeny do zahraničí (</a:t>
            </a:r>
            <a:r>
              <a:rPr lang="cs-CZ" b="1" dirty="0"/>
              <a:t>ex</a:t>
            </a:r>
            <a:r>
              <a:rPr lang="cs-CZ" dirty="0"/>
              <a:t>porty, EX) a statky, které byly do země ze zahraničí dovezeny (</a:t>
            </a:r>
            <a:r>
              <a:rPr lang="cs-CZ" b="1" dirty="0"/>
              <a:t>im</a:t>
            </a:r>
            <a:r>
              <a:rPr lang="cs-CZ" dirty="0"/>
              <a:t>porty, IM): </a:t>
            </a:r>
            <a:r>
              <a:rPr lang="cs-CZ" i="1" dirty="0"/>
              <a:t>NX = EX – IM</a:t>
            </a:r>
            <a:r>
              <a:rPr lang="cs-CZ" dirty="0"/>
              <a:t>.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8194" name="Picture 2" descr="Výsledek obrázku pro expo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861048"/>
            <a:ext cx="358140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970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metody výpočtu HDP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Produkční metoda (přidaná hodnota):</a:t>
            </a:r>
            <a:endParaRPr lang="cs-CZ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cs-CZ" dirty="0" smtClean="0"/>
              <a:t>HDP = Produkce - meziprodukty + daně z produktů - dotace na produkty </a:t>
            </a: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Důchodová metoda:</a:t>
            </a:r>
            <a:r>
              <a:rPr lang="cs-CZ" dirty="0" smtClean="0"/>
              <a:t> součet prvotních důchodů v národním hospodářství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Metoda přidanou hodnotou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Přidaná hodnota = příjem firmy – nákupy mezistatků</a:t>
            </a:r>
          </a:p>
          <a:p>
            <a:pPr eaLnBrk="1" hangingPunct="1"/>
            <a:r>
              <a:rPr lang="cs-CZ" smtClean="0"/>
              <a:t>Domácí produkt = součet přidaných hodnot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60350"/>
            <a:ext cx="7581900" cy="1143000"/>
          </a:xfrm>
        </p:spPr>
        <p:txBody>
          <a:bodyPr/>
          <a:lstStyle/>
          <a:p>
            <a:pPr eaLnBrk="1" hangingPunct="1"/>
            <a:r>
              <a:rPr lang="cs-CZ" smtClean="0"/>
              <a:t>HDP přidanou hodnotou  </a:t>
            </a:r>
          </a:p>
        </p:txBody>
      </p:sp>
      <p:graphicFrame>
        <p:nvGraphicFramePr>
          <p:cNvPr id="171049" name="Group 4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7069982"/>
              </p:ext>
            </p:extLst>
          </p:nvPr>
        </p:nvGraphicFramePr>
        <p:xfrm>
          <a:off x="468313" y="2133600"/>
          <a:ext cx="8496300" cy="4021139"/>
        </p:xfrm>
        <a:graphic>
          <a:graphicData uri="http://schemas.openxmlformats.org/drawingml/2006/table">
            <a:tbl>
              <a:tblPr/>
              <a:tblGrid>
                <a:gridCol w="1525587"/>
                <a:gridCol w="1905000"/>
                <a:gridCol w="2905125"/>
                <a:gridCol w="2160588"/>
              </a:tblGrid>
              <a:tr h="150495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příjmy firmy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nákupy </a:t>
                      </a:r>
                      <a:r>
                        <a:rPr kumimoji="0" lang="cs-CZ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mezistatků</a:t>
                      </a:r>
                      <a:endParaRPr kumimoji="0" lang="cs-CZ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(surovin, materiálů)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Přidaná</a:t>
                      </a:r>
                    </a:p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hodnota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pšenice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mouka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48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rohlík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2700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4300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032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produkt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7000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0" name="Oval 40"/>
          <p:cNvSpPr>
            <a:spLocks noChangeArrowheads="1"/>
          </p:cNvSpPr>
          <p:nvPr/>
        </p:nvSpPr>
        <p:spPr bwMode="auto">
          <a:xfrm>
            <a:off x="7308850" y="5589588"/>
            <a:ext cx="1079500" cy="6477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sp>
        <p:nvSpPr>
          <p:cNvPr id="2" name="Minus 1"/>
          <p:cNvSpPr/>
          <p:nvPr/>
        </p:nvSpPr>
        <p:spPr>
          <a:xfrm>
            <a:off x="3563888" y="3717032"/>
            <a:ext cx="648072" cy="36004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Minus 6"/>
          <p:cNvSpPr/>
          <p:nvPr/>
        </p:nvSpPr>
        <p:spPr>
          <a:xfrm>
            <a:off x="3563888" y="4240136"/>
            <a:ext cx="648072" cy="360040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Minus 7"/>
          <p:cNvSpPr/>
          <p:nvPr/>
        </p:nvSpPr>
        <p:spPr>
          <a:xfrm>
            <a:off x="3563888" y="4715622"/>
            <a:ext cx="648072" cy="297554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Je rovno 3"/>
          <p:cNvSpPr/>
          <p:nvPr/>
        </p:nvSpPr>
        <p:spPr>
          <a:xfrm>
            <a:off x="6515670" y="3717032"/>
            <a:ext cx="648618" cy="360040"/>
          </a:xfrm>
          <a:prstGeom prst="mathEqua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Je rovno 9"/>
          <p:cNvSpPr/>
          <p:nvPr/>
        </p:nvSpPr>
        <p:spPr>
          <a:xfrm>
            <a:off x="6515670" y="4221088"/>
            <a:ext cx="648618" cy="360040"/>
          </a:xfrm>
          <a:prstGeom prst="mathEqua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1" name="Je rovno 10"/>
          <p:cNvSpPr/>
          <p:nvPr/>
        </p:nvSpPr>
        <p:spPr>
          <a:xfrm>
            <a:off x="6516216" y="4653136"/>
            <a:ext cx="648618" cy="360040"/>
          </a:xfrm>
          <a:prstGeom prst="mathEqual">
            <a:avLst/>
          </a:prstGeom>
          <a:solidFill>
            <a:schemeClr val="tx1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 X HNP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3211487"/>
          </a:xfrm>
        </p:spPr>
        <p:txBody>
          <a:bodyPr/>
          <a:lstStyle/>
          <a:p>
            <a:pPr eaLnBrk="1" hangingPunct="1"/>
            <a:r>
              <a:rPr lang="cs-CZ" b="1" dirty="0" smtClean="0"/>
              <a:t>Domácí</a:t>
            </a:r>
            <a:r>
              <a:rPr lang="cs-CZ" dirty="0" smtClean="0"/>
              <a:t> = produkce všech firem na území státu bez ohledu na národní příslušnost</a:t>
            </a:r>
          </a:p>
          <a:p>
            <a:pPr eaLnBrk="1" hangingPunct="1"/>
            <a:r>
              <a:rPr lang="cs-CZ" b="1" dirty="0" smtClean="0"/>
              <a:t>Národní</a:t>
            </a:r>
            <a:r>
              <a:rPr lang="cs-CZ" dirty="0" smtClean="0"/>
              <a:t> = produkce všech národních firem bez ohledu na území</a:t>
            </a:r>
          </a:p>
          <a:p>
            <a:pPr eaLnBrk="1" hangingPunct="1"/>
            <a:r>
              <a:rPr lang="cs-CZ" dirty="0"/>
              <a:t>Džus </a:t>
            </a:r>
            <a:r>
              <a:rPr lang="cs-CZ" dirty="0" err="1"/>
              <a:t>Jupík</a:t>
            </a:r>
            <a:r>
              <a:rPr lang="cs-CZ" dirty="0"/>
              <a:t> z polského Kutna navýší polský </a:t>
            </a:r>
            <a:r>
              <a:rPr lang="cs-CZ" dirty="0" smtClean="0"/>
              <a:t>H</a:t>
            </a:r>
            <a:r>
              <a:rPr lang="cs-CZ" b="1" dirty="0" smtClean="0">
                <a:solidFill>
                  <a:schemeClr val="tx2"/>
                </a:solidFill>
              </a:rPr>
              <a:t>D</a:t>
            </a:r>
            <a:r>
              <a:rPr lang="cs-CZ" dirty="0" smtClean="0"/>
              <a:t>P, </a:t>
            </a:r>
            <a:r>
              <a:rPr lang="cs-CZ" dirty="0"/>
              <a:t>ale český </a:t>
            </a:r>
            <a:r>
              <a:rPr lang="cs-CZ" dirty="0" smtClean="0"/>
              <a:t>H</a:t>
            </a:r>
            <a:r>
              <a:rPr lang="cs-CZ" b="1" dirty="0" smtClean="0">
                <a:solidFill>
                  <a:srgbClr val="C00000"/>
                </a:solidFill>
              </a:rPr>
              <a:t>N</a:t>
            </a:r>
            <a:r>
              <a:rPr lang="cs-CZ" dirty="0" smtClean="0"/>
              <a:t>P.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79512" y="5282896"/>
            <a:ext cx="23042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a) HDP </a:t>
            </a:r>
            <a:r>
              <a:rPr lang="cs-CZ" sz="2400" dirty="0"/>
              <a:t>&gt; HNP</a:t>
            </a:r>
          </a:p>
          <a:p>
            <a:r>
              <a:rPr lang="cs-CZ" sz="2400" dirty="0" smtClean="0"/>
              <a:t>b) HDP </a:t>
            </a:r>
            <a:r>
              <a:rPr lang="cs-CZ" sz="2400" dirty="0"/>
              <a:t>= HNP</a:t>
            </a:r>
          </a:p>
          <a:p>
            <a:r>
              <a:rPr lang="cs-CZ" sz="2400" dirty="0" smtClean="0"/>
              <a:t>c) </a:t>
            </a:r>
            <a:r>
              <a:rPr lang="cs-CZ" sz="2400" dirty="0"/>
              <a:t>HDP &lt; HNP</a:t>
            </a:r>
          </a:p>
          <a:p>
            <a:endParaRPr lang="cs-CZ" dirty="0"/>
          </a:p>
        </p:txBody>
      </p:sp>
      <p:pic>
        <p:nvPicPr>
          <p:cNvPr id="9218" name="Picture 2" descr="Výsledek obrázku pro czech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588" y="1"/>
            <a:ext cx="2777411" cy="17728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Výsledek obrázku pro questionmark"/>
          <p:cNvSpPr>
            <a:spLocks noChangeAspect="1" noChangeArrowheads="1"/>
          </p:cNvSpPr>
          <p:nvPr/>
        </p:nvSpPr>
        <p:spPr bwMode="auto">
          <a:xfrm>
            <a:off x="155575" y="-17145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6" descr="Výsledek obrázku pro questionmark"/>
          <p:cNvSpPr>
            <a:spLocks noChangeAspect="1" noChangeArrowheads="1"/>
          </p:cNvSpPr>
          <p:nvPr/>
        </p:nvSpPr>
        <p:spPr bwMode="auto">
          <a:xfrm>
            <a:off x="307975" y="-1562100"/>
            <a:ext cx="35814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224" name="Picture 8" descr="Výsledek obrázku pro questionmar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61" y="5229200"/>
            <a:ext cx="1505967" cy="1505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026" name="Picture 2" descr="Výsledek obrázku pro zuzana r&amp;uring;&amp;zcaron;i&amp;ccaron;k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65766"/>
            <a:ext cx="35814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647636"/>
              </p:ext>
            </p:extLst>
          </p:nvPr>
        </p:nvGraphicFramePr>
        <p:xfrm>
          <a:off x="251520" y="2564904"/>
          <a:ext cx="8960221" cy="2057400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5771198"/>
                <a:gridCol w="1170676"/>
                <a:gridCol w="2018347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 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97840" algn="l"/>
                        </a:tabLst>
                      </a:pPr>
                      <a:r>
                        <a:rPr lang="cs-CZ" sz="1800">
                          <a:effectLst/>
                        </a:rPr>
                        <a:t>???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Česká republika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Střední očekávaná délka života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45 let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77 let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Dětská úmrtnost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10 %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0,26 %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Domácnosti, které nemají telefon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90 %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&lt;2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Dospělí lidé s alespoň středoškolským vzděláním</a:t>
                      </a:r>
                      <a:endParaRPr lang="cs-CZ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&lt;10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&gt;80 </a:t>
                      </a:r>
                      <a:r>
                        <a:rPr lang="cs-CZ" sz="1800" dirty="0">
                          <a:effectLst/>
                        </a:rPr>
                        <a:t>%</a:t>
                      </a:r>
                      <a:endParaRPr lang="cs-CZ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05076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Nominální X reálný produkt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2419399"/>
          </a:xfrm>
        </p:spPr>
        <p:txBody>
          <a:bodyPr/>
          <a:lstStyle/>
          <a:p>
            <a:pPr eaLnBrk="1" hangingPunct="1"/>
            <a:r>
              <a:rPr lang="cs-CZ" b="1" dirty="0" smtClean="0"/>
              <a:t>Nominální</a:t>
            </a:r>
            <a:r>
              <a:rPr lang="cs-CZ" dirty="0" smtClean="0"/>
              <a:t> = v běžných cenách (</a:t>
            </a:r>
            <a:r>
              <a:rPr lang="cs-CZ" dirty="0" err="1" smtClean="0"/>
              <a:t>b.c</a:t>
            </a:r>
            <a:r>
              <a:rPr lang="cs-CZ" dirty="0" smtClean="0"/>
              <a:t>.)</a:t>
            </a:r>
          </a:p>
          <a:p>
            <a:pPr eaLnBrk="1" hangingPunct="1"/>
            <a:r>
              <a:rPr lang="cs-CZ" b="1" dirty="0" smtClean="0"/>
              <a:t>Reálný</a:t>
            </a:r>
            <a:r>
              <a:rPr lang="cs-CZ" dirty="0" smtClean="0"/>
              <a:t> = ve stálých cenách (</a:t>
            </a:r>
            <a:r>
              <a:rPr lang="cs-CZ" dirty="0" err="1" smtClean="0"/>
              <a:t>s.c</a:t>
            </a:r>
            <a:r>
              <a:rPr lang="cs-CZ" dirty="0" smtClean="0"/>
              <a:t>.)</a:t>
            </a:r>
          </a:p>
          <a:p>
            <a:pPr eaLnBrk="1" hangingPunct="1"/>
            <a:r>
              <a:rPr lang="cs-CZ" b="1" dirty="0" smtClean="0"/>
              <a:t>Deflátor HDP</a:t>
            </a:r>
            <a:r>
              <a:rPr lang="cs-CZ" dirty="0" smtClean="0"/>
              <a:t> = nominální HDP × 100 %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                                reálný HDP</a:t>
            </a:r>
          </a:p>
        </p:txBody>
      </p:sp>
      <p:sp>
        <p:nvSpPr>
          <p:cNvPr id="14343" name="Line 5"/>
          <p:cNvSpPr>
            <a:spLocks noChangeShapeType="1"/>
          </p:cNvSpPr>
          <p:nvPr/>
        </p:nvSpPr>
        <p:spPr bwMode="auto">
          <a:xfrm>
            <a:off x="3924300" y="3789040"/>
            <a:ext cx="2520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8834492"/>
              </p:ext>
            </p:extLst>
          </p:nvPr>
        </p:nvGraphicFramePr>
        <p:xfrm>
          <a:off x="539552" y="4509120"/>
          <a:ext cx="6519546" cy="2030924"/>
        </p:xfrm>
        <a:graphic>
          <a:graphicData uri="http://schemas.openxmlformats.org/drawingml/2006/table">
            <a:tbl>
              <a:tblPr firstRow="1" firstCol="1" bandRow="1">
                <a:tableStyleId>{073A0DAA-6AF3-43AB-8588-CEC1D06C72B9}</a:tableStyleId>
              </a:tblPr>
              <a:tblGrid>
                <a:gridCol w="5199698"/>
                <a:gridCol w="1319848"/>
              </a:tblGrid>
              <a:tr h="3704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HDP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mld. Kč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868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stálé ceny roku 2010, sezonně očištěno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4 052 809</a:t>
                      </a:r>
                      <a:endParaRPr lang="cs-CZ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8686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běžné ceny, sezonně očištěno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4 261 139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reálného HDP ČR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Základy ekonomie</a:t>
            </a:r>
            <a:endParaRPr lang="cs-CZ" dirty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969109"/>
              </p:ext>
            </p:extLst>
          </p:nvPr>
        </p:nvGraphicFramePr>
        <p:xfrm>
          <a:off x="0" y="2060848"/>
          <a:ext cx="9144000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803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Nominální X reálný produkt</a:t>
            </a:r>
          </a:p>
        </p:txBody>
      </p:sp>
      <p:graphicFrame>
        <p:nvGraphicFramePr>
          <p:cNvPr id="154683" name="Group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0535571"/>
              </p:ext>
            </p:extLst>
          </p:nvPr>
        </p:nvGraphicFramePr>
        <p:xfrm>
          <a:off x="2700338" y="1844675"/>
          <a:ext cx="6096000" cy="4591287"/>
        </p:xfrm>
        <a:graphic>
          <a:graphicData uri="http://schemas.openxmlformats.org/drawingml/2006/table">
            <a:tbl>
              <a:tblPr/>
              <a:tblGrid>
                <a:gridCol w="2032000"/>
                <a:gridCol w="2032000"/>
                <a:gridCol w="2032000"/>
              </a:tblGrid>
              <a:tr h="90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cs-CZ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2018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3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2019</a:t>
                      </a:r>
                      <a:endParaRPr kumimoji="0" lang="cs-CZ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charset="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90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kusy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1000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800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98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cena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7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Nominální produkt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5600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47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Reálný produkt</a:t>
                      </a:r>
                    </a:p>
                  </a:txBody>
                  <a:tcPr marT="45714" marB="4571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5000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charset="0"/>
                        </a:rPr>
                        <a:t>4000</a:t>
                      </a: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391" name="Line 56"/>
          <p:cNvSpPr>
            <a:spLocks noChangeShapeType="1"/>
          </p:cNvSpPr>
          <p:nvPr/>
        </p:nvSpPr>
        <p:spPr bwMode="auto">
          <a:xfrm>
            <a:off x="1763713" y="5157788"/>
            <a:ext cx="936625" cy="79216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5392" name="Text Box 57"/>
          <p:cNvSpPr txBox="1">
            <a:spLocks noChangeArrowheads="1"/>
          </p:cNvSpPr>
          <p:nvPr/>
        </p:nvSpPr>
        <p:spPr bwMode="auto">
          <a:xfrm>
            <a:off x="179388" y="4941888"/>
            <a:ext cx="7921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>
              <a:latin typeface="Arial" charset="0"/>
            </a:endParaRPr>
          </a:p>
        </p:txBody>
      </p:sp>
      <p:sp>
        <p:nvSpPr>
          <p:cNvPr id="15393" name="Text Box 58"/>
          <p:cNvSpPr txBox="1">
            <a:spLocks noChangeArrowheads="1"/>
          </p:cNvSpPr>
          <p:nvPr/>
        </p:nvSpPr>
        <p:spPr bwMode="auto">
          <a:xfrm>
            <a:off x="323850" y="4076700"/>
            <a:ext cx="1944688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  <a:latin typeface="Arial" charset="0"/>
              </a:rPr>
              <a:t>V cenách roku </a:t>
            </a:r>
            <a:r>
              <a:rPr lang="cs-CZ" b="1" smtClean="0">
                <a:solidFill>
                  <a:srgbClr val="FF0000"/>
                </a:solidFill>
                <a:latin typeface="Arial" charset="0"/>
              </a:rPr>
              <a:t>2018 </a:t>
            </a:r>
            <a:endParaRPr lang="cs-CZ" b="1">
              <a:solidFill>
                <a:srgbClr val="FF0000"/>
              </a:solidFill>
              <a:latin typeface="Arial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cs-CZ" b="1">
                <a:solidFill>
                  <a:srgbClr val="FF0000"/>
                </a:solidFill>
                <a:latin typeface="Arial" charset="0"/>
              </a:rPr>
              <a:t>(základní obd.)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 v kontextu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POPULACE: </a:t>
            </a:r>
            <a:r>
              <a:rPr lang="cs-CZ" dirty="0" smtClean="0"/>
              <a:t>HDP na hlavu (ekonomická úroveň)</a:t>
            </a: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KUPNÍ SÍLA: </a:t>
            </a:r>
            <a:r>
              <a:rPr lang="cs-CZ" dirty="0" smtClean="0"/>
              <a:t>HDP na hlavu na základě parity kupní síly PPP (životní úroveň)</a:t>
            </a:r>
            <a:endParaRPr lang="cs-CZ" b="1" dirty="0" smtClean="0"/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ZAMĚSTNANOST: </a:t>
            </a:r>
            <a:r>
              <a:rPr lang="cs-CZ" dirty="0" smtClean="0"/>
              <a:t>produkt na zaměstnance (produktivita)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Síla vs. úroveň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708779"/>
              </p:ext>
            </p:extLst>
          </p:nvPr>
        </p:nvGraphicFramePr>
        <p:xfrm>
          <a:off x="611560" y="2348880"/>
          <a:ext cx="4078288" cy="4114800"/>
        </p:xfrm>
        <a:graphic>
          <a:graphicData uri="http://schemas.openxmlformats.org/drawingml/2006/table">
            <a:tbl>
              <a:tblPr firstRow="1" firstCol="1" bandRow="1">
                <a:tableStyleId>{2A488322-F2BA-4B5B-9748-0D474271808F}</a:tableStyleId>
              </a:tblPr>
              <a:tblGrid>
                <a:gridCol w="2224723"/>
                <a:gridCol w="751205"/>
                <a:gridCol w="1102360"/>
              </a:tblGrid>
              <a:tr h="197485">
                <a:tc row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Země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Pořadí země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19710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HDP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HDP/os.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USA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10.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Čína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79.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Německo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18.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Lucembursko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73.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1.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Norsko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27.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2.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Katar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49.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3.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Česká republika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solidFill>
                            <a:schemeClr val="tx1"/>
                          </a:solidFill>
                          <a:effectLst/>
                        </a:rPr>
                        <a:t>51.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1"/>
                          </a:solidFill>
                          <a:effectLst/>
                        </a:rPr>
                        <a:t>41.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11266" name="Picture 2" descr="Výsledek obrázku pro david and golia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062" y="469379"/>
            <a:ext cx="4262346" cy="5551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7843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7793037" cy="1462087"/>
          </a:xfrm>
        </p:spPr>
        <p:txBody>
          <a:bodyPr/>
          <a:lstStyle/>
          <a:p>
            <a:pPr eaLnBrk="1" hangingPunct="1"/>
            <a:r>
              <a:rPr lang="cs-CZ" smtClean="0"/>
              <a:t>BigMac Index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989138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Publikován časopisem </a:t>
            </a:r>
            <a:r>
              <a:rPr lang="cs-CZ" sz="2800" dirty="0" err="1" smtClean="0"/>
              <a:t>The</a:t>
            </a:r>
            <a:r>
              <a:rPr lang="cs-CZ" sz="2800" dirty="0" smtClean="0"/>
              <a:t> </a:t>
            </a:r>
            <a:r>
              <a:rPr lang="cs-CZ" sz="2800" dirty="0" err="1" smtClean="0"/>
              <a:t>Economist</a:t>
            </a:r>
            <a:r>
              <a:rPr lang="cs-CZ" sz="2800" dirty="0" smtClean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Neformální způsob vyjádření parity kupní síly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Výchozí předpoklad: zákon jediné ceny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/>
              <a:t>Cena </a:t>
            </a:r>
            <a:r>
              <a:rPr lang="cs-CZ" sz="2400" dirty="0" err="1" smtClean="0"/>
              <a:t>BigMacu</a:t>
            </a:r>
            <a:r>
              <a:rPr lang="cs-CZ" sz="2400" dirty="0" smtClean="0"/>
              <a:t> by měla být po přepočtení na jednu měnu ve všech zemích stejná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Srovnání skutečného směnného kurzu a kupní síly indikuje, zda je měna podhodnocená nebo nadhodnocená</a:t>
            </a:r>
          </a:p>
        </p:txBody>
      </p:sp>
      <p:pic>
        <p:nvPicPr>
          <p:cNvPr id="184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60350"/>
            <a:ext cx="2967038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74" r="30482" b="10563"/>
          <a:stretch/>
        </p:blipFill>
        <p:spPr bwMode="auto">
          <a:xfrm>
            <a:off x="35432" y="0"/>
            <a:ext cx="73066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49" t="74469" r="29301" b="11281"/>
          <a:stretch/>
        </p:blipFill>
        <p:spPr bwMode="auto">
          <a:xfrm>
            <a:off x="4211960" y="5468112"/>
            <a:ext cx="4261104" cy="138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Nominální HDP p. c. (2015)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3314" name="Picture 2" descr="Výsledek obrázku pro nominal gdp per capita 20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" y="2204864"/>
            <a:ext cx="9024997" cy="41764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Index lidského rozvoje - HDI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Očekávaná délka života (20-85)</a:t>
            </a:r>
          </a:p>
          <a:p>
            <a:r>
              <a:rPr lang="cs-CZ" dirty="0" smtClean="0"/>
              <a:t>Vzdělání</a:t>
            </a:r>
          </a:p>
          <a:p>
            <a:pPr lvl="1"/>
            <a:r>
              <a:rPr lang="cs-CZ" dirty="0" smtClean="0"/>
              <a:t>Střední délka vzdělání (0-18)</a:t>
            </a:r>
          </a:p>
          <a:p>
            <a:pPr lvl="1"/>
            <a:r>
              <a:rPr lang="cs-CZ" dirty="0" smtClean="0"/>
              <a:t>Očekávaná délka vzdělání (0-15)</a:t>
            </a:r>
          </a:p>
          <a:p>
            <a:r>
              <a:rPr lang="cs-CZ" dirty="0" smtClean="0"/>
              <a:t>HNP p. c. (100-75000$)</a:t>
            </a:r>
            <a:endParaRPr lang="cs-CZ" dirty="0"/>
          </a:p>
          <a:p>
            <a:r>
              <a:rPr lang="cs-CZ" dirty="0" smtClean="0"/>
              <a:t>ČR: 28. místo (77,7-12,3-16,4-24535)</a:t>
            </a:r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HDI (</a:t>
            </a:r>
            <a:r>
              <a:rPr lang="cs-CZ" smtClean="0"/>
              <a:t>2017)</a:t>
            </a:r>
            <a:endParaRPr lang="cs-CZ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026" name="Picture 2" descr="https://upload.wikimedia.org/wikipedia/commons/thumb/a/a7/IQAHDI_2018.svg/1920px-IQAHDI_2018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9596" y="2176463"/>
            <a:ext cx="963930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HDP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dirty="0" smtClean="0">
                <a:solidFill>
                  <a:srgbClr val="FF0000"/>
                </a:solidFill>
              </a:rPr>
              <a:t>H</a:t>
            </a:r>
            <a:r>
              <a:rPr lang="cs-CZ" dirty="0" smtClean="0"/>
              <a:t>rubý </a:t>
            </a:r>
            <a:r>
              <a:rPr lang="cs-CZ" b="1" dirty="0" smtClean="0">
                <a:solidFill>
                  <a:srgbClr val="FF0000"/>
                </a:solidFill>
              </a:rPr>
              <a:t>d</a:t>
            </a:r>
            <a:r>
              <a:rPr lang="cs-CZ" dirty="0" smtClean="0"/>
              <a:t>omácí </a:t>
            </a:r>
            <a:r>
              <a:rPr lang="cs-CZ" b="1" dirty="0" smtClean="0">
                <a:solidFill>
                  <a:srgbClr val="FF0000"/>
                </a:solidFill>
              </a:rPr>
              <a:t>p</a:t>
            </a:r>
            <a:r>
              <a:rPr lang="cs-CZ" dirty="0" smtClean="0"/>
              <a:t>rodukt </a:t>
            </a:r>
          </a:p>
          <a:p>
            <a:pPr eaLnBrk="1" hangingPunct="1"/>
            <a:r>
              <a:rPr lang="cs-CZ" dirty="0" smtClean="0"/>
              <a:t>Vypovídá o výkonu ekonomiky</a:t>
            </a:r>
          </a:p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= </a:t>
            </a:r>
            <a:r>
              <a:rPr lang="cs-CZ" u="sng" dirty="0" smtClean="0"/>
              <a:t>celková</a:t>
            </a:r>
            <a:r>
              <a:rPr lang="cs-CZ" dirty="0" smtClean="0"/>
              <a:t> </a:t>
            </a:r>
            <a:r>
              <a:rPr lang="cs-CZ" u="sng" dirty="0" smtClean="0"/>
              <a:t>tržní</a:t>
            </a:r>
            <a:r>
              <a:rPr lang="cs-CZ" dirty="0" smtClean="0"/>
              <a:t> hodnota </a:t>
            </a:r>
            <a:r>
              <a:rPr lang="cs-CZ" u="sng" dirty="0" smtClean="0"/>
              <a:t>finální</a:t>
            </a:r>
            <a:r>
              <a:rPr lang="cs-CZ" dirty="0" smtClean="0"/>
              <a:t> produkce vyprodukované </a:t>
            </a:r>
            <a:r>
              <a:rPr lang="cs-CZ" u="sng" dirty="0" smtClean="0"/>
              <a:t>v zemi </a:t>
            </a:r>
            <a:r>
              <a:rPr lang="cs-CZ" dirty="0" smtClean="0"/>
              <a:t>za </a:t>
            </a:r>
            <a:r>
              <a:rPr lang="cs-CZ" u="sng" dirty="0" smtClean="0"/>
              <a:t>určité časové období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HDI </a:t>
            </a:r>
            <a:r>
              <a:rPr lang="cs-CZ" smtClean="0"/>
              <a:t>2017</a:t>
            </a:r>
            <a:endParaRPr lang="cs-CZ" dirty="0" smtClean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1405562"/>
              </p:ext>
            </p:extLst>
          </p:nvPr>
        </p:nvGraphicFramePr>
        <p:xfrm>
          <a:off x="899592" y="2132856"/>
          <a:ext cx="7416040" cy="4474845"/>
        </p:xfrm>
        <a:graphic>
          <a:graphicData uri="http://schemas.openxmlformats.org/drawingml/2006/table">
            <a:tbl>
              <a:tblPr>
                <a:tableStyleId>{C4B1156A-380E-4F78-BDF5-A606A8083BF9}</a:tableStyleId>
              </a:tblPr>
              <a:tblGrid>
                <a:gridCol w="576263"/>
                <a:gridCol w="1788732"/>
                <a:gridCol w="798513"/>
                <a:gridCol w="4252532"/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Island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25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USA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2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Japonsko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3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Norsko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64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Venezuela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323850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4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Švýcarsko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5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Finsko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149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Čad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150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Jižní Sudán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8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Německo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151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Středoafrická republika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cs-CZ" sz="3200" u="none" strike="noStrike">
                          <a:effectLst/>
                        </a:rPr>
                        <a:t>15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3200" u="none" strike="noStrike">
                          <a:effectLst/>
                        </a:rPr>
                        <a:t>ČR</a:t>
                      </a:r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cs-CZ" sz="3200" b="0" i="0" u="none" strike="noStrike">
                        <a:effectLst/>
                        <a:latin typeface="Arial CE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198463"/>
          </a:xfrm>
        </p:spPr>
        <p:txBody>
          <a:bodyPr/>
          <a:lstStyle/>
          <a:p>
            <a:r>
              <a:rPr lang="cs-CZ" sz="2800" dirty="0"/>
              <a:t>Robert F. </a:t>
            </a:r>
            <a:r>
              <a:rPr lang="cs-CZ" sz="2800" dirty="0" err="1"/>
              <a:t>Kenendy</a:t>
            </a:r>
            <a:r>
              <a:rPr lang="cs-CZ" sz="2800" dirty="0"/>
              <a:t>: 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>Projev </a:t>
            </a:r>
            <a:r>
              <a:rPr lang="cs-CZ" sz="2800" dirty="0"/>
              <a:t>na univerzitě v Kansasu, 18. 3. 1968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2"/>
            <a:ext cx="9144000" cy="4363615"/>
          </a:xfrm>
        </p:spPr>
        <p:txBody>
          <a:bodyPr/>
          <a:lstStyle/>
          <a:p>
            <a:pPr marL="0" indent="0">
              <a:buNone/>
            </a:pPr>
            <a:r>
              <a:rPr lang="cs-CZ" sz="2000" i="1" dirty="0" smtClean="0"/>
              <a:t>„</a:t>
            </a:r>
            <a:r>
              <a:rPr lang="cs-CZ" sz="2000" i="1" dirty="0"/>
              <a:t>Do hrubého národního produktu se započítávají speciální dveřní zámky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i </a:t>
            </a:r>
            <a:r>
              <a:rPr lang="cs-CZ" sz="2000" i="1" dirty="0"/>
              <a:t>věznice pro lidi, kteří je páčí. Započítává se do něj ničení sekvojových lesů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i </a:t>
            </a:r>
            <a:r>
              <a:rPr lang="cs-CZ" sz="2000" i="1" dirty="0"/>
              <a:t>chaotické ničení našeho přírodního bohatství. Započítává se do něj napalm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a </a:t>
            </a:r>
            <a:r>
              <a:rPr lang="cs-CZ" sz="2000" i="1" dirty="0"/>
              <a:t>započítávají se do něj jaderné hlavice </a:t>
            </a:r>
            <a:r>
              <a:rPr lang="cs-CZ" sz="2000" i="1" dirty="0" smtClean="0"/>
              <a:t> a </a:t>
            </a:r>
            <a:r>
              <a:rPr lang="cs-CZ" sz="2000" i="1" dirty="0"/>
              <a:t>obrněné automobily pro policii, aby mohla potlačovat nepokoje v našich městech. Započítává se do něj </a:t>
            </a:r>
            <a:r>
              <a:rPr lang="cs-CZ" sz="2000" i="1" dirty="0" err="1"/>
              <a:t>Whitmanova</a:t>
            </a:r>
            <a:r>
              <a:rPr lang="cs-CZ" sz="2000" i="1" dirty="0"/>
              <a:t> puška i </a:t>
            </a:r>
            <a:r>
              <a:rPr lang="cs-CZ" sz="2000" i="1" dirty="0" err="1"/>
              <a:t>Speckův</a:t>
            </a:r>
            <a:r>
              <a:rPr lang="cs-CZ" sz="2000" i="1" dirty="0"/>
              <a:t> nůž i televizní programy, které oslavují násilí, jen aby prodaly našim dětem hračky. </a:t>
            </a:r>
            <a:endParaRPr lang="cs-CZ" sz="2000" dirty="0"/>
          </a:p>
          <a:p>
            <a:pPr marL="0" indent="0">
              <a:buNone/>
            </a:pPr>
            <a:r>
              <a:rPr lang="cs-CZ" sz="2000" i="1" dirty="0"/>
              <a:t>Přitom však hrubý národní produkt nezohledňuje zdraví našich dětí, kvalitu jejich vzdělávání nebo jejich radost ze hry. Nezahrnuje krásu naší poezie ani pevnost našich manželství; kvalitu našich veřejných diskusí, ani čestnost našich veřejných činitelů. Neměří ani náš humor, ani naši odvahu, ani oddanost naší země, měří zkrátka všechno s výjimkou toho, co dává životu smysl. A může nám o Americe říci všechno, kromě toho, proč jsme hrdí, že jsme Američané“ </a:t>
            </a:r>
            <a:r>
              <a:rPr lang="cs-CZ" sz="1800" i="1" dirty="0"/>
              <a:t/>
            </a:r>
            <a:br>
              <a:rPr lang="cs-CZ" sz="1800" i="1" dirty="0"/>
            </a:br>
            <a:r>
              <a:rPr lang="cs-CZ" sz="1800" i="1" dirty="0"/>
              <a:t/>
            </a:r>
            <a:br>
              <a:rPr lang="cs-CZ" sz="1800" i="1" dirty="0"/>
            </a:br>
            <a:endParaRPr lang="cs-CZ" sz="1800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72170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dirty="0" smtClean="0"/>
              <a:t>Pokračování příště </a:t>
            </a:r>
            <a:br>
              <a:rPr lang="cs-CZ" dirty="0" smtClean="0"/>
            </a:br>
            <a:r>
              <a:rPr lang="cs-CZ" dirty="0" smtClean="0"/>
              <a:t>8. Ekonomický růst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  <p:pic>
        <p:nvPicPr>
          <p:cNvPr id="15362" name="Picture 2" descr="Výsledek obrázku pro grow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04864"/>
            <a:ext cx="9090872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97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Tržní hodnota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2"/>
            <a:ext cx="9144000" cy="4840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cs-CZ" dirty="0" smtClean="0"/>
              <a:t>Vše oceňujeme v </a:t>
            </a:r>
            <a:r>
              <a:rPr lang="cs-CZ" b="1" dirty="0" smtClean="0"/>
              <a:t>tržních cenách</a:t>
            </a:r>
            <a:r>
              <a:rPr lang="cs-CZ" dirty="0" smtClean="0"/>
              <a:t>:</a:t>
            </a:r>
          </a:p>
          <a:p>
            <a:pPr eaLnBrk="1" hangingPunct="1">
              <a:buNone/>
            </a:pPr>
            <a:r>
              <a:rPr lang="cs-CZ" dirty="0" smtClean="0"/>
              <a:t>Země vyrobila </a:t>
            </a:r>
            <a:r>
              <a:rPr lang="cs-CZ" dirty="0">
                <a:solidFill>
                  <a:schemeClr val="tx2"/>
                </a:solidFill>
              </a:rPr>
              <a:t>100</a:t>
            </a:r>
            <a:r>
              <a:rPr lang="cs-CZ" dirty="0"/>
              <a:t> litrů koly </a:t>
            </a:r>
            <a:r>
              <a:rPr lang="cs-CZ" dirty="0" smtClean="0"/>
              <a:t>(</a:t>
            </a:r>
            <a:r>
              <a:rPr lang="cs-CZ" dirty="0" smtClean="0">
                <a:solidFill>
                  <a:srgbClr val="FF0000"/>
                </a:solidFill>
              </a:rPr>
              <a:t>20 Kč/l</a:t>
            </a:r>
            <a:r>
              <a:rPr lang="cs-CZ" dirty="0" smtClean="0"/>
              <a:t>) </a:t>
            </a:r>
            <a:r>
              <a:rPr lang="cs-CZ" dirty="0"/>
              <a:t>a </a:t>
            </a:r>
            <a:r>
              <a:rPr lang="cs-CZ" dirty="0">
                <a:solidFill>
                  <a:srgbClr val="00B050"/>
                </a:solidFill>
              </a:rPr>
              <a:t>200 </a:t>
            </a:r>
            <a:r>
              <a:rPr lang="cs-CZ" dirty="0" smtClean="0"/>
              <a:t>čokolád (</a:t>
            </a:r>
            <a:r>
              <a:rPr lang="cs-CZ" dirty="0">
                <a:solidFill>
                  <a:srgbClr val="FF3300"/>
                </a:solidFill>
              </a:rPr>
              <a:t>1</a:t>
            </a:r>
            <a:r>
              <a:rPr lang="cs-CZ" dirty="0" smtClean="0">
                <a:solidFill>
                  <a:srgbClr val="FF3300"/>
                </a:solidFill>
              </a:rPr>
              <a:t>0 Kč/ks</a:t>
            </a:r>
            <a:r>
              <a:rPr lang="cs-CZ" dirty="0" smtClean="0"/>
              <a:t>). </a:t>
            </a:r>
          </a:p>
          <a:p>
            <a:pPr eaLnBrk="1" hangingPunct="1">
              <a:buNone/>
            </a:pPr>
            <a:r>
              <a:rPr lang="cs-CZ" dirty="0" smtClean="0"/>
              <a:t>HDP: </a:t>
            </a:r>
            <a:r>
              <a:rPr lang="cs-CZ" dirty="0" smtClean="0">
                <a:solidFill>
                  <a:schemeClr val="tx2"/>
                </a:solidFill>
              </a:rPr>
              <a:t>100</a:t>
            </a:r>
            <a:r>
              <a:rPr lang="cs-CZ" dirty="0" smtClean="0"/>
              <a:t> l </a:t>
            </a:r>
            <a:r>
              <a:rPr lang="cs-CZ" dirty="0"/>
              <a:t>koly + </a:t>
            </a:r>
            <a:r>
              <a:rPr lang="cs-CZ" dirty="0">
                <a:solidFill>
                  <a:srgbClr val="00B050"/>
                </a:solidFill>
              </a:rPr>
              <a:t>200</a:t>
            </a:r>
            <a:r>
              <a:rPr lang="cs-CZ" dirty="0"/>
              <a:t> </a:t>
            </a:r>
            <a:r>
              <a:rPr lang="cs-CZ" dirty="0" smtClean="0"/>
              <a:t>čokolád = 300 výrobků.</a:t>
            </a:r>
          </a:p>
          <a:p>
            <a:pPr eaLnBrk="1" hangingPunct="1">
              <a:buNone/>
            </a:pPr>
            <a:r>
              <a:rPr lang="cs-CZ" dirty="0" smtClean="0"/>
              <a:t>Rozumnější </a:t>
            </a:r>
            <a:r>
              <a:rPr lang="cs-CZ" dirty="0"/>
              <a:t>je převést </a:t>
            </a:r>
            <a:r>
              <a:rPr lang="cs-CZ" b="1" dirty="0"/>
              <a:t>hodnotu</a:t>
            </a:r>
            <a:r>
              <a:rPr lang="cs-CZ" dirty="0"/>
              <a:t> </a:t>
            </a:r>
            <a:r>
              <a:rPr lang="cs-CZ" dirty="0" smtClean="0"/>
              <a:t>produkce pomocí </a:t>
            </a:r>
            <a:r>
              <a:rPr lang="cs-CZ" b="1" dirty="0"/>
              <a:t>tržních</a:t>
            </a:r>
            <a:r>
              <a:rPr lang="cs-CZ" dirty="0"/>
              <a:t> cen na </a:t>
            </a:r>
            <a:r>
              <a:rPr lang="cs-CZ" dirty="0" smtClean="0"/>
              <a:t>koruny: </a:t>
            </a:r>
          </a:p>
          <a:p>
            <a:pPr eaLnBrk="1" hangingPunct="1">
              <a:buNone/>
            </a:pPr>
            <a:r>
              <a:rPr lang="cs-CZ" dirty="0" smtClean="0"/>
              <a:t>HDP </a:t>
            </a:r>
            <a:r>
              <a:rPr lang="cs-CZ" dirty="0"/>
              <a:t>= </a:t>
            </a:r>
            <a:r>
              <a:rPr lang="cs-CZ" dirty="0">
                <a:solidFill>
                  <a:srgbClr val="FF0000"/>
                </a:solidFill>
              </a:rPr>
              <a:t>20 </a:t>
            </a:r>
            <a:r>
              <a:rPr lang="cs-CZ" i="1" dirty="0">
                <a:solidFill>
                  <a:srgbClr val="FF0000"/>
                </a:solidFill>
              </a:rPr>
              <a:t>Kč/l</a:t>
            </a:r>
            <a:r>
              <a:rPr lang="cs-CZ" dirty="0"/>
              <a:t> × </a:t>
            </a:r>
            <a:r>
              <a:rPr lang="cs-CZ" dirty="0">
                <a:solidFill>
                  <a:schemeClr val="tx2"/>
                </a:solidFill>
              </a:rPr>
              <a:t>100</a:t>
            </a:r>
            <a:r>
              <a:rPr lang="cs-CZ" dirty="0"/>
              <a:t> </a:t>
            </a:r>
            <a:r>
              <a:rPr lang="cs-CZ" i="1" dirty="0" smtClean="0"/>
              <a:t>ks </a:t>
            </a:r>
            <a:r>
              <a:rPr lang="cs-CZ" dirty="0" smtClean="0"/>
              <a:t>+ </a:t>
            </a:r>
            <a:r>
              <a:rPr lang="cs-CZ" dirty="0">
                <a:solidFill>
                  <a:srgbClr val="FF3300"/>
                </a:solidFill>
              </a:rPr>
              <a:t>10 </a:t>
            </a:r>
            <a:r>
              <a:rPr lang="cs-CZ" i="1" dirty="0">
                <a:solidFill>
                  <a:srgbClr val="FF3300"/>
                </a:solidFill>
              </a:rPr>
              <a:t>Kč/ks</a:t>
            </a:r>
            <a:r>
              <a:rPr lang="cs-CZ" dirty="0">
                <a:solidFill>
                  <a:srgbClr val="FF3300"/>
                </a:solidFill>
              </a:rPr>
              <a:t> </a:t>
            </a:r>
            <a:r>
              <a:rPr lang="cs-CZ" dirty="0"/>
              <a:t>×</a:t>
            </a:r>
            <a:r>
              <a:rPr lang="cs-CZ" dirty="0">
                <a:solidFill>
                  <a:srgbClr val="00B050"/>
                </a:solidFill>
              </a:rPr>
              <a:t>200</a:t>
            </a:r>
            <a:r>
              <a:rPr lang="cs-CZ" dirty="0"/>
              <a:t> </a:t>
            </a:r>
            <a:r>
              <a:rPr lang="cs-CZ" i="1" dirty="0"/>
              <a:t>ks</a:t>
            </a:r>
            <a:r>
              <a:rPr lang="cs-CZ" dirty="0"/>
              <a:t> = 4 000 Kč. </a:t>
            </a:r>
            <a:endParaRPr lang="cs-CZ" b="1" dirty="0" smtClean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Finální produkce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9185516" cy="4114800"/>
          </a:xfrm>
        </p:spPr>
        <p:txBody>
          <a:bodyPr/>
          <a:lstStyle/>
          <a:p>
            <a:pPr eaLnBrk="1" hangingPunct="1">
              <a:buNone/>
            </a:pPr>
            <a:r>
              <a:rPr lang="cs-CZ" dirty="0"/>
              <a:t>Každý produkt proto započítáváme </a:t>
            </a:r>
            <a:r>
              <a:rPr lang="cs-CZ" dirty="0" smtClean="0"/>
              <a:t>pouze jednou</a:t>
            </a:r>
            <a:r>
              <a:rPr lang="cs-CZ" dirty="0"/>
              <a:t>, ve chvíli, kdy je prodán</a:t>
            </a:r>
            <a:r>
              <a:rPr lang="cs-CZ" dirty="0" smtClean="0"/>
              <a:t>. Ne meziprodukty!</a:t>
            </a:r>
          </a:p>
          <a:p>
            <a:pPr eaLnBrk="1" hangingPunct="1">
              <a:buFont typeface="Wingdings" pitchFamily="2" charset="2"/>
              <a:buNone/>
            </a:pPr>
            <a:endParaRPr lang="cs-CZ" dirty="0" smtClean="0"/>
          </a:p>
        </p:txBody>
      </p:sp>
      <p:pic>
        <p:nvPicPr>
          <p:cNvPr id="2050" name="Picture 2" descr="Výsledek obrázku pro ford mondeo autobaz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721794"/>
            <a:ext cx="2490614" cy="18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ford monde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36" y="3643980"/>
            <a:ext cx="2836145" cy="182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1014346" y="3246425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250 000 Kč</a:t>
            </a:r>
            <a:endParaRPr lang="cs-CZ" sz="2400" dirty="0"/>
          </a:p>
        </p:txBody>
      </p:sp>
      <p:sp>
        <p:nvSpPr>
          <p:cNvPr id="8" name="TextovéPole 7"/>
          <p:cNvSpPr txBox="1"/>
          <p:nvPr/>
        </p:nvSpPr>
        <p:spPr>
          <a:xfrm>
            <a:off x="3794219" y="3246424"/>
            <a:ext cx="17107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180 000 Kč</a:t>
            </a:r>
            <a:endParaRPr lang="cs-CZ" sz="24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6660232" y="3477256"/>
            <a:ext cx="205697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/>
              <a:t>Do HDP:</a:t>
            </a:r>
          </a:p>
          <a:p>
            <a:pPr marL="342900" indent="-342900">
              <a:buAutoNum type="alphaLcParenR"/>
            </a:pPr>
            <a:r>
              <a:rPr lang="cs-CZ" sz="2400" dirty="0" smtClean="0"/>
              <a:t>250 000 Kč</a:t>
            </a:r>
          </a:p>
          <a:p>
            <a:pPr marL="342900" indent="-342900">
              <a:buAutoNum type="alphaLcParenR"/>
            </a:pPr>
            <a:r>
              <a:rPr lang="cs-CZ" sz="2400" dirty="0" smtClean="0"/>
              <a:t>180 000 Kč</a:t>
            </a:r>
          </a:p>
          <a:p>
            <a:pPr marL="342900" indent="-342900">
              <a:buAutoNum type="alphaLcParenR"/>
            </a:pPr>
            <a:r>
              <a:rPr lang="cs-CZ" sz="2400" dirty="0" smtClean="0"/>
              <a:t>430 000 Kč</a:t>
            </a:r>
          </a:p>
          <a:p>
            <a:pPr marL="342900" indent="-342900">
              <a:buAutoNum type="alphaLcParenR"/>
            </a:pPr>
            <a:r>
              <a:rPr lang="cs-CZ" sz="2400" dirty="0" smtClean="0"/>
              <a:t>Jiná částka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3963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 zemi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2"/>
            <a:ext cx="9144000" cy="4651647"/>
          </a:xfrm>
        </p:spPr>
        <p:txBody>
          <a:bodyPr/>
          <a:lstStyle/>
          <a:p>
            <a:pPr eaLnBrk="1" hangingPunct="1">
              <a:buNone/>
            </a:pPr>
            <a:r>
              <a:rPr lang="cs-CZ" dirty="0" smtClean="0"/>
              <a:t>Do </a:t>
            </a:r>
            <a:r>
              <a:rPr lang="cs-CZ" b="1" dirty="0"/>
              <a:t>českého</a:t>
            </a:r>
            <a:r>
              <a:rPr lang="cs-CZ" dirty="0"/>
              <a:t> HDP zahrnujeme jen </a:t>
            </a:r>
            <a:r>
              <a:rPr lang="cs-CZ" dirty="0" smtClean="0"/>
              <a:t>produkci vyrobenou </a:t>
            </a:r>
            <a:r>
              <a:rPr lang="cs-CZ" b="1" dirty="0"/>
              <a:t>na území České republiky</a:t>
            </a:r>
            <a:r>
              <a:rPr lang="cs-CZ" dirty="0"/>
              <a:t>. </a:t>
            </a:r>
            <a:r>
              <a:rPr lang="cs-CZ" dirty="0" smtClean="0"/>
              <a:t>Když </a:t>
            </a:r>
            <a:r>
              <a:rPr lang="cs-CZ" dirty="0"/>
              <a:t>vyrobí továrna české Kofoly v polském Kutně 25 tisíc kusů ovocné šťávy </a:t>
            </a:r>
            <a:r>
              <a:rPr lang="cs-CZ" dirty="0" err="1"/>
              <a:t>Jupík</a:t>
            </a:r>
            <a:r>
              <a:rPr lang="cs-CZ" dirty="0"/>
              <a:t>, český </a:t>
            </a:r>
            <a:r>
              <a:rPr lang="cs-CZ" dirty="0" smtClean="0"/>
              <a:t>HDP nevzroste</a:t>
            </a:r>
            <a:r>
              <a:rPr lang="cs-CZ" dirty="0"/>
              <a:t>. </a:t>
            </a:r>
          </a:p>
          <a:p>
            <a:pPr eaLnBrk="1" hangingPunct="1">
              <a:buNone/>
            </a:pPr>
            <a:r>
              <a:rPr lang="cs-CZ" dirty="0" smtClean="0"/>
              <a:t>Kdybychom do </a:t>
            </a:r>
            <a:r>
              <a:rPr lang="cs-CZ" dirty="0"/>
              <a:t>HDP nezapočítávali produkce Škody VW, byl by český hrubý domácí produkt nižší zhruba </a:t>
            </a:r>
            <a:r>
              <a:rPr lang="cs-CZ" dirty="0" smtClean="0"/>
              <a:t>o </a:t>
            </a:r>
            <a:r>
              <a:rPr lang="cs-CZ" dirty="0"/>
              <a:t>4,5 %. </a:t>
            </a:r>
          </a:p>
          <a:p>
            <a:pPr eaLnBrk="1" hangingPunct="1">
              <a:buFont typeface="Wingdings" pitchFamily="2" charset="2"/>
              <a:buNone/>
            </a:pPr>
            <a:endParaRPr lang="cs-CZ" b="1" dirty="0" smtClean="0"/>
          </a:p>
        </p:txBody>
      </p:sp>
      <p:pic>
        <p:nvPicPr>
          <p:cNvPr id="3074" name="Picture 2" descr="Výsledek obrázku pro mapa &amp;ccaron;r špendl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617"/>
            <a:ext cx="6156176" cy="2090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963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Za určité časové období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17713"/>
            <a:ext cx="8631238" cy="4114800"/>
          </a:xfrm>
        </p:spPr>
        <p:txBody>
          <a:bodyPr/>
          <a:lstStyle/>
          <a:p>
            <a:pPr eaLnBrk="1" hangingPunct="1">
              <a:buNone/>
            </a:pPr>
            <a:r>
              <a:rPr lang="cs-CZ" dirty="0"/>
              <a:t>HDP obvykle uvádíme buď jako čtvrtletní (kvartální) nebo roční.</a:t>
            </a:r>
            <a:endParaRPr lang="cs-CZ" dirty="0" smtClean="0"/>
          </a:p>
        </p:txBody>
      </p:sp>
      <p:graphicFrame>
        <p:nvGraphicFramePr>
          <p:cNvPr id="5" name="Graf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1807089"/>
              </p:ext>
            </p:extLst>
          </p:nvPr>
        </p:nvGraphicFramePr>
        <p:xfrm>
          <a:off x="1112" y="3140968"/>
          <a:ext cx="9142888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96395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Co HDP nezachycuje?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b="1" dirty="0" smtClean="0"/>
              <a:t>Netržní produkci</a:t>
            </a:r>
            <a:r>
              <a:rPr lang="cs-CZ" dirty="0" smtClean="0"/>
              <a:t> = produkce 	vyprodukovaná a zkonzumovaná 	doma (neprojde trhem)</a:t>
            </a:r>
          </a:p>
          <a:p>
            <a:pPr eaLnBrk="1" hangingPunct="1">
              <a:lnSpc>
                <a:spcPct val="90000"/>
              </a:lnSpc>
            </a:pPr>
            <a:r>
              <a:rPr lang="cs-CZ" dirty="0" smtClean="0"/>
              <a:t>Produkci </a:t>
            </a:r>
            <a:r>
              <a:rPr lang="cs-CZ" b="1" dirty="0" smtClean="0"/>
              <a:t>černé/šedé ekonomiky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Meziprodukty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Kvalitu produkce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Kvalitu životního prostředí</a:t>
            </a:r>
          </a:p>
          <a:p>
            <a:pPr eaLnBrk="1" hangingPunct="1">
              <a:lnSpc>
                <a:spcPct val="90000"/>
              </a:lnSpc>
            </a:pPr>
            <a:r>
              <a:rPr lang="cs-CZ" b="1" dirty="0" smtClean="0"/>
              <a:t>Hodnotu volného času</a:t>
            </a: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Základy ekonomie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Tržní a netržní produkce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2017713"/>
            <a:ext cx="9144000" cy="4114800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Svíčková u maminky vs. svíčková v restauraci</a:t>
            </a:r>
          </a:p>
          <a:p>
            <a:pPr marL="0" indent="0">
              <a:buNone/>
            </a:pPr>
            <a:r>
              <a:rPr lang="cs-CZ" dirty="0" smtClean="0"/>
              <a:t>Kadeřník vs. manžel</a:t>
            </a:r>
          </a:p>
          <a:p>
            <a:pPr marL="0" indent="0">
              <a:buNone/>
            </a:pPr>
            <a:r>
              <a:rPr lang="cs-CZ" dirty="0" smtClean="0"/>
              <a:t>Šedá ekonomika (práce na černo) </a:t>
            </a:r>
          </a:p>
          <a:p>
            <a:pPr marL="0" indent="0">
              <a:buNone/>
            </a:pPr>
            <a:r>
              <a:rPr lang="cs-CZ" dirty="0" smtClean="0"/>
              <a:t>Černá ekonomika (drogy, prostituce)</a:t>
            </a:r>
            <a:endParaRPr lang="cs-CZ" dirty="0"/>
          </a:p>
        </p:txBody>
      </p:sp>
      <p:pic>
        <p:nvPicPr>
          <p:cNvPr id="4098" name="Picture 2" descr="Výsledek obrázku pro sví&amp;ccaron;ková restaurac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327421"/>
            <a:ext cx="3329880" cy="24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domácí sví&amp;ccaron;kov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464" y="4327421"/>
            <a:ext cx="3741142" cy="2497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1120548"/>
      </p:ext>
    </p:extLst>
  </p:cSld>
  <p:clrMapOvr>
    <a:masterClrMapping/>
  </p:clrMapOvr>
</p:sld>
</file>

<file path=ppt/theme/theme1.xml><?xml version="1.0" encoding="utf-8"?>
<a:theme xmlns:a="http://schemas.openxmlformats.org/drawingml/2006/main" name="Směsice">
  <a:themeElements>
    <a:clrScheme name="Směsic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Směsice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měsic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c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c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82DC99E1-3B15-4F36-8E31-60BB24B81D3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17DC176-E664-42FB-8337-559DC3D26813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8274FD45-A454-4956-AB14-44088330CD69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1107</TotalTime>
  <Words>906</Words>
  <Application>Microsoft Office PowerPoint</Application>
  <PresentationFormat>Předvádění na obrazovce (4:3)</PresentationFormat>
  <Paragraphs>248</Paragraphs>
  <Slides>32</Slides>
  <Notes>4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3" baseType="lpstr">
      <vt:lpstr>Směsice</vt:lpstr>
      <vt:lpstr>7 </vt:lpstr>
      <vt:lpstr>Prezentace aplikace PowerPoint</vt:lpstr>
      <vt:lpstr>HDP</vt:lpstr>
      <vt:lpstr>Tržní hodnota</vt:lpstr>
      <vt:lpstr>Finální produkce</vt:lpstr>
      <vt:lpstr>V zemi</vt:lpstr>
      <vt:lpstr>Za určité časové období</vt:lpstr>
      <vt:lpstr>Co HDP nezachycuje?</vt:lpstr>
      <vt:lpstr>Tržní a netržní produkce</vt:lpstr>
      <vt:lpstr>Výpočet HDP</vt:lpstr>
      <vt:lpstr>Složení HDP</vt:lpstr>
      <vt:lpstr>C = spotřeba (Consumption). </vt:lpstr>
      <vt:lpstr>I = investice (Investments)</vt:lpstr>
      <vt:lpstr>G  = vládní výdaje (Government expenditures)</vt:lpstr>
      <vt:lpstr>NX = čistý vývoz (Net Exports)</vt:lpstr>
      <vt:lpstr>Další metody výpočtu HDP</vt:lpstr>
      <vt:lpstr>Metoda přidanou hodnotou</vt:lpstr>
      <vt:lpstr>HDP přidanou hodnotou  </vt:lpstr>
      <vt:lpstr>HDP X HNP</vt:lpstr>
      <vt:lpstr>Nominální X reálný produkt</vt:lpstr>
      <vt:lpstr>Vývoj reálného HDP ČR</vt:lpstr>
      <vt:lpstr>Nominální X reálný produkt</vt:lpstr>
      <vt:lpstr>HDP v kontextu</vt:lpstr>
      <vt:lpstr>Síla vs. úroveň</vt:lpstr>
      <vt:lpstr>BigMac Index</vt:lpstr>
      <vt:lpstr>Prezentace aplikace PowerPoint</vt:lpstr>
      <vt:lpstr>Nominální HDP p. c. (2015)</vt:lpstr>
      <vt:lpstr>Index lidského rozvoje - HDI</vt:lpstr>
      <vt:lpstr>HDI (2017)</vt:lpstr>
      <vt:lpstr>HDI 2017</vt:lpstr>
      <vt:lpstr>Robert F. Kenendy:  Projev na univerzitě v Kansasu, 18. 3. 1968</vt:lpstr>
      <vt:lpstr>Pokračování příště  8. Ekonomický růst</vt:lpstr>
    </vt:vector>
  </TitlesOfParts>
  <Company>ESF - MU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1.</dc:title>
  <dc:creator>Hana Lipovská</dc:creator>
  <cp:lastModifiedBy>Hana Lipovská</cp:lastModifiedBy>
  <cp:revision>77</cp:revision>
  <dcterms:created xsi:type="dcterms:W3CDTF">2007-09-07T08:06:30Z</dcterms:created>
  <dcterms:modified xsi:type="dcterms:W3CDTF">2019-04-01T18:13:28Z</dcterms:modified>
</cp:coreProperties>
</file>