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2"/>
  </p:sldMasterIdLst>
  <p:notesMasterIdLst>
    <p:notesMasterId r:id="rId24"/>
  </p:notesMasterIdLst>
  <p:sldIdLst>
    <p:sldId id="486" r:id="rId3"/>
    <p:sldId id="487" r:id="rId4"/>
    <p:sldId id="488" r:id="rId5"/>
    <p:sldId id="489" r:id="rId6"/>
    <p:sldId id="490" r:id="rId7"/>
    <p:sldId id="491" r:id="rId8"/>
    <p:sldId id="492" r:id="rId9"/>
    <p:sldId id="493" r:id="rId10"/>
    <p:sldId id="494" r:id="rId11"/>
    <p:sldId id="495" r:id="rId12"/>
    <p:sldId id="496" r:id="rId13"/>
    <p:sldId id="497" r:id="rId14"/>
    <p:sldId id="498" r:id="rId15"/>
    <p:sldId id="499" r:id="rId16"/>
    <p:sldId id="500" r:id="rId17"/>
    <p:sldId id="501" r:id="rId18"/>
    <p:sldId id="502" r:id="rId19"/>
    <p:sldId id="503" r:id="rId20"/>
    <p:sldId id="504" r:id="rId21"/>
    <p:sldId id="505" r:id="rId22"/>
    <p:sldId id="506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A0AD"/>
    <a:srgbClr val="57B7FF"/>
    <a:srgbClr val="A3D8FF"/>
    <a:srgbClr val="FD3D58"/>
    <a:srgbClr val="FEB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18" d="100"/>
          <a:sy n="118" d="100"/>
        </p:scale>
        <p:origin x="-474" y="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List2!$A$1:$A$99</c:f>
              <c:numCache>
                <c:formatCode>General</c:formatCode>
                <c:ptCount val="99"/>
                <c:pt idx="0">
                  <c:v>1918</c:v>
                </c:pt>
                <c:pt idx="1">
                  <c:v>1919</c:v>
                </c:pt>
                <c:pt idx="2">
                  <c:v>1920</c:v>
                </c:pt>
                <c:pt idx="3">
                  <c:v>1921</c:v>
                </c:pt>
                <c:pt idx="4">
                  <c:v>1922</c:v>
                </c:pt>
                <c:pt idx="5">
                  <c:v>1923</c:v>
                </c:pt>
                <c:pt idx="6">
                  <c:v>1924</c:v>
                </c:pt>
                <c:pt idx="7">
                  <c:v>1925</c:v>
                </c:pt>
                <c:pt idx="8">
                  <c:v>1926</c:v>
                </c:pt>
                <c:pt idx="9">
                  <c:v>1927</c:v>
                </c:pt>
                <c:pt idx="10">
                  <c:v>1928</c:v>
                </c:pt>
                <c:pt idx="11">
                  <c:v>1929</c:v>
                </c:pt>
                <c:pt idx="12">
                  <c:v>1930</c:v>
                </c:pt>
                <c:pt idx="13">
                  <c:v>1931</c:v>
                </c:pt>
                <c:pt idx="14">
                  <c:v>1932</c:v>
                </c:pt>
                <c:pt idx="15">
                  <c:v>1933</c:v>
                </c:pt>
                <c:pt idx="16">
                  <c:v>1934</c:v>
                </c:pt>
                <c:pt idx="17">
                  <c:v>1935</c:v>
                </c:pt>
                <c:pt idx="18">
                  <c:v>1936</c:v>
                </c:pt>
                <c:pt idx="19">
                  <c:v>1937</c:v>
                </c:pt>
                <c:pt idx="20">
                  <c:v>1938</c:v>
                </c:pt>
                <c:pt idx="21">
                  <c:v>1939</c:v>
                </c:pt>
                <c:pt idx="22">
                  <c:v>1940</c:v>
                </c:pt>
                <c:pt idx="23">
                  <c:v>1941</c:v>
                </c:pt>
                <c:pt idx="24">
                  <c:v>1942</c:v>
                </c:pt>
                <c:pt idx="25">
                  <c:v>1943</c:v>
                </c:pt>
                <c:pt idx="26">
                  <c:v>1944</c:v>
                </c:pt>
                <c:pt idx="27">
                  <c:v>1945</c:v>
                </c:pt>
                <c:pt idx="28">
                  <c:v>1946</c:v>
                </c:pt>
                <c:pt idx="29">
                  <c:v>1947</c:v>
                </c:pt>
                <c:pt idx="30">
                  <c:v>1948</c:v>
                </c:pt>
                <c:pt idx="31">
                  <c:v>1949</c:v>
                </c:pt>
                <c:pt idx="32">
                  <c:v>1950</c:v>
                </c:pt>
                <c:pt idx="33">
                  <c:v>1951</c:v>
                </c:pt>
                <c:pt idx="34">
                  <c:v>1952</c:v>
                </c:pt>
                <c:pt idx="35">
                  <c:v>1953</c:v>
                </c:pt>
                <c:pt idx="36">
                  <c:v>1954</c:v>
                </c:pt>
                <c:pt idx="37">
                  <c:v>1955</c:v>
                </c:pt>
                <c:pt idx="38">
                  <c:v>1956</c:v>
                </c:pt>
                <c:pt idx="39">
                  <c:v>1957</c:v>
                </c:pt>
                <c:pt idx="40">
                  <c:v>1958</c:v>
                </c:pt>
                <c:pt idx="41">
                  <c:v>1959</c:v>
                </c:pt>
                <c:pt idx="42">
                  <c:v>1960</c:v>
                </c:pt>
                <c:pt idx="43">
                  <c:v>1961</c:v>
                </c:pt>
                <c:pt idx="44">
                  <c:v>1962</c:v>
                </c:pt>
                <c:pt idx="45">
                  <c:v>1963</c:v>
                </c:pt>
                <c:pt idx="46">
                  <c:v>1964</c:v>
                </c:pt>
                <c:pt idx="47">
                  <c:v>1965</c:v>
                </c:pt>
                <c:pt idx="48">
                  <c:v>1966</c:v>
                </c:pt>
                <c:pt idx="49">
                  <c:v>1967</c:v>
                </c:pt>
                <c:pt idx="50">
                  <c:v>1968</c:v>
                </c:pt>
                <c:pt idx="51">
                  <c:v>1969</c:v>
                </c:pt>
                <c:pt idx="52">
                  <c:v>1970</c:v>
                </c:pt>
                <c:pt idx="53">
                  <c:v>1971</c:v>
                </c:pt>
                <c:pt idx="54">
                  <c:v>1972</c:v>
                </c:pt>
                <c:pt idx="55">
                  <c:v>1973</c:v>
                </c:pt>
                <c:pt idx="56">
                  <c:v>1974</c:v>
                </c:pt>
                <c:pt idx="57">
                  <c:v>1975</c:v>
                </c:pt>
                <c:pt idx="58">
                  <c:v>1976</c:v>
                </c:pt>
                <c:pt idx="59">
                  <c:v>1977</c:v>
                </c:pt>
                <c:pt idx="60">
                  <c:v>1978</c:v>
                </c:pt>
                <c:pt idx="61">
                  <c:v>1979</c:v>
                </c:pt>
                <c:pt idx="62">
                  <c:v>1980</c:v>
                </c:pt>
                <c:pt idx="63">
                  <c:v>1981</c:v>
                </c:pt>
                <c:pt idx="64">
                  <c:v>1982</c:v>
                </c:pt>
                <c:pt idx="65">
                  <c:v>1983</c:v>
                </c:pt>
                <c:pt idx="66">
                  <c:v>1984</c:v>
                </c:pt>
                <c:pt idx="67">
                  <c:v>1985</c:v>
                </c:pt>
                <c:pt idx="68">
                  <c:v>1986</c:v>
                </c:pt>
                <c:pt idx="69">
                  <c:v>1987</c:v>
                </c:pt>
                <c:pt idx="70">
                  <c:v>1988</c:v>
                </c:pt>
                <c:pt idx="71">
                  <c:v>1989</c:v>
                </c:pt>
                <c:pt idx="72">
                  <c:v>1990</c:v>
                </c:pt>
                <c:pt idx="73">
                  <c:v>1991</c:v>
                </c:pt>
                <c:pt idx="74">
                  <c:v>1992</c:v>
                </c:pt>
                <c:pt idx="75">
                  <c:v>1993</c:v>
                </c:pt>
                <c:pt idx="76">
                  <c:v>1994</c:v>
                </c:pt>
                <c:pt idx="77">
                  <c:v>1995</c:v>
                </c:pt>
                <c:pt idx="78">
                  <c:v>1996</c:v>
                </c:pt>
                <c:pt idx="79">
                  <c:v>1997</c:v>
                </c:pt>
                <c:pt idx="80">
                  <c:v>1998</c:v>
                </c:pt>
                <c:pt idx="81">
                  <c:v>1999</c:v>
                </c:pt>
                <c:pt idx="82">
                  <c:v>2000</c:v>
                </c:pt>
                <c:pt idx="83">
                  <c:v>2001</c:v>
                </c:pt>
                <c:pt idx="84">
                  <c:v>2002</c:v>
                </c:pt>
                <c:pt idx="85">
                  <c:v>2003</c:v>
                </c:pt>
                <c:pt idx="86">
                  <c:v>2004</c:v>
                </c:pt>
                <c:pt idx="87">
                  <c:v>2005</c:v>
                </c:pt>
                <c:pt idx="88">
                  <c:v>2006</c:v>
                </c:pt>
                <c:pt idx="89">
                  <c:v>2007</c:v>
                </c:pt>
                <c:pt idx="90">
                  <c:v>2008</c:v>
                </c:pt>
                <c:pt idx="91">
                  <c:v>2009</c:v>
                </c:pt>
                <c:pt idx="92">
                  <c:v>2010</c:v>
                </c:pt>
                <c:pt idx="93">
                  <c:v>2011</c:v>
                </c:pt>
                <c:pt idx="94">
                  <c:v>2012</c:v>
                </c:pt>
                <c:pt idx="95">
                  <c:v>2013</c:v>
                </c:pt>
                <c:pt idx="96">
                  <c:v>2014</c:v>
                </c:pt>
                <c:pt idx="97">
                  <c:v>2015</c:v>
                </c:pt>
                <c:pt idx="98">
                  <c:v>2016</c:v>
                </c:pt>
              </c:numCache>
            </c:numRef>
          </c:xVal>
          <c:yVal>
            <c:numRef>
              <c:f>List2!$B$1:$B$99</c:f>
              <c:numCache>
                <c:formatCode>0.0</c:formatCode>
                <c:ptCount val="99"/>
                <c:pt idx="0" formatCode="General">
                  <c:v>100</c:v>
                </c:pt>
                <c:pt idx="1">
                  <c:v>102</c:v>
                </c:pt>
                <c:pt idx="2">
                  <c:v>104.04</c:v>
                </c:pt>
                <c:pt idx="3">
                  <c:v>106.1208</c:v>
                </c:pt>
                <c:pt idx="4">
                  <c:v>108.243216</c:v>
                </c:pt>
                <c:pt idx="5">
                  <c:v>110.40808032000001</c:v>
                </c:pt>
                <c:pt idx="6">
                  <c:v>112.61624192640001</c:v>
                </c:pt>
                <c:pt idx="7">
                  <c:v>114.868566764928</c:v>
                </c:pt>
                <c:pt idx="8">
                  <c:v>117.16593810022657</c:v>
                </c:pt>
                <c:pt idx="9">
                  <c:v>119.5092568622311</c:v>
                </c:pt>
                <c:pt idx="10">
                  <c:v>121.89944199947573</c:v>
                </c:pt>
                <c:pt idx="11">
                  <c:v>124.33743083946524</c:v>
                </c:pt>
                <c:pt idx="12">
                  <c:v>126.82417945625456</c:v>
                </c:pt>
                <c:pt idx="13">
                  <c:v>129.36066304537965</c:v>
                </c:pt>
                <c:pt idx="14">
                  <c:v>131.94787630628724</c:v>
                </c:pt>
                <c:pt idx="15">
                  <c:v>134.58683383241299</c:v>
                </c:pt>
                <c:pt idx="16">
                  <c:v>137.27857050906127</c:v>
                </c:pt>
                <c:pt idx="17">
                  <c:v>140.02414191924251</c:v>
                </c:pt>
                <c:pt idx="18">
                  <c:v>142.82462475762736</c:v>
                </c:pt>
                <c:pt idx="19">
                  <c:v>145.6811172527799</c:v>
                </c:pt>
                <c:pt idx="20">
                  <c:v>148.59473959783551</c:v>
                </c:pt>
                <c:pt idx="21">
                  <c:v>151.56663438979223</c:v>
                </c:pt>
                <c:pt idx="22">
                  <c:v>154.59796707758807</c:v>
                </c:pt>
                <c:pt idx="23">
                  <c:v>157.68992641913982</c:v>
                </c:pt>
                <c:pt idx="24">
                  <c:v>160.84372494752262</c:v>
                </c:pt>
                <c:pt idx="25">
                  <c:v>164.06059944647308</c:v>
                </c:pt>
                <c:pt idx="26">
                  <c:v>167.34181143540255</c:v>
                </c:pt>
                <c:pt idx="27">
                  <c:v>170.68864766411059</c:v>
                </c:pt>
                <c:pt idx="28">
                  <c:v>174.1024206173928</c:v>
                </c:pt>
                <c:pt idx="29">
                  <c:v>177.58446902974066</c:v>
                </c:pt>
                <c:pt idx="30">
                  <c:v>181.13615841033547</c:v>
                </c:pt>
                <c:pt idx="31">
                  <c:v>184.75888157854217</c:v>
                </c:pt>
                <c:pt idx="32">
                  <c:v>188.45405921011303</c:v>
                </c:pt>
                <c:pt idx="33">
                  <c:v>192.22314039431529</c:v>
                </c:pt>
                <c:pt idx="34">
                  <c:v>196.06760320220161</c:v>
                </c:pt>
                <c:pt idx="35">
                  <c:v>199.98895526624565</c:v>
                </c:pt>
                <c:pt idx="36">
                  <c:v>203.98873437157056</c:v>
                </c:pt>
                <c:pt idx="37">
                  <c:v>208.06850905900197</c:v>
                </c:pt>
                <c:pt idx="38">
                  <c:v>212.22987924018202</c:v>
                </c:pt>
                <c:pt idx="39">
                  <c:v>216.47447682498566</c:v>
                </c:pt>
                <c:pt idx="40">
                  <c:v>220.80396636148538</c:v>
                </c:pt>
                <c:pt idx="41">
                  <c:v>225.22004568871509</c:v>
                </c:pt>
                <c:pt idx="42">
                  <c:v>229.72444660248939</c:v>
                </c:pt>
                <c:pt idx="43">
                  <c:v>234.31893553453918</c:v>
                </c:pt>
                <c:pt idx="44">
                  <c:v>239.00531424522995</c:v>
                </c:pt>
                <c:pt idx="45">
                  <c:v>243.78542053013456</c:v>
                </c:pt>
                <c:pt idx="46">
                  <c:v>248.66112894073726</c:v>
                </c:pt>
                <c:pt idx="47">
                  <c:v>253.63435151955201</c:v>
                </c:pt>
                <c:pt idx="48">
                  <c:v>258.70703854994304</c:v>
                </c:pt>
                <c:pt idx="49">
                  <c:v>263.8811793209419</c:v>
                </c:pt>
                <c:pt idx="50">
                  <c:v>269.15880290736072</c:v>
                </c:pt>
                <c:pt idx="51">
                  <c:v>274.54197896550795</c:v>
                </c:pt>
                <c:pt idx="52">
                  <c:v>280.0328185448181</c:v>
                </c:pt>
                <c:pt idx="53">
                  <c:v>285.63347491571449</c:v>
                </c:pt>
                <c:pt idx="54">
                  <c:v>291.3461444140288</c:v>
                </c:pt>
                <c:pt idx="55">
                  <c:v>297.17306730230939</c:v>
                </c:pt>
                <c:pt idx="56">
                  <c:v>303.1165286483556</c:v>
                </c:pt>
                <c:pt idx="57">
                  <c:v>309.17885922132274</c:v>
                </c:pt>
                <c:pt idx="58">
                  <c:v>315.36243640574918</c:v>
                </c:pt>
                <c:pt idx="59">
                  <c:v>321.66968513386416</c:v>
                </c:pt>
                <c:pt idx="60">
                  <c:v>328.10307883654144</c:v>
                </c:pt>
                <c:pt idx="61">
                  <c:v>334.6651404132723</c:v>
                </c:pt>
                <c:pt idx="62">
                  <c:v>341.35844322153775</c:v>
                </c:pt>
                <c:pt idx="63">
                  <c:v>348.1856120859685</c:v>
                </c:pt>
                <c:pt idx="64">
                  <c:v>355.14932432768785</c:v>
                </c:pt>
                <c:pt idx="65">
                  <c:v>362.25231081424164</c:v>
                </c:pt>
                <c:pt idx="66">
                  <c:v>369.49735703052647</c:v>
                </c:pt>
                <c:pt idx="67">
                  <c:v>376.88730417113703</c:v>
                </c:pt>
                <c:pt idx="68">
                  <c:v>384.42505025455978</c:v>
                </c:pt>
                <c:pt idx="69">
                  <c:v>392.11355125965099</c:v>
                </c:pt>
                <c:pt idx="70">
                  <c:v>399.95582228484403</c:v>
                </c:pt>
                <c:pt idx="71">
                  <c:v>407.9549387305409</c:v>
                </c:pt>
                <c:pt idx="72">
                  <c:v>416.11403750515171</c:v>
                </c:pt>
                <c:pt idx="73">
                  <c:v>424.43631825525478</c:v>
                </c:pt>
                <c:pt idx="74">
                  <c:v>432.92504462035987</c:v>
                </c:pt>
                <c:pt idx="75">
                  <c:v>441.5835455127671</c:v>
                </c:pt>
                <c:pt idx="76">
                  <c:v>450.41521642302246</c:v>
                </c:pt>
                <c:pt idx="77">
                  <c:v>459.4235207514829</c:v>
                </c:pt>
                <c:pt idx="78">
                  <c:v>468.61199116651255</c:v>
                </c:pt>
                <c:pt idx="79">
                  <c:v>477.98423098984279</c:v>
                </c:pt>
                <c:pt idx="80">
                  <c:v>487.54391560963967</c:v>
                </c:pt>
                <c:pt idx="81">
                  <c:v>497.29479392183248</c:v>
                </c:pt>
                <c:pt idx="82">
                  <c:v>507.24068980026914</c:v>
                </c:pt>
                <c:pt idx="83">
                  <c:v>517.38550359627448</c:v>
                </c:pt>
                <c:pt idx="84">
                  <c:v>527.73321366819994</c:v>
                </c:pt>
                <c:pt idx="85">
                  <c:v>538.28787794156392</c:v>
                </c:pt>
                <c:pt idx="86">
                  <c:v>549.05363550039522</c:v>
                </c:pt>
                <c:pt idx="87">
                  <c:v>560.0347082104031</c:v>
                </c:pt>
                <c:pt idx="88">
                  <c:v>571.23540237461111</c:v>
                </c:pt>
                <c:pt idx="89">
                  <c:v>582.66011042210334</c:v>
                </c:pt>
                <c:pt idx="90">
                  <c:v>594.3133126305454</c:v>
                </c:pt>
                <c:pt idx="91">
                  <c:v>606.19957888315628</c:v>
                </c:pt>
                <c:pt idx="92">
                  <c:v>618.32357046081938</c:v>
                </c:pt>
                <c:pt idx="93">
                  <c:v>630.69004187003577</c:v>
                </c:pt>
                <c:pt idx="94">
                  <c:v>643.3038427074365</c:v>
                </c:pt>
                <c:pt idx="95">
                  <c:v>656.16991956158529</c:v>
                </c:pt>
                <c:pt idx="96">
                  <c:v>669.29331795281701</c:v>
                </c:pt>
                <c:pt idx="97">
                  <c:v>682.67918431187331</c:v>
                </c:pt>
                <c:pt idx="98">
                  <c:v>696.33276799811074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582E-443D-B6D5-5FF9FA4ACF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096960"/>
        <c:axId val="155098496"/>
      </c:scatterChart>
      <c:valAx>
        <c:axId val="155096960"/>
        <c:scaling>
          <c:orientation val="minMax"/>
          <c:max val="2020"/>
          <c:min val="1918"/>
        </c:scaling>
        <c:delete val="0"/>
        <c:axPos val="b"/>
        <c:numFmt formatCode="General" sourceLinked="1"/>
        <c:majorTickMark val="out"/>
        <c:minorTickMark val="none"/>
        <c:tickLblPos val="nextTo"/>
        <c:crossAx val="155098496"/>
        <c:crosses val="autoZero"/>
        <c:crossBetween val="midCat"/>
      </c:valAx>
      <c:valAx>
        <c:axId val="155098496"/>
        <c:scaling>
          <c:orientation val="minMax"/>
          <c:max val="7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Kč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509696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8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3D-4159-9678-00CA0C219958}"/>
              </c:ext>
            </c:extLst>
          </c:dPt>
          <c:cat>
            <c:strRef>
              <c:f>List2!$N$3:$N$30</c:f>
              <c:strCache>
                <c:ptCount val="28"/>
                <c:pt idx="0">
                  <c:v> Lucembursko</c:v>
                </c:pt>
                <c:pt idx="1">
                  <c:v> Belgie</c:v>
                </c:pt>
                <c:pt idx="2">
                  <c:v> Nizozemsko</c:v>
                </c:pt>
                <c:pt idx="3">
                  <c:v> Irsko</c:v>
                </c:pt>
                <c:pt idx="4">
                  <c:v> Francie</c:v>
                </c:pt>
                <c:pt idx="5">
                  <c:v> Německo</c:v>
                </c:pt>
                <c:pt idx="6">
                  <c:v> Dánsko</c:v>
                </c:pt>
                <c:pt idx="7">
                  <c:v> Rakousko</c:v>
                </c:pt>
                <c:pt idx="8">
                  <c:v> Švédsko</c:v>
                </c:pt>
                <c:pt idx="9">
                  <c:v> Finsko</c:v>
                </c:pt>
                <c:pt idx="10">
                  <c:v> Itálie</c:v>
                </c:pt>
                <c:pt idx="11">
                  <c:v> Španělsko</c:v>
                </c:pt>
                <c:pt idx="12">
                  <c:v> Velká Británie</c:v>
                </c:pt>
                <c:pt idx="13">
                  <c:v> Slovinsko</c:v>
                </c:pt>
                <c:pt idx="14">
                  <c:v> Kypr</c:v>
                </c:pt>
                <c:pt idx="15">
                  <c:v> Slovensko</c:v>
                </c:pt>
                <c:pt idx="16">
                  <c:v> Malta</c:v>
                </c:pt>
                <c:pt idx="17">
                  <c:v> Řecko</c:v>
                </c:pt>
                <c:pt idx="18">
                  <c:v> Česká republika</c:v>
                </c:pt>
                <c:pt idx="19">
                  <c:v> Portugalsko</c:v>
                </c:pt>
                <c:pt idx="20">
                  <c:v> Litva</c:v>
                </c:pt>
                <c:pt idx="21">
                  <c:v> Maďarsko</c:v>
                </c:pt>
                <c:pt idx="22">
                  <c:v> Estonsko</c:v>
                </c:pt>
                <c:pt idx="23">
                  <c:v> Chorvatsko</c:v>
                </c:pt>
                <c:pt idx="24">
                  <c:v> Polsko</c:v>
                </c:pt>
                <c:pt idx="25">
                  <c:v> Lotyšsko</c:v>
                </c:pt>
                <c:pt idx="26">
                  <c:v> Rumunsko</c:v>
                </c:pt>
                <c:pt idx="27">
                  <c:v> Bulharsko</c:v>
                </c:pt>
              </c:strCache>
            </c:strRef>
          </c:cat>
          <c:val>
            <c:numRef>
              <c:f>List2!$O$3:$O$30</c:f>
              <c:numCache>
                <c:formatCode>0.00%</c:formatCode>
                <c:ptCount val="28"/>
                <c:pt idx="0">
                  <c:v>1.806</c:v>
                </c:pt>
                <c:pt idx="1">
                  <c:v>1.353</c:v>
                </c:pt>
                <c:pt idx="2">
                  <c:v>1.2909999999999999</c:v>
                </c:pt>
                <c:pt idx="3">
                  <c:v>1.2869999999999999</c:v>
                </c:pt>
                <c:pt idx="4">
                  <c:v>1.2749999999999999</c:v>
                </c:pt>
                <c:pt idx="5">
                  <c:v>1.268</c:v>
                </c:pt>
                <c:pt idx="6">
                  <c:v>1.2669999999999999</c:v>
                </c:pt>
                <c:pt idx="7">
                  <c:v>1.153</c:v>
                </c:pt>
                <c:pt idx="8">
                  <c:v>1.133</c:v>
                </c:pt>
                <c:pt idx="9">
                  <c:v>1.0669999999999999</c:v>
                </c:pt>
                <c:pt idx="10">
                  <c:v>1.0129999999999999</c:v>
                </c:pt>
                <c:pt idx="11">
                  <c:v>1.0089999999999999</c:v>
                </c:pt>
                <c:pt idx="12">
                  <c:v>0.99399999999999999</c:v>
                </c:pt>
                <c:pt idx="13" formatCode="0%">
                  <c:v>0.79</c:v>
                </c:pt>
                <c:pt idx="14">
                  <c:v>0.79200000000000004</c:v>
                </c:pt>
                <c:pt idx="15">
                  <c:v>0.77200000000000002</c:v>
                </c:pt>
                <c:pt idx="16">
                  <c:v>0.72699999999999998</c:v>
                </c:pt>
                <c:pt idx="17">
                  <c:v>0.71599999999999997</c:v>
                </c:pt>
                <c:pt idx="18">
                  <c:v>0.71399999999999997</c:v>
                </c:pt>
                <c:pt idx="19" formatCode="0%">
                  <c:v>0.7</c:v>
                </c:pt>
                <c:pt idx="20">
                  <c:v>0.66100000000000003</c:v>
                </c:pt>
                <c:pt idx="21">
                  <c:v>0.65500000000000003</c:v>
                </c:pt>
                <c:pt idx="22">
                  <c:v>0.64700000000000002</c:v>
                </c:pt>
                <c:pt idx="23">
                  <c:v>0.60699999999999998</c:v>
                </c:pt>
                <c:pt idx="24">
                  <c:v>0.58899999999999997</c:v>
                </c:pt>
                <c:pt idx="25">
                  <c:v>0.54400000000000004</c:v>
                </c:pt>
                <c:pt idx="26">
                  <c:v>0.51100000000000001</c:v>
                </c:pt>
                <c:pt idx="27">
                  <c:v>0.433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B3D-4159-9678-00CA0C2199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055424"/>
        <c:axId val="156056960"/>
      </c:barChart>
      <c:catAx>
        <c:axId val="15605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6056960"/>
        <c:crosses val="autoZero"/>
        <c:auto val="1"/>
        <c:lblAlgn val="ctr"/>
        <c:lblOffset val="100"/>
        <c:noMultiLvlLbl val="0"/>
      </c:catAx>
      <c:valAx>
        <c:axId val="15605696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56055424"/>
        <c:crosses val="autoZero"/>
        <c:crossBetween val="between"/>
        <c:majorUnit val="0.4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4073B-0733-4108-8F75-550646E1AE14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5E09B-6538-4744-AE50-85E100A355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1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58A85-3622-4B9B-8D6F-56A6D4E79676}" type="slidenum">
              <a:rPr lang="cs-CZ">
                <a:solidFill>
                  <a:prstClr val="black"/>
                </a:solidFill>
              </a:rPr>
              <a:pPr/>
              <a:t>16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cs-CZ"/>
              <a:t>Recese= 2 čtvrtletí pokles HDP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8601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860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860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602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860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860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602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8602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8602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860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860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8603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>
              <a:solidFill>
                <a:srgbClr val="1C1C1C"/>
              </a:solidFill>
            </a:endParaRPr>
          </a:p>
        </p:txBody>
      </p:sp>
      <p:sp>
        <p:nvSpPr>
          <p:cNvPr id="8603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>
                <a:solidFill>
                  <a:srgbClr val="1C1C1C"/>
                </a:solidFill>
              </a:rPr>
              <a:t>Základy ekonomie </a:t>
            </a:r>
          </a:p>
        </p:txBody>
      </p:sp>
      <p:sp>
        <p:nvSpPr>
          <p:cNvPr id="8603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1F8FBC1-7BAD-45F8-B15C-1445F1FA340A}" type="slidenum">
              <a:rPr lang="cs-CZ">
                <a:solidFill>
                  <a:srgbClr val="1C1C1C"/>
                </a:solidFill>
              </a:rPr>
              <a:pPr/>
              <a:t>‹#›</a:t>
            </a:fld>
            <a:endParaRPr 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>
                <a:solidFill>
                  <a:srgbClr val="000000"/>
                </a:solidFill>
              </a:rPr>
              <a:t>Základy ekonomie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3433A-9E12-42A6-897B-DADDDBD5BFD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7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>
                <a:solidFill>
                  <a:srgbClr val="000000"/>
                </a:solidFill>
              </a:rPr>
              <a:t>Základy ekonomie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36E80-44F6-41D3-BA1B-57C1AC97C29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6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>
                <a:solidFill>
                  <a:srgbClr val="000000"/>
                </a:solidFill>
              </a:rPr>
              <a:t>Základy ekonomie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77A4C-98D2-48D8-AD17-43652406473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6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>
                <a:solidFill>
                  <a:srgbClr val="000000"/>
                </a:solidFill>
              </a:rPr>
              <a:t>Základy ekonomie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DEBCD-46C7-4F51-8672-93093E3D5D8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9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>
                <a:solidFill>
                  <a:srgbClr val="000000"/>
                </a:solidFill>
              </a:rPr>
              <a:t>Základy ekonomie 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A72C1-851B-4B77-B1B1-F9D4E40FA36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>
                <a:solidFill>
                  <a:srgbClr val="000000"/>
                </a:solidFill>
              </a:rPr>
              <a:t>Základy ekonomie 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9CFB2-77AD-4A94-AE4F-331AEF81A32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39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>
                <a:solidFill>
                  <a:srgbClr val="000000"/>
                </a:solidFill>
              </a:rPr>
              <a:t>Základy ekonomie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ACABE-634B-4849-B96D-32BA050A38B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7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>
                <a:solidFill>
                  <a:srgbClr val="000000"/>
                </a:solidFill>
              </a:rPr>
              <a:t>Základy ekonomie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7A8EB-37E0-4E1F-A20D-D2BB5B0C6B3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3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>
                <a:solidFill>
                  <a:srgbClr val="000000"/>
                </a:solidFill>
              </a:rPr>
              <a:t>Základy ekonomie 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C11BA-859B-4253-B42D-BFC3852C451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8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>
                <a:solidFill>
                  <a:srgbClr val="000000"/>
                </a:solidFill>
              </a:rPr>
              <a:t>Základy ekonomie 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1A5BD-E320-46EC-8AEA-0D6ADB23401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2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850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850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50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50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</a:rPr>
              <a:t>Základy ekonomie </a:t>
            </a:r>
          </a:p>
        </p:txBody>
      </p:sp>
      <p:sp>
        <p:nvSpPr>
          <p:cNvPr id="850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041C33-35D3-4DF4-96DD-65F1FF31BEA2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0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0000" y="3717032"/>
            <a:ext cx="7772400" cy="1462088"/>
          </a:xfrm>
        </p:spPr>
        <p:txBody>
          <a:bodyPr/>
          <a:lstStyle/>
          <a:p>
            <a:r>
              <a:rPr lang="cs-CZ" sz="117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r>
              <a:rPr lang="cs-CZ" sz="4000" dirty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/>
              <a:t>EKONOMICKÝ RŮST, VÝKYVY VÝKONU EKONOMIKY</a:t>
            </a:r>
            <a:endParaRPr lang="cs-CZ" sz="2800"/>
          </a:p>
        </p:txBody>
      </p:sp>
      <p:sp>
        <p:nvSpPr>
          <p:cNvPr id="2" name="AutoShape 2" descr="Výsledek obrázku pro economic growth"/>
          <p:cNvSpPr>
            <a:spLocks noChangeAspect="1" noChangeArrowheads="1"/>
          </p:cNvSpPr>
          <p:nvPr/>
        </p:nvSpPr>
        <p:spPr bwMode="auto">
          <a:xfrm>
            <a:off x="155575" y="-966788"/>
            <a:ext cx="35814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Výsledek obrázku pro economic grow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11" y="-27384"/>
            <a:ext cx="6385611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138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5FEF-4A31-4F91-945B-24D0B5D12F5B}" type="slidenum">
              <a:rPr lang="cs-CZ">
                <a:solidFill>
                  <a:srgbClr val="000000"/>
                </a:solidFill>
              </a:rPr>
              <a:pPr/>
              <a:t>10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Investice a růst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t="3990" r="2937"/>
          <a:stretch>
            <a:fillRect/>
          </a:stretch>
        </p:blipFill>
        <p:spPr bwMode="auto">
          <a:xfrm>
            <a:off x="179388" y="1773238"/>
            <a:ext cx="8640762" cy="420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</p:spTree>
    <p:extLst>
      <p:ext uri="{BB962C8B-B14F-4D97-AF65-F5344CB8AC3E}">
        <p14:creationId xmlns:p14="http://schemas.microsoft.com/office/powerpoint/2010/main" val="2787654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FC33-E337-421B-ABF0-D8942B132A12}" type="slidenum">
              <a:rPr lang="cs-CZ">
                <a:solidFill>
                  <a:srgbClr val="000000"/>
                </a:solidFill>
              </a:rPr>
              <a:pPr/>
              <a:t>11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Růst počtu obyvatel?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Růst počtu obyvatel je ve vztahu s ostatními faktory </a:t>
            </a:r>
            <a:r>
              <a:rPr lang="cs-CZ" sz="2800"/>
              <a:t>(přírodní zdroje, kapitál, technologický pokrok)</a:t>
            </a:r>
          </a:p>
          <a:p>
            <a:r>
              <a:rPr lang="cs-CZ"/>
              <a:t>Dopad na společnost je otázkou debat</a:t>
            </a:r>
          </a:p>
        </p:txBody>
      </p:sp>
      <p:pic>
        <p:nvPicPr>
          <p:cNvPr id="140292" name="Picture 4" descr="MCj033839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365625"/>
            <a:ext cx="942975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3" name="Picture 5" descr="MCj033839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365625"/>
            <a:ext cx="942975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MCj033839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365625"/>
            <a:ext cx="942975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5" name="Picture 7" descr="MCj033839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365625"/>
            <a:ext cx="942975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6" name="Picture 8" descr="MCj033839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365625"/>
            <a:ext cx="942975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7" name="Picture 9" descr="MCj033839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365625"/>
            <a:ext cx="942975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8" name="Picture 10" descr="MCj033839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292600"/>
            <a:ext cx="942975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</p:spTree>
    <p:extLst>
      <p:ext uri="{BB962C8B-B14F-4D97-AF65-F5344CB8AC3E}">
        <p14:creationId xmlns:p14="http://schemas.microsoft.com/office/powerpoint/2010/main" val="1587141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5A98-EF10-41FF-A90A-7E7F2EDA01C0}" type="slidenum">
              <a:rPr lang="cs-CZ">
                <a:solidFill>
                  <a:srgbClr val="000000"/>
                </a:solidFill>
              </a:rPr>
              <a:pPr/>
              <a:t>12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je příčinou hladomoru?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Růst počtu obyvatel světa = menší podíl na jednoho obyvatele?</a:t>
            </a:r>
          </a:p>
          <a:p>
            <a:r>
              <a:rPr lang="cs-CZ" dirty="0"/>
              <a:t>Ne nedostatečná nabídka potravin, ale </a:t>
            </a:r>
            <a:r>
              <a:rPr lang="cs-CZ" b="1" dirty="0"/>
              <a:t>selhání rozdělování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41316" name="Picture 4" descr="j01992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149725"/>
            <a:ext cx="1841500" cy="16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</p:spTree>
    <p:extLst>
      <p:ext uri="{BB962C8B-B14F-4D97-AF65-F5344CB8AC3E}">
        <p14:creationId xmlns:p14="http://schemas.microsoft.com/office/powerpoint/2010/main" val="1664525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35EF-40E7-4EC1-9224-E7A25175FEE2}" type="slidenum">
              <a:rPr lang="cs-CZ">
                <a:solidFill>
                  <a:srgbClr val="000000"/>
                </a:solidFill>
              </a:rPr>
              <a:pPr/>
              <a:t>13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Role státu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Vlády mohou (?) zvýšit produktivitu, a tedy životní úroveň:</a:t>
            </a:r>
          </a:p>
          <a:p>
            <a:pPr lvl="2">
              <a:lnSpc>
                <a:spcPct val="90000"/>
              </a:lnSpc>
            </a:pPr>
            <a:r>
              <a:rPr lang="cs-CZ" sz="2800" dirty="0"/>
              <a:t>Podpora </a:t>
            </a:r>
            <a:r>
              <a:rPr lang="cs-CZ" sz="2800" dirty="0">
                <a:solidFill>
                  <a:srgbClr val="C00000"/>
                </a:solidFill>
              </a:rPr>
              <a:t>úspor a investic</a:t>
            </a:r>
          </a:p>
          <a:p>
            <a:pPr lvl="2">
              <a:lnSpc>
                <a:spcPct val="90000"/>
              </a:lnSpc>
            </a:pPr>
            <a:r>
              <a:rPr lang="cs-CZ" sz="2800" dirty="0"/>
              <a:t>Přilákání </a:t>
            </a:r>
            <a:r>
              <a:rPr lang="cs-CZ" sz="2800" dirty="0">
                <a:solidFill>
                  <a:srgbClr val="C00000"/>
                </a:solidFill>
              </a:rPr>
              <a:t>zahraničních investorů </a:t>
            </a:r>
            <a:r>
              <a:rPr lang="cs-CZ" sz="2800" dirty="0"/>
              <a:t>(FDI)</a:t>
            </a:r>
          </a:p>
          <a:p>
            <a:pPr lvl="2">
              <a:lnSpc>
                <a:spcPct val="90000"/>
              </a:lnSpc>
            </a:pPr>
            <a:r>
              <a:rPr lang="cs-CZ" sz="2800" dirty="0"/>
              <a:t>Podpora </a:t>
            </a:r>
            <a:r>
              <a:rPr lang="cs-CZ" sz="2800" dirty="0">
                <a:solidFill>
                  <a:srgbClr val="C00000"/>
                </a:solidFill>
              </a:rPr>
              <a:t>vzdělávání</a:t>
            </a:r>
            <a:r>
              <a:rPr lang="cs-CZ" sz="2800" dirty="0"/>
              <a:t>; vědy a výzkumu (problém: únik mozků)</a:t>
            </a:r>
          </a:p>
          <a:p>
            <a:pPr lvl="2">
              <a:lnSpc>
                <a:spcPct val="90000"/>
              </a:lnSpc>
            </a:pPr>
            <a:r>
              <a:rPr lang="cs-CZ" sz="2800" dirty="0"/>
              <a:t>Ochrana </a:t>
            </a:r>
            <a:r>
              <a:rPr lang="cs-CZ" sz="2800" dirty="0">
                <a:solidFill>
                  <a:srgbClr val="C00000"/>
                </a:solidFill>
              </a:rPr>
              <a:t>vlastnických práv </a:t>
            </a:r>
            <a:r>
              <a:rPr lang="cs-CZ" sz="2800" dirty="0"/>
              <a:t>(bezpečnost investic)</a:t>
            </a:r>
          </a:p>
          <a:p>
            <a:pPr lvl="2">
              <a:lnSpc>
                <a:spcPct val="90000"/>
              </a:lnSpc>
            </a:pPr>
            <a:r>
              <a:rPr lang="cs-CZ" sz="2800" dirty="0">
                <a:solidFill>
                  <a:srgbClr val="C00000"/>
                </a:solidFill>
              </a:rPr>
              <a:t>Politická stabilita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  <p:pic>
        <p:nvPicPr>
          <p:cNvPr id="5122" name="Picture 2" descr="Výsledek obrázku pro suppo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8" r="5912"/>
          <a:stretch/>
        </p:blipFill>
        <p:spPr bwMode="auto">
          <a:xfrm>
            <a:off x="32900" y="3645024"/>
            <a:ext cx="2032076" cy="2448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181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5C36-9424-435B-B856-03F4BAEB71D5}" type="slidenum">
              <a:rPr lang="cs-CZ">
                <a:solidFill>
                  <a:srgbClr val="000000"/>
                </a:solidFill>
              </a:rPr>
              <a:pPr/>
              <a:t>14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14225"/>
            <a:ext cx="7772400" cy="259469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b="1" dirty="0">
                <a:solidFill>
                  <a:srgbClr val="00B050"/>
                </a:solidFill>
              </a:rPr>
              <a:t>Trend</a:t>
            </a:r>
            <a:r>
              <a:rPr lang="cs-CZ" sz="2800" b="1" dirty="0"/>
              <a:t> </a:t>
            </a:r>
            <a:r>
              <a:rPr lang="cs-CZ" sz="2800" dirty="0"/>
              <a:t>= dlouhodobá míra ekonomické expanze</a:t>
            </a:r>
          </a:p>
          <a:p>
            <a:pPr>
              <a:lnSpc>
                <a:spcPct val="90000"/>
              </a:lnSpc>
            </a:pPr>
            <a:r>
              <a:rPr lang="cs-CZ" sz="2800" b="1" dirty="0">
                <a:solidFill>
                  <a:srgbClr val="C00000"/>
                </a:solidFill>
              </a:rPr>
              <a:t>Cyklus</a:t>
            </a:r>
            <a:r>
              <a:rPr lang="cs-CZ" sz="2800" b="1" dirty="0"/>
              <a:t> </a:t>
            </a:r>
            <a:r>
              <a:rPr lang="cs-CZ" sz="2800" dirty="0"/>
              <a:t>= krátkodobé fluktuace okolo trendu</a:t>
            </a:r>
          </a:p>
          <a:p>
            <a:pPr>
              <a:lnSpc>
                <a:spcPct val="90000"/>
              </a:lnSpc>
            </a:pP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/>
              <a:t>Potenciální produkt = max. dlouhodobě udržitelný výkon ekonomiky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98576"/>
            <a:ext cx="6019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94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A114-D473-4444-A3C3-43B0C7B0B412}" type="slidenum">
              <a:rPr lang="cs-CZ">
                <a:solidFill>
                  <a:srgbClr val="000000"/>
                </a:solidFill>
              </a:rPr>
              <a:pPr/>
              <a:t>15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Hospodářský</a:t>
            </a:r>
            <a:r>
              <a:rPr lang="cs-CZ" dirty="0"/>
              <a:t> cyklus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/>
              <a:t>mezera výstupu </a:t>
            </a:r>
            <a:r>
              <a:rPr lang="cs-CZ" dirty="0"/>
              <a:t>=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dirty="0"/>
              <a:t>   potenciální – skutečný produkt</a:t>
            </a:r>
          </a:p>
          <a:p>
            <a:pPr>
              <a:lnSpc>
                <a:spcPct val="90000"/>
              </a:lnSpc>
            </a:pPr>
            <a:r>
              <a:rPr lang="cs-CZ" b="1" dirty="0"/>
              <a:t>perioda </a:t>
            </a:r>
            <a:r>
              <a:rPr lang="cs-CZ" dirty="0"/>
              <a:t>= časový úsek jednoho 	hospodářského cyklu</a:t>
            </a:r>
          </a:p>
          <a:p>
            <a:pPr>
              <a:lnSpc>
                <a:spcPct val="90000"/>
              </a:lnSpc>
            </a:pPr>
            <a:r>
              <a:rPr lang="cs-CZ" b="1" dirty="0"/>
              <a:t>recese </a:t>
            </a:r>
            <a:r>
              <a:rPr lang="cs-CZ" dirty="0"/>
              <a:t>= pokles výkonu + pokles cenové 	hladiny</a:t>
            </a:r>
          </a:p>
          <a:p>
            <a:pPr>
              <a:lnSpc>
                <a:spcPct val="90000"/>
              </a:lnSpc>
            </a:pPr>
            <a:r>
              <a:rPr lang="cs-CZ" b="1" dirty="0" err="1"/>
              <a:t>slumpflace</a:t>
            </a:r>
            <a:r>
              <a:rPr lang="cs-CZ" b="1" dirty="0"/>
              <a:t> </a:t>
            </a:r>
            <a:r>
              <a:rPr lang="cs-CZ" dirty="0"/>
              <a:t>= pokles výkonu + růst 	cenové hladiny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  <p:pic>
        <p:nvPicPr>
          <p:cNvPr id="6146" name="Picture 2" descr="Výsledek obrázku pro reag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297"/>
            <a:ext cx="3581400" cy="2552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455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3AAD-C62B-4CEA-802C-3751F407124C}" type="slidenum">
              <a:rPr lang="cs-CZ">
                <a:solidFill>
                  <a:srgbClr val="000000"/>
                </a:solidFill>
              </a:rPr>
              <a:pPr/>
              <a:t>16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hospodářského cyklu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Recese X deprese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4716463" y="5300663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  <a:latin typeface="Arial" charset="0"/>
              </a:rPr>
              <a:t>dno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6227763" y="2492375"/>
            <a:ext cx="1225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  <a:latin typeface="Arial" charset="0"/>
              </a:rPr>
              <a:t>vrchol</a:t>
            </a: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611188" y="3933825"/>
            <a:ext cx="1497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  <a:latin typeface="Arial" charset="0"/>
              </a:rPr>
              <a:t>expanze</a:t>
            </a:r>
          </a:p>
        </p:txBody>
      </p:sp>
      <p:sp>
        <p:nvSpPr>
          <p:cNvPr id="120841" name="Freeform 9"/>
          <p:cNvSpPr>
            <a:spLocks/>
          </p:cNvSpPr>
          <p:nvPr/>
        </p:nvSpPr>
        <p:spPr bwMode="auto">
          <a:xfrm>
            <a:off x="1619250" y="2817813"/>
            <a:ext cx="5689600" cy="2638425"/>
          </a:xfrm>
          <a:custGeom>
            <a:avLst/>
            <a:gdLst>
              <a:gd name="T0" fmla="*/ 0 w 3584"/>
              <a:gd name="T1" fmla="*/ 1428 h 1662"/>
              <a:gd name="T2" fmla="*/ 182 w 3584"/>
              <a:gd name="T3" fmla="*/ 793 h 1662"/>
              <a:gd name="T4" fmla="*/ 545 w 3584"/>
              <a:gd name="T5" fmla="*/ 521 h 1662"/>
              <a:gd name="T6" fmla="*/ 1044 w 3584"/>
              <a:gd name="T7" fmla="*/ 1247 h 1662"/>
              <a:gd name="T8" fmla="*/ 1679 w 3584"/>
              <a:gd name="T9" fmla="*/ 1065 h 1662"/>
              <a:gd name="T10" fmla="*/ 2223 w 3584"/>
              <a:gd name="T11" fmla="*/ 1519 h 1662"/>
              <a:gd name="T12" fmla="*/ 3039 w 3584"/>
              <a:gd name="T13" fmla="*/ 204 h 1662"/>
              <a:gd name="T14" fmla="*/ 3584 w 3584"/>
              <a:gd name="T15" fmla="*/ 294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84" h="1662">
                <a:moveTo>
                  <a:pt x="0" y="1428"/>
                </a:moveTo>
                <a:cubicBezTo>
                  <a:pt x="45" y="1186"/>
                  <a:pt x="91" y="944"/>
                  <a:pt x="182" y="793"/>
                </a:cubicBezTo>
                <a:cubicBezTo>
                  <a:pt x="273" y="642"/>
                  <a:pt x="401" y="445"/>
                  <a:pt x="545" y="521"/>
                </a:cubicBezTo>
                <a:cubicBezTo>
                  <a:pt x="689" y="597"/>
                  <a:pt x="855" y="1156"/>
                  <a:pt x="1044" y="1247"/>
                </a:cubicBezTo>
                <a:cubicBezTo>
                  <a:pt x="1233" y="1338"/>
                  <a:pt x="1483" y="1020"/>
                  <a:pt x="1679" y="1065"/>
                </a:cubicBezTo>
                <a:cubicBezTo>
                  <a:pt x="1875" y="1110"/>
                  <a:pt x="1996" y="1662"/>
                  <a:pt x="2223" y="1519"/>
                </a:cubicBezTo>
                <a:cubicBezTo>
                  <a:pt x="2450" y="1376"/>
                  <a:pt x="2812" y="408"/>
                  <a:pt x="3039" y="204"/>
                </a:cubicBezTo>
                <a:cubicBezTo>
                  <a:pt x="3266" y="0"/>
                  <a:pt x="3493" y="279"/>
                  <a:pt x="3584" y="29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2771775" y="3789363"/>
            <a:ext cx="935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  <a:latin typeface="Arial" charset="0"/>
              </a:rPr>
              <a:t>krize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</p:spTree>
    <p:extLst>
      <p:ext uri="{BB962C8B-B14F-4D97-AF65-F5344CB8AC3E}">
        <p14:creationId xmlns:p14="http://schemas.microsoft.com/office/powerpoint/2010/main" val="1439367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B7C1-E937-41B3-A496-FD0A1D6F157C}" type="slidenum">
              <a:rPr lang="cs-CZ">
                <a:solidFill>
                  <a:srgbClr val="000000"/>
                </a:solidFill>
              </a:rPr>
              <a:pPr/>
              <a:t>17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Fluktuace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Ekonomická aktivita fluktuuje </a:t>
            </a:r>
          </a:p>
          <a:p>
            <a:pPr>
              <a:buFont typeface="Wingdings" pitchFamily="2" charset="2"/>
              <a:buNone/>
            </a:pPr>
            <a:r>
              <a:rPr lang="cs-CZ" dirty="0"/>
              <a:t> = </a:t>
            </a:r>
            <a:r>
              <a:rPr lang="cs-CZ" sz="2800" dirty="0"/>
              <a:t>ve většině let produkce zboží a služeb roste, někdy ale ne </a:t>
            </a:r>
          </a:p>
          <a:p>
            <a:r>
              <a:rPr lang="cs-CZ" dirty="0"/>
              <a:t>Nepravidelné, nepředvídatelné</a:t>
            </a:r>
          </a:p>
          <a:p>
            <a:r>
              <a:rPr lang="cs-CZ" dirty="0"/>
              <a:t>Většina makroekonomických veličin fluktuuje </a:t>
            </a:r>
            <a:r>
              <a:rPr lang="cs-CZ" u="sng" dirty="0"/>
              <a:t>společně</a:t>
            </a:r>
          </a:p>
          <a:p>
            <a:r>
              <a:rPr lang="cs-CZ" dirty="0"/>
              <a:t>Pokles výkonu → růst nezaměstnanosti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</p:spTree>
    <p:extLst>
      <p:ext uri="{BB962C8B-B14F-4D97-AF65-F5344CB8AC3E}">
        <p14:creationId xmlns:p14="http://schemas.microsoft.com/office/powerpoint/2010/main" val="3621077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7EBA-8F37-4E82-9DA9-1A447F33916B}" type="slidenum">
              <a:rPr lang="cs-CZ">
                <a:solidFill>
                  <a:srgbClr val="000000"/>
                </a:solidFill>
              </a:rPr>
              <a:pPr/>
              <a:t>18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USA – vývoj míry nezaměstnanosti</a:t>
            </a:r>
          </a:p>
        </p:txBody>
      </p:sp>
      <p:pic>
        <p:nvPicPr>
          <p:cNvPr id="11162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05038"/>
            <a:ext cx="714533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</p:spTree>
    <p:extLst>
      <p:ext uri="{BB962C8B-B14F-4D97-AF65-F5344CB8AC3E}">
        <p14:creationId xmlns:p14="http://schemas.microsoft.com/office/powerpoint/2010/main" val="67496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BC66-FB38-4698-B917-EB7A380FF03E}" type="slidenum">
              <a:rPr lang="cs-CZ">
                <a:solidFill>
                  <a:srgbClr val="000000"/>
                </a:solidFill>
              </a:rPr>
              <a:pPr/>
              <a:t>19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Příčiny kolísání HDP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externí  X interní</a:t>
            </a:r>
          </a:p>
          <a:p>
            <a:r>
              <a:rPr lang="cs-CZ" dirty="0"/>
              <a:t>investice</a:t>
            </a:r>
          </a:p>
          <a:p>
            <a:r>
              <a:rPr lang="cs-CZ" dirty="0"/>
              <a:t>inovační cykly</a:t>
            </a:r>
          </a:p>
          <a:p>
            <a:r>
              <a:rPr lang="cs-CZ" dirty="0"/>
              <a:t>vládní politika</a:t>
            </a:r>
          </a:p>
          <a:p>
            <a:r>
              <a:rPr lang="cs-CZ" dirty="0"/>
              <a:t>externí šoky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</p:spTree>
    <p:extLst>
      <p:ext uri="{BB962C8B-B14F-4D97-AF65-F5344CB8AC3E}">
        <p14:creationId xmlns:p14="http://schemas.microsoft.com/office/powerpoint/2010/main" val="238312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056B-E578-4043-9DB8-E37580DE59E9}" type="slidenum">
              <a:rPr lang="cs-CZ">
                <a:solidFill>
                  <a:srgbClr val="000000"/>
                </a:solidFill>
              </a:rPr>
              <a:pPr/>
              <a:t>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Produkce a růst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2"/>
            <a:ext cx="7772400" cy="4435623"/>
          </a:xfrm>
        </p:spPr>
        <p:txBody>
          <a:bodyPr/>
          <a:lstStyle/>
          <a:p>
            <a:r>
              <a:rPr lang="cs-CZ" dirty="0"/>
              <a:t>Životní úroveň závisí na schopnosti země produkovat statky a služby</a:t>
            </a:r>
          </a:p>
          <a:p>
            <a:r>
              <a:rPr lang="cs-CZ" dirty="0"/>
              <a:t>Z hlediska časového se životní úroveň mění</a:t>
            </a:r>
          </a:p>
          <a:p>
            <a:pPr lvl="2"/>
            <a:r>
              <a:rPr lang="cs-CZ" dirty="0"/>
              <a:t>V USA během minulého století průměrný příjem měřený jako reálné HDP na hlavu rostl asi 2 % ročně</a:t>
            </a:r>
          </a:p>
          <a:p>
            <a:r>
              <a:rPr lang="cs-CZ" dirty="0"/>
              <a:t>Životní úroveň závisí na </a:t>
            </a:r>
            <a:r>
              <a:rPr lang="cs-CZ" dirty="0">
                <a:solidFill>
                  <a:srgbClr val="C00000"/>
                </a:solidFill>
              </a:rPr>
              <a:t>produktivitě práce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</p:spTree>
    <p:extLst>
      <p:ext uri="{BB962C8B-B14F-4D97-AF65-F5344CB8AC3E}">
        <p14:creationId xmlns:p14="http://schemas.microsoft.com/office/powerpoint/2010/main" val="3505357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2419399"/>
          </a:xfrm>
        </p:spPr>
        <p:txBody>
          <a:bodyPr/>
          <a:lstStyle/>
          <a:p>
            <a:r>
              <a:rPr lang="cs-CZ" dirty="0" err="1"/>
              <a:t>Tulipománie</a:t>
            </a:r>
            <a:endParaRPr lang="cs-CZ" dirty="0"/>
          </a:p>
          <a:p>
            <a:r>
              <a:rPr lang="cs-CZ" dirty="0"/>
              <a:t>Velká deprese</a:t>
            </a:r>
          </a:p>
          <a:p>
            <a:r>
              <a:rPr lang="cs-CZ" dirty="0" err="1"/>
              <a:t>Dot-com</a:t>
            </a:r>
            <a:r>
              <a:rPr lang="cs-CZ" dirty="0"/>
              <a:t> boom</a:t>
            </a:r>
          </a:p>
          <a:p>
            <a:r>
              <a:rPr lang="cs-CZ" dirty="0"/>
              <a:t>Velká recese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22907-E059-4BAD-B233-BDFD2FA1F800}" type="slidenum">
              <a:rPr lang="cs-CZ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AutoShape 2" descr="Výsledek obrázku pro Semper Augustus"/>
          <p:cNvSpPr>
            <a:spLocks noChangeAspect="1" noChangeArrowheads="1"/>
          </p:cNvSpPr>
          <p:nvPr/>
        </p:nvSpPr>
        <p:spPr bwMode="auto">
          <a:xfrm>
            <a:off x="155575" y="-1287463"/>
            <a:ext cx="35814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4" descr="Výsledek obrázku pro Semper Augustus"/>
          <p:cNvSpPr>
            <a:spLocks noChangeAspect="1" noChangeArrowheads="1"/>
          </p:cNvSpPr>
          <p:nvPr/>
        </p:nvSpPr>
        <p:spPr bwMode="auto">
          <a:xfrm>
            <a:off x="307975" y="-1135063"/>
            <a:ext cx="35814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74" name="Picture 6" descr="Výsledek obrázku pro Semper August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6278"/>
            <a:ext cx="3581400" cy="2686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Výsledek obrázku pro skyscraper ind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8964487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657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9. </a:t>
            </a:r>
            <a:r>
              <a:rPr lang="cs-CZ" dirty="0" err="1">
                <a:latin typeface="Aharoni" panose="02010803020104030203" pitchFamily="2" charset="-79"/>
                <a:cs typeface="Aharoni" panose="02010803020104030203" pitchFamily="2" charset="-79"/>
              </a:rPr>
              <a:t>Eenoostv</a:t>
            </a:r>
            <a:r>
              <a:rPr lang="cs-CZ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cs-CZ" dirty="0" err="1">
                <a:latin typeface="Aharoni" panose="02010803020104030203" pitchFamily="2" charset="-79"/>
                <a:cs typeface="Aharoni" panose="02010803020104030203" pitchFamily="2" charset="-79"/>
              </a:rPr>
              <a:t>acdeiiikmnrs</a:t>
            </a:r>
            <a:r>
              <a:rPr lang="cs-CZ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cs-CZ" dirty="0" err="1">
                <a:latin typeface="Aharoni" panose="02010803020104030203" pitchFamily="2" charset="-79"/>
                <a:cs typeface="Aharoni" panose="02010803020104030203" pitchFamily="2" charset="-79"/>
              </a:rPr>
              <a:t>abdchou</a:t>
            </a:r>
            <a:endParaRPr lang="cs-CZ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  <p:pic>
        <p:nvPicPr>
          <p:cNvPr id="2050" name="Picture 2" descr="Výsledek obrázku pro diskrimina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5"/>
          <a:stretch/>
        </p:blipFill>
        <p:spPr bwMode="auto">
          <a:xfrm>
            <a:off x="2843808" y="2132856"/>
            <a:ext cx="4839604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7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B4E1-1096-4FA9-A54D-7523E43A6AA5}" type="slidenum">
              <a:rPr lang="cs-CZ">
                <a:solidFill>
                  <a:srgbClr val="000000"/>
                </a:solidFill>
              </a:rPr>
              <a:pPr/>
              <a:t>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Ekonomický růst ve 20. století, </a:t>
            </a:r>
            <a:br>
              <a:rPr lang="cs-CZ" sz="4000"/>
            </a:br>
            <a:r>
              <a:rPr lang="cs-CZ" sz="4000"/>
              <a:t>životní úroveň</a:t>
            </a:r>
          </a:p>
        </p:txBody>
      </p:sp>
      <p:pic>
        <p:nvPicPr>
          <p:cNvPr id="103433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4013" y="2017713"/>
            <a:ext cx="6888162" cy="4114800"/>
          </a:xfrm>
          <a:noFill/>
          <a:ln/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</p:spTree>
    <p:extLst>
      <p:ext uri="{BB962C8B-B14F-4D97-AF65-F5344CB8AC3E}">
        <p14:creationId xmlns:p14="http://schemas.microsoft.com/office/powerpoint/2010/main" val="365934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7AFB-1E99-411F-AE83-82D26A472ACD}" type="slidenum">
              <a:rPr lang="cs-CZ">
                <a:solidFill>
                  <a:srgbClr val="000000"/>
                </a:solidFill>
              </a:rPr>
              <a:pPr/>
              <a:t>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Růst HDP na hlavu </a:t>
            </a:r>
          </a:p>
        </p:txBody>
      </p:sp>
      <p:pic>
        <p:nvPicPr>
          <p:cNvPr id="105476" name="Picture 4" descr="growthingdp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6403"/>
            <a:ext cx="7934325" cy="411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</p:spTree>
    <p:extLst>
      <p:ext uri="{BB962C8B-B14F-4D97-AF65-F5344CB8AC3E}">
        <p14:creationId xmlns:p14="http://schemas.microsoft.com/office/powerpoint/2010/main" val="1292498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F92D-23D9-4876-8F84-9ACE8DC7D153}" type="slidenum">
              <a:rPr lang="cs-CZ">
                <a:solidFill>
                  <a:srgbClr val="000000"/>
                </a:solidFill>
              </a:rPr>
              <a:pPr/>
              <a:t>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Ekonomický růst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/>
              <a:t>Ekonomický růst</a:t>
            </a:r>
          </a:p>
          <a:p>
            <a:pPr lvl="1">
              <a:lnSpc>
                <a:spcPct val="90000"/>
              </a:lnSpc>
            </a:pPr>
            <a:r>
              <a:rPr lang="cs-CZ" sz="2400" dirty="0"/>
              <a:t>růst potenciálního produktu</a:t>
            </a:r>
          </a:p>
          <a:p>
            <a:pPr lvl="1">
              <a:lnSpc>
                <a:spcPct val="90000"/>
              </a:lnSpc>
            </a:pPr>
            <a:r>
              <a:rPr lang="cs-CZ" sz="2400" dirty="0"/>
              <a:t>růst reálného produktu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Roční tempa růstu se zdají malá, ale každoročně se skládají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/>
              <a:t> 		</a:t>
            </a:r>
            <a:r>
              <a:rPr lang="cs-CZ" sz="2400" dirty="0"/>
              <a:t>= akumulace tempa růst během určitého období</a:t>
            </a:r>
          </a:p>
          <a:p>
            <a:pPr>
              <a:lnSpc>
                <a:spcPct val="90000"/>
              </a:lnSpc>
            </a:pPr>
            <a:r>
              <a:rPr lang="cs-CZ" sz="2800" b="1" dirty="0"/>
              <a:t>Efekt dohánění</a:t>
            </a:r>
            <a:r>
              <a:rPr lang="cs-CZ" sz="2800" dirty="0"/>
              <a:t> = c</a:t>
            </a:r>
            <a:r>
              <a:rPr lang="cs-CZ" sz="2000" dirty="0"/>
              <a:t>hudší země rostou rychleji než bohaté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</p:spTree>
    <p:extLst>
      <p:ext uri="{BB962C8B-B14F-4D97-AF65-F5344CB8AC3E}">
        <p14:creationId xmlns:p14="http://schemas.microsoft.com/office/powerpoint/2010/main" val="101668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Pravidlo 70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1195263"/>
          </a:xfrm>
        </p:spPr>
        <p:txBody>
          <a:bodyPr/>
          <a:lstStyle/>
          <a:p>
            <a:r>
              <a:rPr lang="cs-CZ" dirty="0"/>
              <a:t>Počet let e zdvojnásobení = 70/g</a:t>
            </a:r>
          </a:p>
          <a:p>
            <a:r>
              <a:rPr lang="cs-CZ" dirty="0"/>
              <a:t>Příklad: g = 2 % p. a. </a:t>
            </a: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/>
          </p:nvPr>
        </p:nvGraphicFramePr>
        <p:xfrm>
          <a:off x="323528" y="3356992"/>
          <a:ext cx="871296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4245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Produktivita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772816"/>
            <a:ext cx="7772400" cy="126727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/>
              <a:t>Důležitý faktor: produktivita = množství statků a služeb, které vyprodukuje pracovník za hodinu</a:t>
            </a:r>
          </a:p>
          <a:p>
            <a:endParaRPr lang="cs-CZ" dirty="0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/>
          </p:nvPr>
        </p:nvGraphicFramePr>
        <p:xfrm>
          <a:off x="0" y="2996952"/>
          <a:ext cx="9036496" cy="386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335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12B0-F525-46EE-8AE7-61369C5591A1}" type="slidenum">
              <a:rPr lang="cs-CZ">
                <a:solidFill>
                  <a:srgbClr val="000000"/>
                </a:solidFill>
              </a:rPr>
              <a:pPr/>
              <a:t>8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čem závisí produktivita?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017712"/>
            <a:ext cx="8847584" cy="4723655"/>
          </a:xfrm>
        </p:spPr>
        <p:txBody>
          <a:bodyPr/>
          <a:lstStyle/>
          <a:p>
            <a:r>
              <a:rPr lang="cs-CZ" dirty="0"/>
              <a:t>Přímo ovlivněna výrobními faktory:</a:t>
            </a:r>
          </a:p>
          <a:p>
            <a:r>
              <a:rPr lang="cs-CZ" b="1" dirty="0"/>
              <a:t>Fyzický kapitál</a:t>
            </a:r>
            <a:r>
              <a:rPr lang="cs-CZ" dirty="0"/>
              <a:t> = </a:t>
            </a:r>
            <a:r>
              <a:rPr lang="cs-CZ" sz="2800" dirty="0"/>
              <a:t>druhotný výrobní faktor</a:t>
            </a:r>
            <a:r>
              <a:rPr lang="cs-CZ" dirty="0"/>
              <a:t> </a:t>
            </a:r>
            <a:r>
              <a:rPr lang="cs-CZ" sz="2400" dirty="0"/>
              <a:t>(stroje, budovy)</a:t>
            </a:r>
          </a:p>
          <a:p>
            <a:r>
              <a:rPr lang="cs-CZ" b="1" dirty="0"/>
              <a:t>Lidský kapitál</a:t>
            </a:r>
            <a:r>
              <a:rPr lang="cs-CZ" dirty="0"/>
              <a:t> = </a:t>
            </a:r>
            <a:r>
              <a:rPr lang="cs-CZ" sz="2800" dirty="0"/>
              <a:t>znalosti a schopnosti</a:t>
            </a:r>
            <a:r>
              <a:rPr lang="cs-CZ" dirty="0"/>
              <a:t> </a:t>
            </a:r>
            <a:r>
              <a:rPr lang="cs-CZ" sz="2400" dirty="0"/>
              <a:t>– vzdělání, praxe, zkušenosti</a:t>
            </a:r>
          </a:p>
          <a:p>
            <a:r>
              <a:rPr lang="cs-CZ" b="1" dirty="0"/>
              <a:t>Přírodní zdroje</a:t>
            </a:r>
            <a:r>
              <a:rPr lang="cs-CZ" dirty="0"/>
              <a:t> </a:t>
            </a:r>
            <a:r>
              <a:rPr lang="cs-CZ" sz="2800" dirty="0"/>
              <a:t>– obnovitelné + neobnovitelné </a:t>
            </a:r>
            <a:r>
              <a:rPr lang="cs-CZ" sz="2400" dirty="0"/>
              <a:t>(nejsou nutné pro vysokou produktivitu)</a:t>
            </a:r>
          </a:p>
          <a:p>
            <a:r>
              <a:rPr lang="cs-CZ" b="1" dirty="0"/>
              <a:t>Technologie</a:t>
            </a:r>
            <a:r>
              <a:rPr lang="cs-CZ" dirty="0"/>
              <a:t> = </a:t>
            </a:r>
            <a:r>
              <a:rPr lang="cs-CZ" sz="2800" dirty="0"/>
              <a:t>výrobní postupy</a:t>
            </a:r>
          </a:p>
          <a:p>
            <a:pPr>
              <a:buFont typeface="Wingdings" pitchFamily="2" charset="2"/>
              <a:buNone/>
            </a:pPr>
            <a:endParaRPr lang="cs-CZ" dirty="0"/>
          </a:p>
        </p:txBody>
      </p:sp>
      <p:pic>
        <p:nvPicPr>
          <p:cNvPr id="3074" name="Picture 2" descr="Výsledek obrázku pro productiv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478" y="5301209"/>
            <a:ext cx="3056522" cy="1528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95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F9DB-1047-41B2-8395-F9B99FBA3DF8}" type="slidenum">
              <a:rPr lang="cs-CZ">
                <a:solidFill>
                  <a:srgbClr val="000000"/>
                </a:solidFill>
              </a:rPr>
              <a:pPr/>
              <a:t>9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Přírodní zdroje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Je světový růst dán omezeností přírodních zdrojů?</a:t>
            </a:r>
          </a:p>
          <a:p>
            <a:r>
              <a:rPr lang="cs-CZ" sz="2800" dirty="0"/>
              <a:t>Vliv technologií = lze překonat omezení:</a:t>
            </a:r>
          </a:p>
          <a:p>
            <a:pPr lvl="2"/>
            <a:r>
              <a:rPr lang="cs-CZ" sz="2000" dirty="0"/>
              <a:t>Nižší spotřeba, vyšší výtěžnost, nahrazování obnovitelnými, recyklace …</a:t>
            </a:r>
          </a:p>
          <a:p>
            <a:pPr marL="0" indent="0">
              <a:buNone/>
            </a:pPr>
            <a:r>
              <a:rPr lang="cs-CZ" sz="2800" dirty="0"/>
              <a:t>=&gt; Hospodářský růst může být </a:t>
            </a:r>
            <a:r>
              <a:rPr lang="cs-CZ" sz="2800" b="1" dirty="0"/>
              <a:t>trvalý</a:t>
            </a:r>
          </a:p>
          <a:p>
            <a:r>
              <a:rPr lang="cs-CZ" sz="2800" dirty="0"/>
              <a:t>Vyčerpávání zdrojů = vzácnost = růst ceny přírodního zdroje</a:t>
            </a:r>
          </a:p>
          <a:p>
            <a:r>
              <a:rPr lang="cs-CZ" sz="2800" dirty="0"/>
              <a:t>Ceny surovin očištěné o inflaci stagnují, příp. dokonce klesají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  <p:sp>
        <p:nvSpPr>
          <p:cNvPr id="3" name="AutoShape 2" descr="Výsledek obrázku pro coconut"/>
          <p:cNvSpPr>
            <a:spLocks noChangeAspect="1" noChangeArrowheads="1"/>
          </p:cNvSpPr>
          <p:nvPr/>
        </p:nvSpPr>
        <p:spPr bwMode="auto">
          <a:xfrm>
            <a:off x="155575" y="-966788"/>
            <a:ext cx="35814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Výsledek obrázku pro coconut"/>
          <p:cNvSpPr>
            <a:spLocks noChangeAspect="1" noChangeArrowheads="1"/>
          </p:cNvSpPr>
          <p:nvPr/>
        </p:nvSpPr>
        <p:spPr bwMode="auto">
          <a:xfrm>
            <a:off x="307975" y="-814388"/>
            <a:ext cx="35814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2" name="Picture 6" descr="Výsledek obrázku pro cocon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8301"/>
            <a:ext cx="3581400" cy="2019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39675"/>
      </p:ext>
    </p:extLst>
  </p:cSld>
  <p:clrMapOvr>
    <a:masterClrMapping/>
  </p:clrMapOvr>
</p:sld>
</file>

<file path=ppt/theme/theme1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D44CFEB-6726-4FB8-A80E-830C5AEF11EB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488</Words>
  <Application>Microsoft Office PowerPoint</Application>
  <PresentationFormat>Předvádění na obrazovce (4:3)</PresentationFormat>
  <Paragraphs>125</Paragraphs>
  <Slides>21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Směsice</vt:lpstr>
      <vt:lpstr>8 </vt:lpstr>
      <vt:lpstr>Produkce a růst</vt:lpstr>
      <vt:lpstr>Ekonomický růst ve 20. století,  životní úroveň</vt:lpstr>
      <vt:lpstr>Růst HDP na hlavu </vt:lpstr>
      <vt:lpstr>Ekonomický růst</vt:lpstr>
      <vt:lpstr>Pravidlo 70</vt:lpstr>
      <vt:lpstr>Produktivita</vt:lpstr>
      <vt:lpstr>Na čem závisí produktivita?</vt:lpstr>
      <vt:lpstr>Přírodní zdroje</vt:lpstr>
      <vt:lpstr>Investice a růst</vt:lpstr>
      <vt:lpstr>Růst počtu obyvatel?</vt:lpstr>
      <vt:lpstr>Co je příčinou hladomoru?</vt:lpstr>
      <vt:lpstr>Role státu</vt:lpstr>
      <vt:lpstr>Prezentace aplikace PowerPoint</vt:lpstr>
      <vt:lpstr>Hospodářský cyklus</vt:lpstr>
      <vt:lpstr>Fáze hospodářského cyklu</vt:lpstr>
      <vt:lpstr>Fluktuace</vt:lpstr>
      <vt:lpstr>USA – vývoj míry nezaměstnanosti</vt:lpstr>
      <vt:lpstr>Příčiny kolísání HDP</vt:lpstr>
      <vt:lpstr>Krize</vt:lpstr>
      <vt:lpstr>9. Eenoostv, acdeiiikmnrs, abdchou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</dc:title>
  <dc:creator>admin</dc:creator>
  <cp:lastModifiedBy>Hana Lipovská</cp:lastModifiedBy>
  <cp:revision>36</cp:revision>
  <dcterms:created xsi:type="dcterms:W3CDTF">2012-10-11T18:23:25Z</dcterms:created>
  <dcterms:modified xsi:type="dcterms:W3CDTF">2019-04-08T17:10:08Z</dcterms:modified>
</cp:coreProperties>
</file>