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35"/>
  </p:notesMasterIdLst>
  <p:sldIdLst>
    <p:sldId id="256" r:id="rId2"/>
    <p:sldId id="298" r:id="rId3"/>
    <p:sldId id="309" r:id="rId4"/>
    <p:sldId id="306" r:id="rId5"/>
    <p:sldId id="277" r:id="rId6"/>
    <p:sldId id="301" r:id="rId7"/>
    <p:sldId id="295" r:id="rId8"/>
    <p:sldId id="278" r:id="rId9"/>
    <p:sldId id="303" r:id="rId10"/>
    <p:sldId id="305" r:id="rId11"/>
    <p:sldId id="310" r:id="rId12"/>
    <p:sldId id="311" r:id="rId13"/>
    <p:sldId id="279" r:id="rId14"/>
    <p:sldId id="313" r:id="rId15"/>
    <p:sldId id="280" r:id="rId16"/>
    <p:sldId id="312" r:id="rId17"/>
    <p:sldId id="282" r:id="rId18"/>
    <p:sldId id="300" r:id="rId19"/>
    <p:sldId id="283" r:id="rId20"/>
    <p:sldId id="296" r:id="rId21"/>
    <p:sldId id="315" r:id="rId22"/>
    <p:sldId id="284" r:id="rId23"/>
    <p:sldId id="314" r:id="rId24"/>
    <p:sldId id="308" r:id="rId25"/>
    <p:sldId id="289" r:id="rId26"/>
    <p:sldId id="290" r:id="rId27"/>
    <p:sldId id="316" r:id="rId28"/>
    <p:sldId id="281" r:id="rId29"/>
    <p:sldId id="299" r:id="rId30"/>
    <p:sldId id="287" r:id="rId31"/>
    <p:sldId id="288" r:id="rId32"/>
    <p:sldId id="291" r:id="rId33"/>
    <p:sldId id="293" r:id="rId34"/>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Tahoma" charset="0"/>
        <a:ea typeface="+mn-ea"/>
        <a:cs typeface="+mn-cs"/>
      </a:defRPr>
    </a:lvl1pPr>
    <a:lvl2pPr marL="457200" algn="l" rtl="0" fontAlgn="base">
      <a:spcBef>
        <a:spcPct val="0"/>
      </a:spcBef>
      <a:spcAft>
        <a:spcPct val="0"/>
      </a:spcAft>
      <a:defRPr kern="1200">
        <a:solidFill>
          <a:schemeClr val="tx1"/>
        </a:solidFill>
        <a:latin typeface="Tahoma" charset="0"/>
        <a:ea typeface="+mn-ea"/>
        <a:cs typeface="+mn-cs"/>
      </a:defRPr>
    </a:lvl2pPr>
    <a:lvl3pPr marL="914400" algn="l" rtl="0" fontAlgn="base">
      <a:spcBef>
        <a:spcPct val="0"/>
      </a:spcBef>
      <a:spcAft>
        <a:spcPct val="0"/>
      </a:spcAft>
      <a:defRPr kern="1200">
        <a:solidFill>
          <a:schemeClr val="tx1"/>
        </a:solidFill>
        <a:latin typeface="Tahoma" charset="0"/>
        <a:ea typeface="+mn-ea"/>
        <a:cs typeface="+mn-cs"/>
      </a:defRPr>
    </a:lvl3pPr>
    <a:lvl4pPr marL="1371600" algn="l" rtl="0" fontAlgn="base">
      <a:spcBef>
        <a:spcPct val="0"/>
      </a:spcBef>
      <a:spcAft>
        <a:spcPct val="0"/>
      </a:spcAft>
      <a:defRPr kern="1200">
        <a:solidFill>
          <a:schemeClr val="tx1"/>
        </a:solidFill>
        <a:latin typeface="Tahoma" charset="0"/>
        <a:ea typeface="+mn-ea"/>
        <a:cs typeface="+mn-cs"/>
      </a:defRPr>
    </a:lvl4pPr>
    <a:lvl5pPr marL="1828800" algn="l" rtl="0" fontAlgn="base">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72F"/>
    <a:srgbClr val="FF9981"/>
    <a:srgbClr val="DA0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Světlý styl 3 – zvýraznění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7AC3CCA-C797-4891-BE02-D94E43425B78}" styleName="Styl Středně sytá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563" autoAdjust="0"/>
  </p:normalViewPr>
  <p:slideViewPr>
    <p:cSldViewPr>
      <p:cViewPr>
        <p:scale>
          <a:sx n="82" d="100"/>
          <a:sy n="82" d="100"/>
        </p:scale>
        <p:origin x="-2418" y="-7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Se&#353;it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List1!$B$1</c:f>
              <c:strCache>
                <c:ptCount val="1"/>
                <c:pt idx="0">
                  <c:v>Apple</c:v>
                </c:pt>
              </c:strCache>
            </c:strRef>
          </c:tx>
          <c:invertIfNegative val="0"/>
          <c:cat>
            <c:numRef>
              <c:f>List1!$A$2:$A$4</c:f>
              <c:numCache>
                <c:formatCode>General</c:formatCode>
                <c:ptCount val="3"/>
                <c:pt idx="0">
                  <c:v>2010</c:v>
                </c:pt>
                <c:pt idx="1">
                  <c:v>2011</c:v>
                </c:pt>
                <c:pt idx="2">
                  <c:v>2015</c:v>
                </c:pt>
              </c:numCache>
            </c:numRef>
          </c:cat>
          <c:val>
            <c:numRef>
              <c:f>List1!$B$2:$B$4</c:f>
              <c:numCache>
                <c:formatCode>0.00%</c:formatCode>
                <c:ptCount val="3"/>
                <c:pt idx="0">
                  <c:v>0.95399999999999996</c:v>
                </c:pt>
                <c:pt idx="1">
                  <c:v>0.61299999999999999</c:v>
                </c:pt>
                <c:pt idx="2">
                  <c:v>0.245</c:v>
                </c:pt>
              </c:numCache>
            </c:numRef>
          </c:val>
        </c:ser>
        <c:ser>
          <c:idx val="1"/>
          <c:order val="1"/>
          <c:tx>
            <c:strRef>
              <c:f>List1!$C$1</c:f>
              <c:strCache>
                <c:ptCount val="1"/>
                <c:pt idx="0">
                  <c:v>Samsung</c:v>
                </c:pt>
              </c:strCache>
            </c:strRef>
          </c:tx>
          <c:invertIfNegative val="0"/>
          <c:cat>
            <c:numRef>
              <c:f>List1!$A$2:$A$4</c:f>
              <c:numCache>
                <c:formatCode>General</c:formatCode>
                <c:ptCount val="3"/>
                <c:pt idx="0">
                  <c:v>2010</c:v>
                </c:pt>
                <c:pt idx="1">
                  <c:v>2011</c:v>
                </c:pt>
                <c:pt idx="2">
                  <c:v>2015</c:v>
                </c:pt>
              </c:numCache>
            </c:numRef>
          </c:cat>
          <c:val>
            <c:numRef>
              <c:f>List1!$C$2:$C$4</c:f>
              <c:numCache>
                <c:formatCode>0%</c:formatCode>
                <c:ptCount val="3"/>
                <c:pt idx="0">
                  <c:v>0</c:v>
                </c:pt>
                <c:pt idx="1">
                  <c:v>0.3</c:v>
                </c:pt>
                <c:pt idx="2">
                  <c:v>0.17</c:v>
                </c:pt>
              </c:numCache>
            </c:numRef>
          </c:val>
        </c:ser>
        <c:dLbls>
          <c:showLegendKey val="0"/>
          <c:showVal val="0"/>
          <c:showCatName val="0"/>
          <c:showSerName val="0"/>
          <c:showPercent val="0"/>
          <c:showBubbleSize val="0"/>
        </c:dLbls>
        <c:gapWidth val="150"/>
        <c:axId val="46885120"/>
        <c:axId val="46891008"/>
      </c:barChart>
      <c:catAx>
        <c:axId val="46885120"/>
        <c:scaling>
          <c:orientation val="minMax"/>
        </c:scaling>
        <c:delete val="0"/>
        <c:axPos val="b"/>
        <c:numFmt formatCode="General" sourceLinked="1"/>
        <c:majorTickMark val="out"/>
        <c:minorTickMark val="none"/>
        <c:tickLblPos val="nextTo"/>
        <c:crossAx val="46891008"/>
        <c:crosses val="autoZero"/>
        <c:auto val="1"/>
        <c:lblAlgn val="ctr"/>
        <c:lblOffset val="100"/>
        <c:noMultiLvlLbl val="0"/>
      </c:catAx>
      <c:valAx>
        <c:axId val="46891008"/>
        <c:scaling>
          <c:orientation val="minMax"/>
          <c:max val="1"/>
        </c:scaling>
        <c:delete val="0"/>
        <c:axPos val="l"/>
        <c:majorGridlines/>
        <c:numFmt formatCode="0%" sourceLinked="0"/>
        <c:majorTickMark val="out"/>
        <c:minorTickMark val="none"/>
        <c:tickLblPos val="nextTo"/>
        <c:crossAx val="46885120"/>
        <c:crosses val="autoZero"/>
        <c:crossBetween val="between"/>
        <c:majorUnit val="0.2"/>
      </c:valAx>
    </c:plotArea>
    <c:legend>
      <c:legendPos val="b"/>
      <c:layout/>
      <c:overlay val="0"/>
    </c:legend>
    <c:plotVisOnly val="1"/>
    <c:dispBlanksAs val="gap"/>
    <c:showDLblsOverMax val="0"/>
  </c:chart>
  <c:txPr>
    <a:bodyPr/>
    <a:lstStyle/>
    <a:p>
      <a:pPr>
        <a:defRPr sz="1800"/>
      </a:pPr>
      <a:endParaRPr lang="cs-CZ"/>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p>
        </p:txBody>
      </p:sp>
      <p:sp>
        <p:nvSpPr>
          <p:cNvPr id="327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2E5D7546-1DCE-405E-8892-A706BCD2B0C0}" type="slidenum">
              <a:rPr lang="cs-CZ"/>
              <a:pPr/>
              <a:t>‹#›</a:t>
            </a:fld>
            <a:endParaRPr lang="cs-CZ"/>
          </a:p>
        </p:txBody>
      </p:sp>
    </p:spTree>
    <p:extLst>
      <p:ext uri="{BB962C8B-B14F-4D97-AF65-F5344CB8AC3E}">
        <p14:creationId xmlns:p14="http://schemas.microsoft.com/office/powerpoint/2010/main" val="38941250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110594" name="Group 2"/>
          <p:cNvGrpSpPr>
            <a:grpSpLocks/>
          </p:cNvGrpSpPr>
          <p:nvPr/>
        </p:nvGrpSpPr>
        <p:grpSpPr bwMode="auto">
          <a:xfrm>
            <a:off x="0" y="2438400"/>
            <a:ext cx="9009063" cy="1052513"/>
            <a:chOff x="0" y="1536"/>
            <a:chExt cx="5675" cy="663"/>
          </a:xfrm>
        </p:grpSpPr>
        <p:grpSp>
          <p:nvGrpSpPr>
            <p:cNvPr id="110595" name="Group 3"/>
            <p:cNvGrpSpPr>
              <a:grpSpLocks/>
            </p:cNvGrpSpPr>
            <p:nvPr/>
          </p:nvGrpSpPr>
          <p:grpSpPr bwMode="auto">
            <a:xfrm>
              <a:off x="183" y="1604"/>
              <a:ext cx="448" cy="299"/>
              <a:chOff x="720" y="336"/>
              <a:chExt cx="624" cy="432"/>
            </a:xfrm>
          </p:grpSpPr>
          <p:sp>
            <p:nvSpPr>
              <p:cNvPr id="110596"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0597"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grpSp>
          <p:nvGrpSpPr>
            <p:cNvPr id="110598" name="Group 6"/>
            <p:cNvGrpSpPr>
              <a:grpSpLocks/>
            </p:cNvGrpSpPr>
            <p:nvPr/>
          </p:nvGrpSpPr>
          <p:grpSpPr bwMode="auto">
            <a:xfrm>
              <a:off x="261" y="1870"/>
              <a:ext cx="465" cy="299"/>
              <a:chOff x="912" y="2640"/>
              <a:chExt cx="672" cy="432"/>
            </a:xfrm>
          </p:grpSpPr>
          <p:sp>
            <p:nvSpPr>
              <p:cNvPr id="110599"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0600"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sp>
          <p:nvSpPr>
            <p:cNvPr id="110601"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0602"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0603"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sp>
        <p:nvSpPr>
          <p:cNvPr id="110604" name="Rectangle 12"/>
          <p:cNvSpPr>
            <a:spLocks noGrp="1" noChangeArrowheads="1"/>
          </p:cNvSpPr>
          <p:nvPr>
            <p:ph type="ctrTitle"/>
          </p:nvPr>
        </p:nvSpPr>
        <p:spPr>
          <a:xfrm>
            <a:off x="990600" y="1676400"/>
            <a:ext cx="7772400" cy="1462088"/>
          </a:xfrm>
        </p:spPr>
        <p:txBody>
          <a:bodyPr/>
          <a:lstStyle>
            <a:lvl1pPr>
              <a:defRPr/>
            </a:lvl1pPr>
          </a:lstStyle>
          <a:p>
            <a:pPr lvl="0"/>
            <a:r>
              <a:rPr lang="cs-CZ" noProof="0" smtClean="0"/>
              <a:t>Klepnutím lze upravit styl předlohy nadpisů.</a:t>
            </a:r>
          </a:p>
        </p:txBody>
      </p:sp>
      <p:sp>
        <p:nvSpPr>
          <p:cNvPr id="110605"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cs-CZ" noProof="0" smtClean="0"/>
              <a:t>Klepnutím lze upravit styl předlohy podnadpisů.</a:t>
            </a:r>
          </a:p>
        </p:txBody>
      </p:sp>
      <p:sp>
        <p:nvSpPr>
          <p:cNvPr id="110606"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cs-CZ"/>
          </a:p>
        </p:txBody>
      </p:sp>
      <p:sp>
        <p:nvSpPr>
          <p:cNvPr id="110607"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r>
              <a:rPr lang="cs-CZ" smtClean="0"/>
              <a:t>Základy ekonomie</a:t>
            </a:r>
            <a:endParaRPr lang="cs-CZ"/>
          </a:p>
        </p:txBody>
      </p:sp>
      <p:sp>
        <p:nvSpPr>
          <p:cNvPr id="110608"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70C3EFFB-5328-4513-B7C5-8C76261860DB}" type="slidenum">
              <a:rPr lang="cs-CZ"/>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r>
              <a:rPr lang="cs-CZ" smtClean="0"/>
              <a:t>Základy ekonomie</a:t>
            </a:r>
            <a:endParaRPr lang="cs-CZ"/>
          </a:p>
        </p:txBody>
      </p:sp>
      <p:sp>
        <p:nvSpPr>
          <p:cNvPr id="6" name="Zástupný symbol pro číslo snímku 5"/>
          <p:cNvSpPr>
            <a:spLocks noGrp="1"/>
          </p:cNvSpPr>
          <p:nvPr>
            <p:ph type="sldNum" sz="quarter" idx="12"/>
          </p:nvPr>
        </p:nvSpPr>
        <p:spPr/>
        <p:txBody>
          <a:bodyPr/>
          <a:lstStyle>
            <a:lvl1pPr>
              <a:defRPr/>
            </a:lvl1pPr>
          </a:lstStyle>
          <a:p>
            <a:fld id="{4B5C5978-9B45-4609-BDA7-4CDF89487094}" type="slidenum">
              <a:rPr lang="cs-CZ"/>
              <a:pPr/>
              <a:t>‹#›</a:t>
            </a:fld>
            <a:endParaRPr lang="cs-CZ"/>
          </a:p>
        </p:txBody>
      </p:sp>
    </p:spTree>
    <p:extLst>
      <p:ext uri="{BB962C8B-B14F-4D97-AF65-F5344CB8AC3E}">
        <p14:creationId xmlns:p14="http://schemas.microsoft.com/office/powerpoint/2010/main" val="4090386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004050" y="214313"/>
            <a:ext cx="1951038" cy="5918200"/>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1150938" y="214313"/>
            <a:ext cx="5700712" cy="591820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r>
              <a:rPr lang="cs-CZ" smtClean="0"/>
              <a:t>Základy ekonomie</a:t>
            </a:r>
            <a:endParaRPr lang="cs-CZ"/>
          </a:p>
        </p:txBody>
      </p:sp>
      <p:sp>
        <p:nvSpPr>
          <p:cNvPr id="6" name="Zástupný symbol pro číslo snímku 5"/>
          <p:cNvSpPr>
            <a:spLocks noGrp="1"/>
          </p:cNvSpPr>
          <p:nvPr>
            <p:ph type="sldNum" sz="quarter" idx="12"/>
          </p:nvPr>
        </p:nvSpPr>
        <p:spPr/>
        <p:txBody>
          <a:bodyPr/>
          <a:lstStyle>
            <a:lvl1pPr>
              <a:defRPr/>
            </a:lvl1pPr>
          </a:lstStyle>
          <a:p>
            <a:fld id="{624C4311-137C-410B-A4D3-87D04C72CE99}" type="slidenum">
              <a:rPr lang="cs-CZ"/>
              <a:pPr/>
              <a:t>‹#›</a:t>
            </a:fld>
            <a:endParaRPr lang="cs-CZ"/>
          </a:p>
        </p:txBody>
      </p:sp>
    </p:spTree>
    <p:extLst>
      <p:ext uri="{BB962C8B-B14F-4D97-AF65-F5344CB8AC3E}">
        <p14:creationId xmlns:p14="http://schemas.microsoft.com/office/powerpoint/2010/main" val="601833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r>
              <a:rPr lang="cs-CZ" smtClean="0"/>
              <a:t>Základy ekonomie</a:t>
            </a:r>
            <a:endParaRPr lang="cs-CZ"/>
          </a:p>
        </p:txBody>
      </p:sp>
      <p:sp>
        <p:nvSpPr>
          <p:cNvPr id="6" name="Zástupný symbol pro číslo snímku 5"/>
          <p:cNvSpPr>
            <a:spLocks noGrp="1"/>
          </p:cNvSpPr>
          <p:nvPr>
            <p:ph type="sldNum" sz="quarter" idx="12"/>
          </p:nvPr>
        </p:nvSpPr>
        <p:spPr/>
        <p:txBody>
          <a:bodyPr/>
          <a:lstStyle>
            <a:lvl1pPr>
              <a:defRPr/>
            </a:lvl1pPr>
          </a:lstStyle>
          <a:p>
            <a:fld id="{6A52B459-BE5C-4701-A683-7A2F78B61126}" type="slidenum">
              <a:rPr lang="cs-CZ"/>
              <a:pPr/>
              <a:t>‹#›</a:t>
            </a:fld>
            <a:endParaRPr lang="cs-CZ"/>
          </a:p>
        </p:txBody>
      </p:sp>
    </p:spTree>
    <p:extLst>
      <p:ext uri="{BB962C8B-B14F-4D97-AF65-F5344CB8AC3E}">
        <p14:creationId xmlns:p14="http://schemas.microsoft.com/office/powerpoint/2010/main" val="1768404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r>
              <a:rPr lang="cs-CZ" smtClean="0"/>
              <a:t>Základy ekonomie</a:t>
            </a:r>
            <a:endParaRPr lang="cs-CZ"/>
          </a:p>
        </p:txBody>
      </p:sp>
      <p:sp>
        <p:nvSpPr>
          <p:cNvPr id="6" name="Zástupný symbol pro číslo snímku 5"/>
          <p:cNvSpPr>
            <a:spLocks noGrp="1"/>
          </p:cNvSpPr>
          <p:nvPr>
            <p:ph type="sldNum" sz="quarter" idx="12"/>
          </p:nvPr>
        </p:nvSpPr>
        <p:spPr/>
        <p:txBody>
          <a:bodyPr/>
          <a:lstStyle>
            <a:lvl1pPr>
              <a:defRPr/>
            </a:lvl1pPr>
          </a:lstStyle>
          <a:p>
            <a:fld id="{6A8B0467-A737-46E1-A6D6-7ADAA069EE6B}" type="slidenum">
              <a:rPr lang="cs-CZ"/>
              <a:pPr/>
              <a:t>‹#›</a:t>
            </a:fld>
            <a:endParaRPr lang="cs-CZ"/>
          </a:p>
        </p:txBody>
      </p:sp>
    </p:spTree>
    <p:extLst>
      <p:ext uri="{BB962C8B-B14F-4D97-AF65-F5344CB8AC3E}">
        <p14:creationId xmlns:p14="http://schemas.microsoft.com/office/powerpoint/2010/main" val="2156622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zápatí 5"/>
          <p:cNvSpPr>
            <a:spLocks noGrp="1"/>
          </p:cNvSpPr>
          <p:nvPr>
            <p:ph type="ftr" sz="quarter" idx="11"/>
          </p:nvPr>
        </p:nvSpPr>
        <p:spPr/>
        <p:txBody>
          <a:bodyPr/>
          <a:lstStyle>
            <a:lvl1pPr>
              <a:defRPr/>
            </a:lvl1pPr>
          </a:lstStyle>
          <a:p>
            <a:r>
              <a:rPr lang="cs-CZ" smtClean="0"/>
              <a:t>Základy ekonomie</a:t>
            </a:r>
            <a:endParaRPr lang="cs-CZ"/>
          </a:p>
        </p:txBody>
      </p:sp>
      <p:sp>
        <p:nvSpPr>
          <p:cNvPr id="7" name="Zástupný symbol pro číslo snímku 6"/>
          <p:cNvSpPr>
            <a:spLocks noGrp="1"/>
          </p:cNvSpPr>
          <p:nvPr>
            <p:ph type="sldNum" sz="quarter" idx="12"/>
          </p:nvPr>
        </p:nvSpPr>
        <p:spPr/>
        <p:txBody>
          <a:bodyPr/>
          <a:lstStyle>
            <a:lvl1pPr>
              <a:defRPr/>
            </a:lvl1pPr>
          </a:lstStyle>
          <a:p>
            <a:fld id="{4FED0A42-EED8-4F3B-9CCE-ACBF3D2B5CB4}" type="slidenum">
              <a:rPr lang="cs-CZ"/>
              <a:pPr/>
              <a:t>‹#›</a:t>
            </a:fld>
            <a:endParaRPr lang="cs-CZ"/>
          </a:p>
        </p:txBody>
      </p:sp>
    </p:spTree>
    <p:extLst>
      <p:ext uri="{BB962C8B-B14F-4D97-AF65-F5344CB8AC3E}">
        <p14:creationId xmlns:p14="http://schemas.microsoft.com/office/powerpoint/2010/main" val="355594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lvl1pPr>
              <a:defRPr/>
            </a:lvl1pPr>
          </a:lstStyle>
          <a:p>
            <a:endParaRPr lang="cs-CZ"/>
          </a:p>
        </p:txBody>
      </p:sp>
      <p:sp>
        <p:nvSpPr>
          <p:cNvPr id="8" name="Zástupný symbol pro zápatí 7"/>
          <p:cNvSpPr>
            <a:spLocks noGrp="1"/>
          </p:cNvSpPr>
          <p:nvPr>
            <p:ph type="ftr" sz="quarter" idx="11"/>
          </p:nvPr>
        </p:nvSpPr>
        <p:spPr/>
        <p:txBody>
          <a:bodyPr/>
          <a:lstStyle>
            <a:lvl1pPr>
              <a:defRPr/>
            </a:lvl1pPr>
          </a:lstStyle>
          <a:p>
            <a:r>
              <a:rPr lang="cs-CZ" smtClean="0"/>
              <a:t>Základy ekonomie</a:t>
            </a:r>
            <a:endParaRPr lang="cs-CZ"/>
          </a:p>
        </p:txBody>
      </p:sp>
      <p:sp>
        <p:nvSpPr>
          <p:cNvPr id="9" name="Zástupný symbol pro číslo snímku 8"/>
          <p:cNvSpPr>
            <a:spLocks noGrp="1"/>
          </p:cNvSpPr>
          <p:nvPr>
            <p:ph type="sldNum" sz="quarter" idx="12"/>
          </p:nvPr>
        </p:nvSpPr>
        <p:spPr/>
        <p:txBody>
          <a:bodyPr/>
          <a:lstStyle>
            <a:lvl1pPr>
              <a:defRPr/>
            </a:lvl1pPr>
          </a:lstStyle>
          <a:p>
            <a:fld id="{7D3790A2-7756-4CF5-8398-B47A5ADDF6A0}" type="slidenum">
              <a:rPr lang="cs-CZ"/>
              <a:pPr/>
              <a:t>‹#›</a:t>
            </a:fld>
            <a:endParaRPr lang="cs-CZ"/>
          </a:p>
        </p:txBody>
      </p:sp>
    </p:spTree>
    <p:extLst>
      <p:ext uri="{BB962C8B-B14F-4D97-AF65-F5344CB8AC3E}">
        <p14:creationId xmlns:p14="http://schemas.microsoft.com/office/powerpoint/2010/main" val="1945775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lvl1pPr>
              <a:defRPr/>
            </a:lvl1pPr>
          </a:lstStyle>
          <a:p>
            <a:endParaRPr lang="cs-CZ"/>
          </a:p>
        </p:txBody>
      </p:sp>
      <p:sp>
        <p:nvSpPr>
          <p:cNvPr id="4" name="Zástupný symbol pro zápatí 3"/>
          <p:cNvSpPr>
            <a:spLocks noGrp="1"/>
          </p:cNvSpPr>
          <p:nvPr>
            <p:ph type="ftr" sz="quarter" idx="11"/>
          </p:nvPr>
        </p:nvSpPr>
        <p:spPr/>
        <p:txBody>
          <a:bodyPr/>
          <a:lstStyle>
            <a:lvl1pPr>
              <a:defRPr/>
            </a:lvl1pPr>
          </a:lstStyle>
          <a:p>
            <a:r>
              <a:rPr lang="cs-CZ" smtClean="0"/>
              <a:t>Základy ekonomie</a:t>
            </a:r>
            <a:endParaRPr lang="cs-CZ"/>
          </a:p>
        </p:txBody>
      </p:sp>
      <p:sp>
        <p:nvSpPr>
          <p:cNvPr id="5" name="Zástupný symbol pro číslo snímku 4"/>
          <p:cNvSpPr>
            <a:spLocks noGrp="1"/>
          </p:cNvSpPr>
          <p:nvPr>
            <p:ph type="sldNum" sz="quarter" idx="12"/>
          </p:nvPr>
        </p:nvSpPr>
        <p:spPr/>
        <p:txBody>
          <a:bodyPr/>
          <a:lstStyle>
            <a:lvl1pPr>
              <a:defRPr/>
            </a:lvl1pPr>
          </a:lstStyle>
          <a:p>
            <a:fld id="{9ABFF869-FDAC-4C90-8EED-185FC54BA6C9}" type="slidenum">
              <a:rPr lang="cs-CZ"/>
              <a:pPr/>
              <a:t>‹#›</a:t>
            </a:fld>
            <a:endParaRPr lang="cs-CZ"/>
          </a:p>
        </p:txBody>
      </p:sp>
    </p:spTree>
    <p:extLst>
      <p:ext uri="{BB962C8B-B14F-4D97-AF65-F5344CB8AC3E}">
        <p14:creationId xmlns:p14="http://schemas.microsoft.com/office/powerpoint/2010/main" val="2871993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a:defRPr/>
            </a:lvl1pPr>
          </a:lstStyle>
          <a:p>
            <a:endParaRPr lang="cs-CZ"/>
          </a:p>
        </p:txBody>
      </p:sp>
      <p:sp>
        <p:nvSpPr>
          <p:cNvPr id="3" name="Zástupný symbol pro zápatí 2"/>
          <p:cNvSpPr>
            <a:spLocks noGrp="1"/>
          </p:cNvSpPr>
          <p:nvPr>
            <p:ph type="ftr" sz="quarter" idx="11"/>
          </p:nvPr>
        </p:nvSpPr>
        <p:spPr/>
        <p:txBody>
          <a:bodyPr/>
          <a:lstStyle>
            <a:lvl1pPr>
              <a:defRPr/>
            </a:lvl1pPr>
          </a:lstStyle>
          <a:p>
            <a:r>
              <a:rPr lang="cs-CZ" smtClean="0"/>
              <a:t>Základy ekonomie</a:t>
            </a:r>
            <a:endParaRPr lang="cs-CZ"/>
          </a:p>
        </p:txBody>
      </p:sp>
      <p:sp>
        <p:nvSpPr>
          <p:cNvPr id="4" name="Zástupný symbol pro číslo snímku 3"/>
          <p:cNvSpPr>
            <a:spLocks noGrp="1"/>
          </p:cNvSpPr>
          <p:nvPr>
            <p:ph type="sldNum" sz="quarter" idx="12"/>
          </p:nvPr>
        </p:nvSpPr>
        <p:spPr/>
        <p:txBody>
          <a:bodyPr/>
          <a:lstStyle>
            <a:lvl1pPr>
              <a:defRPr/>
            </a:lvl1pPr>
          </a:lstStyle>
          <a:p>
            <a:fld id="{4D3A6056-8C4B-4BD4-9A09-C799DDC8432C}" type="slidenum">
              <a:rPr lang="cs-CZ"/>
              <a:pPr/>
              <a:t>‹#›</a:t>
            </a:fld>
            <a:endParaRPr lang="cs-CZ"/>
          </a:p>
        </p:txBody>
      </p:sp>
    </p:spTree>
    <p:extLst>
      <p:ext uri="{BB962C8B-B14F-4D97-AF65-F5344CB8AC3E}">
        <p14:creationId xmlns:p14="http://schemas.microsoft.com/office/powerpoint/2010/main" val="375443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zápatí 5"/>
          <p:cNvSpPr>
            <a:spLocks noGrp="1"/>
          </p:cNvSpPr>
          <p:nvPr>
            <p:ph type="ftr" sz="quarter" idx="11"/>
          </p:nvPr>
        </p:nvSpPr>
        <p:spPr/>
        <p:txBody>
          <a:bodyPr/>
          <a:lstStyle>
            <a:lvl1pPr>
              <a:defRPr/>
            </a:lvl1pPr>
          </a:lstStyle>
          <a:p>
            <a:r>
              <a:rPr lang="cs-CZ" smtClean="0"/>
              <a:t>Základy ekonomie</a:t>
            </a:r>
            <a:endParaRPr lang="cs-CZ"/>
          </a:p>
        </p:txBody>
      </p:sp>
      <p:sp>
        <p:nvSpPr>
          <p:cNvPr id="7" name="Zástupný symbol pro číslo snímku 6"/>
          <p:cNvSpPr>
            <a:spLocks noGrp="1"/>
          </p:cNvSpPr>
          <p:nvPr>
            <p:ph type="sldNum" sz="quarter" idx="12"/>
          </p:nvPr>
        </p:nvSpPr>
        <p:spPr/>
        <p:txBody>
          <a:bodyPr/>
          <a:lstStyle>
            <a:lvl1pPr>
              <a:defRPr/>
            </a:lvl1pPr>
          </a:lstStyle>
          <a:p>
            <a:fld id="{D2C9C73B-8DC8-4994-8466-7E225B1DC3E9}" type="slidenum">
              <a:rPr lang="cs-CZ"/>
              <a:pPr/>
              <a:t>‹#›</a:t>
            </a:fld>
            <a:endParaRPr lang="cs-CZ"/>
          </a:p>
        </p:txBody>
      </p:sp>
    </p:spTree>
    <p:extLst>
      <p:ext uri="{BB962C8B-B14F-4D97-AF65-F5344CB8AC3E}">
        <p14:creationId xmlns:p14="http://schemas.microsoft.com/office/powerpoint/2010/main" val="1662790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zápatí 5"/>
          <p:cNvSpPr>
            <a:spLocks noGrp="1"/>
          </p:cNvSpPr>
          <p:nvPr>
            <p:ph type="ftr" sz="quarter" idx="11"/>
          </p:nvPr>
        </p:nvSpPr>
        <p:spPr/>
        <p:txBody>
          <a:bodyPr/>
          <a:lstStyle>
            <a:lvl1pPr>
              <a:defRPr/>
            </a:lvl1pPr>
          </a:lstStyle>
          <a:p>
            <a:r>
              <a:rPr lang="cs-CZ" smtClean="0"/>
              <a:t>Základy ekonomie</a:t>
            </a:r>
            <a:endParaRPr lang="cs-CZ"/>
          </a:p>
        </p:txBody>
      </p:sp>
      <p:sp>
        <p:nvSpPr>
          <p:cNvPr id="7" name="Zástupný symbol pro číslo snímku 6"/>
          <p:cNvSpPr>
            <a:spLocks noGrp="1"/>
          </p:cNvSpPr>
          <p:nvPr>
            <p:ph type="sldNum" sz="quarter" idx="12"/>
          </p:nvPr>
        </p:nvSpPr>
        <p:spPr/>
        <p:txBody>
          <a:bodyPr/>
          <a:lstStyle>
            <a:lvl1pPr>
              <a:defRPr/>
            </a:lvl1pPr>
          </a:lstStyle>
          <a:p>
            <a:fld id="{83838766-9F19-4EF1-969D-DD2C8B2CD9D5}" type="slidenum">
              <a:rPr lang="cs-CZ"/>
              <a:pPr/>
              <a:t>‹#›</a:t>
            </a:fld>
            <a:endParaRPr lang="cs-CZ"/>
          </a:p>
        </p:txBody>
      </p:sp>
    </p:spTree>
    <p:extLst>
      <p:ext uri="{BB962C8B-B14F-4D97-AF65-F5344CB8AC3E}">
        <p14:creationId xmlns:p14="http://schemas.microsoft.com/office/powerpoint/2010/main" val="66903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cs-CZ" sz="2400"/>
          </a:p>
        </p:txBody>
      </p:sp>
      <p:sp>
        <p:nvSpPr>
          <p:cNvPr id="109571"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cs-CZ" sz="2400"/>
          </a:p>
        </p:txBody>
      </p:sp>
      <p:sp>
        <p:nvSpPr>
          <p:cNvPr id="109572"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cs-CZ" sz="2400"/>
          </a:p>
        </p:txBody>
      </p:sp>
      <p:sp>
        <p:nvSpPr>
          <p:cNvPr id="109573"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cs-CZ" sz="2400"/>
          </a:p>
        </p:txBody>
      </p:sp>
      <p:sp>
        <p:nvSpPr>
          <p:cNvPr id="109574"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cs-CZ" sz="2400"/>
          </a:p>
        </p:txBody>
      </p:sp>
      <p:sp>
        <p:nvSpPr>
          <p:cNvPr id="109575"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cs-CZ" sz="2400"/>
          </a:p>
        </p:txBody>
      </p:sp>
      <p:sp>
        <p:nvSpPr>
          <p:cNvPr id="109576"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cs-CZ" sz="2400"/>
          </a:p>
        </p:txBody>
      </p:sp>
      <p:sp>
        <p:nvSpPr>
          <p:cNvPr id="109577"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cs-CZ" smtClean="0"/>
              <a:t>Klepnutím lze upravit styl předlohy nadpisů.</a:t>
            </a:r>
          </a:p>
        </p:txBody>
      </p:sp>
      <p:sp>
        <p:nvSpPr>
          <p:cNvPr id="109578"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9579"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endParaRPr lang="cs-CZ"/>
          </a:p>
        </p:txBody>
      </p:sp>
      <p:sp>
        <p:nvSpPr>
          <p:cNvPr id="109580"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r>
              <a:rPr lang="cs-CZ" smtClean="0"/>
              <a:t>Základy ekonomie</a:t>
            </a:r>
            <a:endParaRPr lang="cs-CZ"/>
          </a:p>
        </p:txBody>
      </p:sp>
      <p:sp>
        <p:nvSpPr>
          <p:cNvPr id="109581"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fld id="{0162A83F-3908-432B-AF53-6EF8E1C1A280}" type="slidenum">
              <a:rPr lang="cs-CZ"/>
              <a:pPr/>
              <a:t>‹#›</a:t>
            </a:fld>
            <a:endParaRPr lang="cs-CZ"/>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dt="0"/>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charset="0"/>
        </a:defRPr>
      </a:lvl2pPr>
      <a:lvl3pPr algn="l" rtl="0" fontAlgn="base">
        <a:spcBef>
          <a:spcPct val="0"/>
        </a:spcBef>
        <a:spcAft>
          <a:spcPct val="0"/>
        </a:spcAft>
        <a:defRPr sz="4400">
          <a:solidFill>
            <a:schemeClr val="tx2"/>
          </a:solidFill>
          <a:latin typeface="Tahoma" charset="0"/>
        </a:defRPr>
      </a:lvl3pPr>
      <a:lvl4pPr algn="l" rtl="0" fontAlgn="base">
        <a:spcBef>
          <a:spcPct val="0"/>
        </a:spcBef>
        <a:spcAft>
          <a:spcPct val="0"/>
        </a:spcAft>
        <a:defRPr sz="4400">
          <a:solidFill>
            <a:schemeClr val="tx2"/>
          </a:solidFill>
          <a:latin typeface="Tahoma" charset="0"/>
        </a:defRPr>
      </a:lvl4pPr>
      <a:lvl5pPr algn="l" rtl="0" fontAlgn="base">
        <a:spcBef>
          <a:spcPct val="0"/>
        </a:spcBef>
        <a:spcAft>
          <a:spcPct val="0"/>
        </a:spcAft>
        <a:defRPr sz="4400">
          <a:solidFill>
            <a:schemeClr val="tx2"/>
          </a:solidFill>
          <a:latin typeface="Tahoma" charset="0"/>
        </a:defRPr>
      </a:lvl5pPr>
      <a:lvl6pPr marL="457200" algn="l" rtl="0" fontAlgn="base">
        <a:spcBef>
          <a:spcPct val="0"/>
        </a:spcBef>
        <a:spcAft>
          <a:spcPct val="0"/>
        </a:spcAft>
        <a:defRPr sz="4400">
          <a:solidFill>
            <a:schemeClr val="tx2"/>
          </a:solidFill>
          <a:latin typeface="Tahoma" charset="0"/>
        </a:defRPr>
      </a:lvl6pPr>
      <a:lvl7pPr marL="914400" algn="l" rtl="0" fontAlgn="base">
        <a:spcBef>
          <a:spcPct val="0"/>
        </a:spcBef>
        <a:spcAft>
          <a:spcPct val="0"/>
        </a:spcAft>
        <a:defRPr sz="4400">
          <a:solidFill>
            <a:schemeClr val="tx2"/>
          </a:solidFill>
          <a:latin typeface="Tahoma" charset="0"/>
        </a:defRPr>
      </a:lvl7pPr>
      <a:lvl8pPr marL="1371600" algn="l" rtl="0" fontAlgn="base">
        <a:spcBef>
          <a:spcPct val="0"/>
        </a:spcBef>
        <a:spcAft>
          <a:spcPct val="0"/>
        </a:spcAft>
        <a:defRPr sz="4400">
          <a:solidFill>
            <a:schemeClr val="tx2"/>
          </a:solidFill>
          <a:latin typeface="Tahoma" charset="0"/>
        </a:defRPr>
      </a:lvl8pPr>
      <a:lvl9pPr marL="1828800" algn="l" rtl="0" fontAlgn="base">
        <a:spcBef>
          <a:spcPct val="0"/>
        </a:spcBef>
        <a:spcAft>
          <a:spcPct val="0"/>
        </a:spcAft>
        <a:defRPr sz="4400">
          <a:solidFill>
            <a:schemeClr val="tx2"/>
          </a:solidFill>
          <a:latin typeface="Tahoma"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cs-CZ" sz="11700">
                <a:effectLst>
                  <a:outerShdw blurRad="38100" dist="38100" dir="2700000" algn="tl">
                    <a:srgbClr val="C0C0C0"/>
                  </a:outerShdw>
                </a:effectLst>
              </a:rPr>
              <a:t>6</a:t>
            </a:r>
            <a:r>
              <a:rPr lang="cs-CZ" sz="4000"/>
              <a:t> </a:t>
            </a:r>
          </a:p>
        </p:txBody>
      </p:sp>
      <p:sp>
        <p:nvSpPr>
          <p:cNvPr id="2051" name="Rectangle 3"/>
          <p:cNvSpPr>
            <a:spLocks noGrp="1" noChangeArrowheads="1"/>
          </p:cNvSpPr>
          <p:nvPr>
            <p:ph type="subTitle" idx="1"/>
          </p:nvPr>
        </p:nvSpPr>
        <p:spPr/>
        <p:txBody>
          <a:bodyPr/>
          <a:lstStyle/>
          <a:p>
            <a:r>
              <a:rPr lang="cs-CZ" sz="3600" b="1"/>
              <a:t>CHOVÁNÍ FIREM</a:t>
            </a:r>
          </a:p>
          <a:p>
            <a:r>
              <a:rPr lang="cs-CZ" sz="3600" b="1"/>
              <a:t>A TRŽNÍ STRUKTURA</a:t>
            </a:r>
            <a:endParaRPr lang="cs-CZ"/>
          </a:p>
        </p:txBody>
      </p:sp>
      <p:pic>
        <p:nvPicPr>
          <p:cNvPr id="3074" name="Picture 2" descr="Výsledek obrázku pro monopo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476672"/>
            <a:ext cx="4410075" cy="1190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cs-CZ"/>
              <a:t>Individuální poptávka </a:t>
            </a:r>
            <a:br>
              <a:rPr lang="cs-CZ"/>
            </a:br>
            <a:r>
              <a:rPr lang="cs-CZ"/>
              <a:t>v NEDOKO</a:t>
            </a:r>
          </a:p>
        </p:txBody>
      </p:sp>
      <p:sp>
        <p:nvSpPr>
          <p:cNvPr id="117763" name="Line 3"/>
          <p:cNvSpPr>
            <a:spLocks noChangeShapeType="1"/>
          </p:cNvSpPr>
          <p:nvPr/>
        </p:nvSpPr>
        <p:spPr bwMode="auto">
          <a:xfrm>
            <a:off x="1835150" y="2565400"/>
            <a:ext cx="0" cy="3097213"/>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17764" name="Line 4"/>
          <p:cNvSpPr>
            <a:spLocks noChangeShapeType="1"/>
          </p:cNvSpPr>
          <p:nvPr/>
        </p:nvSpPr>
        <p:spPr bwMode="auto">
          <a:xfrm flipH="1">
            <a:off x="1835150" y="5661025"/>
            <a:ext cx="6553200" cy="0"/>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17765" name="Rectangle 5"/>
          <p:cNvSpPr>
            <a:spLocks noChangeArrowheads="1"/>
          </p:cNvSpPr>
          <p:nvPr/>
        </p:nvSpPr>
        <p:spPr bwMode="auto">
          <a:xfrm>
            <a:off x="1042988" y="2420938"/>
            <a:ext cx="735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spcBef>
                <a:spcPct val="20000"/>
              </a:spcBef>
              <a:buClr>
                <a:schemeClr val="tx1"/>
              </a:buClr>
              <a:buSzPct val="75000"/>
              <a:buFont typeface="Wingdings" pitchFamily="2" charset="2"/>
              <a:buNone/>
            </a:pPr>
            <a:r>
              <a:rPr lang="cs-CZ" sz="2000">
                <a:latin typeface="Arial" charset="0"/>
              </a:rPr>
              <a:t>cena</a:t>
            </a:r>
          </a:p>
        </p:txBody>
      </p:sp>
      <p:sp>
        <p:nvSpPr>
          <p:cNvPr id="117766" name="Rectangle 6"/>
          <p:cNvSpPr>
            <a:spLocks noChangeArrowheads="1"/>
          </p:cNvSpPr>
          <p:nvPr/>
        </p:nvSpPr>
        <p:spPr bwMode="auto">
          <a:xfrm>
            <a:off x="7380288" y="5734050"/>
            <a:ext cx="11985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spcBef>
                <a:spcPct val="20000"/>
              </a:spcBef>
              <a:buClr>
                <a:schemeClr val="tx1"/>
              </a:buClr>
              <a:buSzPct val="75000"/>
              <a:buFont typeface="Wingdings" pitchFamily="2" charset="2"/>
              <a:buNone/>
            </a:pPr>
            <a:r>
              <a:rPr lang="cs-CZ" sz="2000">
                <a:latin typeface="Arial" charset="0"/>
              </a:rPr>
              <a:t>množství</a:t>
            </a:r>
          </a:p>
        </p:txBody>
      </p:sp>
      <p:sp>
        <p:nvSpPr>
          <p:cNvPr id="117767" name="Line 7"/>
          <p:cNvSpPr>
            <a:spLocks noChangeShapeType="1"/>
          </p:cNvSpPr>
          <p:nvPr/>
        </p:nvSpPr>
        <p:spPr bwMode="auto">
          <a:xfrm>
            <a:off x="2268538" y="2924175"/>
            <a:ext cx="3887787" cy="1944688"/>
          </a:xfrm>
          <a:prstGeom prst="line">
            <a:avLst/>
          </a:prstGeom>
          <a:noFill/>
          <a:ln w="254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17768" name="Rectangle 8"/>
          <p:cNvSpPr>
            <a:spLocks noChangeArrowheads="1"/>
          </p:cNvSpPr>
          <p:nvPr/>
        </p:nvSpPr>
        <p:spPr bwMode="auto">
          <a:xfrm>
            <a:off x="5694017" y="3490591"/>
            <a:ext cx="344998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spcBef>
                <a:spcPct val="20000"/>
              </a:spcBef>
              <a:buClr>
                <a:schemeClr val="tx1"/>
              </a:buClr>
              <a:buSzPct val="75000"/>
              <a:buFont typeface="Wingdings" pitchFamily="2" charset="2"/>
              <a:buNone/>
            </a:pPr>
            <a:r>
              <a:rPr lang="cs-CZ" sz="2000" dirty="0" smtClean="0">
                <a:solidFill>
                  <a:srgbClr val="002060"/>
                </a:solidFill>
                <a:latin typeface="Arial" charset="0"/>
              </a:rPr>
              <a:t>Dokonale elastická poptávka</a:t>
            </a:r>
            <a:endParaRPr lang="cs-CZ" sz="2000" baseline="-25000" dirty="0">
              <a:solidFill>
                <a:srgbClr val="002060"/>
              </a:solidFill>
              <a:latin typeface="Arial" charset="0"/>
            </a:endParaRPr>
          </a:p>
        </p:txBody>
      </p:sp>
      <p:sp>
        <p:nvSpPr>
          <p:cNvPr id="117769" name="Text Box 9"/>
          <p:cNvSpPr txBox="1">
            <a:spLocks noChangeArrowheads="1"/>
          </p:cNvSpPr>
          <p:nvPr/>
        </p:nvSpPr>
        <p:spPr bwMode="auto">
          <a:xfrm>
            <a:off x="3203575" y="2349500"/>
            <a:ext cx="2447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dirty="0"/>
              <a:t>trh gulášů</a:t>
            </a:r>
          </a:p>
        </p:txBody>
      </p:sp>
      <p:sp>
        <p:nvSpPr>
          <p:cNvPr id="2" name="Zástupný symbol pro zápatí 1"/>
          <p:cNvSpPr>
            <a:spLocks noGrp="1"/>
          </p:cNvSpPr>
          <p:nvPr>
            <p:ph type="ftr" sz="quarter" idx="11"/>
          </p:nvPr>
        </p:nvSpPr>
        <p:spPr/>
        <p:txBody>
          <a:bodyPr/>
          <a:lstStyle/>
          <a:p>
            <a:r>
              <a:rPr lang="cs-CZ" smtClean="0"/>
              <a:t>Základy ekonomie</a:t>
            </a:r>
            <a:endParaRPr lang="cs-CZ"/>
          </a:p>
        </p:txBody>
      </p:sp>
      <p:cxnSp>
        <p:nvCxnSpPr>
          <p:cNvPr id="4" name="Přímá spojnice 3"/>
          <p:cNvCxnSpPr/>
          <p:nvPr/>
        </p:nvCxnSpPr>
        <p:spPr>
          <a:xfrm>
            <a:off x="1835150" y="4010059"/>
            <a:ext cx="558385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pic>
        <p:nvPicPr>
          <p:cNvPr id="7170" name="Picture 2" descr="Výsledek obrázku pro gulá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4017" y="1169108"/>
            <a:ext cx="2736850" cy="16487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Tržní struktura</a:t>
            </a:r>
            <a:endParaRPr lang="cs-CZ" dirty="0"/>
          </a:p>
        </p:txBody>
      </p:sp>
      <p:sp>
        <p:nvSpPr>
          <p:cNvPr id="3" name="Zástupný symbol pro zápatí 2"/>
          <p:cNvSpPr>
            <a:spLocks noGrp="1"/>
          </p:cNvSpPr>
          <p:nvPr>
            <p:ph type="ftr" sz="quarter" idx="11"/>
          </p:nvPr>
        </p:nvSpPr>
        <p:spPr/>
        <p:txBody>
          <a:bodyPr/>
          <a:lstStyle/>
          <a:p>
            <a:r>
              <a:rPr lang="cs-CZ" smtClean="0"/>
              <a:t>Základy ekonomie</a:t>
            </a:r>
            <a:endParaRPr lang="cs-CZ"/>
          </a:p>
        </p:txBody>
      </p:sp>
      <p:cxnSp>
        <p:nvCxnSpPr>
          <p:cNvPr id="6" name="Přímá spojnice se šipkou 5"/>
          <p:cNvCxnSpPr/>
          <p:nvPr/>
        </p:nvCxnSpPr>
        <p:spPr>
          <a:xfrm flipV="1">
            <a:off x="2029673" y="2790723"/>
            <a:ext cx="1512168" cy="83273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8" name="Přímá spojnice se šipkou 7"/>
          <p:cNvCxnSpPr/>
          <p:nvPr/>
        </p:nvCxnSpPr>
        <p:spPr>
          <a:xfrm>
            <a:off x="2015208" y="3627022"/>
            <a:ext cx="1512168" cy="6794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TextovéPole 8"/>
          <p:cNvSpPr txBox="1"/>
          <p:nvPr/>
        </p:nvSpPr>
        <p:spPr>
          <a:xfrm>
            <a:off x="2555776" y="2852936"/>
            <a:ext cx="311304" cy="369332"/>
          </a:xfrm>
          <a:prstGeom prst="rect">
            <a:avLst/>
          </a:prstGeom>
          <a:noFill/>
        </p:spPr>
        <p:txBody>
          <a:bodyPr wrap="none" rtlCol="0">
            <a:spAutoFit/>
          </a:bodyPr>
          <a:lstStyle/>
          <a:p>
            <a:r>
              <a:rPr lang="cs-CZ" dirty="0" smtClean="0"/>
              <a:t>1</a:t>
            </a:r>
            <a:endParaRPr lang="cs-CZ" dirty="0"/>
          </a:p>
        </p:txBody>
      </p:sp>
      <p:sp>
        <p:nvSpPr>
          <p:cNvPr id="10" name="TextovéPole 9"/>
          <p:cNvSpPr txBox="1"/>
          <p:nvPr/>
        </p:nvSpPr>
        <p:spPr>
          <a:xfrm>
            <a:off x="2291674" y="3861048"/>
            <a:ext cx="479618" cy="369332"/>
          </a:xfrm>
          <a:prstGeom prst="rect">
            <a:avLst/>
          </a:prstGeom>
          <a:noFill/>
        </p:spPr>
        <p:txBody>
          <a:bodyPr wrap="none" rtlCol="0">
            <a:spAutoFit/>
          </a:bodyPr>
          <a:lstStyle/>
          <a:p>
            <a:r>
              <a:rPr lang="cs-CZ" dirty="0" smtClean="0"/>
              <a:t>&gt;1</a:t>
            </a:r>
            <a:endParaRPr lang="cs-CZ" dirty="0"/>
          </a:p>
        </p:txBody>
      </p:sp>
      <p:sp>
        <p:nvSpPr>
          <p:cNvPr id="11" name="TextovéPole 10"/>
          <p:cNvSpPr txBox="1"/>
          <p:nvPr/>
        </p:nvSpPr>
        <p:spPr>
          <a:xfrm>
            <a:off x="3562430" y="2573975"/>
            <a:ext cx="1368152"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cs-CZ" dirty="0" smtClean="0"/>
              <a:t>Monopol</a:t>
            </a:r>
            <a:endParaRPr lang="cs-CZ" dirty="0"/>
          </a:p>
        </p:txBody>
      </p:sp>
      <p:sp>
        <p:nvSpPr>
          <p:cNvPr id="13" name="Kosočtverec 12"/>
          <p:cNvSpPr/>
          <p:nvPr/>
        </p:nvSpPr>
        <p:spPr>
          <a:xfrm>
            <a:off x="323528" y="3156647"/>
            <a:ext cx="1691680" cy="94075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Počet firem</a:t>
            </a:r>
            <a:endParaRPr lang="cs-CZ" dirty="0"/>
          </a:p>
        </p:txBody>
      </p:sp>
      <p:sp>
        <p:nvSpPr>
          <p:cNvPr id="14" name="Kosočtverec 13"/>
          <p:cNvSpPr/>
          <p:nvPr/>
        </p:nvSpPr>
        <p:spPr>
          <a:xfrm>
            <a:off x="3511122" y="3836077"/>
            <a:ext cx="1852965" cy="94075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t>produkce</a:t>
            </a:r>
            <a:endParaRPr lang="cs-CZ" sz="1400" dirty="0"/>
          </a:p>
        </p:txBody>
      </p:sp>
      <p:cxnSp>
        <p:nvCxnSpPr>
          <p:cNvPr id="15" name="Přímá spojnice se šipkou 14"/>
          <p:cNvCxnSpPr/>
          <p:nvPr/>
        </p:nvCxnSpPr>
        <p:spPr>
          <a:xfrm flipV="1">
            <a:off x="5337496" y="3473714"/>
            <a:ext cx="1512168" cy="83273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6" name="Přímá spojnice se šipkou 15"/>
          <p:cNvCxnSpPr/>
          <p:nvPr/>
        </p:nvCxnSpPr>
        <p:spPr>
          <a:xfrm>
            <a:off x="5356628" y="4306452"/>
            <a:ext cx="1512168" cy="6794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TextovéPole 16"/>
          <p:cNvSpPr txBox="1"/>
          <p:nvPr/>
        </p:nvSpPr>
        <p:spPr>
          <a:xfrm>
            <a:off x="5236484" y="3438795"/>
            <a:ext cx="1088760" cy="369332"/>
          </a:xfrm>
          <a:prstGeom prst="rect">
            <a:avLst/>
          </a:prstGeom>
          <a:noFill/>
        </p:spPr>
        <p:txBody>
          <a:bodyPr wrap="none" rtlCol="0">
            <a:spAutoFit/>
          </a:bodyPr>
          <a:lstStyle/>
          <a:p>
            <a:r>
              <a:rPr lang="cs-CZ" dirty="0" smtClean="0"/>
              <a:t>identická</a:t>
            </a:r>
            <a:endParaRPr lang="cs-CZ" dirty="0"/>
          </a:p>
        </p:txBody>
      </p:sp>
      <p:sp>
        <p:nvSpPr>
          <p:cNvPr id="18" name="TextovéPole 17"/>
          <p:cNvSpPr txBox="1"/>
          <p:nvPr/>
        </p:nvSpPr>
        <p:spPr>
          <a:xfrm>
            <a:off x="5076056" y="4801216"/>
            <a:ext cx="1604222" cy="369332"/>
          </a:xfrm>
          <a:prstGeom prst="rect">
            <a:avLst/>
          </a:prstGeom>
          <a:noFill/>
        </p:spPr>
        <p:txBody>
          <a:bodyPr wrap="none" rtlCol="0">
            <a:spAutoFit/>
          </a:bodyPr>
          <a:lstStyle/>
          <a:p>
            <a:r>
              <a:rPr lang="cs-CZ" dirty="0" smtClean="0"/>
              <a:t>diferencovaná</a:t>
            </a:r>
            <a:endParaRPr lang="cs-CZ" dirty="0"/>
          </a:p>
        </p:txBody>
      </p:sp>
      <p:sp>
        <p:nvSpPr>
          <p:cNvPr id="19" name="TextovéPole 18"/>
          <p:cNvSpPr txBox="1"/>
          <p:nvPr/>
        </p:nvSpPr>
        <p:spPr>
          <a:xfrm>
            <a:off x="6868796" y="3289048"/>
            <a:ext cx="1368152"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cs-CZ" dirty="0" smtClean="0"/>
              <a:t>DOKO</a:t>
            </a:r>
            <a:endParaRPr lang="cs-CZ" dirty="0"/>
          </a:p>
        </p:txBody>
      </p:sp>
      <p:sp>
        <p:nvSpPr>
          <p:cNvPr id="20" name="TextovéPole 19"/>
          <p:cNvSpPr txBox="1"/>
          <p:nvPr/>
        </p:nvSpPr>
        <p:spPr>
          <a:xfrm>
            <a:off x="6884938" y="4769019"/>
            <a:ext cx="1800025"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cs-CZ" dirty="0" smtClean="0"/>
              <a:t>Oligopol/</a:t>
            </a:r>
            <a:br>
              <a:rPr lang="cs-CZ" dirty="0" smtClean="0"/>
            </a:br>
            <a:r>
              <a:rPr lang="cs-CZ" dirty="0" smtClean="0"/>
              <a:t>Monopolistická konkurence</a:t>
            </a:r>
            <a:endParaRPr lang="cs-CZ" dirty="0"/>
          </a:p>
        </p:txBody>
      </p:sp>
      <p:pic>
        <p:nvPicPr>
          <p:cNvPr id="8194" name="Picture 2" descr="Výsledek obrázku pro market 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0396" y="190082"/>
            <a:ext cx="2804567" cy="28559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917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Výsledek obrázku pro diamond fore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6450" cy="6885268"/>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34834" y="35389"/>
            <a:ext cx="7793037" cy="1198463"/>
          </a:xfrm>
        </p:spPr>
        <p:txBody>
          <a:bodyPr/>
          <a:lstStyle/>
          <a:p>
            <a:r>
              <a:rPr lang="cs-CZ" dirty="0" smtClean="0">
                <a:solidFill>
                  <a:schemeClr val="bg1"/>
                </a:solidFill>
              </a:rPr>
              <a:t>Monopol</a:t>
            </a:r>
            <a:endParaRPr lang="cs-CZ" dirty="0">
              <a:solidFill>
                <a:schemeClr val="bg1"/>
              </a:solidFill>
            </a:endParaRPr>
          </a:p>
        </p:txBody>
      </p:sp>
      <p:sp>
        <p:nvSpPr>
          <p:cNvPr id="3" name="Zástupný symbol pro obsah 2"/>
          <p:cNvSpPr>
            <a:spLocks noGrp="1"/>
          </p:cNvSpPr>
          <p:nvPr>
            <p:ph idx="1"/>
          </p:nvPr>
        </p:nvSpPr>
        <p:spPr>
          <a:xfrm>
            <a:off x="15801" y="1196752"/>
            <a:ext cx="8712968" cy="5661248"/>
          </a:xfrm>
        </p:spPr>
        <p:txBody>
          <a:bodyPr/>
          <a:lstStyle/>
          <a:p>
            <a:r>
              <a:rPr lang="cs-CZ" sz="2400" dirty="0" smtClean="0">
                <a:solidFill>
                  <a:schemeClr val="bg1">
                    <a:lumMod val="95000"/>
                  </a:schemeClr>
                </a:solidFill>
              </a:rPr>
              <a:t>Cecil </a:t>
            </a:r>
            <a:r>
              <a:rPr lang="cs-CZ" sz="2400" dirty="0" err="1" smtClean="0">
                <a:solidFill>
                  <a:schemeClr val="bg1">
                    <a:lumMod val="95000"/>
                  </a:schemeClr>
                </a:solidFill>
              </a:rPr>
              <a:t>Rhodes</a:t>
            </a:r>
            <a:endParaRPr lang="cs-CZ" sz="2400" dirty="0" smtClean="0">
              <a:solidFill>
                <a:schemeClr val="bg1">
                  <a:lumMod val="95000"/>
                </a:schemeClr>
              </a:solidFill>
            </a:endParaRPr>
          </a:p>
          <a:p>
            <a:r>
              <a:rPr lang="cs-CZ" sz="2400" dirty="0" smtClean="0">
                <a:solidFill>
                  <a:schemeClr val="bg1">
                    <a:lumMod val="95000"/>
                  </a:schemeClr>
                </a:solidFill>
              </a:rPr>
              <a:t>70. léta 19. století</a:t>
            </a:r>
          </a:p>
          <a:p>
            <a:r>
              <a:rPr lang="cs-CZ" sz="2400" dirty="0" smtClean="0">
                <a:solidFill>
                  <a:schemeClr val="bg1">
                    <a:lumMod val="95000"/>
                  </a:schemeClr>
                </a:solidFill>
              </a:rPr>
              <a:t>Jižní Afrika</a:t>
            </a:r>
          </a:p>
          <a:p>
            <a:endParaRPr lang="cs-CZ" sz="2400" dirty="0" smtClean="0">
              <a:solidFill>
                <a:schemeClr val="bg1">
                  <a:lumMod val="95000"/>
                </a:schemeClr>
              </a:solidFill>
            </a:endParaRPr>
          </a:p>
          <a:p>
            <a:endParaRPr lang="cs-CZ" sz="2400" dirty="0">
              <a:solidFill>
                <a:schemeClr val="bg1">
                  <a:lumMod val="95000"/>
                </a:schemeClr>
              </a:solidFill>
            </a:endParaRPr>
          </a:p>
          <a:p>
            <a:endParaRPr lang="cs-CZ" sz="2400" dirty="0" smtClean="0">
              <a:solidFill>
                <a:schemeClr val="bg1">
                  <a:lumMod val="95000"/>
                </a:schemeClr>
              </a:solidFill>
            </a:endParaRPr>
          </a:p>
          <a:p>
            <a:endParaRPr lang="cs-CZ" sz="2400" dirty="0">
              <a:solidFill>
                <a:schemeClr val="bg1">
                  <a:lumMod val="95000"/>
                </a:schemeClr>
              </a:solidFill>
            </a:endParaRPr>
          </a:p>
          <a:p>
            <a:endParaRPr lang="cs-CZ" sz="2400" dirty="0" smtClean="0">
              <a:solidFill>
                <a:schemeClr val="bg1">
                  <a:lumMod val="95000"/>
                </a:schemeClr>
              </a:solidFill>
            </a:endParaRPr>
          </a:p>
          <a:p>
            <a:r>
              <a:rPr lang="cs-CZ" sz="2400" dirty="0" smtClean="0">
                <a:solidFill>
                  <a:schemeClr val="bg1">
                    <a:lumMod val="95000"/>
                  </a:schemeClr>
                </a:solidFill>
              </a:rPr>
              <a:t>Kartel -&gt; De </a:t>
            </a:r>
            <a:r>
              <a:rPr lang="cs-CZ" sz="2400" dirty="0" err="1" smtClean="0">
                <a:solidFill>
                  <a:schemeClr val="bg1">
                    <a:lumMod val="95000"/>
                  </a:schemeClr>
                </a:solidFill>
              </a:rPr>
              <a:t>Beers</a:t>
            </a:r>
            <a:endParaRPr lang="cs-CZ" sz="2400" dirty="0" smtClean="0">
              <a:solidFill>
                <a:schemeClr val="bg1">
                  <a:lumMod val="95000"/>
                </a:schemeClr>
              </a:solidFill>
            </a:endParaRPr>
          </a:p>
          <a:p>
            <a:r>
              <a:rPr lang="cs-CZ" sz="2400" i="1" dirty="0" smtClean="0">
                <a:solidFill>
                  <a:schemeClr val="bg1">
                    <a:lumMod val="95000"/>
                  </a:schemeClr>
                </a:solidFill>
              </a:rPr>
              <a:t>1947, Frances </a:t>
            </a:r>
            <a:r>
              <a:rPr lang="cs-CZ" sz="2400" i="1" dirty="0" err="1" smtClean="0">
                <a:solidFill>
                  <a:schemeClr val="bg1">
                    <a:lumMod val="95000"/>
                  </a:schemeClr>
                </a:solidFill>
              </a:rPr>
              <a:t>Geretyová</a:t>
            </a:r>
            <a:r>
              <a:rPr lang="cs-CZ" sz="2400" i="1" dirty="0" smtClean="0">
                <a:solidFill>
                  <a:schemeClr val="bg1">
                    <a:lumMod val="95000"/>
                  </a:schemeClr>
                </a:solidFill>
              </a:rPr>
              <a:t>:</a:t>
            </a:r>
            <a:r>
              <a:rPr lang="cs-CZ" sz="2400" i="1" dirty="0">
                <a:solidFill>
                  <a:schemeClr val="bg1">
                    <a:lumMod val="95000"/>
                  </a:schemeClr>
                </a:solidFill>
              </a:rPr>
              <a:t/>
            </a:r>
            <a:br>
              <a:rPr lang="cs-CZ" sz="2400" i="1" dirty="0">
                <a:solidFill>
                  <a:schemeClr val="bg1">
                    <a:lumMod val="95000"/>
                  </a:schemeClr>
                </a:solidFill>
              </a:rPr>
            </a:br>
            <a:r>
              <a:rPr lang="cs-CZ" sz="2400" i="1" dirty="0" smtClean="0">
                <a:solidFill>
                  <a:schemeClr val="bg1">
                    <a:lumMod val="95000"/>
                  </a:schemeClr>
                </a:solidFill>
              </a:rPr>
              <a:t>„A </a:t>
            </a:r>
            <a:r>
              <a:rPr lang="cs-CZ" sz="2400" i="1" dirty="0" err="1">
                <a:solidFill>
                  <a:schemeClr val="bg1">
                    <a:lumMod val="95000"/>
                  </a:schemeClr>
                </a:solidFill>
              </a:rPr>
              <a:t>Diamond</a:t>
            </a:r>
            <a:r>
              <a:rPr lang="cs-CZ" sz="2400" i="1" dirty="0">
                <a:solidFill>
                  <a:schemeClr val="bg1">
                    <a:lumMod val="95000"/>
                  </a:schemeClr>
                </a:solidFill>
              </a:rPr>
              <a:t> </a:t>
            </a:r>
            <a:r>
              <a:rPr lang="cs-CZ" sz="2400" i="1" dirty="0" err="1">
                <a:solidFill>
                  <a:schemeClr val="bg1">
                    <a:lumMod val="95000"/>
                  </a:schemeClr>
                </a:solidFill>
              </a:rPr>
              <a:t>Is</a:t>
            </a:r>
            <a:r>
              <a:rPr lang="cs-CZ" sz="2400" i="1" dirty="0">
                <a:solidFill>
                  <a:schemeClr val="bg1">
                    <a:lumMod val="95000"/>
                  </a:schemeClr>
                </a:solidFill>
              </a:rPr>
              <a:t> </a:t>
            </a:r>
            <a:r>
              <a:rPr lang="cs-CZ" sz="2400" i="1" dirty="0" err="1" smtClean="0">
                <a:solidFill>
                  <a:schemeClr val="bg1">
                    <a:lumMod val="95000"/>
                  </a:schemeClr>
                </a:solidFill>
              </a:rPr>
              <a:t>Forever</a:t>
            </a:r>
            <a:r>
              <a:rPr lang="cs-CZ" sz="2400" i="1" dirty="0" smtClean="0">
                <a:solidFill>
                  <a:schemeClr val="bg1">
                    <a:lumMod val="95000"/>
                  </a:schemeClr>
                </a:solidFill>
              </a:rPr>
              <a:t>“…A </a:t>
            </a:r>
            <a:r>
              <a:rPr lang="cs-CZ" sz="2400" i="1" dirty="0">
                <a:solidFill>
                  <a:schemeClr val="bg1">
                    <a:lumMod val="95000"/>
                  </a:schemeClr>
                </a:solidFill>
              </a:rPr>
              <a:t>za čtyři roky už mělo zásnubní prsten </a:t>
            </a:r>
            <a:r>
              <a:rPr lang="cs-CZ" sz="2400" i="1" dirty="0" smtClean="0">
                <a:solidFill>
                  <a:schemeClr val="bg1">
                    <a:lumMod val="95000"/>
                  </a:schemeClr>
                </a:solidFill>
              </a:rPr>
              <a:t>s </a:t>
            </a:r>
            <a:r>
              <a:rPr lang="cs-CZ" sz="2400" i="1" dirty="0">
                <a:solidFill>
                  <a:schemeClr val="bg1">
                    <a:lumMod val="95000"/>
                  </a:schemeClr>
                </a:solidFill>
              </a:rPr>
              <a:t>briliantem osm z deseti nevěst, což se od té doby zásadně nezměnilo. </a:t>
            </a:r>
            <a:endParaRPr lang="cs-CZ" sz="2400" dirty="0">
              <a:solidFill>
                <a:schemeClr val="bg1">
                  <a:lumMod val="95000"/>
                </a:schemeClr>
              </a:solidFill>
            </a:endParaRPr>
          </a:p>
          <a:p>
            <a:endParaRPr lang="cs-CZ" dirty="0">
              <a:solidFill>
                <a:schemeClr val="bg1">
                  <a:lumMod val="95000"/>
                </a:schemeClr>
              </a:solidFill>
            </a:endParaRPr>
          </a:p>
        </p:txBody>
      </p:sp>
      <p:sp>
        <p:nvSpPr>
          <p:cNvPr id="4" name="Zástupný symbol pro zápatí 3"/>
          <p:cNvSpPr>
            <a:spLocks noGrp="1"/>
          </p:cNvSpPr>
          <p:nvPr>
            <p:ph type="ftr" sz="quarter" idx="11"/>
          </p:nvPr>
        </p:nvSpPr>
        <p:spPr/>
        <p:txBody>
          <a:bodyPr/>
          <a:lstStyle/>
          <a:p>
            <a:r>
              <a:rPr lang="cs-CZ" smtClean="0"/>
              <a:t>Základy ekonomie</a:t>
            </a:r>
            <a:endParaRPr lang="cs-CZ"/>
          </a:p>
        </p:txBody>
      </p:sp>
    </p:spTree>
    <p:extLst>
      <p:ext uri="{BB962C8B-B14F-4D97-AF65-F5344CB8AC3E}">
        <p14:creationId xmlns:p14="http://schemas.microsoft.com/office/powerpoint/2010/main" val="3566238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cs-CZ" dirty="0"/>
              <a:t>2. </a:t>
            </a:r>
            <a:r>
              <a:rPr lang="cs-CZ" dirty="0" smtClean="0"/>
              <a:t>Monopol </a:t>
            </a:r>
            <a:r>
              <a:rPr lang="cs-CZ" sz="2800" i="1" dirty="0" smtClean="0"/>
              <a:t>(</a:t>
            </a:r>
            <a:r>
              <a:rPr lang="cs-CZ" sz="2800" i="1" dirty="0" err="1" smtClean="0"/>
              <a:t>monos</a:t>
            </a:r>
            <a:r>
              <a:rPr lang="cs-CZ" sz="2800" i="1" dirty="0" smtClean="0"/>
              <a:t> – </a:t>
            </a:r>
            <a:r>
              <a:rPr lang="cs-CZ" sz="2800" i="1" dirty="0" err="1" smtClean="0"/>
              <a:t>polein</a:t>
            </a:r>
            <a:r>
              <a:rPr lang="cs-CZ" sz="2800" i="1" dirty="0" smtClean="0"/>
              <a:t>)</a:t>
            </a:r>
            <a:endParaRPr lang="cs-CZ" i="1" dirty="0"/>
          </a:p>
        </p:txBody>
      </p:sp>
      <p:sp>
        <p:nvSpPr>
          <p:cNvPr id="78851" name="Rectangle 3"/>
          <p:cNvSpPr>
            <a:spLocks noGrp="1" noChangeArrowheads="1"/>
          </p:cNvSpPr>
          <p:nvPr>
            <p:ph type="body" idx="1"/>
          </p:nvPr>
        </p:nvSpPr>
        <p:spPr/>
        <p:txBody>
          <a:bodyPr/>
          <a:lstStyle/>
          <a:p>
            <a:pPr>
              <a:lnSpc>
                <a:spcPct val="90000"/>
              </a:lnSpc>
            </a:pPr>
            <a:r>
              <a:rPr lang="cs-CZ" sz="2800" b="1" dirty="0"/>
              <a:t>Jediný prodejce </a:t>
            </a:r>
            <a:r>
              <a:rPr lang="cs-CZ" sz="2800" dirty="0"/>
              <a:t>na trhu</a:t>
            </a:r>
          </a:p>
          <a:p>
            <a:pPr>
              <a:lnSpc>
                <a:spcPct val="90000"/>
              </a:lnSpc>
            </a:pPr>
            <a:r>
              <a:rPr lang="cs-CZ" sz="2800" dirty="0"/>
              <a:t>Jeho produkce </a:t>
            </a:r>
            <a:r>
              <a:rPr lang="cs-CZ" sz="2800" b="1" dirty="0"/>
              <a:t>nemá blízké substituty </a:t>
            </a:r>
            <a:r>
              <a:rPr lang="cs-CZ" sz="2800" dirty="0"/>
              <a:t>na trhu</a:t>
            </a:r>
          </a:p>
          <a:p>
            <a:pPr marL="1084263" lvl="2" indent="-169863">
              <a:lnSpc>
                <a:spcPct val="90000"/>
              </a:lnSpc>
              <a:buFont typeface="Wingdings" pitchFamily="2" charset="2"/>
              <a:buNone/>
            </a:pPr>
            <a:r>
              <a:rPr lang="cs-CZ" sz="2000" dirty="0"/>
              <a:t>→ cenový tvůrce (cena je vyšší než v DOKO)</a:t>
            </a:r>
          </a:p>
          <a:p>
            <a:pPr>
              <a:lnSpc>
                <a:spcPct val="90000"/>
              </a:lnSpc>
            </a:pPr>
            <a:r>
              <a:rPr lang="cs-CZ" sz="2800" dirty="0"/>
              <a:t>Existují </a:t>
            </a:r>
            <a:r>
              <a:rPr lang="cs-CZ" sz="2800" b="1" dirty="0"/>
              <a:t>bariéry vstupu </a:t>
            </a:r>
            <a:r>
              <a:rPr lang="cs-CZ" sz="2800" dirty="0"/>
              <a:t>do odvětví</a:t>
            </a:r>
          </a:p>
          <a:p>
            <a:pPr marL="1084263" lvl="2" indent="-169863">
              <a:lnSpc>
                <a:spcPct val="90000"/>
              </a:lnSpc>
              <a:buFont typeface="Wingdings" pitchFamily="2" charset="2"/>
              <a:buNone/>
            </a:pPr>
            <a:r>
              <a:rPr lang="cs-CZ" sz="2000" dirty="0"/>
              <a:t>→ vlastnictví přírodního zdroje (zřídka)</a:t>
            </a:r>
          </a:p>
          <a:p>
            <a:pPr marL="1084263" lvl="2" indent="-169863">
              <a:lnSpc>
                <a:spcPct val="90000"/>
              </a:lnSpc>
              <a:buFont typeface="Wingdings" pitchFamily="2" charset="2"/>
              <a:buNone/>
            </a:pPr>
            <a:r>
              <a:rPr lang="cs-CZ" sz="2000" dirty="0"/>
              <a:t>→ státem udělená licence</a:t>
            </a:r>
          </a:p>
          <a:p>
            <a:pPr marL="1084263" lvl="2" indent="-169863">
              <a:lnSpc>
                <a:spcPct val="90000"/>
              </a:lnSpc>
              <a:buFont typeface="Wingdings" pitchFamily="2" charset="2"/>
              <a:buNone/>
            </a:pPr>
            <a:r>
              <a:rPr lang="cs-CZ" sz="2000" dirty="0"/>
              <a:t>→ firma má nižší výrobní náklady</a:t>
            </a:r>
          </a:p>
          <a:p>
            <a:pPr>
              <a:lnSpc>
                <a:spcPct val="90000"/>
              </a:lnSpc>
            </a:pPr>
            <a:r>
              <a:rPr lang="cs-CZ" sz="2800" dirty="0"/>
              <a:t>Produkuje </a:t>
            </a:r>
            <a:r>
              <a:rPr lang="cs-CZ" sz="2800" b="1" dirty="0"/>
              <a:t>menší množství</a:t>
            </a:r>
            <a:r>
              <a:rPr lang="cs-CZ" sz="2800" dirty="0"/>
              <a:t> než by bylo společensky žádoucí (= ztráty mrtvé váhy)</a:t>
            </a:r>
          </a:p>
        </p:txBody>
      </p:sp>
      <p:sp>
        <p:nvSpPr>
          <p:cNvPr id="2" name="Zástupný symbol pro zápatí 1"/>
          <p:cNvSpPr>
            <a:spLocks noGrp="1"/>
          </p:cNvSpPr>
          <p:nvPr>
            <p:ph type="ftr" sz="quarter" idx="11"/>
          </p:nvPr>
        </p:nvSpPr>
        <p:spPr/>
        <p:txBody>
          <a:bodyPr/>
          <a:lstStyle/>
          <a:p>
            <a:r>
              <a:rPr lang="cs-CZ" smtClean="0"/>
              <a:t>Základy ekonomie</a:t>
            </a:r>
            <a:endParaRPr lang="cs-CZ"/>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Bariéry vstupu</a:t>
            </a:r>
            <a:endParaRPr lang="cs-CZ" dirty="0"/>
          </a:p>
        </p:txBody>
      </p:sp>
      <p:sp>
        <p:nvSpPr>
          <p:cNvPr id="3" name="Zástupný symbol pro obsah 2"/>
          <p:cNvSpPr>
            <a:spLocks noGrp="1"/>
          </p:cNvSpPr>
          <p:nvPr>
            <p:ph idx="1"/>
          </p:nvPr>
        </p:nvSpPr>
        <p:spPr>
          <a:xfrm>
            <a:off x="107504" y="1988840"/>
            <a:ext cx="8928992" cy="4114800"/>
          </a:xfrm>
        </p:spPr>
        <p:txBody>
          <a:bodyPr/>
          <a:lstStyle/>
          <a:p>
            <a:r>
              <a:rPr lang="cs-CZ" sz="2000" dirty="0"/>
              <a:t>Felix je v Kocourkově </a:t>
            </a:r>
            <a:r>
              <a:rPr lang="cs-CZ" sz="2000" b="1" dirty="0"/>
              <a:t>jediný učitel</a:t>
            </a:r>
            <a:r>
              <a:rPr lang="cs-CZ" sz="2000" dirty="0"/>
              <a:t> angličtiny. O jeho hodiny je velký zájem, může si účtovat i </a:t>
            </a:r>
            <a:r>
              <a:rPr lang="cs-CZ" sz="2000" b="1" dirty="0"/>
              <a:t>750 Kč za hodinu</a:t>
            </a:r>
            <a:r>
              <a:rPr lang="cs-CZ" sz="2000" dirty="0"/>
              <a:t>. Vidina vysokého zisku ovšem </a:t>
            </a:r>
            <a:r>
              <a:rPr lang="cs-CZ" sz="2000" b="1" dirty="0"/>
              <a:t>přiláká další lektory</a:t>
            </a:r>
            <a:r>
              <a:rPr lang="cs-CZ" sz="2000" dirty="0"/>
              <a:t>, kteří by byli ochotni učit jen za </a:t>
            </a:r>
            <a:r>
              <a:rPr lang="cs-CZ" sz="2000" b="1" dirty="0"/>
              <a:t>600 Kč</a:t>
            </a:r>
            <a:r>
              <a:rPr lang="cs-CZ" sz="2000" dirty="0"/>
              <a:t>. Za normálních okolností tak každý ziskový trh brzy přiláká konkurenci, která stlačí ceny dolů. Pro Felixe je ovšem taková situace nevýhodná, rád by jí zabránil. Proč má učit jen za 600 Kč, když před příchodem konkurence dostával za hodinu o 150 Kč více? Napadne ho proto, že by mohl </a:t>
            </a:r>
            <a:r>
              <a:rPr lang="cs-CZ" sz="2000" b="1" dirty="0"/>
              <a:t>konkurenci omezit a znovu získat monopol zcela legální cestou</a:t>
            </a:r>
            <a:r>
              <a:rPr lang="cs-CZ" sz="2000" dirty="0"/>
              <a:t>: požádá svého kamaráda na úřadě, aby byla k otevření jazykové školy nutná zvláštní </a:t>
            </a:r>
            <a:r>
              <a:rPr lang="cs-CZ" sz="2000" b="1" dirty="0">
                <a:solidFill>
                  <a:srgbClr val="C00000"/>
                </a:solidFill>
              </a:rPr>
              <a:t>licence</a:t>
            </a:r>
            <a:r>
              <a:rPr lang="cs-CZ" sz="2000" dirty="0"/>
              <a:t>. Podmínkou získání takové licence je, aby žadatel učil v Kocourkově angličtinu alespoň pět let, pobýval nejméně půl roku na Maltě a zaplatí licenční poplatek 21 147 Kč. Takové absurdní podmínky ovšem ze všech žadatelů splňuje pouze Felix. S pomocí kamaráda na kocourkovském úřadě se mu podařilo vytvořit bariéry trhu, díky kterým si udrží svůj monopol. </a:t>
            </a:r>
            <a:br>
              <a:rPr lang="cs-CZ" sz="2000" dirty="0"/>
            </a:br>
            <a:endParaRPr lang="cs-CZ" sz="2000" dirty="0"/>
          </a:p>
        </p:txBody>
      </p:sp>
      <p:pic>
        <p:nvPicPr>
          <p:cNvPr id="11266" name="Picture 2" descr="Výsledek obrázku pro kocourkov"/>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8586" y="-819472"/>
            <a:ext cx="4686482"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851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cs-CZ"/>
              <a:t>Státní řešení monopolů</a:t>
            </a:r>
          </a:p>
        </p:txBody>
      </p:sp>
      <p:sp>
        <p:nvSpPr>
          <p:cNvPr id="79875" name="Rectangle 3"/>
          <p:cNvSpPr>
            <a:spLocks noGrp="1" noChangeArrowheads="1"/>
          </p:cNvSpPr>
          <p:nvPr>
            <p:ph type="body" idx="1"/>
          </p:nvPr>
        </p:nvSpPr>
        <p:spPr/>
        <p:txBody>
          <a:bodyPr/>
          <a:lstStyle/>
          <a:p>
            <a:r>
              <a:rPr lang="cs-CZ" dirty="0"/>
              <a:t>Zavedení </a:t>
            </a:r>
            <a:r>
              <a:rPr lang="cs-CZ" b="1" dirty="0"/>
              <a:t>konkurence</a:t>
            </a:r>
            <a:r>
              <a:rPr lang="cs-CZ" dirty="0"/>
              <a:t> do monopolních </a:t>
            </a:r>
            <a:r>
              <a:rPr lang="cs-CZ" dirty="0" smtClean="0"/>
              <a:t>odvětví</a:t>
            </a:r>
          </a:p>
          <a:p>
            <a:r>
              <a:rPr lang="cs-CZ" b="1" dirty="0" smtClean="0"/>
              <a:t>Regulace</a:t>
            </a:r>
            <a:r>
              <a:rPr lang="cs-CZ" dirty="0" smtClean="0"/>
              <a:t> </a:t>
            </a:r>
            <a:r>
              <a:rPr lang="cs-CZ" dirty="0"/>
              <a:t>chování </a:t>
            </a:r>
            <a:r>
              <a:rPr lang="cs-CZ" dirty="0" smtClean="0"/>
              <a:t>monopolů</a:t>
            </a:r>
          </a:p>
          <a:p>
            <a:r>
              <a:rPr lang="cs-CZ" dirty="0" smtClean="0"/>
              <a:t>Převedení </a:t>
            </a:r>
            <a:r>
              <a:rPr lang="cs-CZ" dirty="0"/>
              <a:t>soukromých monopolů na </a:t>
            </a:r>
            <a:r>
              <a:rPr lang="cs-CZ" b="1" dirty="0"/>
              <a:t>státní </a:t>
            </a:r>
            <a:r>
              <a:rPr lang="cs-CZ" b="1" dirty="0" smtClean="0"/>
              <a:t>podniky</a:t>
            </a:r>
          </a:p>
          <a:p>
            <a:r>
              <a:rPr lang="cs-CZ" b="1" dirty="0" smtClean="0"/>
              <a:t>Žádný </a:t>
            </a:r>
            <a:r>
              <a:rPr lang="cs-CZ" b="1" dirty="0"/>
              <a:t>zásah</a:t>
            </a:r>
          </a:p>
        </p:txBody>
      </p:sp>
      <p:sp>
        <p:nvSpPr>
          <p:cNvPr id="2" name="Zástupný symbol pro zápatí 1"/>
          <p:cNvSpPr>
            <a:spLocks noGrp="1"/>
          </p:cNvSpPr>
          <p:nvPr>
            <p:ph type="ftr" sz="quarter" idx="11"/>
          </p:nvPr>
        </p:nvSpPr>
        <p:spPr/>
        <p:txBody>
          <a:bodyPr/>
          <a:lstStyle/>
          <a:p>
            <a:r>
              <a:rPr lang="cs-CZ" smtClean="0"/>
              <a:t>Základy ekonomie</a:t>
            </a:r>
            <a:endParaRPr lang="cs-CZ"/>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87624" y="116632"/>
            <a:ext cx="7793037" cy="1462087"/>
          </a:xfrm>
        </p:spPr>
        <p:txBody>
          <a:bodyPr/>
          <a:lstStyle/>
          <a:p>
            <a:r>
              <a:rPr lang="cs-CZ" sz="2400" b="1" dirty="0"/>
              <a:t>Padne nejstarší monopol na sůl na světě. Čína ho měla neuvěřitelných 2600 let</a:t>
            </a:r>
            <a:r>
              <a:rPr lang="cs-CZ" sz="2400" dirty="0"/>
              <a:t/>
            </a:r>
            <a:br>
              <a:rPr lang="cs-CZ" sz="2400" dirty="0"/>
            </a:br>
            <a:endParaRPr lang="cs-CZ" sz="2400" dirty="0"/>
          </a:p>
        </p:txBody>
      </p:sp>
      <p:sp>
        <p:nvSpPr>
          <p:cNvPr id="3" name="Zástupný symbol pro obsah 2"/>
          <p:cNvSpPr>
            <a:spLocks noGrp="1"/>
          </p:cNvSpPr>
          <p:nvPr>
            <p:ph idx="1"/>
          </p:nvPr>
        </p:nvSpPr>
        <p:spPr>
          <a:xfrm>
            <a:off x="1115616" y="1844824"/>
            <a:ext cx="7772400" cy="4114800"/>
          </a:xfrm>
        </p:spPr>
        <p:txBody>
          <a:bodyPr/>
          <a:lstStyle/>
          <a:p>
            <a:r>
              <a:rPr lang="cs-CZ" sz="1800" i="1" dirty="0" smtClean="0"/>
              <a:t>Je </a:t>
            </a:r>
            <a:r>
              <a:rPr lang="cs-CZ" sz="1800" i="1" dirty="0"/>
              <a:t>to pravděpodobně nejstarší monopol na světě. Mají ho dodnes na sůl čínské vlády </a:t>
            </a:r>
            <a:r>
              <a:rPr lang="cs-CZ" sz="1800" i="1" dirty="0" smtClean="0"/>
              <a:t> a </a:t>
            </a:r>
            <a:r>
              <a:rPr lang="cs-CZ" sz="1800" i="1" dirty="0"/>
              <a:t>platí již od 7. století před Kristem. Jeho původ byl ve </a:t>
            </a:r>
            <a:r>
              <a:rPr lang="cs-CZ" sz="1800" i="1" dirty="0" err="1"/>
              <a:t>Čchci</a:t>
            </a:r>
            <a:r>
              <a:rPr lang="cs-CZ" sz="1800" i="1" dirty="0"/>
              <a:t>. Nyní trh s touto surovinou </a:t>
            </a:r>
            <a:r>
              <a:rPr lang="cs-CZ" sz="1800" i="1" dirty="0" smtClean="0"/>
              <a:t>a </a:t>
            </a:r>
            <a:r>
              <a:rPr lang="cs-CZ" sz="1800" i="1" dirty="0"/>
              <a:t>pochutinou ovládá </a:t>
            </a:r>
            <a:r>
              <a:rPr lang="cs-CZ" sz="1800" b="1" i="1" dirty="0"/>
              <a:t>Čínská národní solná společnost</a:t>
            </a:r>
            <a:r>
              <a:rPr lang="cs-CZ" sz="1800" i="1" dirty="0"/>
              <a:t>. Jako jediná firma v zemi má právo vyrábět a prodávat sůl. Její </a:t>
            </a:r>
            <a:r>
              <a:rPr lang="cs-CZ" sz="1800" b="1" i="1" dirty="0"/>
              <a:t>obchodní marže přitom dosahuje 300 až 400 procent</a:t>
            </a:r>
            <a:r>
              <a:rPr lang="cs-CZ" sz="1800" i="1" dirty="0"/>
              <a:t>. Ale podle nového záměru vlády se i tento trh bude </a:t>
            </a:r>
            <a:r>
              <a:rPr lang="cs-CZ" sz="1800" b="1" i="1" dirty="0"/>
              <a:t>od roku 2016 liberalizovat</a:t>
            </a:r>
            <a:r>
              <a:rPr lang="cs-CZ" sz="1800" i="1" dirty="0"/>
              <a:t>. I když se </a:t>
            </a:r>
            <a:r>
              <a:rPr lang="cs-CZ" sz="1800" b="1" i="1" dirty="0"/>
              <a:t>tímto krokem sůl zlevní</a:t>
            </a:r>
            <a:r>
              <a:rPr lang="cs-CZ" sz="1800" i="1" dirty="0"/>
              <a:t>, ne všichni obyvatelé nejlidnatější země světa jsou koncem monopolu nadšeni. </a:t>
            </a:r>
            <a:endParaRPr lang="cs-CZ" sz="1800" i="1" dirty="0" smtClean="0"/>
          </a:p>
          <a:p>
            <a:r>
              <a:rPr lang="cs-CZ" sz="1800" dirty="0" smtClean="0"/>
              <a:t>Zdroj</a:t>
            </a:r>
            <a:r>
              <a:rPr lang="cs-CZ" sz="1800" dirty="0"/>
              <a:t>: Daniel Baret, Reflex (27. 11. 2014, kráceno).</a:t>
            </a:r>
            <a:br>
              <a:rPr lang="cs-CZ" sz="1800" dirty="0"/>
            </a:br>
            <a:endParaRPr lang="cs-CZ" sz="1800" dirty="0"/>
          </a:p>
        </p:txBody>
      </p:sp>
      <p:pic>
        <p:nvPicPr>
          <p:cNvPr id="10242" name="Picture 2" descr="Výsledek obrázku pro &amp;Ccaron;ínská národní solná spole&amp;ccaron;no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86110"/>
            <a:ext cx="9144000" cy="2440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606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cs-CZ"/>
              <a:t>Regulace</a:t>
            </a:r>
          </a:p>
        </p:txBody>
      </p:sp>
      <p:sp>
        <p:nvSpPr>
          <p:cNvPr id="81923" name="Rectangle 3"/>
          <p:cNvSpPr>
            <a:spLocks noGrp="1" noChangeArrowheads="1"/>
          </p:cNvSpPr>
          <p:nvPr>
            <p:ph type="body" idx="1"/>
          </p:nvPr>
        </p:nvSpPr>
        <p:spPr>
          <a:xfrm>
            <a:off x="395288" y="1557338"/>
            <a:ext cx="8229600" cy="3886200"/>
          </a:xfrm>
        </p:spPr>
        <p:txBody>
          <a:bodyPr/>
          <a:lstStyle/>
          <a:p>
            <a:pPr marL="533400" indent="-533400"/>
            <a:endParaRPr lang="cs-CZ"/>
          </a:p>
          <a:p>
            <a:pPr marL="533400" indent="-533400"/>
            <a:r>
              <a:rPr lang="cs-CZ"/>
              <a:t>Regulace cen monopolu = stanovení maximální ceny státem (co nejblíže DOKO)</a:t>
            </a:r>
          </a:p>
          <a:p>
            <a:pPr marL="533400" indent="-533400"/>
            <a:r>
              <a:rPr lang="cs-CZ" b="1"/>
              <a:t>Problém</a:t>
            </a:r>
            <a:r>
              <a:rPr lang="cs-CZ"/>
              <a:t>: Jak pozná stát náklady monopolu?</a:t>
            </a:r>
          </a:p>
          <a:p>
            <a:pPr marL="533400" indent="-533400">
              <a:buFont typeface="Wingdings" pitchFamily="2" charset="2"/>
              <a:buNone/>
            </a:pPr>
            <a:endParaRPr lang="cs-CZ"/>
          </a:p>
          <a:p>
            <a:pPr marL="533400" indent="-533400"/>
            <a:endParaRPr lang="cs-CZ"/>
          </a:p>
          <a:p>
            <a:pPr marL="533400" indent="-533400"/>
            <a:endParaRPr lang="cs-CZ"/>
          </a:p>
        </p:txBody>
      </p:sp>
      <p:sp>
        <p:nvSpPr>
          <p:cNvPr id="2" name="Zástupný symbol pro zápatí 1"/>
          <p:cNvSpPr>
            <a:spLocks noGrp="1"/>
          </p:cNvSpPr>
          <p:nvPr>
            <p:ph type="ftr" sz="quarter" idx="11"/>
          </p:nvPr>
        </p:nvSpPr>
        <p:spPr/>
        <p:txBody>
          <a:bodyPr/>
          <a:lstStyle/>
          <a:p>
            <a:r>
              <a:rPr lang="cs-CZ" smtClean="0"/>
              <a:t>Základy ekonomie</a:t>
            </a:r>
            <a:endParaRPr lang="cs-CZ"/>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1150938" y="214313"/>
            <a:ext cx="7993062" cy="1462087"/>
          </a:xfrm>
        </p:spPr>
        <p:txBody>
          <a:bodyPr/>
          <a:lstStyle/>
          <a:p>
            <a:r>
              <a:rPr lang="cs-CZ" dirty="0" smtClean="0"/>
              <a:t>           </a:t>
            </a:r>
            <a:r>
              <a:rPr lang="cs-CZ" sz="4000" dirty="0" smtClean="0"/>
              <a:t>Antidumpingová </a:t>
            </a:r>
            <a:r>
              <a:rPr lang="cs-CZ" sz="4000" dirty="0"/>
              <a:t>politika</a:t>
            </a:r>
          </a:p>
        </p:txBody>
      </p:sp>
      <p:sp>
        <p:nvSpPr>
          <p:cNvPr id="107523" name="Rectangle 3"/>
          <p:cNvSpPr>
            <a:spLocks noGrp="1" noChangeArrowheads="1"/>
          </p:cNvSpPr>
          <p:nvPr>
            <p:ph type="body" idx="1"/>
          </p:nvPr>
        </p:nvSpPr>
        <p:spPr/>
        <p:txBody>
          <a:bodyPr/>
          <a:lstStyle/>
          <a:p>
            <a:r>
              <a:rPr lang="cs-CZ" b="1" dirty="0">
                <a:solidFill>
                  <a:srgbClr val="C00000"/>
                </a:solidFill>
              </a:rPr>
              <a:t>Dumping</a:t>
            </a:r>
            <a:r>
              <a:rPr lang="cs-CZ" dirty="0"/>
              <a:t> </a:t>
            </a:r>
            <a:r>
              <a:rPr lang="cs-CZ" sz="2000" dirty="0"/>
              <a:t>= výrobce prodá za cenu nižší, než jsou jeho náklady</a:t>
            </a:r>
          </a:p>
          <a:p>
            <a:r>
              <a:rPr lang="cs-CZ" dirty="0"/>
              <a:t>Kořistnický </a:t>
            </a:r>
            <a:r>
              <a:rPr lang="cs-CZ" dirty="0" smtClean="0"/>
              <a:t>dumping (</a:t>
            </a:r>
            <a:r>
              <a:rPr lang="cs-CZ" dirty="0" err="1" smtClean="0"/>
              <a:t>predatoring</a:t>
            </a:r>
            <a:r>
              <a:rPr lang="cs-CZ" dirty="0" smtClean="0"/>
              <a:t>)</a:t>
            </a:r>
            <a:endParaRPr lang="cs-CZ" dirty="0"/>
          </a:p>
          <a:p>
            <a:r>
              <a:rPr lang="cs-CZ" dirty="0"/>
              <a:t>Běžný argument protekcionistů </a:t>
            </a:r>
          </a:p>
          <a:p>
            <a:pPr lvl="2"/>
            <a:r>
              <a:rPr lang="cs-CZ" dirty="0"/>
              <a:t>Vyspělé země</a:t>
            </a:r>
          </a:p>
          <a:p>
            <a:endParaRPr lang="cs-CZ" dirty="0"/>
          </a:p>
        </p:txBody>
      </p:sp>
      <p:pic>
        <p:nvPicPr>
          <p:cNvPr id="1075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4581128"/>
            <a:ext cx="6337300" cy="1800225"/>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zápatí 1"/>
          <p:cNvSpPr>
            <a:spLocks noGrp="1"/>
          </p:cNvSpPr>
          <p:nvPr>
            <p:ph type="ftr" sz="quarter" idx="11"/>
          </p:nvPr>
        </p:nvSpPr>
        <p:spPr/>
        <p:txBody>
          <a:bodyPr/>
          <a:lstStyle/>
          <a:p>
            <a:r>
              <a:rPr lang="cs-CZ" smtClean="0"/>
              <a:t>Základy ekonomie</a:t>
            </a:r>
            <a:endParaRPr lang="cs-CZ"/>
          </a:p>
        </p:txBody>
      </p:sp>
      <p:sp>
        <p:nvSpPr>
          <p:cNvPr id="3" name="AutoShape 2" descr="Výsledek obrázku pro úohs"/>
          <p:cNvSpPr>
            <a:spLocks noChangeAspect="1" noChangeArrowheads="1"/>
          </p:cNvSpPr>
          <p:nvPr/>
        </p:nvSpPr>
        <p:spPr bwMode="auto">
          <a:xfrm>
            <a:off x="155575" y="-1592263"/>
            <a:ext cx="4991100" cy="3324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 name="AutoShape 4" descr="Výsledek obrázku pro úohs"/>
          <p:cNvSpPr>
            <a:spLocks noChangeAspect="1" noChangeArrowheads="1"/>
          </p:cNvSpPr>
          <p:nvPr/>
        </p:nvSpPr>
        <p:spPr bwMode="auto">
          <a:xfrm>
            <a:off x="307975" y="-1439863"/>
            <a:ext cx="4991100" cy="3324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2294" name="Picture 6" descr="Výsledek obrázku pro úoh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5" y="0"/>
            <a:ext cx="3094223" cy="20608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cs-CZ"/>
              <a:t>Cenová diskriminace</a:t>
            </a:r>
          </a:p>
        </p:txBody>
      </p:sp>
      <p:sp>
        <p:nvSpPr>
          <p:cNvPr id="82947" name="Rectangle 3"/>
          <p:cNvSpPr>
            <a:spLocks noGrp="1" noChangeArrowheads="1"/>
          </p:cNvSpPr>
          <p:nvPr>
            <p:ph type="body" idx="1"/>
          </p:nvPr>
        </p:nvSpPr>
        <p:spPr/>
        <p:txBody>
          <a:bodyPr/>
          <a:lstStyle/>
          <a:p>
            <a:pPr>
              <a:buFont typeface="Wingdings" pitchFamily="2" charset="2"/>
              <a:buNone/>
            </a:pPr>
            <a:r>
              <a:rPr lang="cs-CZ" dirty="0"/>
              <a:t>= prodej určitého produktu různým zákazníkům za různé </a:t>
            </a:r>
            <a:r>
              <a:rPr lang="cs-CZ" dirty="0" smtClean="0"/>
              <a:t>ceny</a:t>
            </a:r>
          </a:p>
          <a:p>
            <a:pPr>
              <a:buFont typeface="Wingdings" pitchFamily="2" charset="2"/>
              <a:buNone/>
            </a:pPr>
            <a:r>
              <a:rPr lang="cs-CZ" dirty="0" smtClean="0"/>
              <a:t>Podmínky:</a:t>
            </a:r>
            <a:endParaRPr lang="cs-CZ" dirty="0"/>
          </a:p>
          <a:p>
            <a:pPr lvl="2"/>
            <a:r>
              <a:rPr lang="cs-CZ" sz="2800" dirty="0"/>
              <a:t>Trh musí být NEDOKO</a:t>
            </a:r>
          </a:p>
          <a:p>
            <a:pPr lvl="2"/>
            <a:r>
              <a:rPr lang="cs-CZ" sz="2800" dirty="0"/>
              <a:t>Na trhu musí být odlišitelné skupiny zákazníků</a:t>
            </a:r>
          </a:p>
          <a:p>
            <a:pPr lvl="2"/>
            <a:r>
              <a:rPr lang="cs-CZ" sz="2800" dirty="0"/>
              <a:t>Firmy musí být schopny účtovat dvojí ceny</a:t>
            </a:r>
          </a:p>
        </p:txBody>
      </p:sp>
      <p:sp>
        <p:nvSpPr>
          <p:cNvPr id="2" name="Zástupný symbol pro zápatí 1"/>
          <p:cNvSpPr>
            <a:spLocks noGrp="1"/>
          </p:cNvSpPr>
          <p:nvPr>
            <p:ph type="ftr" sz="quarter" idx="11"/>
          </p:nvPr>
        </p:nvSpPr>
        <p:spPr/>
        <p:txBody>
          <a:bodyPr/>
          <a:lstStyle/>
          <a:p>
            <a:r>
              <a:rPr lang="cs-CZ" smtClean="0"/>
              <a:t>Základy ekonomie</a:t>
            </a:r>
            <a:endParaRPr lang="cs-CZ"/>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cs-CZ" dirty="0" smtClean="0"/>
              <a:t>Cíl firmy: maximalizace </a:t>
            </a:r>
            <a:r>
              <a:rPr lang="cs-CZ" dirty="0"/>
              <a:t>zisku</a:t>
            </a:r>
          </a:p>
        </p:txBody>
      </p:sp>
      <p:sp>
        <p:nvSpPr>
          <p:cNvPr id="104451" name="Rectangle 3"/>
          <p:cNvSpPr>
            <a:spLocks noGrp="1" noChangeArrowheads="1"/>
          </p:cNvSpPr>
          <p:nvPr>
            <p:ph type="body" idx="1"/>
          </p:nvPr>
        </p:nvSpPr>
        <p:spPr/>
        <p:txBody>
          <a:bodyPr/>
          <a:lstStyle/>
          <a:p>
            <a:pPr>
              <a:lnSpc>
                <a:spcPct val="90000"/>
              </a:lnSpc>
            </a:pPr>
            <a:r>
              <a:rPr lang="cs-CZ" sz="2800" dirty="0" smtClean="0"/>
              <a:t>Max </a:t>
            </a:r>
            <a:r>
              <a:rPr lang="el-GR" sz="2800" dirty="0" smtClean="0">
                <a:latin typeface="Times New Roman"/>
                <a:cs typeface="Times New Roman"/>
              </a:rPr>
              <a:t>π</a:t>
            </a:r>
            <a:r>
              <a:rPr lang="cs-CZ" sz="2800" dirty="0" smtClean="0">
                <a:latin typeface="Times New Roman"/>
                <a:cs typeface="Times New Roman"/>
              </a:rPr>
              <a:t> = </a:t>
            </a:r>
            <a:r>
              <a:rPr lang="cs-CZ" sz="2800" dirty="0" smtClean="0"/>
              <a:t>Max (TR – TC) = Max (P×Q – </a:t>
            </a:r>
            <a:r>
              <a:rPr lang="cs-CZ" sz="2800" dirty="0" err="1" smtClean="0"/>
              <a:t>c×Q</a:t>
            </a:r>
            <a:r>
              <a:rPr lang="cs-CZ" sz="2800" dirty="0" smtClean="0"/>
              <a:t>)</a:t>
            </a:r>
            <a:endParaRPr lang="cs-CZ" sz="2800" dirty="0"/>
          </a:p>
          <a:p>
            <a:pPr>
              <a:lnSpc>
                <a:spcPct val="90000"/>
              </a:lnSpc>
            </a:pPr>
            <a:endParaRPr lang="cs-CZ" dirty="0"/>
          </a:p>
          <a:p>
            <a:pPr algn="ctr">
              <a:lnSpc>
                <a:spcPct val="90000"/>
              </a:lnSpc>
              <a:buFont typeface="Wingdings" pitchFamily="2" charset="2"/>
              <a:buNone/>
            </a:pPr>
            <a:r>
              <a:rPr lang="cs-CZ" dirty="0">
                <a:solidFill>
                  <a:srgbClr val="00B050"/>
                </a:solidFill>
              </a:rPr>
              <a:t>MR</a:t>
            </a:r>
            <a:r>
              <a:rPr lang="cs-CZ" dirty="0">
                <a:solidFill>
                  <a:srgbClr val="DA0500"/>
                </a:solidFill>
              </a:rPr>
              <a:t> </a:t>
            </a:r>
            <a:r>
              <a:rPr lang="cs-CZ" dirty="0"/>
              <a:t>=</a:t>
            </a:r>
            <a:r>
              <a:rPr lang="cs-CZ" dirty="0">
                <a:solidFill>
                  <a:srgbClr val="DA0500"/>
                </a:solidFill>
              </a:rPr>
              <a:t> MC</a:t>
            </a:r>
          </a:p>
          <a:p>
            <a:pPr>
              <a:lnSpc>
                <a:spcPct val="90000"/>
              </a:lnSpc>
            </a:pPr>
            <a:endParaRPr lang="cs-CZ" dirty="0"/>
          </a:p>
          <a:p>
            <a:pPr>
              <a:lnSpc>
                <a:spcPct val="90000"/>
              </a:lnSpc>
            </a:pPr>
            <a:r>
              <a:rPr lang="cs-CZ" dirty="0">
                <a:solidFill>
                  <a:srgbClr val="00B050"/>
                </a:solidFill>
              </a:rPr>
              <a:t>Mezní příjem </a:t>
            </a:r>
            <a:r>
              <a:rPr lang="cs-CZ" sz="2000" dirty="0"/>
              <a:t>= přírůstek celkového příjmu dosažený 	prodáním další jednotky produkce (MR)</a:t>
            </a:r>
          </a:p>
          <a:p>
            <a:pPr>
              <a:lnSpc>
                <a:spcPct val="90000"/>
              </a:lnSpc>
            </a:pPr>
            <a:r>
              <a:rPr lang="cs-CZ" dirty="0">
                <a:solidFill>
                  <a:srgbClr val="FF0000"/>
                </a:solidFill>
              </a:rPr>
              <a:t>Mezní náklady </a:t>
            </a:r>
            <a:r>
              <a:rPr lang="cs-CZ" sz="2000" dirty="0"/>
              <a:t>= přírůstek celkových nákladů spojený s 	vyprodukováním další jednotky produkce (MC)</a:t>
            </a:r>
          </a:p>
        </p:txBody>
      </p:sp>
      <p:sp>
        <p:nvSpPr>
          <p:cNvPr id="104453" name="Rectangle 5"/>
          <p:cNvSpPr>
            <a:spLocks noChangeArrowheads="1"/>
          </p:cNvSpPr>
          <p:nvPr/>
        </p:nvSpPr>
        <p:spPr bwMode="auto">
          <a:xfrm>
            <a:off x="3851275" y="2781300"/>
            <a:ext cx="2376488" cy="1079500"/>
          </a:xfrm>
          <a:prstGeom prst="rect">
            <a:avLst/>
          </a:prstGeom>
          <a:noFill/>
          <a:ln w="38100">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solidFill>
                <a:srgbClr val="7030A0"/>
              </a:solidFill>
            </a:endParaRPr>
          </a:p>
        </p:txBody>
      </p:sp>
      <p:sp>
        <p:nvSpPr>
          <p:cNvPr id="3" name="Zástupný symbol pro zápatí 2"/>
          <p:cNvSpPr>
            <a:spLocks noGrp="1"/>
          </p:cNvSpPr>
          <p:nvPr>
            <p:ph type="ftr" sz="quarter" idx="11"/>
          </p:nvPr>
        </p:nvSpPr>
        <p:spPr/>
        <p:txBody>
          <a:bodyPr/>
          <a:lstStyle/>
          <a:p>
            <a:r>
              <a:rPr lang="cs-CZ" smtClean="0"/>
              <a:t>Základy ekonomie</a:t>
            </a:r>
            <a:endParaRPr lang="cs-CZ"/>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cs-CZ"/>
              <a:t>Cenová diskriminace</a:t>
            </a:r>
          </a:p>
        </p:txBody>
      </p:sp>
      <p:sp>
        <p:nvSpPr>
          <p:cNvPr id="102403" name="Rectangle 3"/>
          <p:cNvSpPr>
            <a:spLocks noGrp="1" noChangeArrowheads="1"/>
          </p:cNvSpPr>
          <p:nvPr>
            <p:ph type="body" idx="1"/>
          </p:nvPr>
        </p:nvSpPr>
        <p:spPr/>
        <p:txBody>
          <a:bodyPr/>
          <a:lstStyle/>
          <a:p>
            <a:r>
              <a:rPr lang="cs-CZ" sz="2800" dirty="0" smtClean="0"/>
              <a:t>Slevové kupony</a:t>
            </a:r>
          </a:p>
          <a:p>
            <a:r>
              <a:rPr lang="cs-CZ" sz="2800" dirty="0" smtClean="0"/>
              <a:t>Slevy pro důchodce/studenty</a:t>
            </a:r>
          </a:p>
          <a:p>
            <a:r>
              <a:rPr lang="cs-CZ" sz="2800" dirty="0" err="1" smtClean="0"/>
              <a:t>Crippleware</a:t>
            </a:r>
            <a:endParaRPr lang="cs-CZ" sz="2800" dirty="0" smtClean="0"/>
          </a:p>
          <a:p>
            <a:r>
              <a:rPr lang="cs-CZ" sz="2800" dirty="0" err="1" smtClean="0"/>
              <a:t>Generika</a:t>
            </a:r>
            <a:endParaRPr lang="cs-CZ" sz="2800" dirty="0" smtClean="0"/>
          </a:p>
          <a:p>
            <a:r>
              <a:rPr lang="cs-CZ" sz="2800" dirty="0" smtClean="0"/>
              <a:t>Kurzovné pro muže</a:t>
            </a:r>
            <a:endParaRPr lang="cs-CZ" sz="2800" dirty="0"/>
          </a:p>
        </p:txBody>
      </p:sp>
      <p:sp>
        <p:nvSpPr>
          <p:cNvPr id="2" name="Zástupný symbol pro zápatí 1"/>
          <p:cNvSpPr>
            <a:spLocks noGrp="1"/>
          </p:cNvSpPr>
          <p:nvPr>
            <p:ph type="ftr" sz="quarter" idx="11"/>
          </p:nvPr>
        </p:nvSpPr>
        <p:spPr/>
        <p:txBody>
          <a:bodyPr/>
          <a:lstStyle/>
          <a:p>
            <a:r>
              <a:rPr lang="cs-CZ" smtClean="0"/>
              <a:t>Základy ekonomie</a:t>
            </a:r>
            <a:endParaRPr lang="cs-CZ"/>
          </a:p>
        </p:txBody>
      </p:sp>
      <p:sp>
        <p:nvSpPr>
          <p:cNvPr id="3" name="TextovéPole 2"/>
          <p:cNvSpPr txBox="1"/>
          <p:nvPr/>
        </p:nvSpPr>
        <p:spPr>
          <a:xfrm>
            <a:off x="1403648" y="4869160"/>
            <a:ext cx="7056784" cy="954107"/>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wrap="square" rtlCol="0">
            <a:spAutoFit/>
          </a:bodyPr>
          <a:lstStyle/>
          <a:p>
            <a:r>
              <a:rPr lang="cs-CZ" sz="2800" b="1" dirty="0" err="1"/>
              <a:t>Grilled</a:t>
            </a:r>
            <a:r>
              <a:rPr lang="cs-CZ" sz="2800" b="1" dirty="0"/>
              <a:t> </a:t>
            </a:r>
            <a:r>
              <a:rPr lang="cs-CZ" sz="2800" b="1" dirty="0" err="1"/>
              <a:t>Chicken</a:t>
            </a:r>
            <a:r>
              <a:rPr lang="cs-CZ" sz="2800" b="1" dirty="0"/>
              <a:t> – 250 CZK</a:t>
            </a:r>
            <a:br>
              <a:rPr lang="cs-CZ" sz="2800" b="1" dirty="0"/>
            </a:br>
            <a:r>
              <a:rPr lang="cs-CZ" sz="2800" b="1" dirty="0"/>
              <a:t>Grilované kuře – sto patnáct korun</a:t>
            </a:r>
            <a:endParaRPr lang="cs-CZ"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Cenová diskriminace</a:t>
            </a:r>
            <a:endParaRPr lang="cs-CZ" dirty="0"/>
          </a:p>
        </p:txBody>
      </p:sp>
      <p:sp>
        <p:nvSpPr>
          <p:cNvPr id="3" name="Zástupný symbol pro zápatí 2"/>
          <p:cNvSpPr>
            <a:spLocks noGrp="1"/>
          </p:cNvSpPr>
          <p:nvPr>
            <p:ph type="ftr" sz="quarter" idx="11"/>
          </p:nvPr>
        </p:nvSpPr>
        <p:spPr/>
        <p:txBody>
          <a:bodyPr/>
          <a:lstStyle/>
          <a:p>
            <a:r>
              <a:rPr lang="cs-CZ" smtClean="0"/>
              <a:t>Základy ekonomie</a:t>
            </a:r>
            <a:endParaRPr lang="cs-CZ"/>
          </a:p>
        </p:txBody>
      </p:sp>
      <p:pic>
        <p:nvPicPr>
          <p:cNvPr id="14338" name="Picture 2" descr="Výsledek obrázku pro price discrimin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41" y="2276872"/>
            <a:ext cx="9147193"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266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cs-CZ" sz="4000"/>
              <a:t>Jak časté jsou problémy s monopoly?</a:t>
            </a:r>
          </a:p>
        </p:txBody>
      </p:sp>
      <p:sp>
        <p:nvSpPr>
          <p:cNvPr id="83971" name="Rectangle 3"/>
          <p:cNvSpPr>
            <a:spLocks noGrp="1" noChangeArrowheads="1"/>
          </p:cNvSpPr>
          <p:nvPr>
            <p:ph type="body" idx="1"/>
          </p:nvPr>
        </p:nvSpPr>
        <p:spPr/>
        <p:txBody>
          <a:bodyPr/>
          <a:lstStyle/>
          <a:p>
            <a:r>
              <a:rPr lang="cs-CZ"/>
              <a:t>Monopol je běžný</a:t>
            </a:r>
          </a:p>
          <a:p>
            <a:r>
              <a:rPr lang="cs-CZ"/>
              <a:t>Většina firem má nějakou kontrolu nad cenou své produkce (je diferencovaná)</a:t>
            </a:r>
          </a:p>
          <a:p>
            <a:r>
              <a:rPr lang="cs-CZ"/>
              <a:t>Firem se značnou monopolní silou je málo</a:t>
            </a:r>
          </a:p>
          <a:p>
            <a:r>
              <a:rPr lang="cs-CZ"/>
              <a:t>Velmi málo produktů je jedinečných</a:t>
            </a:r>
          </a:p>
        </p:txBody>
      </p:sp>
      <p:sp>
        <p:nvSpPr>
          <p:cNvPr id="2" name="Zástupný symbol pro zápatí 1"/>
          <p:cNvSpPr>
            <a:spLocks noGrp="1"/>
          </p:cNvSpPr>
          <p:nvPr>
            <p:ph type="ftr" sz="quarter" idx="11"/>
          </p:nvPr>
        </p:nvSpPr>
        <p:spPr/>
        <p:txBody>
          <a:bodyPr/>
          <a:lstStyle/>
          <a:p>
            <a:r>
              <a:rPr lang="cs-CZ" smtClean="0"/>
              <a:t>Základy ekonomie</a:t>
            </a:r>
            <a:endParaRPr lang="cs-CZ"/>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Nic netrvá věčně</a:t>
            </a:r>
            <a:endParaRPr lang="cs-CZ" dirty="0"/>
          </a:p>
        </p:txBody>
      </p:sp>
      <p:sp>
        <p:nvSpPr>
          <p:cNvPr id="4" name="Zástupný symbol pro zápatí 3"/>
          <p:cNvSpPr>
            <a:spLocks noGrp="1"/>
          </p:cNvSpPr>
          <p:nvPr>
            <p:ph type="ftr" sz="quarter" idx="11"/>
          </p:nvPr>
        </p:nvSpPr>
        <p:spPr/>
        <p:txBody>
          <a:bodyPr/>
          <a:lstStyle/>
          <a:p>
            <a:r>
              <a:rPr lang="cs-CZ" dirty="0" smtClean="0"/>
              <a:t>Základy ekonomie</a:t>
            </a:r>
            <a:endParaRPr lang="cs-CZ" dirty="0"/>
          </a:p>
        </p:txBody>
      </p:sp>
      <p:pic>
        <p:nvPicPr>
          <p:cNvPr id="13314" name="Picture 2" descr="https://cdn3.pcadvisor.co.uk/cmsdata/reviews/3263430/Apple_iPad_2_tablet_thumb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0"/>
            <a:ext cx="3464457" cy="18448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Graf 7"/>
          <p:cNvGraphicFramePr>
            <a:graphicFrameLocks/>
          </p:cNvGraphicFramePr>
          <p:nvPr>
            <p:extLst>
              <p:ext uri="{D42A27DB-BD31-4B8C-83A1-F6EECF244321}">
                <p14:modId xmlns:p14="http://schemas.microsoft.com/office/powerpoint/2010/main" val="3176195625"/>
              </p:ext>
            </p:extLst>
          </p:nvPr>
        </p:nvGraphicFramePr>
        <p:xfrm>
          <a:off x="971600" y="2132856"/>
          <a:ext cx="7344816" cy="3960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1214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3. Oligopol</a:t>
            </a:r>
            <a:endParaRPr lang="cs-CZ" dirty="0"/>
          </a:p>
        </p:txBody>
      </p:sp>
      <p:sp>
        <p:nvSpPr>
          <p:cNvPr id="4" name="Zástupný symbol pro obsah 3"/>
          <p:cNvSpPr>
            <a:spLocks noGrp="1"/>
          </p:cNvSpPr>
          <p:nvPr>
            <p:ph sz="half" idx="1"/>
          </p:nvPr>
        </p:nvSpPr>
        <p:spPr>
          <a:xfrm>
            <a:off x="0" y="2017712"/>
            <a:ext cx="5940152" cy="4651647"/>
          </a:xfrm>
        </p:spPr>
        <p:txBody>
          <a:bodyPr/>
          <a:lstStyle/>
          <a:p>
            <a:r>
              <a:rPr lang="cs-CZ" dirty="0"/>
              <a:t>Několik prodávajících</a:t>
            </a:r>
          </a:p>
          <a:p>
            <a:pPr lvl="2">
              <a:buNone/>
            </a:pPr>
            <a:r>
              <a:rPr lang="cs-CZ" dirty="0"/>
              <a:t>→ možnost spolupráce X vlastní zájmy firmy</a:t>
            </a:r>
          </a:p>
          <a:p>
            <a:pPr lvl="2">
              <a:buNone/>
            </a:pPr>
            <a:r>
              <a:rPr lang="cs-CZ" dirty="0"/>
              <a:t>→ kartel</a:t>
            </a:r>
          </a:p>
          <a:p>
            <a:r>
              <a:rPr lang="cs-CZ" dirty="0"/>
              <a:t>Produkce identická nebo podobná</a:t>
            </a:r>
          </a:p>
          <a:p>
            <a:r>
              <a:rPr lang="cs-CZ" dirty="0">
                <a:solidFill>
                  <a:srgbClr val="C00000"/>
                </a:solidFill>
              </a:rPr>
              <a:t>Duopol</a:t>
            </a:r>
            <a:r>
              <a:rPr lang="cs-CZ" dirty="0"/>
              <a:t> = oligopol se 2 firmami</a:t>
            </a:r>
          </a:p>
          <a:p>
            <a:r>
              <a:rPr lang="cs-CZ" dirty="0"/>
              <a:t>Cena je vyšší než by byla v DOKO, ale nižší než u monopolu</a:t>
            </a:r>
          </a:p>
          <a:p>
            <a:r>
              <a:rPr lang="cs-CZ" dirty="0"/>
              <a:t>Produkce je menší než by byla v DOKO, ale větší než u monopolu</a:t>
            </a:r>
          </a:p>
          <a:p>
            <a:endParaRPr lang="cs-CZ" dirty="0"/>
          </a:p>
        </p:txBody>
      </p:sp>
      <p:pic>
        <p:nvPicPr>
          <p:cNvPr id="1026" name="Picture 2" descr="Výsledek obrázku pro oligopo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25" y="2062968"/>
            <a:ext cx="3571875"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702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cs-CZ"/>
              <a:t>Teorie her</a:t>
            </a:r>
          </a:p>
        </p:txBody>
      </p:sp>
      <p:sp>
        <p:nvSpPr>
          <p:cNvPr id="89091" name="Rectangle 3"/>
          <p:cNvSpPr>
            <a:spLocks noGrp="1" noChangeArrowheads="1"/>
          </p:cNvSpPr>
          <p:nvPr>
            <p:ph type="body" idx="1"/>
          </p:nvPr>
        </p:nvSpPr>
        <p:spPr>
          <a:xfrm>
            <a:off x="9346" y="2060848"/>
            <a:ext cx="9134654" cy="4330824"/>
          </a:xfrm>
        </p:spPr>
        <p:txBody>
          <a:bodyPr/>
          <a:lstStyle/>
          <a:p>
            <a:r>
              <a:rPr lang="cs-CZ" dirty="0"/>
              <a:t>Jak se lidé chovají </a:t>
            </a:r>
            <a:endParaRPr lang="cs-CZ" dirty="0" smtClean="0"/>
          </a:p>
          <a:p>
            <a:pPr marL="0" indent="0">
              <a:buNone/>
            </a:pPr>
            <a:r>
              <a:rPr lang="cs-CZ" dirty="0" smtClean="0"/>
              <a:t>ve </a:t>
            </a:r>
            <a:r>
              <a:rPr lang="cs-CZ" dirty="0"/>
              <a:t>strategických situacích</a:t>
            </a:r>
          </a:p>
          <a:p>
            <a:pPr>
              <a:buFont typeface="Wingdings" pitchFamily="2" charset="2"/>
              <a:buNone/>
            </a:pPr>
            <a:r>
              <a:rPr lang="cs-CZ" sz="2800" dirty="0"/>
              <a:t>(při rozhodování musí uvažovat rozhodnutí </a:t>
            </a:r>
            <a:r>
              <a:rPr lang="cs-CZ" sz="2800" dirty="0" smtClean="0"/>
              <a:t>jiného subjektu</a:t>
            </a:r>
            <a:r>
              <a:rPr lang="cs-CZ" sz="2800" dirty="0"/>
              <a:t>)</a:t>
            </a:r>
          </a:p>
          <a:p>
            <a:r>
              <a:rPr lang="cs-CZ" b="1" dirty="0"/>
              <a:t>Oligopolní trh</a:t>
            </a:r>
            <a:r>
              <a:rPr lang="cs-CZ" dirty="0"/>
              <a:t> je malý = nutnost zohlednit chování ostatních = zisk firmy závisí nejen na tom, kolik sama vyprodukuje, ale i na tom, kolik ostatní firmy</a:t>
            </a:r>
          </a:p>
          <a:p>
            <a:endParaRPr lang="cs-CZ" dirty="0"/>
          </a:p>
        </p:txBody>
      </p:sp>
      <p:sp>
        <p:nvSpPr>
          <p:cNvPr id="2" name="Zástupný symbol pro zápatí 1"/>
          <p:cNvSpPr>
            <a:spLocks noGrp="1"/>
          </p:cNvSpPr>
          <p:nvPr>
            <p:ph type="ftr" sz="quarter" idx="11"/>
          </p:nvPr>
        </p:nvSpPr>
        <p:spPr/>
        <p:txBody>
          <a:bodyPr/>
          <a:lstStyle/>
          <a:p>
            <a:r>
              <a:rPr lang="cs-CZ" smtClean="0"/>
              <a:t>Základy ekonomie</a:t>
            </a:r>
            <a:endParaRPr lang="cs-CZ"/>
          </a:p>
        </p:txBody>
      </p:sp>
      <p:pic>
        <p:nvPicPr>
          <p:cNvPr id="15362" name="Picture 2" descr="Výsledek obrázku pro john forbes n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010"/>
            <a:ext cx="4355976" cy="28679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ýsledek obrázku pro prisoner's dilem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66" y="-33163"/>
            <a:ext cx="9178465" cy="6873467"/>
          </a:xfrm>
          <a:prstGeom prst="rect">
            <a:avLst/>
          </a:prstGeom>
          <a:noFill/>
          <a:extLst>
            <a:ext uri="{909E8E84-426E-40DD-AFC4-6F175D3DCCD1}">
              <a14:hiddenFill xmlns:a14="http://schemas.microsoft.com/office/drawing/2010/main">
                <a:solidFill>
                  <a:srgbClr val="FFFFFF"/>
                </a:solidFill>
              </a14:hiddenFill>
            </a:ext>
          </a:extLst>
        </p:spPr>
      </p:pic>
      <p:sp>
        <p:nvSpPr>
          <p:cNvPr id="90114" name="Rectangle 2"/>
          <p:cNvSpPr>
            <a:spLocks noGrp="1" noChangeArrowheads="1"/>
          </p:cNvSpPr>
          <p:nvPr>
            <p:ph type="title"/>
          </p:nvPr>
        </p:nvSpPr>
        <p:spPr>
          <a:xfrm>
            <a:off x="251520" y="188640"/>
            <a:ext cx="4176464" cy="1030039"/>
          </a:xfrm>
        </p:spPr>
        <p:txBody>
          <a:bodyPr/>
          <a:lstStyle/>
          <a:p>
            <a:r>
              <a:rPr lang="cs-CZ" dirty="0">
                <a:solidFill>
                  <a:schemeClr val="bg1">
                    <a:lumMod val="85000"/>
                  </a:schemeClr>
                </a:solidFill>
              </a:rPr>
              <a:t>Vězňovo dilema</a:t>
            </a:r>
          </a:p>
        </p:txBody>
      </p:sp>
      <p:sp>
        <p:nvSpPr>
          <p:cNvPr id="90115" name="Rectangle 3"/>
          <p:cNvSpPr>
            <a:spLocks noGrp="1" noChangeArrowheads="1"/>
          </p:cNvSpPr>
          <p:nvPr>
            <p:ph type="body" idx="1"/>
          </p:nvPr>
        </p:nvSpPr>
        <p:spPr>
          <a:xfrm>
            <a:off x="107504" y="1628800"/>
            <a:ext cx="7772400" cy="4114800"/>
          </a:xfrm>
        </p:spPr>
        <p:txBody>
          <a:bodyPr/>
          <a:lstStyle/>
          <a:p>
            <a:endParaRPr lang="cs-CZ" dirty="0"/>
          </a:p>
          <a:p>
            <a:endParaRPr lang="cs-CZ" dirty="0"/>
          </a:p>
        </p:txBody>
      </p:sp>
      <p:graphicFrame>
        <p:nvGraphicFramePr>
          <p:cNvPr id="3" name="Tabulka 2"/>
          <p:cNvGraphicFramePr>
            <a:graphicFrameLocks noGrp="1"/>
          </p:cNvGraphicFramePr>
          <p:nvPr>
            <p:extLst>
              <p:ext uri="{D42A27DB-BD31-4B8C-83A1-F6EECF244321}">
                <p14:modId xmlns:p14="http://schemas.microsoft.com/office/powerpoint/2010/main" val="1354792741"/>
              </p:ext>
            </p:extLst>
          </p:nvPr>
        </p:nvGraphicFramePr>
        <p:xfrm>
          <a:off x="0" y="1340768"/>
          <a:ext cx="6096000" cy="1483360"/>
        </p:xfrm>
        <a:graphic>
          <a:graphicData uri="http://schemas.openxmlformats.org/drawingml/2006/table">
            <a:tbl>
              <a:tblPr firstRow="1" bandRow="1">
                <a:tableStyleId>{D7AC3CCA-C797-4891-BE02-D94E43425B78}</a:tableStyleId>
              </a:tblPr>
              <a:tblGrid>
                <a:gridCol w="1524000"/>
                <a:gridCol w="1524000"/>
                <a:gridCol w="1524000"/>
                <a:gridCol w="1524000"/>
              </a:tblGrid>
              <a:tr h="370840">
                <a:tc rowSpan="2" gridSpan="2">
                  <a:txBody>
                    <a:bodyPr/>
                    <a:lstStyle/>
                    <a:p>
                      <a:r>
                        <a:rPr lang="cs-CZ" dirty="0" smtClean="0"/>
                        <a:t>Odsouzení</a:t>
                      </a:r>
                      <a:r>
                        <a:rPr lang="cs-CZ" baseline="0" dirty="0" smtClean="0"/>
                        <a:t> k … rokům vězení</a:t>
                      </a:r>
                      <a:endParaRPr lang="cs-CZ" dirty="0"/>
                    </a:p>
                  </a:txBody>
                  <a:tcPr/>
                </a:tc>
                <a:tc rowSpan="2" hMerge="1">
                  <a:txBody>
                    <a:bodyPr/>
                    <a:lstStyle/>
                    <a:p>
                      <a:endParaRPr lang="cs-CZ" dirty="0"/>
                    </a:p>
                  </a:txBody>
                  <a:tcPr/>
                </a:tc>
                <a:tc gridSpan="2">
                  <a:txBody>
                    <a:bodyPr/>
                    <a:lstStyle/>
                    <a:p>
                      <a:pPr algn="ctr"/>
                      <a:r>
                        <a:rPr lang="cs-CZ" dirty="0" smtClean="0">
                          <a:solidFill>
                            <a:srgbClr val="7030A0"/>
                          </a:solidFill>
                        </a:rPr>
                        <a:t>Petr</a:t>
                      </a:r>
                      <a:r>
                        <a:rPr lang="cs-CZ" dirty="0" smtClean="0"/>
                        <a:t> </a:t>
                      </a:r>
                      <a:endParaRPr lang="cs-CZ" dirty="0"/>
                    </a:p>
                  </a:txBody>
                  <a:tcPr anchor="ctr"/>
                </a:tc>
                <a:tc hMerge="1">
                  <a:txBody>
                    <a:bodyPr/>
                    <a:lstStyle/>
                    <a:p>
                      <a:endParaRPr lang="cs-CZ" dirty="0"/>
                    </a:p>
                  </a:txBody>
                  <a:tcPr/>
                </a:tc>
              </a:tr>
              <a:tr h="370840">
                <a:tc gridSpan="2" vMerge="1">
                  <a:txBody>
                    <a:bodyPr/>
                    <a:lstStyle/>
                    <a:p>
                      <a:endParaRPr lang="cs-CZ" dirty="0"/>
                    </a:p>
                  </a:txBody>
                  <a:tcPr/>
                </a:tc>
                <a:tc hMerge="1" vMerge="1">
                  <a:txBody>
                    <a:bodyPr/>
                    <a:lstStyle/>
                    <a:p>
                      <a:endParaRPr lang="cs-CZ" dirty="0"/>
                    </a:p>
                  </a:txBody>
                  <a:tcPr/>
                </a:tc>
                <a:tc>
                  <a:txBody>
                    <a:bodyPr/>
                    <a:lstStyle/>
                    <a:p>
                      <a:pPr algn="ctr"/>
                      <a:r>
                        <a:rPr lang="cs-CZ" dirty="0" smtClean="0"/>
                        <a:t>Přizná se</a:t>
                      </a:r>
                      <a:endParaRPr lang="cs-CZ" dirty="0"/>
                    </a:p>
                  </a:txBody>
                  <a:tcPr/>
                </a:tc>
                <a:tc>
                  <a:txBody>
                    <a:bodyPr/>
                    <a:lstStyle/>
                    <a:p>
                      <a:pPr algn="ctr"/>
                      <a:r>
                        <a:rPr lang="cs-CZ" dirty="0" smtClean="0"/>
                        <a:t>Nepřizná se</a:t>
                      </a:r>
                      <a:endParaRPr lang="cs-CZ" dirty="0"/>
                    </a:p>
                  </a:txBody>
                  <a:tcPr/>
                </a:tc>
              </a:tr>
              <a:tr h="370840">
                <a:tc rowSpan="2">
                  <a:txBody>
                    <a:bodyPr/>
                    <a:lstStyle/>
                    <a:p>
                      <a:pPr algn="ctr"/>
                      <a:r>
                        <a:rPr lang="cs-CZ" b="1" dirty="0" smtClean="0">
                          <a:solidFill>
                            <a:srgbClr val="C00000"/>
                          </a:solidFill>
                        </a:rPr>
                        <a:t>Kateřina</a:t>
                      </a:r>
                      <a:endParaRPr lang="cs-CZ" b="1" dirty="0">
                        <a:solidFill>
                          <a:srgbClr val="C00000"/>
                        </a:solidFill>
                      </a:endParaRPr>
                    </a:p>
                  </a:txBody>
                  <a:tcPr anchor="ctr"/>
                </a:tc>
                <a:tc>
                  <a:txBody>
                    <a:bodyPr/>
                    <a:lstStyle/>
                    <a:p>
                      <a:r>
                        <a:rPr lang="cs-CZ" dirty="0" smtClean="0"/>
                        <a:t>Přizná se</a:t>
                      </a:r>
                      <a:endParaRPr lang="cs-CZ" dirty="0"/>
                    </a:p>
                  </a:txBody>
                  <a:tcPr anchor="ctr"/>
                </a:tc>
                <a:tc>
                  <a:txBody>
                    <a:bodyPr/>
                    <a:lstStyle/>
                    <a:p>
                      <a:pPr algn="ctr"/>
                      <a:r>
                        <a:rPr lang="cs-CZ" dirty="0" smtClean="0">
                          <a:solidFill>
                            <a:srgbClr val="C00000"/>
                          </a:solidFill>
                        </a:rPr>
                        <a:t>8</a:t>
                      </a:r>
                      <a:r>
                        <a:rPr lang="cs-CZ" dirty="0" smtClean="0"/>
                        <a:t>;</a:t>
                      </a:r>
                      <a:r>
                        <a:rPr lang="cs-CZ" dirty="0" smtClean="0">
                          <a:solidFill>
                            <a:srgbClr val="7030A0"/>
                          </a:solidFill>
                        </a:rPr>
                        <a:t>8</a:t>
                      </a:r>
                      <a:endParaRPr lang="cs-CZ" dirty="0">
                        <a:solidFill>
                          <a:srgbClr val="7030A0"/>
                        </a:solidFill>
                      </a:endParaRPr>
                    </a:p>
                  </a:txBody>
                  <a:tcPr anchor="ctr"/>
                </a:tc>
                <a:tc>
                  <a:txBody>
                    <a:bodyPr/>
                    <a:lstStyle/>
                    <a:p>
                      <a:pPr algn="ctr"/>
                      <a:r>
                        <a:rPr lang="cs-CZ" dirty="0" smtClean="0">
                          <a:solidFill>
                            <a:srgbClr val="C00000"/>
                          </a:solidFill>
                        </a:rPr>
                        <a:t>0</a:t>
                      </a:r>
                      <a:r>
                        <a:rPr lang="cs-CZ" dirty="0" smtClean="0"/>
                        <a:t>;</a:t>
                      </a:r>
                      <a:r>
                        <a:rPr lang="cs-CZ" dirty="0" smtClean="0">
                          <a:solidFill>
                            <a:srgbClr val="7030A0"/>
                          </a:solidFill>
                        </a:rPr>
                        <a:t>20</a:t>
                      </a:r>
                      <a:endParaRPr lang="cs-CZ" dirty="0">
                        <a:solidFill>
                          <a:srgbClr val="7030A0"/>
                        </a:solidFill>
                      </a:endParaRPr>
                    </a:p>
                  </a:txBody>
                  <a:tcPr anchor="ctr"/>
                </a:tc>
              </a:tr>
              <a:tr h="370840">
                <a:tc vMerge="1">
                  <a:txBody>
                    <a:bodyPr/>
                    <a:lstStyle/>
                    <a:p>
                      <a:endParaRPr lang="cs-CZ" dirty="0"/>
                    </a:p>
                  </a:txBody>
                  <a:tcPr/>
                </a:tc>
                <a:tc>
                  <a:txBody>
                    <a:bodyPr/>
                    <a:lstStyle/>
                    <a:p>
                      <a:r>
                        <a:rPr lang="cs-CZ" dirty="0" smtClean="0"/>
                        <a:t>Nepřizná se</a:t>
                      </a:r>
                      <a:endParaRPr lang="cs-CZ" dirty="0"/>
                    </a:p>
                  </a:txBody>
                  <a:tcPr anchor="ctr"/>
                </a:tc>
                <a:tc>
                  <a:txBody>
                    <a:bodyPr/>
                    <a:lstStyle/>
                    <a:p>
                      <a:pPr algn="ctr"/>
                      <a:r>
                        <a:rPr lang="cs-CZ" dirty="0" smtClean="0">
                          <a:solidFill>
                            <a:srgbClr val="C00000"/>
                          </a:solidFill>
                        </a:rPr>
                        <a:t>20</a:t>
                      </a:r>
                      <a:r>
                        <a:rPr lang="cs-CZ" dirty="0" smtClean="0"/>
                        <a:t>;</a:t>
                      </a:r>
                      <a:r>
                        <a:rPr lang="cs-CZ" dirty="0" smtClean="0">
                          <a:solidFill>
                            <a:srgbClr val="7030A0"/>
                          </a:solidFill>
                        </a:rPr>
                        <a:t>0</a:t>
                      </a:r>
                      <a:endParaRPr lang="cs-CZ" dirty="0">
                        <a:solidFill>
                          <a:srgbClr val="7030A0"/>
                        </a:solidFill>
                      </a:endParaRPr>
                    </a:p>
                  </a:txBody>
                  <a:tcPr anchor="ctr"/>
                </a:tc>
                <a:tc>
                  <a:txBody>
                    <a:bodyPr/>
                    <a:lstStyle/>
                    <a:p>
                      <a:pPr algn="ctr"/>
                      <a:r>
                        <a:rPr lang="cs-CZ" dirty="0" smtClean="0">
                          <a:solidFill>
                            <a:srgbClr val="C00000"/>
                          </a:solidFill>
                        </a:rPr>
                        <a:t>1</a:t>
                      </a:r>
                      <a:r>
                        <a:rPr lang="cs-CZ" dirty="0" smtClean="0"/>
                        <a:t>;</a:t>
                      </a:r>
                      <a:r>
                        <a:rPr lang="cs-CZ" dirty="0" smtClean="0">
                          <a:solidFill>
                            <a:srgbClr val="7030A0"/>
                          </a:solidFill>
                        </a:rPr>
                        <a:t>1</a:t>
                      </a:r>
                      <a:endParaRPr lang="cs-CZ" dirty="0">
                        <a:solidFill>
                          <a:srgbClr val="7030A0"/>
                        </a:solidFill>
                      </a:endParaRPr>
                    </a:p>
                  </a:txBody>
                  <a:tcPr anchor="ct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ýsledek obrázku pro prisoner's dilem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66" y="-33163"/>
            <a:ext cx="9178465" cy="6873467"/>
          </a:xfrm>
          <a:prstGeom prst="rect">
            <a:avLst/>
          </a:prstGeom>
          <a:noFill/>
          <a:extLst>
            <a:ext uri="{909E8E84-426E-40DD-AFC4-6F175D3DCCD1}">
              <a14:hiddenFill xmlns:a14="http://schemas.microsoft.com/office/drawing/2010/main">
                <a:solidFill>
                  <a:srgbClr val="FFFFFF"/>
                </a:solidFill>
              </a14:hiddenFill>
            </a:ext>
          </a:extLst>
        </p:spPr>
      </p:pic>
      <p:sp>
        <p:nvSpPr>
          <p:cNvPr id="90114" name="Rectangle 2"/>
          <p:cNvSpPr>
            <a:spLocks noGrp="1" noChangeArrowheads="1"/>
          </p:cNvSpPr>
          <p:nvPr>
            <p:ph type="title"/>
          </p:nvPr>
        </p:nvSpPr>
        <p:spPr>
          <a:xfrm>
            <a:off x="251520" y="188640"/>
            <a:ext cx="4176464" cy="1030039"/>
          </a:xfrm>
        </p:spPr>
        <p:txBody>
          <a:bodyPr/>
          <a:lstStyle/>
          <a:p>
            <a:r>
              <a:rPr lang="cs-CZ" dirty="0">
                <a:solidFill>
                  <a:schemeClr val="bg1">
                    <a:lumMod val="85000"/>
                  </a:schemeClr>
                </a:solidFill>
              </a:rPr>
              <a:t>Vězňovo dilema</a:t>
            </a:r>
          </a:p>
        </p:txBody>
      </p:sp>
      <p:sp>
        <p:nvSpPr>
          <p:cNvPr id="90115" name="Rectangle 3"/>
          <p:cNvSpPr>
            <a:spLocks noGrp="1" noChangeArrowheads="1"/>
          </p:cNvSpPr>
          <p:nvPr>
            <p:ph type="body" idx="1"/>
          </p:nvPr>
        </p:nvSpPr>
        <p:spPr>
          <a:xfrm>
            <a:off x="107504" y="1628800"/>
            <a:ext cx="7772400" cy="4114800"/>
          </a:xfrm>
        </p:spPr>
        <p:txBody>
          <a:bodyPr/>
          <a:lstStyle/>
          <a:p>
            <a:endParaRPr lang="cs-CZ" dirty="0"/>
          </a:p>
          <a:p>
            <a:endParaRPr lang="cs-CZ" dirty="0"/>
          </a:p>
        </p:txBody>
      </p:sp>
      <p:graphicFrame>
        <p:nvGraphicFramePr>
          <p:cNvPr id="3" name="Tabulka 2"/>
          <p:cNvGraphicFramePr>
            <a:graphicFrameLocks noGrp="1"/>
          </p:cNvGraphicFramePr>
          <p:nvPr>
            <p:extLst>
              <p:ext uri="{D42A27DB-BD31-4B8C-83A1-F6EECF244321}">
                <p14:modId xmlns:p14="http://schemas.microsoft.com/office/powerpoint/2010/main" val="111562417"/>
              </p:ext>
            </p:extLst>
          </p:nvPr>
        </p:nvGraphicFramePr>
        <p:xfrm>
          <a:off x="0" y="1340768"/>
          <a:ext cx="6096000" cy="1483360"/>
        </p:xfrm>
        <a:graphic>
          <a:graphicData uri="http://schemas.openxmlformats.org/drawingml/2006/table">
            <a:tbl>
              <a:tblPr firstRow="1" bandRow="1">
                <a:tableStyleId>{D7AC3CCA-C797-4891-BE02-D94E43425B78}</a:tableStyleId>
              </a:tblPr>
              <a:tblGrid>
                <a:gridCol w="1524000"/>
                <a:gridCol w="1524000"/>
                <a:gridCol w="1524000"/>
                <a:gridCol w="1524000"/>
              </a:tblGrid>
              <a:tr h="370840">
                <a:tc rowSpan="2" gridSpan="2">
                  <a:txBody>
                    <a:bodyPr/>
                    <a:lstStyle/>
                    <a:p>
                      <a:r>
                        <a:rPr lang="cs-CZ" dirty="0" smtClean="0"/>
                        <a:t>Odsouzení</a:t>
                      </a:r>
                      <a:r>
                        <a:rPr lang="cs-CZ" baseline="0" dirty="0" smtClean="0"/>
                        <a:t> k … rokům vězení</a:t>
                      </a:r>
                      <a:endParaRPr lang="cs-CZ" dirty="0"/>
                    </a:p>
                  </a:txBody>
                  <a:tcPr/>
                </a:tc>
                <a:tc rowSpan="2" hMerge="1">
                  <a:txBody>
                    <a:bodyPr/>
                    <a:lstStyle/>
                    <a:p>
                      <a:endParaRPr lang="cs-CZ" dirty="0"/>
                    </a:p>
                  </a:txBody>
                  <a:tcPr/>
                </a:tc>
                <a:tc gridSpan="2">
                  <a:txBody>
                    <a:bodyPr/>
                    <a:lstStyle/>
                    <a:p>
                      <a:pPr algn="ctr"/>
                      <a:r>
                        <a:rPr lang="cs-CZ" dirty="0" smtClean="0">
                          <a:solidFill>
                            <a:srgbClr val="7030A0"/>
                          </a:solidFill>
                        </a:rPr>
                        <a:t>Petr</a:t>
                      </a:r>
                      <a:r>
                        <a:rPr lang="cs-CZ" dirty="0" smtClean="0"/>
                        <a:t> </a:t>
                      </a:r>
                      <a:endParaRPr lang="cs-CZ" dirty="0"/>
                    </a:p>
                  </a:txBody>
                  <a:tcPr anchor="ctr">
                    <a:solidFill>
                      <a:schemeClr val="tx2">
                        <a:lumMod val="60000"/>
                        <a:lumOff val="40000"/>
                      </a:schemeClr>
                    </a:solidFill>
                  </a:tcPr>
                </a:tc>
                <a:tc hMerge="1">
                  <a:txBody>
                    <a:bodyPr/>
                    <a:lstStyle/>
                    <a:p>
                      <a:endParaRPr lang="cs-CZ" dirty="0"/>
                    </a:p>
                  </a:txBody>
                  <a:tcPr/>
                </a:tc>
              </a:tr>
              <a:tr h="370840">
                <a:tc gridSpan="2" vMerge="1">
                  <a:txBody>
                    <a:bodyPr/>
                    <a:lstStyle/>
                    <a:p>
                      <a:endParaRPr lang="cs-CZ" dirty="0"/>
                    </a:p>
                  </a:txBody>
                  <a:tcPr/>
                </a:tc>
                <a:tc hMerge="1" vMerge="1">
                  <a:txBody>
                    <a:bodyPr/>
                    <a:lstStyle/>
                    <a:p>
                      <a:endParaRPr lang="cs-CZ" dirty="0"/>
                    </a:p>
                  </a:txBody>
                  <a:tcPr/>
                </a:tc>
                <a:tc>
                  <a:txBody>
                    <a:bodyPr/>
                    <a:lstStyle/>
                    <a:p>
                      <a:pPr algn="ctr"/>
                      <a:r>
                        <a:rPr lang="cs-CZ" dirty="0" smtClean="0"/>
                        <a:t>Přizná se</a:t>
                      </a:r>
                      <a:endParaRPr lang="cs-CZ" dirty="0"/>
                    </a:p>
                  </a:txBody>
                  <a:tcPr>
                    <a:solidFill>
                      <a:schemeClr val="tx2">
                        <a:lumMod val="40000"/>
                        <a:lumOff val="60000"/>
                      </a:schemeClr>
                    </a:solidFill>
                  </a:tcPr>
                </a:tc>
                <a:tc>
                  <a:txBody>
                    <a:bodyPr/>
                    <a:lstStyle/>
                    <a:p>
                      <a:pPr algn="ctr"/>
                      <a:r>
                        <a:rPr lang="cs-CZ" dirty="0" smtClean="0"/>
                        <a:t>Nepřizná se</a:t>
                      </a:r>
                      <a:endParaRPr lang="cs-CZ" dirty="0"/>
                    </a:p>
                  </a:txBody>
                  <a:tcPr/>
                </a:tc>
              </a:tr>
              <a:tr h="370840">
                <a:tc rowSpan="2">
                  <a:txBody>
                    <a:bodyPr/>
                    <a:lstStyle/>
                    <a:p>
                      <a:pPr algn="ctr"/>
                      <a:r>
                        <a:rPr lang="cs-CZ" b="1" dirty="0" smtClean="0">
                          <a:solidFill>
                            <a:srgbClr val="C00000"/>
                          </a:solidFill>
                        </a:rPr>
                        <a:t>Kateřina</a:t>
                      </a:r>
                      <a:endParaRPr lang="cs-CZ" b="1" dirty="0">
                        <a:solidFill>
                          <a:srgbClr val="C00000"/>
                        </a:solidFill>
                      </a:endParaRPr>
                    </a:p>
                  </a:txBody>
                  <a:tcPr anchor="ctr"/>
                </a:tc>
                <a:tc>
                  <a:txBody>
                    <a:bodyPr/>
                    <a:lstStyle/>
                    <a:p>
                      <a:r>
                        <a:rPr lang="cs-CZ" dirty="0" smtClean="0"/>
                        <a:t>Přizná se</a:t>
                      </a:r>
                      <a:endParaRPr lang="cs-CZ" dirty="0"/>
                    </a:p>
                  </a:txBody>
                  <a:tcPr anchor="ctr"/>
                </a:tc>
                <a:tc>
                  <a:txBody>
                    <a:bodyPr/>
                    <a:lstStyle/>
                    <a:p>
                      <a:pPr algn="ctr"/>
                      <a:r>
                        <a:rPr lang="cs-CZ" dirty="0" smtClean="0">
                          <a:solidFill>
                            <a:srgbClr val="C00000"/>
                          </a:solidFill>
                        </a:rPr>
                        <a:t>8</a:t>
                      </a:r>
                      <a:r>
                        <a:rPr lang="cs-CZ" dirty="0" smtClean="0"/>
                        <a:t>;</a:t>
                      </a:r>
                      <a:r>
                        <a:rPr lang="cs-CZ" dirty="0" smtClean="0">
                          <a:solidFill>
                            <a:srgbClr val="7030A0"/>
                          </a:solidFill>
                        </a:rPr>
                        <a:t>8</a:t>
                      </a:r>
                      <a:endParaRPr lang="cs-CZ" dirty="0">
                        <a:solidFill>
                          <a:srgbClr val="7030A0"/>
                        </a:solidFill>
                      </a:endParaRPr>
                    </a:p>
                  </a:txBody>
                  <a:tcPr anchor="ctr">
                    <a:solidFill>
                      <a:schemeClr val="tx2">
                        <a:lumMod val="40000"/>
                        <a:lumOff val="60000"/>
                      </a:schemeClr>
                    </a:solidFill>
                  </a:tcPr>
                </a:tc>
                <a:tc>
                  <a:txBody>
                    <a:bodyPr/>
                    <a:lstStyle/>
                    <a:p>
                      <a:pPr algn="ctr"/>
                      <a:r>
                        <a:rPr lang="cs-CZ" dirty="0" smtClean="0">
                          <a:solidFill>
                            <a:srgbClr val="C00000"/>
                          </a:solidFill>
                        </a:rPr>
                        <a:t>0</a:t>
                      </a:r>
                      <a:r>
                        <a:rPr lang="cs-CZ" dirty="0" smtClean="0"/>
                        <a:t>;</a:t>
                      </a:r>
                      <a:r>
                        <a:rPr lang="cs-CZ" dirty="0" smtClean="0">
                          <a:solidFill>
                            <a:srgbClr val="7030A0"/>
                          </a:solidFill>
                        </a:rPr>
                        <a:t>20</a:t>
                      </a:r>
                      <a:endParaRPr lang="cs-CZ" dirty="0">
                        <a:solidFill>
                          <a:srgbClr val="7030A0"/>
                        </a:solidFill>
                      </a:endParaRPr>
                    </a:p>
                  </a:txBody>
                  <a:tcPr anchor="ctr"/>
                </a:tc>
              </a:tr>
              <a:tr h="370840">
                <a:tc vMerge="1">
                  <a:txBody>
                    <a:bodyPr/>
                    <a:lstStyle/>
                    <a:p>
                      <a:endParaRPr lang="cs-CZ" dirty="0"/>
                    </a:p>
                  </a:txBody>
                  <a:tcPr/>
                </a:tc>
                <a:tc>
                  <a:txBody>
                    <a:bodyPr/>
                    <a:lstStyle/>
                    <a:p>
                      <a:r>
                        <a:rPr lang="cs-CZ" dirty="0" smtClean="0"/>
                        <a:t>Nepřizná se</a:t>
                      </a:r>
                      <a:endParaRPr lang="cs-CZ" dirty="0"/>
                    </a:p>
                  </a:txBody>
                  <a:tcPr anchor="ctr"/>
                </a:tc>
                <a:tc>
                  <a:txBody>
                    <a:bodyPr/>
                    <a:lstStyle/>
                    <a:p>
                      <a:pPr algn="ctr"/>
                      <a:r>
                        <a:rPr lang="cs-CZ" dirty="0" smtClean="0">
                          <a:solidFill>
                            <a:srgbClr val="C00000"/>
                          </a:solidFill>
                        </a:rPr>
                        <a:t>20</a:t>
                      </a:r>
                      <a:r>
                        <a:rPr lang="cs-CZ" dirty="0" smtClean="0"/>
                        <a:t>;</a:t>
                      </a:r>
                      <a:r>
                        <a:rPr lang="cs-CZ" dirty="0" smtClean="0">
                          <a:solidFill>
                            <a:srgbClr val="7030A0"/>
                          </a:solidFill>
                        </a:rPr>
                        <a:t>0</a:t>
                      </a:r>
                      <a:endParaRPr lang="cs-CZ" dirty="0">
                        <a:solidFill>
                          <a:srgbClr val="7030A0"/>
                        </a:solidFill>
                      </a:endParaRPr>
                    </a:p>
                  </a:txBody>
                  <a:tcPr anchor="ctr">
                    <a:solidFill>
                      <a:schemeClr val="tx2">
                        <a:lumMod val="40000"/>
                        <a:lumOff val="60000"/>
                      </a:schemeClr>
                    </a:solidFill>
                  </a:tcPr>
                </a:tc>
                <a:tc>
                  <a:txBody>
                    <a:bodyPr/>
                    <a:lstStyle/>
                    <a:p>
                      <a:pPr algn="ctr"/>
                      <a:r>
                        <a:rPr lang="cs-CZ" dirty="0" smtClean="0">
                          <a:solidFill>
                            <a:srgbClr val="C00000"/>
                          </a:solidFill>
                        </a:rPr>
                        <a:t>1</a:t>
                      </a:r>
                      <a:r>
                        <a:rPr lang="cs-CZ" dirty="0" smtClean="0"/>
                        <a:t>;</a:t>
                      </a:r>
                      <a:r>
                        <a:rPr lang="cs-CZ" dirty="0" smtClean="0">
                          <a:solidFill>
                            <a:srgbClr val="7030A0"/>
                          </a:solidFill>
                        </a:rPr>
                        <a:t>1</a:t>
                      </a:r>
                      <a:endParaRPr lang="cs-CZ" dirty="0">
                        <a:solidFill>
                          <a:srgbClr val="7030A0"/>
                        </a:solidFill>
                      </a:endParaRPr>
                    </a:p>
                  </a:txBody>
                  <a:tcPr anchor="ctr"/>
                </a:tc>
              </a:tr>
            </a:tbl>
          </a:graphicData>
        </a:graphic>
      </p:graphicFrame>
      <p:graphicFrame>
        <p:nvGraphicFramePr>
          <p:cNvPr id="6" name="Tabulka 5"/>
          <p:cNvGraphicFramePr>
            <a:graphicFrameLocks noGrp="1"/>
          </p:cNvGraphicFramePr>
          <p:nvPr>
            <p:extLst>
              <p:ext uri="{D42A27DB-BD31-4B8C-83A1-F6EECF244321}">
                <p14:modId xmlns:p14="http://schemas.microsoft.com/office/powerpoint/2010/main" val="2372564183"/>
              </p:ext>
            </p:extLst>
          </p:nvPr>
        </p:nvGraphicFramePr>
        <p:xfrm>
          <a:off x="0" y="3403570"/>
          <a:ext cx="6096000" cy="1483360"/>
        </p:xfrm>
        <a:graphic>
          <a:graphicData uri="http://schemas.openxmlformats.org/drawingml/2006/table">
            <a:tbl>
              <a:tblPr firstRow="1" bandRow="1">
                <a:tableStyleId>{D7AC3CCA-C797-4891-BE02-D94E43425B78}</a:tableStyleId>
              </a:tblPr>
              <a:tblGrid>
                <a:gridCol w="1524000"/>
                <a:gridCol w="1524000"/>
                <a:gridCol w="1524000"/>
                <a:gridCol w="1524000"/>
              </a:tblGrid>
              <a:tr h="370840">
                <a:tc rowSpan="2" gridSpan="2">
                  <a:txBody>
                    <a:bodyPr/>
                    <a:lstStyle/>
                    <a:p>
                      <a:r>
                        <a:rPr lang="cs-CZ" dirty="0" smtClean="0"/>
                        <a:t>Odsouzení</a:t>
                      </a:r>
                      <a:r>
                        <a:rPr lang="cs-CZ" baseline="0" dirty="0" smtClean="0"/>
                        <a:t> k … rokům vězení</a:t>
                      </a:r>
                      <a:endParaRPr lang="cs-CZ" dirty="0"/>
                    </a:p>
                  </a:txBody>
                  <a:tcPr/>
                </a:tc>
                <a:tc rowSpan="2" hMerge="1">
                  <a:txBody>
                    <a:bodyPr/>
                    <a:lstStyle/>
                    <a:p>
                      <a:endParaRPr lang="cs-CZ" dirty="0"/>
                    </a:p>
                  </a:txBody>
                  <a:tcPr/>
                </a:tc>
                <a:tc gridSpan="2">
                  <a:txBody>
                    <a:bodyPr/>
                    <a:lstStyle/>
                    <a:p>
                      <a:pPr algn="ctr"/>
                      <a:r>
                        <a:rPr lang="cs-CZ" dirty="0" smtClean="0">
                          <a:solidFill>
                            <a:srgbClr val="7030A0"/>
                          </a:solidFill>
                        </a:rPr>
                        <a:t>Petr</a:t>
                      </a:r>
                      <a:r>
                        <a:rPr lang="cs-CZ" dirty="0" smtClean="0"/>
                        <a:t> </a:t>
                      </a:r>
                      <a:endParaRPr lang="cs-CZ" dirty="0"/>
                    </a:p>
                  </a:txBody>
                  <a:tcPr anchor="ctr"/>
                </a:tc>
                <a:tc hMerge="1">
                  <a:txBody>
                    <a:bodyPr/>
                    <a:lstStyle/>
                    <a:p>
                      <a:endParaRPr lang="cs-CZ" dirty="0"/>
                    </a:p>
                  </a:txBody>
                  <a:tcPr/>
                </a:tc>
              </a:tr>
              <a:tr h="370840">
                <a:tc gridSpan="2" vMerge="1">
                  <a:txBody>
                    <a:bodyPr/>
                    <a:lstStyle/>
                    <a:p>
                      <a:endParaRPr lang="cs-CZ" dirty="0"/>
                    </a:p>
                  </a:txBody>
                  <a:tcPr/>
                </a:tc>
                <a:tc hMerge="1" vMerge="1">
                  <a:txBody>
                    <a:bodyPr/>
                    <a:lstStyle/>
                    <a:p>
                      <a:endParaRPr lang="cs-CZ" dirty="0"/>
                    </a:p>
                  </a:txBody>
                  <a:tcPr/>
                </a:tc>
                <a:tc>
                  <a:txBody>
                    <a:bodyPr/>
                    <a:lstStyle/>
                    <a:p>
                      <a:pPr algn="ctr"/>
                      <a:r>
                        <a:rPr lang="cs-CZ" dirty="0" smtClean="0"/>
                        <a:t>Přizná se</a:t>
                      </a:r>
                      <a:endParaRPr lang="cs-CZ" dirty="0"/>
                    </a:p>
                  </a:txBody>
                  <a:tcPr>
                    <a:lnB w="38100" cap="flat" cmpd="sng" algn="ctr">
                      <a:solidFill>
                        <a:srgbClr val="C00000"/>
                      </a:solidFill>
                      <a:prstDash val="solid"/>
                      <a:round/>
                      <a:headEnd type="none" w="med" len="med"/>
                      <a:tailEnd type="none" w="med" len="med"/>
                    </a:lnB>
                    <a:solidFill>
                      <a:schemeClr val="tx2">
                        <a:lumMod val="40000"/>
                        <a:lumOff val="60000"/>
                      </a:schemeClr>
                    </a:solidFill>
                  </a:tcPr>
                </a:tc>
                <a:tc>
                  <a:txBody>
                    <a:bodyPr/>
                    <a:lstStyle/>
                    <a:p>
                      <a:pPr algn="ctr"/>
                      <a:r>
                        <a:rPr lang="cs-CZ" dirty="0" smtClean="0"/>
                        <a:t>Nepřizná se</a:t>
                      </a:r>
                      <a:endParaRPr lang="cs-CZ" dirty="0"/>
                    </a:p>
                  </a:txBody>
                  <a:tcPr/>
                </a:tc>
              </a:tr>
              <a:tr h="370840">
                <a:tc rowSpan="2">
                  <a:txBody>
                    <a:bodyPr/>
                    <a:lstStyle/>
                    <a:p>
                      <a:pPr algn="ctr"/>
                      <a:r>
                        <a:rPr lang="cs-CZ" b="1" dirty="0" smtClean="0">
                          <a:solidFill>
                            <a:srgbClr val="C00000"/>
                          </a:solidFill>
                        </a:rPr>
                        <a:t>Kateřina</a:t>
                      </a:r>
                      <a:endParaRPr lang="cs-CZ" b="1" dirty="0">
                        <a:solidFill>
                          <a:srgbClr val="C00000"/>
                        </a:solidFill>
                      </a:endParaRPr>
                    </a:p>
                  </a:txBody>
                  <a:tcPr anchor="ctr">
                    <a:solidFill>
                      <a:srgbClr val="FF572F"/>
                    </a:solidFill>
                  </a:tcPr>
                </a:tc>
                <a:tc>
                  <a:txBody>
                    <a:bodyPr/>
                    <a:lstStyle/>
                    <a:p>
                      <a:r>
                        <a:rPr lang="cs-CZ" dirty="0" smtClean="0"/>
                        <a:t>Přizná se</a:t>
                      </a:r>
                      <a:endParaRPr lang="cs-CZ" dirty="0"/>
                    </a:p>
                  </a:txBody>
                  <a:tcPr anchor="ctr">
                    <a:lnR w="38100" cap="flat" cmpd="sng" algn="ctr">
                      <a:solidFill>
                        <a:srgbClr val="C00000"/>
                      </a:solidFill>
                      <a:prstDash val="solid"/>
                      <a:round/>
                      <a:headEnd type="none" w="med" len="med"/>
                      <a:tailEnd type="none" w="med" len="med"/>
                    </a:lnR>
                    <a:solidFill>
                      <a:srgbClr val="FF9981"/>
                    </a:solidFill>
                  </a:tcPr>
                </a:tc>
                <a:tc>
                  <a:txBody>
                    <a:bodyPr/>
                    <a:lstStyle/>
                    <a:p>
                      <a:pPr algn="ctr"/>
                      <a:r>
                        <a:rPr lang="cs-CZ" dirty="0" smtClean="0">
                          <a:solidFill>
                            <a:srgbClr val="C00000"/>
                          </a:solidFill>
                        </a:rPr>
                        <a:t>8</a:t>
                      </a:r>
                      <a:r>
                        <a:rPr lang="cs-CZ" dirty="0" smtClean="0"/>
                        <a:t>;</a:t>
                      </a:r>
                      <a:r>
                        <a:rPr lang="cs-CZ" dirty="0" smtClean="0">
                          <a:solidFill>
                            <a:srgbClr val="7030A0"/>
                          </a:solidFill>
                        </a:rPr>
                        <a:t>8</a:t>
                      </a:r>
                      <a:endParaRPr lang="cs-CZ" dirty="0">
                        <a:solidFill>
                          <a:srgbClr val="7030A0"/>
                        </a:solidFill>
                      </a:endParaRPr>
                    </a:p>
                  </a:txBody>
                  <a:tcPr anchor="ct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rgbClr val="FF9981"/>
                    </a:solidFill>
                  </a:tcPr>
                </a:tc>
                <a:tc>
                  <a:txBody>
                    <a:bodyPr/>
                    <a:lstStyle/>
                    <a:p>
                      <a:pPr algn="ctr"/>
                      <a:r>
                        <a:rPr lang="cs-CZ" dirty="0" smtClean="0">
                          <a:solidFill>
                            <a:srgbClr val="C00000"/>
                          </a:solidFill>
                        </a:rPr>
                        <a:t>0</a:t>
                      </a:r>
                      <a:r>
                        <a:rPr lang="cs-CZ" dirty="0" smtClean="0"/>
                        <a:t>;</a:t>
                      </a:r>
                      <a:r>
                        <a:rPr lang="cs-CZ" dirty="0" smtClean="0">
                          <a:solidFill>
                            <a:srgbClr val="7030A0"/>
                          </a:solidFill>
                        </a:rPr>
                        <a:t>20</a:t>
                      </a:r>
                      <a:endParaRPr lang="cs-CZ" dirty="0">
                        <a:solidFill>
                          <a:srgbClr val="7030A0"/>
                        </a:solidFill>
                      </a:endParaRPr>
                    </a:p>
                  </a:txBody>
                  <a:tcPr anchor="ctr">
                    <a:lnL w="38100" cap="flat" cmpd="sng" algn="ctr">
                      <a:solidFill>
                        <a:srgbClr val="C00000"/>
                      </a:solidFill>
                      <a:prstDash val="solid"/>
                      <a:round/>
                      <a:headEnd type="none" w="med" len="med"/>
                      <a:tailEnd type="none" w="med" len="med"/>
                    </a:lnL>
                    <a:lnB w="38100" cap="flat" cmpd="sng" algn="ctr">
                      <a:solidFill>
                        <a:srgbClr val="00B050"/>
                      </a:solidFill>
                      <a:prstDash val="solid"/>
                      <a:round/>
                      <a:headEnd type="none" w="med" len="med"/>
                      <a:tailEnd type="none" w="med" len="med"/>
                    </a:lnB>
                    <a:solidFill>
                      <a:srgbClr val="FF9981"/>
                    </a:solidFill>
                  </a:tcPr>
                </a:tc>
              </a:tr>
              <a:tr h="370840">
                <a:tc vMerge="1">
                  <a:txBody>
                    <a:bodyPr/>
                    <a:lstStyle/>
                    <a:p>
                      <a:endParaRPr lang="cs-CZ" dirty="0"/>
                    </a:p>
                  </a:txBody>
                  <a:tcPr/>
                </a:tc>
                <a:tc>
                  <a:txBody>
                    <a:bodyPr/>
                    <a:lstStyle/>
                    <a:p>
                      <a:r>
                        <a:rPr lang="cs-CZ" dirty="0" smtClean="0"/>
                        <a:t>Nepřizná se</a:t>
                      </a:r>
                      <a:endParaRPr lang="cs-CZ" dirty="0"/>
                    </a:p>
                  </a:txBody>
                  <a:tcPr anchor="ctr"/>
                </a:tc>
                <a:tc>
                  <a:txBody>
                    <a:bodyPr/>
                    <a:lstStyle/>
                    <a:p>
                      <a:pPr algn="ctr"/>
                      <a:r>
                        <a:rPr lang="cs-CZ" dirty="0" smtClean="0">
                          <a:solidFill>
                            <a:srgbClr val="C00000"/>
                          </a:solidFill>
                        </a:rPr>
                        <a:t>20</a:t>
                      </a:r>
                      <a:r>
                        <a:rPr lang="cs-CZ" dirty="0" smtClean="0"/>
                        <a:t>;</a:t>
                      </a:r>
                      <a:r>
                        <a:rPr lang="cs-CZ" dirty="0" smtClean="0">
                          <a:solidFill>
                            <a:srgbClr val="7030A0"/>
                          </a:solidFill>
                        </a:rPr>
                        <a:t>0</a:t>
                      </a:r>
                      <a:endParaRPr lang="cs-CZ" dirty="0">
                        <a:solidFill>
                          <a:srgbClr val="7030A0"/>
                        </a:solidFill>
                      </a:endParaRPr>
                    </a:p>
                  </a:txBody>
                  <a:tcPr anchor="ctr">
                    <a:lnR w="38100" cap="flat" cmpd="sng" algn="ctr">
                      <a:solidFill>
                        <a:srgbClr val="00B050"/>
                      </a:solidFill>
                      <a:prstDash val="solid"/>
                      <a:round/>
                      <a:headEnd type="none" w="med" len="med"/>
                      <a:tailEnd type="none" w="med" len="med"/>
                    </a:lnR>
                    <a:lnT w="38100" cap="flat" cmpd="sng" algn="ctr">
                      <a:solidFill>
                        <a:srgbClr val="C00000"/>
                      </a:solidFill>
                      <a:prstDash val="solid"/>
                      <a:round/>
                      <a:headEnd type="none" w="med" len="med"/>
                      <a:tailEnd type="none" w="med" len="med"/>
                    </a:lnT>
                    <a:solidFill>
                      <a:schemeClr val="tx2">
                        <a:lumMod val="40000"/>
                        <a:lumOff val="60000"/>
                      </a:schemeClr>
                    </a:solidFill>
                  </a:tcPr>
                </a:tc>
                <a:tc>
                  <a:txBody>
                    <a:bodyPr/>
                    <a:lstStyle/>
                    <a:p>
                      <a:pPr algn="ctr"/>
                      <a:r>
                        <a:rPr lang="cs-CZ" dirty="0" smtClean="0">
                          <a:solidFill>
                            <a:srgbClr val="C00000"/>
                          </a:solidFill>
                        </a:rPr>
                        <a:t>1</a:t>
                      </a:r>
                      <a:r>
                        <a:rPr lang="cs-CZ" dirty="0" smtClean="0"/>
                        <a:t>;</a:t>
                      </a:r>
                      <a:r>
                        <a:rPr lang="cs-CZ" dirty="0" smtClean="0">
                          <a:solidFill>
                            <a:srgbClr val="7030A0"/>
                          </a:solidFill>
                        </a:rPr>
                        <a:t>1</a:t>
                      </a:r>
                      <a:endParaRPr lang="cs-CZ" dirty="0">
                        <a:solidFill>
                          <a:srgbClr val="7030A0"/>
                        </a:solidFill>
                      </a:endParaRPr>
                    </a:p>
                  </a:txBody>
                  <a:tcPr anchor="ctr">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70146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cs-CZ"/>
              <a:t>Antikartelové zákonodárství</a:t>
            </a:r>
          </a:p>
        </p:txBody>
      </p:sp>
      <p:sp>
        <p:nvSpPr>
          <p:cNvPr id="80899" name="Rectangle 3"/>
          <p:cNvSpPr>
            <a:spLocks noGrp="1" noChangeArrowheads="1"/>
          </p:cNvSpPr>
          <p:nvPr>
            <p:ph type="body" idx="1"/>
          </p:nvPr>
        </p:nvSpPr>
        <p:spPr/>
        <p:txBody>
          <a:bodyPr/>
          <a:lstStyle/>
          <a:p>
            <a:r>
              <a:rPr lang="cs-CZ"/>
              <a:t>Zabránit spojení firem</a:t>
            </a:r>
          </a:p>
          <a:p>
            <a:r>
              <a:rPr lang="cs-CZ"/>
              <a:t>Rozdělit firmy</a:t>
            </a:r>
          </a:p>
          <a:p>
            <a:r>
              <a:rPr lang="cs-CZ"/>
              <a:t>Bránit firmám v nekonkurenčních aktivitách</a:t>
            </a:r>
          </a:p>
          <a:p>
            <a:endParaRPr lang="cs-CZ"/>
          </a:p>
        </p:txBody>
      </p:sp>
      <p:grpSp>
        <p:nvGrpSpPr>
          <p:cNvPr id="80900" name="Group 4"/>
          <p:cNvGrpSpPr>
            <a:grpSpLocks/>
          </p:cNvGrpSpPr>
          <p:nvPr/>
        </p:nvGrpSpPr>
        <p:grpSpPr bwMode="auto">
          <a:xfrm>
            <a:off x="5410200" y="4191000"/>
            <a:ext cx="2690813" cy="1901825"/>
            <a:chOff x="3408" y="2496"/>
            <a:chExt cx="1911" cy="1438"/>
          </a:xfrm>
        </p:grpSpPr>
        <p:sp>
          <p:nvSpPr>
            <p:cNvPr id="80901" name="Freeform 5"/>
            <p:cNvSpPr>
              <a:spLocks/>
            </p:cNvSpPr>
            <p:nvPr/>
          </p:nvSpPr>
          <p:spPr bwMode="auto">
            <a:xfrm>
              <a:off x="3814" y="2884"/>
              <a:ext cx="1120" cy="1050"/>
            </a:xfrm>
            <a:custGeom>
              <a:avLst/>
              <a:gdLst>
                <a:gd name="T0" fmla="*/ 1117 w 1120"/>
                <a:gd name="T1" fmla="*/ 1028 h 1050"/>
                <a:gd name="T2" fmla="*/ 1104 w 1120"/>
                <a:gd name="T3" fmla="*/ 1004 h 1050"/>
                <a:gd name="T4" fmla="*/ 1049 w 1120"/>
                <a:gd name="T5" fmla="*/ 960 h 1050"/>
                <a:gd name="T6" fmla="*/ 841 w 1120"/>
                <a:gd name="T7" fmla="*/ 953 h 1050"/>
                <a:gd name="T8" fmla="*/ 700 w 1120"/>
                <a:gd name="T9" fmla="*/ 915 h 1050"/>
                <a:gd name="T10" fmla="*/ 625 w 1120"/>
                <a:gd name="T11" fmla="*/ 874 h 1050"/>
                <a:gd name="T12" fmla="*/ 657 w 1120"/>
                <a:gd name="T13" fmla="*/ 847 h 1050"/>
                <a:gd name="T14" fmla="*/ 675 w 1120"/>
                <a:gd name="T15" fmla="*/ 801 h 1050"/>
                <a:gd name="T16" fmla="*/ 669 w 1120"/>
                <a:gd name="T17" fmla="*/ 755 h 1050"/>
                <a:gd name="T18" fmla="*/ 638 w 1120"/>
                <a:gd name="T19" fmla="*/ 718 h 1050"/>
                <a:gd name="T20" fmla="*/ 621 w 1120"/>
                <a:gd name="T21" fmla="*/ 701 h 1050"/>
                <a:gd name="T22" fmla="*/ 663 w 1120"/>
                <a:gd name="T23" fmla="*/ 624 h 1050"/>
                <a:gd name="T24" fmla="*/ 677 w 1120"/>
                <a:gd name="T25" fmla="*/ 539 h 1050"/>
                <a:gd name="T26" fmla="*/ 665 w 1120"/>
                <a:gd name="T27" fmla="*/ 451 h 1050"/>
                <a:gd name="T28" fmla="*/ 605 w 1120"/>
                <a:gd name="T29" fmla="*/ 268 h 1050"/>
                <a:gd name="T30" fmla="*/ 598 w 1120"/>
                <a:gd name="T31" fmla="*/ 123 h 1050"/>
                <a:gd name="T32" fmla="*/ 629 w 1120"/>
                <a:gd name="T33" fmla="*/ 96 h 1050"/>
                <a:gd name="T34" fmla="*/ 637 w 1120"/>
                <a:gd name="T35" fmla="*/ 56 h 1050"/>
                <a:gd name="T36" fmla="*/ 620 w 1120"/>
                <a:gd name="T37" fmla="*/ 19 h 1050"/>
                <a:gd name="T38" fmla="*/ 583 w 1120"/>
                <a:gd name="T39" fmla="*/ 0 h 1050"/>
                <a:gd name="T40" fmla="*/ 518 w 1120"/>
                <a:gd name="T41" fmla="*/ 6 h 1050"/>
                <a:gd name="T42" fmla="*/ 490 w 1120"/>
                <a:gd name="T43" fmla="*/ 36 h 1050"/>
                <a:gd name="T44" fmla="*/ 488 w 1120"/>
                <a:gd name="T45" fmla="*/ 75 h 1050"/>
                <a:gd name="T46" fmla="*/ 507 w 1120"/>
                <a:gd name="T47" fmla="*/ 110 h 1050"/>
                <a:gd name="T48" fmla="*/ 524 w 1120"/>
                <a:gd name="T49" fmla="*/ 217 h 1050"/>
                <a:gd name="T50" fmla="*/ 482 w 1120"/>
                <a:gd name="T51" fmla="*/ 372 h 1050"/>
                <a:gd name="T52" fmla="*/ 448 w 1120"/>
                <a:gd name="T53" fmla="*/ 494 h 1050"/>
                <a:gd name="T54" fmla="*/ 450 w 1120"/>
                <a:gd name="T55" fmla="*/ 580 h 1050"/>
                <a:gd name="T56" fmla="*/ 478 w 1120"/>
                <a:gd name="T57" fmla="*/ 663 h 1050"/>
                <a:gd name="T58" fmla="*/ 506 w 1120"/>
                <a:gd name="T59" fmla="*/ 705 h 1050"/>
                <a:gd name="T60" fmla="*/ 467 w 1120"/>
                <a:gd name="T61" fmla="*/ 734 h 1050"/>
                <a:gd name="T62" fmla="*/ 446 w 1120"/>
                <a:gd name="T63" fmla="*/ 777 h 1050"/>
                <a:gd name="T64" fmla="*/ 452 w 1120"/>
                <a:gd name="T65" fmla="*/ 824 h 1050"/>
                <a:gd name="T66" fmla="*/ 481 w 1120"/>
                <a:gd name="T67" fmla="*/ 863 h 1050"/>
                <a:gd name="T68" fmla="*/ 422 w 1120"/>
                <a:gd name="T69" fmla="*/ 874 h 1050"/>
                <a:gd name="T70" fmla="*/ 284 w 1120"/>
                <a:gd name="T71" fmla="*/ 915 h 1050"/>
                <a:gd name="T72" fmla="*/ 105 w 1120"/>
                <a:gd name="T73" fmla="*/ 951 h 1050"/>
                <a:gd name="T74" fmla="*/ 48 w 1120"/>
                <a:gd name="T75" fmla="*/ 972 h 1050"/>
                <a:gd name="T76" fmla="*/ 14 w 1120"/>
                <a:gd name="T77" fmla="*/ 1004 h 1050"/>
                <a:gd name="T78" fmla="*/ 0 w 1120"/>
                <a:gd name="T79" fmla="*/ 1049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0" h="1050">
                  <a:moveTo>
                    <a:pt x="1119" y="1049"/>
                  </a:moveTo>
                  <a:lnTo>
                    <a:pt x="1117" y="1028"/>
                  </a:lnTo>
                  <a:lnTo>
                    <a:pt x="1109" y="1012"/>
                  </a:lnTo>
                  <a:lnTo>
                    <a:pt x="1104" y="1004"/>
                  </a:lnTo>
                  <a:lnTo>
                    <a:pt x="1073" y="972"/>
                  </a:lnTo>
                  <a:lnTo>
                    <a:pt x="1049" y="960"/>
                  </a:lnTo>
                  <a:lnTo>
                    <a:pt x="1016" y="953"/>
                  </a:lnTo>
                  <a:lnTo>
                    <a:pt x="841" y="953"/>
                  </a:lnTo>
                  <a:lnTo>
                    <a:pt x="841" y="917"/>
                  </a:lnTo>
                  <a:lnTo>
                    <a:pt x="700" y="915"/>
                  </a:lnTo>
                  <a:lnTo>
                    <a:pt x="701" y="874"/>
                  </a:lnTo>
                  <a:lnTo>
                    <a:pt x="625" y="874"/>
                  </a:lnTo>
                  <a:lnTo>
                    <a:pt x="641" y="863"/>
                  </a:lnTo>
                  <a:lnTo>
                    <a:pt x="657" y="847"/>
                  </a:lnTo>
                  <a:lnTo>
                    <a:pt x="669" y="826"/>
                  </a:lnTo>
                  <a:lnTo>
                    <a:pt x="675" y="801"/>
                  </a:lnTo>
                  <a:lnTo>
                    <a:pt x="675" y="777"/>
                  </a:lnTo>
                  <a:lnTo>
                    <a:pt x="669" y="755"/>
                  </a:lnTo>
                  <a:lnTo>
                    <a:pt x="656" y="736"/>
                  </a:lnTo>
                  <a:lnTo>
                    <a:pt x="638" y="718"/>
                  </a:lnTo>
                  <a:lnTo>
                    <a:pt x="617" y="707"/>
                  </a:lnTo>
                  <a:lnTo>
                    <a:pt x="621" y="701"/>
                  </a:lnTo>
                  <a:lnTo>
                    <a:pt x="645" y="663"/>
                  </a:lnTo>
                  <a:lnTo>
                    <a:pt x="663" y="624"/>
                  </a:lnTo>
                  <a:lnTo>
                    <a:pt x="673" y="580"/>
                  </a:lnTo>
                  <a:lnTo>
                    <a:pt x="677" y="539"/>
                  </a:lnTo>
                  <a:lnTo>
                    <a:pt x="675" y="495"/>
                  </a:lnTo>
                  <a:lnTo>
                    <a:pt x="665" y="451"/>
                  </a:lnTo>
                  <a:lnTo>
                    <a:pt x="641" y="372"/>
                  </a:lnTo>
                  <a:lnTo>
                    <a:pt x="605" y="268"/>
                  </a:lnTo>
                  <a:lnTo>
                    <a:pt x="598" y="219"/>
                  </a:lnTo>
                  <a:lnTo>
                    <a:pt x="598" y="123"/>
                  </a:lnTo>
                  <a:lnTo>
                    <a:pt x="616" y="111"/>
                  </a:lnTo>
                  <a:lnTo>
                    <a:pt x="629" y="96"/>
                  </a:lnTo>
                  <a:lnTo>
                    <a:pt x="637" y="75"/>
                  </a:lnTo>
                  <a:lnTo>
                    <a:pt x="637" y="56"/>
                  </a:lnTo>
                  <a:lnTo>
                    <a:pt x="633" y="38"/>
                  </a:lnTo>
                  <a:lnTo>
                    <a:pt x="620" y="19"/>
                  </a:lnTo>
                  <a:lnTo>
                    <a:pt x="605" y="6"/>
                  </a:lnTo>
                  <a:lnTo>
                    <a:pt x="583" y="0"/>
                  </a:lnTo>
                  <a:lnTo>
                    <a:pt x="538" y="0"/>
                  </a:lnTo>
                  <a:lnTo>
                    <a:pt x="518" y="6"/>
                  </a:lnTo>
                  <a:lnTo>
                    <a:pt x="503" y="19"/>
                  </a:lnTo>
                  <a:lnTo>
                    <a:pt x="490" y="36"/>
                  </a:lnTo>
                  <a:lnTo>
                    <a:pt x="486" y="55"/>
                  </a:lnTo>
                  <a:lnTo>
                    <a:pt x="488" y="75"/>
                  </a:lnTo>
                  <a:lnTo>
                    <a:pt x="494" y="94"/>
                  </a:lnTo>
                  <a:lnTo>
                    <a:pt x="507" y="110"/>
                  </a:lnTo>
                  <a:lnTo>
                    <a:pt x="524" y="123"/>
                  </a:lnTo>
                  <a:lnTo>
                    <a:pt x="524" y="217"/>
                  </a:lnTo>
                  <a:lnTo>
                    <a:pt x="518" y="268"/>
                  </a:lnTo>
                  <a:lnTo>
                    <a:pt x="482" y="372"/>
                  </a:lnTo>
                  <a:lnTo>
                    <a:pt x="458" y="451"/>
                  </a:lnTo>
                  <a:lnTo>
                    <a:pt x="448" y="494"/>
                  </a:lnTo>
                  <a:lnTo>
                    <a:pt x="446" y="537"/>
                  </a:lnTo>
                  <a:lnTo>
                    <a:pt x="450" y="580"/>
                  </a:lnTo>
                  <a:lnTo>
                    <a:pt x="462" y="622"/>
                  </a:lnTo>
                  <a:lnTo>
                    <a:pt x="478" y="663"/>
                  </a:lnTo>
                  <a:lnTo>
                    <a:pt x="499" y="700"/>
                  </a:lnTo>
                  <a:lnTo>
                    <a:pt x="506" y="705"/>
                  </a:lnTo>
                  <a:lnTo>
                    <a:pt x="484" y="717"/>
                  </a:lnTo>
                  <a:lnTo>
                    <a:pt x="467" y="734"/>
                  </a:lnTo>
                  <a:lnTo>
                    <a:pt x="454" y="755"/>
                  </a:lnTo>
                  <a:lnTo>
                    <a:pt x="446" y="777"/>
                  </a:lnTo>
                  <a:lnTo>
                    <a:pt x="446" y="801"/>
                  </a:lnTo>
                  <a:lnTo>
                    <a:pt x="452" y="824"/>
                  </a:lnTo>
                  <a:lnTo>
                    <a:pt x="466" y="845"/>
                  </a:lnTo>
                  <a:lnTo>
                    <a:pt x="481" y="863"/>
                  </a:lnTo>
                  <a:lnTo>
                    <a:pt x="499" y="874"/>
                  </a:lnTo>
                  <a:lnTo>
                    <a:pt x="422" y="874"/>
                  </a:lnTo>
                  <a:lnTo>
                    <a:pt x="422" y="915"/>
                  </a:lnTo>
                  <a:lnTo>
                    <a:pt x="284" y="915"/>
                  </a:lnTo>
                  <a:lnTo>
                    <a:pt x="284" y="949"/>
                  </a:lnTo>
                  <a:lnTo>
                    <a:pt x="105" y="951"/>
                  </a:lnTo>
                  <a:lnTo>
                    <a:pt x="74" y="959"/>
                  </a:lnTo>
                  <a:lnTo>
                    <a:pt x="48" y="972"/>
                  </a:lnTo>
                  <a:lnTo>
                    <a:pt x="19" y="994"/>
                  </a:lnTo>
                  <a:lnTo>
                    <a:pt x="14" y="1004"/>
                  </a:lnTo>
                  <a:lnTo>
                    <a:pt x="6" y="1013"/>
                  </a:lnTo>
                  <a:lnTo>
                    <a:pt x="0" y="1049"/>
                  </a:lnTo>
                  <a:lnTo>
                    <a:pt x="1119" y="1049"/>
                  </a:lnTo>
                </a:path>
              </a:pathLst>
            </a:custGeom>
            <a:solidFill>
              <a:schemeClr val="accent2"/>
            </a:solidFill>
            <a:ln w="12700" cap="rnd" cmpd="sng">
              <a:solidFill>
                <a:srgbClr val="00008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80902" name="Freeform 6"/>
            <p:cNvSpPr>
              <a:spLocks/>
            </p:cNvSpPr>
            <p:nvPr/>
          </p:nvSpPr>
          <p:spPr bwMode="auto">
            <a:xfrm>
              <a:off x="4255" y="2496"/>
              <a:ext cx="243" cy="389"/>
            </a:xfrm>
            <a:custGeom>
              <a:avLst/>
              <a:gdLst>
                <a:gd name="T0" fmla="*/ 143 w 243"/>
                <a:gd name="T1" fmla="*/ 388 h 389"/>
                <a:gd name="T2" fmla="*/ 170 w 243"/>
                <a:gd name="T3" fmla="*/ 377 h 389"/>
                <a:gd name="T4" fmla="*/ 198 w 243"/>
                <a:gd name="T5" fmla="*/ 358 h 389"/>
                <a:gd name="T6" fmla="*/ 216 w 243"/>
                <a:gd name="T7" fmla="*/ 339 h 389"/>
                <a:gd name="T8" fmla="*/ 232 w 243"/>
                <a:gd name="T9" fmla="*/ 313 h 389"/>
                <a:gd name="T10" fmla="*/ 240 w 243"/>
                <a:gd name="T11" fmla="*/ 290 h 389"/>
                <a:gd name="T12" fmla="*/ 242 w 243"/>
                <a:gd name="T13" fmla="*/ 261 h 389"/>
                <a:gd name="T14" fmla="*/ 229 w 243"/>
                <a:gd name="T15" fmla="*/ 168 h 389"/>
                <a:gd name="T16" fmla="*/ 217 w 243"/>
                <a:gd name="T17" fmla="*/ 156 h 389"/>
                <a:gd name="T18" fmla="*/ 200 w 243"/>
                <a:gd name="T19" fmla="*/ 148 h 389"/>
                <a:gd name="T20" fmla="*/ 191 w 243"/>
                <a:gd name="T21" fmla="*/ 146 h 389"/>
                <a:gd name="T22" fmla="*/ 195 w 243"/>
                <a:gd name="T23" fmla="*/ 133 h 389"/>
                <a:gd name="T24" fmla="*/ 195 w 243"/>
                <a:gd name="T25" fmla="*/ 110 h 389"/>
                <a:gd name="T26" fmla="*/ 185 w 243"/>
                <a:gd name="T27" fmla="*/ 87 h 389"/>
                <a:gd name="T28" fmla="*/ 171 w 243"/>
                <a:gd name="T29" fmla="*/ 74 h 389"/>
                <a:gd name="T30" fmla="*/ 164 w 243"/>
                <a:gd name="T31" fmla="*/ 68 h 389"/>
                <a:gd name="T32" fmla="*/ 145 w 243"/>
                <a:gd name="T33" fmla="*/ 63 h 389"/>
                <a:gd name="T34" fmla="*/ 152 w 243"/>
                <a:gd name="T35" fmla="*/ 53 h 389"/>
                <a:gd name="T36" fmla="*/ 156 w 243"/>
                <a:gd name="T37" fmla="*/ 49 h 389"/>
                <a:gd name="T38" fmla="*/ 158 w 243"/>
                <a:gd name="T39" fmla="*/ 44 h 389"/>
                <a:gd name="T40" fmla="*/ 160 w 243"/>
                <a:gd name="T41" fmla="*/ 36 h 389"/>
                <a:gd name="T42" fmla="*/ 160 w 243"/>
                <a:gd name="T43" fmla="*/ 33 h 389"/>
                <a:gd name="T44" fmla="*/ 158 w 243"/>
                <a:gd name="T45" fmla="*/ 27 h 389"/>
                <a:gd name="T46" fmla="*/ 155 w 243"/>
                <a:gd name="T47" fmla="*/ 17 h 389"/>
                <a:gd name="T48" fmla="*/ 152 w 243"/>
                <a:gd name="T49" fmla="*/ 12 h 389"/>
                <a:gd name="T50" fmla="*/ 148 w 243"/>
                <a:gd name="T51" fmla="*/ 8 h 389"/>
                <a:gd name="T52" fmla="*/ 141 w 243"/>
                <a:gd name="T53" fmla="*/ 4 h 389"/>
                <a:gd name="T54" fmla="*/ 133 w 243"/>
                <a:gd name="T55" fmla="*/ 0 h 389"/>
                <a:gd name="T56" fmla="*/ 108 w 243"/>
                <a:gd name="T57" fmla="*/ 0 h 389"/>
                <a:gd name="T58" fmla="*/ 103 w 243"/>
                <a:gd name="T59" fmla="*/ 4 h 389"/>
                <a:gd name="T60" fmla="*/ 95 w 243"/>
                <a:gd name="T61" fmla="*/ 8 h 389"/>
                <a:gd name="T62" fmla="*/ 91 w 243"/>
                <a:gd name="T63" fmla="*/ 15 h 389"/>
                <a:gd name="T64" fmla="*/ 87 w 243"/>
                <a:gd name="T65" fmla="*/ 21 h 389"/>
                <a:gd name="T66" fmla="*/ 86 w 243"/>
                <a:gd name="T67" fmla="*/ 27 h 389"/>
                <a:gd name="T68" fmla="*/ 86 w 243"/>
                <a:gd name="T69" fmla="*/ 44 h 389"/>
                <a:gd name="T70" fmla="*/ 90 w 243"/>
                <a:gd name="T71" fmla="*/ 49 h 389"/>
                <a:gd name="T72" fmla="*/ 91 w 243"/>
                <a:gd name="T73" fmla="*/ 53 h 389"/>
                <a:gd name="T74" fmla="*/ 99 w 243"/>
                <a:gd name="T75" fmla="*/ 61 h 389"/>
                <a:gd name="T76" fmla="*/ 80 w 243"/>
                <a:gd name="T77" fmla="*/ 67 h 389"/>
                <a:gd name="T78" fmla="*/ 71 w 243"/>
                <a:gd name="T79" fmla="*/ 72 h 389"/>
                <a:gd name="T80" fmla="*/ 63 w 243"/>
                <a:gd name="T81" fmla="*/ 79 h 389"/>
                <a:gd name="T82" fmla="*/ 57 w 243"/>
                <a:gd name="T83" fmla="*/ 87 h 389"/>
                <a:gd name="T84" fmla="*/ 51 w 243"/>
                <a:gd name="T85" fmla="*/ 97 h 389"/>
                <a:gd name="T86" fmla="*/ 50 w 243"/>
                <a:gd name="T87" fmla="*/ 108 h 389"/>
                <a:gd name="T88" fmla="*/ 47 w 243"/>
                <a:gd name="T89" fmla="*/ 121 h 389"/>
                <a:gd name="T90" fmla="*/ 50 w 243"/>
                <a:gd name="T91" fmla="*/ 131 h 389"/>
                <a:gd name="T92" fmla="*/ 51 w 243"/>
                <a:gd name="T93" fmla="*/ 144 h 389"/>
                <a:gd name="T94" fmla="*/ 40 w 243"/>
                <a:gd name="T95" fmla="*/ 146 h 389"/>
                <a:gd name="T96" fmla="*/ 30 w 243"/>
                <a:gd name="T97" fmla="*/ 150 h 389"/>
                <a:gd name="T98" fmla="*/ 18 w 243"/>
                <a:gd name="T99" fmla="*/ 161 h 389"/>
                <a:gd name="T100" fmla="*/ 15 w 243"/>
                <a:gd name="T101" fmla="*/ 168 h 389"/>
                <a:gd name="T102" fmla="*/ 0 w 243"/>
                <a:gd name="T103" fmla="*/ 261 h 389"/>
                <a:gd name="T104" fmla="*/ 2 w 243"/>
                <a:gd name="T105" fmla="*/ 288 h 389"/>
                <a:gd name="T106" fmla="*/ 9 w 243"/>
                <a:gd name="T107" fmla="*/ 310 h 389"/>
                <a:gd name="T108" fmla="*/ 26 w 243"/>
                <a:gd name="T109" fmla="*/ 337 h 389"/>
                <a:gd name="T110" fmla="*/ 43 w 243"/>
                <a:gd name="T111" fmla="*/ 355 h 389"/>
                <a:gd name="T112" fmla="*/ 71 w 243"/>
                <a:gd name="T113" fmla="*/ 378 h 389"/>
                <a:gd name="T114" fmla="*/ 97 w 243"/>
                <a:gd name="T115" fmla="*/ 388 h 389"/>
                <a:gd name="T116" fmla="*/ 143 w 243"/>
                <a:gd name="T117" fmla="*/ 388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3" h="389">
                  <a:moveTo>
                    <a:pt x="143" y="388"/>
                  </a:moveTo>
                  <a:lnTo>
                    <a:pt x="170" y="377"/>
                  </a:lnTo>
                  <a:lnTo>
                    <a:pt x="198" y="358"/>
                  </a:lnTo>
                  <a:lnTo>
                    <a:pt x="216" y="339"/>
                  </a:lnTo>
                  <a:lnTo>
                    <a:pt x="232" y="313"/>
                  </a:lnTo>
                  <a:lnTo>
                    <a:pt x="240" y="290"/>
                  </a:lnTo>
                  <a:lnTo>
                    <a:pt x="242" y="261"/>
                  </a:lnTo>
                  <a:lnTo>
                    <a:pt x="229" y="168"/>
                  </a:lnTo>
                  <a:lnTo>
                    <a:pt x="217" y="156"/>
                  </a:lnTo>
                  <a:lnTo>
                    <a:pt x="200" y="148"/>
                  </a:lnTo>
                  <a:lnTo>
                    <a:pt x="191" y="146"/>
                  </a:lnTo>
                  <a:lnTo>
                    <a:pt x="195" y="133"/>
                  </a:lnTo>
                  <a:lnTo>
                    <a:pt x="195" y="110"/>
                  </a:lnTo>
                  <a:lnTo>
                    <a:pt x="185" y="87"/>
                  </a:lnTo>
                  <a:lnTo>
                    <a:pt x="171" y="74"/>
                  </a:lnTo>
                  <a:lnTo>
                    <a:pt x="164" y="68"/>
                  </a:lnTo>
                  <a:lnTo>
                    <a:pt x="145" y="63"/>
                  </a:lnTo>
                  <a:lnTo>
                    <a:pt x="152" y="53"/>
                  </a:lnTo>
                  <a:lnTo>
                    <a:pt x="156" y="49"/>
                  </a:lnTo>
                  <a:lnTo>
                    <a:pt x="158" y="44"/>
                  </a:lnTo>
                  <a:lnTo>
                    <a:pt x="160" y="36"/>
                  </a:lnTo>
                  <a:lnTo>
                    <a:pt x="160" y="33"/>
                  </a:lnTo>
                  <a:lnTo>
                    <a:pt x="158" y="27"/>
                  </a:lnTo>
                  <a:lnTo>
                    <a:pt x="155" y="17"/>
                  </a:lnTo>
                  <a:lnTo>
                    <a:pt x="152" y="12"/>
                  </a:lnTo>
                  <a:lnTo>
                    <a:pt x="148" y="8"/>
                  </a:lnTo>
                  <a:lnTo>
                    <a:pt x="141" y="4"/>
                  </a:lnTo>
                  <a:lnTo>
                    <a:pt x="133" y="0"/>
                  </a:lnTo>
                  <a:lnTo>
                    <a:pt x="108" y="0"/>
                  </a:lnTo>
                  <a:lnTo>
                    <a:pt x="103" y="4"/>
                  </a:lnTo>
                  <a:lnTo>
                    <a:pt x="95" y="8"/>
                  </a:lnTo>
                  <a:lnTo>
                    <a:pt x="91" y="15"/>
                  </a:lnTo>
                  <a:lnTo>
                    <a:pt x="87" y="21"/>
                  </a:lnTo>
                  <a:lnTo>
                    <a:pt x="86" y="27"/>
                  </a:lnTo>
                  <a:lnTo>
                    <a:pt x="86" y="44"/>
                  </a:lnTo>
                  <a:lnTo>
                    <a:pt x="90" y="49"/>
                  </a:lnTo>
                  <a:lnTo>
                    <a:pt x="91" y="53"/>
                  </a:lnTo>
                  <a:lnTo>
                    <a:pt x="99" y="61"/>
                  </a:lnTo>
                  <a:lnTo>
                    <a:pt x="80" y="67"/>
                  </a:lnTo>
                  <a:lnTo>
                    <a:pt x="71" y="72"/>
                  </a:lnTo>
                  <a:lnTo>
                    <a:pt x="63" y="79"/>
                  </a:lnTo>
                  <a:lnTo>
                    <a:pt x="57" y="87"/>
                  </a:lnTo>
                  <a:lnTo>
                    <a:pt x="51" y="97"/>
                  </a:lnTo>
                  <a:lnTo>
                    <a:pt x="50" y="108"/>
                  </a:lnTo>
                  <a:lnTo>
                    <a:pt x="47" y="121"/>
                  </a:lnTo>
                  <a:lnTo>
                    <a:pt x="50" y="131"/>
                  </a:lnTo>
                  <a:lnTo>
                    <a:pt x="51" y="144"/>
                  </a:lnTo>
                  <a:lnTo>
                    <a:pt x="40" y="146"/>
                  </a:lnTo>
                  <a:lnTo>
                    <a:pt x="30" y="150"/>
                  </a:lnTo>
                  <a:lnTo>
                    <a:pt x="18" y="161"/>
                  </a:lnTo>
                  <a:lnTo>
                    <a:pt x="15" y="168"/>
                  </a:lnTo>
                  <a:lnTo>
                    <a:pt x="0" y="261"/>
                  </a:lnTo>
                  <a:lnTo>
                    <a:pt x="2" y="288"/>
                  </a:lnTo>
                  <a:lnTo>
                    <a:pt x="9" y="310"/>
                  </a:lnTo>
                  <a:lnTo>
                    <a:pt x="26" y="337"/>
                  </a:lnTo>
                  <a:lnTo>
                    <a:pt x="43" y="355"/>
                  </a:lnTo>
                  <a:lnTo>
                    <a:pt x="71" y="378"/>
                  </a:lnTo>
                  <a:lnTo>
                    <a:pt x="97" y="388"/>
                  </a:lnTo>
                  <a:lnTo>
                    <a:pt x="143" y="388"/>
                  </a:lnTo>
                </a:path>
              </a:pathLst>
            </a:custGeom>
            <a:solidFill>
              <a:schemeClr val="accent2"/>
            </a:solidFill>
            <a:ln w="12700" cap="rnd" cmpd="sng">
              <a:solidFill>
                <a:srgbClr val="00008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80903" name="Freeform 7"/>
            <p:cNvSpPr>
              <a:spLocks/>
            </p:cNvSpPr>
            <p:nvPr/>
          </p:nvSpPr>
          <p:spPr bwMode="auto">
            <a:xfrm>
              <a:off x="4484" y="2529"/>
              <a:ext cx="584" cy="262"/>
            </a:xfrm>
            <a:custGeom>
              <a:avLst/>
              <a:gdLst>
                <a:gd name="T0" fmla="*/ 13 w 584"/>
                <a:gd name="T1" fmla="*/ 228 h 262"/>
                <a:gd name="T2" fmla="*/ 74 w 584"/>
                <a:gd name="T3" fmla="*/ 244 h 262"/>
                <a:gd name="T4" fmla="*/ 139 w 584"/>
                <a:gd name="T5" fmla="*/ 257 h 262"/>
                <a:gd name="T6" fmla="*/ 204 w 584"/>
                <a:gd name="T7" fmla="*/ 261 h 262"/>
                <a:gd name="T8" fmla="*/ 270 w 584"/>
                <a:gd name="T9" fmla="*/ 261 h 262"/>
                <a:gd name="T10" fmla="*/ 335 w 584"/>
                <a:gd name="T11" fmla="*/ 253 h 262"/>
                <a:gd name="T12" fmla="*/ 400 w 584"/>
                <a:gd name="T13" fmla="*/ 244 h 262"/>
                <a:gd name="T14" fmla="*/ 433 w 584"/>
                <a:gd name="T15" fmla="*/ 234 h 262"/>
                <a:gd name="T16" fmla="*/ 465 w 584"/>
                <a:gd name="T17" fmla="*/ 225 h 262"/>
                <a:gd name="T18" fmla="*/ 489 w 584"/>
                <a:gd name="T19" fmla="*/ 216 h 262"/>
                <a:gd name="T20" fmla="*/ 522 w 584"/>
                <a:gd name="T21" fmla="*/ 200 h 262"/>
                <a:gd name="T22" fmla="*/ 545 w 584"/>
                <a:gd name="T23" fmla="*/ 183 h 262"/>
                <a:gd name="T24" fmla="*/ 564 w 584"/>
                <a:gd name="T25" fmla="*/ 160 h 262"/>
                <a:gd name="T26" fmla="*/ 577 w 584"/>
                <a:gd name="T27" fmla="*/ 134 h 262"/>
                <a:gd name="T28" fmla="*/ 583 w 584"/>
                <a:gd name="T29" fmla="*/ 106 h 262"/>
                <a:gd name="T30" fmla="*/ 583 w 584"/>
                <a:gd name="T31" fmla="*/ 83 h 262"/>
                <a:gd name="T32" fmla="*/ 579 w 584"/>
                <a:gd name="T33" fmla="*/ 60 h 262"/>
                <a:gd name="T34" fmla="*/ 568 w 584"/>
                <a:gd name="T35" fmla="*/ 41 h 262"/>
                <a:gd name="T36" fmla="*/ 550 w 584"/>
                <a:gd name="T37" fmla="*/ 26 h 262"/>
                <a:gd name="T38" fmla="*/ 532 w 584"/>
                <a:gd name="T39" fmla="*/ 13 h 262"/>
                <a:gd name="T40" fmla="*/ 510 w 584"/>
                <a:gd name="T41" fmla="*/ 4 h 262"/>
                <a:gd name="T42" fmla="*/ 493 w 584"/>
                <a:gd name="T43" fmla="*/ 2 h 262"/>
                <a:gd name="T44" fmla="*/ 470 w 584"/>
                <a:gd name="T45" fmla="*/ 0 h 262"/>
                <a:gd name="T46" fmla="*/ 445 w 584"/>
                <a:gd name="T47" fmla="*/ 2 h 262"/>
                <a:gd name="T48" fmla="*/ 426 w 584"/>
                <a:gd name="T49" fmla="*/ 10 h 262"/>
                <a:gd name="T50" fmla="*/ 408 w 584"/>
                <a:gd name="T51" fmla="*/ 22 h 262"/>
                <a:gd name="T52" fmla="*/ 394 w 584"/>
                <a:gd name="T53" fmla="*/ 40 h 262"/>
                <a:gd name="T54" fmla="*/ 393 w 584"/>
                <a:gd name="T55" fmla="*/ 55 h 262"/>
                <a:gd name="T56" fmla="*/ 393 w 584"/>
                <a:gd name="T57" fmla="*/ 70 h 262"/>
                <a:gd name="T58" fmla="*/ 398 w 584"/>
                <a:gd name="T59" fmla="*/ 85 h 262"/>
                <a:gd name="T60" fmla="*/ 404 w 584"/>
                <a:gd name="T61" fmla="*/ 90 h 262"/>
                <a:gd name="T62" fmla="*/ 411 w 584"/>
                <a:gd name="T63" fmla="*/ 96 h 262"/>
                <a:gd name="T64" fmla="*/ 415 w 584"/>
                <a:gd name="T65" fmla="*/ 98 h 262"/>
                <a:gd name="T66" fmla="*/ 425 w 584"/>
                <a:gd name="T67" fmla="*/ 102 h 262"/>
                <a:gd name="T68" fmla="*/ 448 w 584"/>
                <a:gd name="T69" fmla="*/ 102 h 262"/>
                <a:gd name="T70" fmla="*/ 465 w 584"/>
                <a:gd name="T71" fmla="*/ 96 h 262"/>
                <a:gd name="T72" fmla="*/ 478 w 584"/>
                <a:gd name="T73" fmla="*/ 87 h 262"/>
                <a:gd name="T74" fmla="*/ 482 w 584"/>
                <a:gd name="T75" fmla="*/ 71 h 262"/>
                <a:gd name="T76" fmla="*/ 482 w 584"/>
                <a:gd name="T77" fmla="*/ 53 h 262"/>
                <a:gd name="T78" fmla="*/ 474 w 584"/>
                <a:gd name="T79" fmla="*/ 41 h 262"/>
                <a:gd name="T80" fmla="*/ 495 w 584"/>
                <a:gd name="T81" fmla="*/ 45 h 262"/>
                <a:gd name="T82" fmla="*/ 510 w 584"/>
                <a:gd name="T83" fmla="*/ 51 h 262"/>
                <a:gd name="T84" fmla="*/ 522 w 584"/>
                <a:gd name="T85" fmla="*/ 59 h 262"/>
                <a:gd name="T86" fmla="*/ 529 w 584"/>
                <a:gd name="T87" fmla="*/ 68 h 262"/>
                <a:gd name="T88" fmla="*/ 535 w 584"/>
                <a:gd name="T89" fmla="*/ 87 h 262"/>
                <a:gd name="T90" fmla="*/ 535 w 584"/>
                <a:gd name="T91" fmla="*/ 106 h 262"/>
                <a:gd name="T92" fmla="*/ 529 w 584"/>
                <a:gd name="T93" fmla="*/ 121 h 262"/>
                <a:gd name="T94" fmla="*/ 518 w 584"/>
                <a:gd name="T95" fmla="*/ 140 h 262"/>
                <a:gd name="T96" fmla="*/ 507 w 584"/>
                <a:gd name="T97" fmla="*/ 152 h 262"/>
                <a:gd name="T98" fmla="*/ 499 w 584"/>
                <a:gd name="T99" fmla="*/ 155 h 262"/>
                <a:gd name="T100" fmla="*/ 474 w 584"/>
                <a:gd name="T101" fmla="*/ 164 h 262"/>
                <a:gd name="T102" fmla="*/ 448 w 584"/>
                <a:gd name="T103" fmla="*/ 168 h 262"/>
                <a:gd name="T104" fmla="*/ 404 w 584"/>
                <a:gd name="T105" fmla="*/ 163 h 262"/>
                <a:gd name="T106" fmla="*/ 356 w 584"/>
                <a:gd name="T107" fmla="*/ 155 h 262"/>
                <a:gd name="T108" fmla="*/ 274 w 584"/>
                <a:gd name="T109" fmla="*/ 136 h 262"/>
                <a:gd name="T110" fmla="*/ 240 w 584"/>
                <a:gd name="T111" fmla="*/ 129 h 262"/>
                <a:gd name="T112" fmla="*/ 181 w 584"/>
                <a:gd name="T113" fmla="*/ 121 h 262"/>
                <a:gd name="T114" fmla="*/ 120 w 584"/>
                <a:gd name="T115" fmla="*/ 119 h 262"/>
                <a:gd name="T116" fmla="*/ 61 w 584"/>
                <a:gd name="T117" fmla="*/ 125 h 262"/>
                <a:gd name="T118" fmla="*/ 28 w 584"/>
                <a:gd name="T119" fmla="*/ 130 h 262"/>
                <a:gd name="T120" fmla="*/ 0 w 584"/>
                <a:gd name="T121" fmla="*/ 136 h 262"/>
                <a:gd name="T122" fmla="*/ 13 w 584"/>
                <a:gd name="T123" fmla="*/ 22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4" h="262">
                  <a:moveTo>
                    <a:pt x="13" y="228"/>
                  </a:moveTo>
                  <a:lnTo>
                    <a:pt x="74" y="244"/>
                  </a:lnTo>
                  <a:lnTo>
                    <a:pt x="139" y="257"/>
                  </a:lnTo>
                  <a:lnTo>
                    <a:pt x="204" y="261"/>
                  </a:lnTo>
                  <a:lnTo>
                    <a:pt x="270" y="261"/>
                  </a:lnTo>
                  <a:lnTo>
                    <a:pt x="335" y="253"/>
                  </a:lnTo>
                  <a:lnTo>
                    <a:pt x="400" y="244"/>
                  </a:lnTo>
                  <a:lnTo>
                    <a:pt x="433" y="234"/>
                  </a:lnTo>
                  <a:lnTo>
                    <a:pt x="465" y="225"/>
                  </a:lnTo>
                  <a:lnTo>
                    <a:pt x="489" y="216"/>
                  </a:lnTo>
                  <a:lnTo>
                    <a:pt x="522" y="200"/>
                  </a:lnTo>
                  <a:lnTo>
                    <a:pt x="545" y="183"/>
                  </a:lnTo>
                  <a:lnTo>
                    <a:pt x="564" y="160"/>
                  </a:lnTo>
                  <a:lnTo>
                    <a:pt x="577" y="134"/>
                  </a:lnTo>
                  <a:lnTo>
                    <a:pt x="583" y="106"/>
                  </a:lnTo>
                  <a:lnTo>
                    <a:pt x="583" y="83"/>
                  </a:lnTo>
                  <a:lnTo>
                    <a:pt x="579" y="60"/>
                  </a:lnTo>
                  <a:lnTo>
                    <a:pt x="568" y="41"/>
                  </a:lnTo>
                  <a:lnTo>
                    <a:pt x="550" y="26"/>
                  </a:lnTo>
                  <a:lnTo>
                    <a:pt x="532" y="13"/>
                  </a:lnTo>
                  <a:lnTo>
                    <a:pt x="510" y="4"/>
                  </a:lnTo>
                  <a:lnTo>
                    <a:pt x="493" y="2"/>
                  </a:lnTo>
                  <a:lnTo>
                    <a:pt x="470" y="0"/>
                  </a:lnTo>
                  <a:lnTo>
                    <a:pt x="445" y="2"/>
                  </a:lnTo>
                  <a:lnTo>
                    <a:pt x="426" y="10"/>
                  </a:lnTo>
                  <a:lnTo>
                    <a:pt x="408" y="22"/>
                  </a:lnTo>
                  <a:lnTo>
                    <a:pt x="394" y="40"/>
                  </a:lnTo>
                  <a:lnTo>
                    <a:pt x="393" y="55"/>
                  </a:lnTo>
                  <a:lnTo>
                    <a:pt x="393" y="70"/>
                  </a:lnTo>
                  <a:lnTo>
                    <a:pt x="398" y="85"/>
                  </a:lnTo>
                  <a:lnTo>
                    <a:pt x="404" y="90"/>
                  </a:lnTo>
                  <a:lnTo>
                    <a:pt x="411" y="96"/>
                  </a:lnTo>
                  <a:lnTo>
                    <a:pt x="415" y="98"/>
                  </a:lnTo>
                  <a:lnTo>
                    <a:pt x="425" y="102"/>
                  </a:lnTo>
                  <a:lnTo>
                    <a:pt x="448" y="102"/>
                  </a:lnTo>
                  <a:lnTo>
                    <a:pt x="465" y="96"/>
                  </a:lnTo>
                  <a:lnTo>
                    <a:pt x="478" y="87"/>
                  </a:lnTo>
                  <a:lnTo>
                    <a:pt x="482" y="71"/>
                  </a:lnTo>
                  <a:lnTo>
                    <a:pt x="482" y="53"/>
                  </a:lnTo>
                  <a:lnTo>
                    <a:pt x="474" y="41"/>
                  </a:lnTo>
                  <a:lnTo>
                    <a:pt x="495" y="45"/>
                  </a:lnTo>
                  <a:lnTo>
                    <a:pt x="510" y="51"/>
                  </a:lnTo>
                  <a:lnTo>
                    <a:pt x="522" y="59"/>
                  </a:lnTo>
                  <a:lnTo>
                    <a:pt x="529" y="68"/>
                  </a:lnTo>
                  <a:lnTo>
                    <a:pt x="535" y="87"/>
                  </a:lnTo>
                  <a:lnTo>
                    <a:pt x="535" y="106"/>
                  </a:lnTo>
                  <a:lnTo>
                    <a:pt x="529" y="121"/>
                  </a:lnTo>
                  <a:lnTo>
                    <a:pt x="518" y="140"/>
                  </a:lnTo>
                  <a:lnTo>
                    <a:pt x="507" y="152"/>
                  </a:lnTo>
                  <a:lnTo>
                    <a:pt x="499" y="155"/>
                  </a:lnTo>
                  <a:lnTo>
                    <a:pt x="474" y="164"/>
                  </a:lnTo>
                  <a:lnTo>
                    <a:pt x="448" y="168"/>
                  </a:lnTo>
                  <a:lnTo>
                    <a:pt x="404" y="163"/>
                  </a:lnTo>
                  <a:lnTo>
                    <a:pt x="356" y="155"/>
                  </a:lnTo>
                  <a:lnTo>
                    <a:pt x="274" y="136"/>
                  </a:lnTo>
                  <a:lnTo>
                    <a:pt x="240" y="129"/>
                  </a:lnTo>
                  <a:lnTo>
                    <a:pt x="181" y="121"/>
                  </a:lnTo>
                  <a:lnTo>
                    <a:pt x="120" y="119"/>
                  </a:lnTo>
                  <a:lnTo>
                    <a:pt x="61" y="125"/>
                  </a:lnTo>
                  <a:lnTo>
                    <a:pt x="28" y="130"/>
                  </a:lnTo>
                  <a:lnTo>
                    <a:pt x="0" y="136"/>
                  </a:lnTo>
                  <a:lnTo>
                    <a:pt x="13" y="228"/>
                  </a:lnTo>
                </a:path>
              </a:pathLst>
            </a:custGeom>
            <a:solidFill>
              <a:schemeClr val="accent2"/>
            </a:solidFill>
            <a:ln w="12700" cap="rnd" cmpd="sng">
              <a:solidFill>
                <a:srgbClr val="00008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80904" name="Freeform 8"/>
            <p:cNvSpPr>
              <a:spLocks/>
            </p:cNvSpPr>
            <p:nvPr/>
          </p:nvSpPr>
          <p:spPr bwMode="auto">
            <a:xfrm>
              <a:off x="3685" y="2529"/>
              <a:ext cx="586" cy="262"/>
            </a:xfrm>
            <a:custGeom>
              <a:avLst/>
              <a:gdLst>
                <a:gd name="T0" fmla="*/ 585 w 586"/>
                <a:gd name="T1" fmla="*/ 136 h 262"/>
                <a:gd name="T2" fmla="*/ 552 w 586"/>
                <a:gd name="T3" fmla="*/ 130 h 262"/>
                <a:gd name="T4" fmla="*/ 522 w 586"/>
                <a:gd name="T5" fmla="*/ 125 h 262"/>
                <a:gd name="T6" fmla="*/ 463 w 586"/>
                <a:gd name="T7" fmla="*/ 119 h 262"/>
                <a:gd name="T8" fmla="*/ 402 w 586"/>
                <a:gd name="T9" fmla="*/ 121 h 262"/>
                <a:gd name="T10" fmla="*/ 343 w 586"/>
                <a:gd name="T11" fmla="*/ 129 h 262"/>
                <a:gd name="T12" fmla="*/ 308 w 586"/>
                <a:gd name="T13" fmla="*/ 136 h 262"/>
                <a:gd name="T14" fmla="*/ 227 w 586"/>
                <a:gd name="T15" fmla="*/ 155 h 262"/>
                <a:gd name="T16" fmla="*/ 177 w 586"/>
                <a:gd name="T17" fmla="*/ 163 h 262"/>
                <a:gd name="T18" fmla="*/ 135 w 586"/>
                <a:gd name="T19" fmla="*/ 168 h 262"/>
                <a:gd name="T20" fmla="*/ 109 w 586"/>
                <a:gd name="T21" fmla="*/ 164 h 262"/>
                <a:gd name="T22" fmla="*/ 84 w 586"/>
                <a:gd name="T23" fmla="*/ 155 h 262"/>
                <a:gd name="T24" fmla="*/ 76 w 586"/>
                <a:gd name="T25" fmla="*/ 152 h 262"/>
                <a:gd name="T26" fmla="*/ 65 w 586"/>
                <a:gd name="T27" fmla="*/ 140 h 262"/>
                <a:gd name="T28" fmla="*/ 54 w 586"/>
                <a:gd name="T29" fmla="*/ 123 h 262"/>
                <a:gd name="T30" fmla="*/ 48 w 586"/>
                <a:gd name="T31" fmla="*/ 106 h 262"/>
                <a:gd name="T32" fmla="*/ 48 w 586"/>
                <a:gd name="T33" fmla="*/ 87 h 262"/>
                <a:gd name="T34" fmla="*/ 54 w 586"/>
                <a:gd name="T35" fmla="*/ 68 h 262"/>
                <a:gd name="T36" fmla="*/ 59 w 586"/>
                <a:gd name="T37" fmla="*/ 59 h 262"/>
                <a:gd name="T38" fmla="*/ 73 w 586"/>
                <a:gd name="T39" fmla="*/ 51 h 262"/>
                <a:gd name="T40" fmla="*/ 88 w 586"/>
                <a:gd name="T41" fmla="*/ 45 h 262"/>
                <a:gd name="T42" fmla="*/ 109 w 586"/>
                <a:gd name="T43" fmla="*/ 44 h 262"/>
                <a:gd name="T44" fmla="*/ 101 w 586"/>
                <a:gd name="T45" fmla="*/ 53 h 262"/>
                <a:gd name="T46" fmla="*/ 101 w 586"/>
                <a:gd name="T47" fmla="*/ 71 h 262"/>
                <a:gd name="T48" fmla="*/ 105 w 586"/>
                <a:gd name="T49" fmla="*/ 87 h 262"/>
                <a:gd name="T50" fmla="*/ 116 w 586"/>
                <a:gd name="T51" fmla="*/ 96 h 262"/>
                <a:gd name="T52" fmla="*/ 135 w 586"/>
                <a:gd name="T53" fmla="*/ 102 h 262"/>
                <a:gd name="T54" fmla="*/ 158 w 586"/>
                <a:gd name="T55" fmla="*/ 102 h 262"/>
                <a:gd name="T56" fmla="*/ 168 w 586"/>
                <a:gd name="T57" fmla="*/ 98 h 262"/>
                <a:gd name="T58" fmla="*/ 173 w 586"/>
                <a:gd name="T59" fmla="*/ 96 h 262"/>
                <a:gd name="T60" fmla="*/ 185 w 586"/>
                <a:gd name="T61" fmla="*/ 85 h 262"/>
                <a:gd name="T62" fmla="*/ 190 w 586"/>
                <a:gd name="T63" fmla="*/ 70 h 262"/>
                <a:gd name="T64" fmla="*/ 190 w 586"/>
                <a:gd name="T65" fmla="*/ 55 h 262"/>
                <a:gd name="T66" fmla="*/ 187 w 586"/>
                <a:gd name="T67" fmla="*/ 40 h 262"/>
                <a:gd name="T68" fmla="*/ 175 w 586"/>
                <a:gd name="T69" fmla="*/ 22 h 262"/>
                <a:gd name="T70" fmla="*/ 156 w 586"/>
                <a:gd name="T71" fmla="*/ 10 h 262"/>
                <a:gd name="T72" fmla="*/ 137 w 586"/>
                <a:gd name="T73" fmla="*/ 2 h 262"/>
                <a:gd name="T74" fmla="*/ 113 w 586"/>
                <a:gd name="T75" fmla="*/ 0 h 262"/>
                <a:gd name="T76" fmla="*/ 88 w 586"/>
                <a:gd name="T77" fmla="*/ 2 h 262"/>
                <a:gd name="T78" fmla="*/ 73 w 586"/>
                <a:gd name="T79" fmla="*/ 6 h 262"/>
                <a:gd name="T80" fmla="*/ 51 w 586"/>
                <a:gd name="T81" fmla="*/ 13 h 262"/>
                <a:gd name="T82" fmla="*/ 30 w 586"/>
                <a:gd name="T83" fmla="*/ 26 h 262"/>
                <a:gd name="T84" fmla="*/ 15 w 586"/>
                <a:gd name="T85" fmla="*/ 41 h 262"/>
                <a:gd name="T86" fmla="*/ 6 w 586"/>
                <a:gd name="T87" fmla="*/ 60 h 262"/>
                <a:gd name="T88" fmla="*/ 0 w 586"/>
                <a:gd name="T89" fmla="*/ 83 h 262"/>
                <a:gd name="T90" fmla="*/ 0 w 586"/>
                <a:gd name="T91" fmla="*/ 106 h 262"/>
                <a:gd name="T92" fmla="*/ 6 w 586"/>
                <a:gd name="T93" fmla="*/ 134 h 262"/>
                <a:gd name="T94" fmla="*/ 19 w 586"/>
                <a:gd name="T95" fmla="*/ 160 h 262"/>
                <a:gd name="T96" fmla="*/ 40 w 586"/>
                <a:gd name="T97" fmla="*/ 183 h 262"/>
                <a:gd name="T98" fmla="*/ 63 w 586"/>
                <a:gd name="T99" fmla="*/ 200 h 262"/>
                <a:gd name="T100" fmla="*/ 94 w 586"/>
                <a:gd name="T101" fmla="*/ 216 h 262"/>
                <a:gd name="T102" fmla="*/ 120 w 586"/>
                <a:gd name="T103" fmla="*/ 225 h 262"/>
                <a:gd name="T104" fmla="*/ 149 w 586"/>
                <a:gd name="T105" fmla="*/ 234 h 262"/>
                <a:gd name="T106" fmla="*/ 185 w 586"/>
                <a:gd name="T107" fmla="*/ 244 h 262"/>
                <a:gd name="T108" fmla="*/ 248 w 586"/>
                <a:gd name="T109" fmla="*/ 253 h 262"/>
                <a:gd name="T110" fmla="*/ 312 w 586"/>
                <a:gd name="T111" fmla="*/ 261 h 262"/>
                <a:gd name="T112" fmla="*/ 377 w 586"/>
                <a:gd name="T113" fmla="*/ 261 h 262"/>
                <a:gd name="T114" fmla="*/ 444 w 586"/>
                <a:gd name="T115" fmla="*/ 257 h 262"/>
                <a:gd name="T116" fmla="*/ 508 w 586"/>
                <a:gd name="T117" fmla="*/ 246 h 262"/>
                <a:gd name="T118" fmla="*/ 570 w 586"/>
                <a:gd name="T119" fmla="*/ 228 h 262"/>
                <a:gd name="T120" fmla="*/ 585 w 586"/>
                <a:gd name="T121" fmla="*/ 13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6" h="262">
                  <a:moveTo>
                    <a:pt x="585" y="136"/>
                  </a:moveTo>
                  <a:lnTo>
                    <a:pt x="552" y="130"/>
                  </a:lnTo>
                  <a:lnTo>
                    <a:pt x="522" y="125"/>
                  </a:lnTo>
                  <a:lnTo>
                    <a:pt x="463" y="119"/>
                  </a:lnTo>
                  <a:lnTo>
                    <a:pt x="402" y="121"/>
                  </a:lnTo>
                  <a:lnTo>
                    <a:pt x="343" y="129"/>
                  </a:lnTo>
                  <a:lnTo>
                    <a:pt x="308" y="136"/>
                  </a:lnTo>
                  <a:lnTo>
                    <a:pt x="227" y="155"/>
                  </a:lnTo>
                  <a:lnTo>
                    <a:pt x="177" y="163"/>
                  </a:lnTo>
                  <a:lnTo>
                    <a:pt x="135" y="168"/>
                  </a:lnTo>
                  <a:lnTo>
                    <a:pt x="109" y="164"/>
                  </a:lnTo>
                  <a:lnTo>
                    <a:pt x="84" y="155"/>
                  </a:lnTo>
                  <a:lnTo>
                    <a:pt x="76" y="152"/>
                  </a:lnTo>
                  <a:lnTo>
                    <a:pt x="65" y="140"/>
                  </a:lnTo>
                  <a:lnTo>
                    <a:pt x="54" y="123"/>
                  </a:lnTo>
                  <a:lnTo>
                    <a:pt x="48" y="106"/>
                  </a:lnTo>
                  <a:lnTo>
                    <a:pt x="48" y="87"/>
                  </a:lnTo>
                  <a:lnTo>
                    <a:pt x="54" y="68"/>
                  </a:lnTo>
                  <a:lnTo>
                    <a:pt x="59" y="59"/>
                  </a:lnTo>
                  <a:lnTo>
                    <a:pt x="73" y="51"/>
                  </a:lnTo>
                  <a:lnTo>
                    <a:pt x="88" y="45"/>
                  </a:lnTo>
                  <a:lnTo>
                    <a:pt x="109" y="44"/>
                  </a:lnTo>
                  <a:lnTo>
                    <a:pt x="101" y="53"/>
                  </a:lnTo>
                  <a:lnTo>
                    <a:pt x="101" y="71"/>
                  </a:lnTo>
                  <a:lnTo>
                    <a:pt x="105" y="87"/>
                  </a:lnTo>
                  <a:lnTo>
                    <a:pt x="116" y="96"/>
                  </a:lnTo>
                  <a:lnTo>
                    <a:pt x="135" y="102"/>
                  </a:lnTo>
                  <a:lnTo>
                    <a:pt x="158" y="102"/>
                  </a:lnTo>
                  <a:lnTo>
                    <a:pt x="168" y="98"/>
                  </a:lnTo>
                  <a:lnTo>
                    <a:pt x="173" y="96"/>
                  </a:lnTo>
                  <a:lnTo>
                    <a:pt x="185" y="85"/>
                  </a:lnTo>
                  <a:lnTo>
                    <a:pt x="190" y="70"/>
                  </a:lnTo>
                  <a:lnTo>
                    <a:pt x="190" y="55"/>
                  </a:lnTo>
                  <a:lnTo>
                    <a:pt x="187" y="40"/>
                  </a:lnTo>
                  <a:lnTo>
                    <a:pt x="175" y="22"/>
                  </a:lnTo>
                  <a:lnTo>
                    <a:pt x="156" y="10"/>
                  </a:lnTo>
                  <a:lnTo>
                    <a:pt x="137" y="2"/>
                  </a:lnTo>
                  <a:lnTo>
                    <a:pt x="113" y="0"/>
                  </a:lnTo>
                  <a:lnTo>
                    <a:pt x="88" y="2"/>
                  </a:lnTo>
                  <a:lnTo>
                    <a:pt x="73" y="6"/>
                  </a:lnTo>
                  <a:lnTo>
                    <a:pt x="51" y="13"/>
                  </a:lnTo>
                  <a:lnTo>
                    <a:pt x="30" y="26"/>
                  </a:lnTo>
                  <a:lnTo>
                    <a:pt x="15" y="41"/>
                  </a:lnTo>
                  <a:lnTo>
                    <a:pt x="6" y="60"/>
                  </a:lnTo>
                  <a:lnTo>
                    <a:pt x="0" y="83"/>
                  </a:lnTo>
                  <a:lnTo>
                    <a:pt x="0" y="106"/>
                  </a:lnTo>
                  <a:lnTo>
                    <a:pt x="6" y="134"/>
                  </a:lnTo>
                  <a:lnTo>
                    <a:pt x="19" y="160"/>
                  </a:lnTo>
                  <a:lnTo>
                    <a:pt x="40" y="183"/>
                  </a:lnTo>
                  <a:lnTo>
                    <a:pt x="63" y="200"/>
                  </a:lnTo>
                  <a:lnTo>
                    <a:pt x="94" y="216"/>
                  </a:lnTo>
                  <a:lnTo>
                    <a:pt x="120" y="225"/>
                  </a:lnTo>
                  <a:lnTo>
                    <a:pt x="149" y="234"/>
                  </a:lnTo>
                  <a:lnTo>
                    <a:pt x="185" y="244"/>
                  </a:lnTo>
                  <a:lnTo>
                    <a:pt x="248" y="253"/>
                  </a:lnTo>
                  <a:lnTo>
                    <a:pt x="312" y="261"/>
                  </a:lnTo>
                  <a:lnTo>
                    <a:pt x="377" y="261"/>
                  </a:lnTo>
                  <a:lnTo>
                    <a:pt x="444" y="257"/>
                  </a:lnTo>
                  <a:lnTo>
                    <a:pt x="508" y="246"/>
                  </a:lnTo>
                  <a:lnTo>
                    <a:pt x="570" y="228"/>
                  </a:lnTo>
                  <a:lnTo>
                    <a:pt x="585" y="136"/>
                  </a:lnTo>
                </a:path>
              </a:pathLst>
            </a:custGeom>
            <a:solidFill>
              <a:schemeClr val="accent2"/>
            </a:solidFill>
            <a:ln w="12700" cap="rnd" cmpd="sng">
              <a:solidFill>
                <a:srgbClr val="00008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80905" name="Line 9"/>
            <p:cNvSpPr>
              <a:spLocks noChangeShapeType="1"/>
            </p:cNvSpPr>
            <p:nvPr/>
          </p:nvSpPr>
          <p:spPr bwMode="auto">
            <a:xfrm flipH="1">
              <a:off x="3497" y="2741"/>
              <a:ext cx="272" cy="506"/>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0906" name="Line 10"/>
            <p:cNvSpPr>
              <a:spLocks noChangeShapeType="1"/>
            </p:cNvSpPr>
            <p:nvPr/>
          </p:nvSpPr>
          <p:spPr bwMode="auto">
            <a:xfrm>
              <a:off x="3766" y="2741"/>
              <a:ext cx="0" cy="506"/>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0907" name="Line 11"/>
            <p:cNvSpPr>
              <a:spLocks noChangeShapeType="1"/>
            </p:cNvSpPr>
            <p:nvPr/>
          </p:nvSpPr>
          <p:spPr bwMode="auto">
            <a:xfrm>
              <a:off x="3769" y="2741"/>
              <a:ext cx="274" cy="506"/>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0908" name="Freeform 12"/>
            <p:cNvSpPr>
              <a:spLocks/>
            </p:cNvSpPr>
            <p:nvPr/>
          </p:nvSpPr>
          <p:spPr bwMode="auto">
            <a:xfrm>
              <a:off x="3408" y="3247"/>
              <a:ext cx="730" cy="74"/>
            </a:xfrm>
            <a:custGeom>
              <a:avLst/>
              <a:gdLst>
                <a:gd name="T0" fmla="*/ 729 w 730"/>
                <a:gd name="T1" fmla="*/ 0 h 74"/>
                <a:gd name="T2" fmla="*/ 551 w 730"/>
                <a:gd name="T3" fmla="*/ 43 h 74"/>
                <a:gd name="T4" fmla="*/ 551 w 730"/>
                <a:gd name="T5" fmla="*/ 73 h 74"/>
                <a:gd name="T6" fmla="*/ 178 w 730"/>
                <a:gd name="T7" fmla="*/ 73 h 74"/>
                <a:gd name="T8" fmla="*/ 178 w 730"/>
                <a:gd name="T9" fmla="*/ 43 h 74"/>
                <a:gd name="T10" fmla="*/ 0 w 730"/>
                <a:gd name="T11" fmla="*/ 0 h 74"/>
                <a:gd name="T12" fmla="*/ 729 w 730"/>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730" h="74">
                  <a:moveTo>
                    <a:pt x="729" y="0"/>
                  </a:moveTo>
                  <a:lnTo>
                    <a:pt x="551" y="43"/>
                  </a:lnTo>
                  <a:lnTo>
                    <a:pt x="551" y="73"/>
                  </a:lnTo>
                  <a:lnTo>
                    <a:pt x="178" y="73"/>
                  </a:lnTo>
                  <a:lnTo>
                    <a:pt x="178" y="43"/>
                  </a:lnTo>
                  <a:lnTo>
                    <a:pt x="0" y="0"/>
                  </a:lnTo>
                  <a:lnTo>
                    <a:pt x="729" y="0"/>
                  </a:lnTo>
                </a:path>
              </a:pathLst>
            </a:custGeom>
            <a:solidFill>
              <a:schemeClr val="accent2"/>
            </a:solidFill>
            <a:ln w="12700" cap="rnd" cmpd="sng">
              <a:solidFill>
                <a:srgbClr val="00008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80909" name="Line 13"/>
            <p:cNvSpPr>
              <a:spLocks noChangeShapeType="1"/>
            </p:cNvSpPr>
            <p:nvPr/>
          </p:nvSpPr>
          <p:spPr bwMode="auto">
            <a:xfrm flipH="1">
              <a:off x="4681" y="2741"/>
              <a:ext cx="271" cy="506"/>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0910" name="Line 14"/>
            <p:cNvSpPr>
              <a:spLocks noChangeShapeType="1"/>
            </p:cNvSpPr>
            <p:nvPr/>
          </p:nvSpPr>
          <p:spPr bwMode="auto">
            <a:xfrm>
              <a:off x="4950" y="2741"/>
              <a:ext cx="0" cy="506"/>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0911" name="Line 15"/>
            <p:cNvSpPr>
              <a:spLocks noChangeShapeType="1"/>
            </p:cNvSpPr>
            <p:nvPr/>
          </p:nvSpPr>
          <p:spPr bwMode="auto">
            <a:xfrm>
              <a:off x="4953" y="2741"/>
              <a:ext cx="272" cy="506"/>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0912" name="Freeform 16"/>
            <p:cNvSpPr>
              <a:spLocks/>
            </p:cNvSpPr>
            <p:nvPr/>
          </p:nvSpPr>
          <p:spPr bwMode="auto">
            <a:xfrm>
              <a:off x="4592" y="3247"/>
              <a:ext cx="727" cy="74"/>
            </a:xfrm>
            <a:custGeom>
              <a:avLst/>
              <a:gdLst>
                <a:gd name="T0" fmla="*/ 726 w 727"/>
                <a:gd name="T1" fmla="*/ 0 h 74"/>
                <a:gd name="T2" fmla="*/ 551 w 727"/>
                <a:gd name="T3" fmla="*/ 43 h 74"/>
                <a:gd name="T4" fmla="*/ 551 w 727"/>
                <a:gd name="T5" fmla="*/ 73 h 74"/>
                <a:gd name="T6" fmla="*/ 176 w 727"/>
                <a:gd name="T7" fmla="*/ 71 h 74"/>
                <a:gd name="T8" fmla="*/ 176 w 727"/>
                <a:gd name="T9" fmla="*/ 43 h 74"/>
                <a:gd name="T10" fmla="*/ 0 w 727"/>
                <a:gd name="T11" fmla="*/ 0 h 74"/>
                <a:gd name="T12" fmla="*/ 726 w 727"/>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727" h="74">
                  <a:moveTo>
                    <a:pt x="726" y="0"/>
                  </a:moveTo>
                  <a:lnTo>
                    <a:pt x="551" y="43"/>
                  </a:lnTo>
                  <a:lnTo>
                    <a:pt x="551" y="73"/>
                  </a:lnTo>
                  <a:lnTo>
                    <a:pt x="176" y="71"/>
                  </a:lnTo>
                  <a:lnTo>
                    <a:pt x="176" y="43"/>
                  </a:lnTo>
                  <a:lnTo>
                    <a:pt x="0" y="0"/>
                  </a:lnTo>
                  <a:lnTo>
                    <a:pt x="726" y="0"/>
                  </a:lnTo>
                </a:path>
              </a:pathLst>
            </a:custGeom>
            <a:solidFill>
              <a:schemeClr val="accent2"/>
            </a:solidFill>
            <a:ln w="12700" cap="rnd" cmpd="sng">
              <a:solidFill>
                <a:srgbClr val="00008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
        <p:nvSpPr>
          <p:cNvPr id="2" name="Zástupný symbol pro zápatí 1"/>
          <p:cNvSpPr>
            <a:spLocks noGrp="1"/>
          </p:cNvSpPr>
          <p:nvPr>
            <p:ph type="ftr" sz="quarter" idx="11"/>
          </p:nvPr>
        </p:nvSpPr>
        <p:spPr/>
        <p:txBody>
          <a:bodyPr/>
          <a:lstStyle/>
          <a:p>
            <a:r>
              <a:rPr lang="cs-CZ" smtClean="0"/>
              <a:t>Základy ekonomie</a:t>
            </a:r>
            <a:endParaRPr lang="cs-CZ"/>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cs-CZ" sz="3600" b="1" dirty="0"/>
              <a:t>Student </a:t>
            </a:r>
            <a:r>
              <a:rPr lang="cs-CZ" sz="3600" b="1" dirty="0" err="1"/>
              <a:t>Agency</a:t>
            </a:r>
            <a:r>
              <a:rPr lang="cs-CZ" sz="3600" b="1" dirty="0"/>
              <a:t> zaplatí pět milionů. Zneužila svůj monopol</a:t>
            </a:r>
            <a:endParaRPr lang="cs-CZ" sz="3600" dirty="0"/>
          </a:p>
        </p:txBody>
      </p:sp>
      <p:sp>
        <p:nvSpPr>
          <p:cNvPr id="105476" name="Rectangle 4"/>
          <p:cNvSpPr>
            <a:spLocks noGrp="1" noChangeArrowheads="1"/>
          </p:cNvSpPr>
          <p:nvPr>
            <p:ph type="body" idx="1"/>
          </p:nvPr>
        </p:nvSpPr>
        <p:spPr>
          <a:xfrm>
            <a:off x="179512" y="2017713"/>
            <a:ext cx="8775576" cy="4114800"/>
          </a:xfrm>
        </p:spPr>
        <p:txBody>
          <a:bodyPr/>
          <a:lstStyle/>
          <a:p>
            <a:pPr marL="0" indent="0">
              <a:buNone/>
            </a:pPr>
            <a:r>
              <a:rPr lang="cs-CZ" sz="2000" dirty="0" smtClean="0"/>
              <a:t>Autobusový </a:t>
            </a:r>
            <a:r>
              <a:rPr lang="cs-CZ" sz="2000" dirty="0"/>
              <a:t>dopravce Student </a:t>
            </a:r>
            <a:r>
              <a:rPr lang="cs-CZ" sz="2000" dirty="0" err="1"/>
              <a:t>Agency</a:t>
            </a:r>
            <a:r>
              <a:rPr lang="cs-CZ" sz="2000" dirty="0"/>
              <a:t> zneužil svého dominantního postavení na autobusové lince Praha-Brno, a musí tak zaplatit </a:t>
            </a:r>
            <a:r>
              <a:rPr lang="cs-CZ" sz="2000" b="1" u="sng" dirty="0"/>
              <a:t>pokutu 5,154 milionu korun</a:t>
            </a:r>
            <a:r>
              <a:rPr lang="cs-CZ" sz="2000" dirty="0"/>
              <a:t>. Krajský soud v Brně tak svým rozsudkem potvrdil rozhodnutí antimonopolního úřadu z roku 2011. </a:t>
            </a:r>
            <a:r>
              <a:rPr lang="cs-CZ" sz="2000" b="1" dirty="0"/>
              <a:t>Vymezení posuzovaného trhu bylo pro </a:t>
            </a:r>
            <a:r>
              <a:rPr lang="cs-CZ" sz="2000" b="1" dirty="0" smtClean="0"/>
              <a:t>případ klíčovou otázkou</a:t>
            </a:r>
            <a:r>
              <a:rPr lang="cs-CZ" sz="2000" dirty="0"/>
              <a:t>. Rozhodnutí ÚOHS stálo na tvrzení, že v době deliktu existoval na lince samostatný trh autobusové dopravy </a:t>
            </a:r>
            <a:br>
              <a:rPr lang="cs-CZ" sz="2000" dirty="0"/>
            </a:br>
            <a:r>
              <a:rPr lang="cs-CZ" sz="2000" dirty="0"/>
              <a:t>a vlaková doprava tvořila trh odlišný. Úřad zdůrazňoval, že nepokutoval Student </a:t>
            </a:r>
            <a:r>
              <a:rPr lang="cs-CZ" sz="2000" dirty="0" err="1"/>
              <a:t>Agency</a:t>
            </a:r>
            <a:r>
              <a:rPr lang="cs-CZ" sz="2000" dirty="0"/>
              <a:t> za nízké ceny, nýbrž za jejich cílené použití k vytlačení jiného soutěžitele z trhu</a:t>
            </a:r>
            <a:r>
              <a:rPr lang="cs-CZ" sz="2000" dirty="0" smtClean="0"/>
              <a:t>.</a:t>
            </a:r>
          </a:p>
          <a:p>
            <a:pPr marL="0" indent="0">
              <a:buNone/>
            </a:pPr>
            <a:r>
              <a:rPr lang="cs-CZ" sz="2000" dirty="0"/>
              <a:t/>
            </a:r>
            <a:br>
              <a:rPr lang="cs-CZ" sz="2000" dirty="0"/>
            </a:br>
            <a:r>
              <a:rPr lang="cs-CZ" sz="2000" dirty="0" smtClean="0"/>
              <a:t>Zdroj</a:t>
            </a:r>
            <a:r>
              <a:rPr lang="cs-CZ" sz="2000" dirty="0"/>
              <a:t>: iDnes (25. 9. 2014, kráceno).</a:t>
            </a:r>
            <a:br>
              <a:rPr lang="cs-CZ" sz="2000" dirty="0"/>
            </a:br>
            <a:endParaRPr lang="cs-CZ" sz="2000" dirty="0"/>
          </a:p>
        </p:txBody>
      </p:sp>
      <p:sp>
        <p:nvSpPr>
          <p:cNvPr id="105478" name="AutoShape 6">
            <a:hlinkClick r:id="" action="ppaction://noaction" highlightClick="1"/>
          </p:cNvPr>
          <p:cNvSpPr>
            <a:spLocks noChangeArrowheads="1"/>
          </p:cNvSpPr>
          <p:nvPr/>
        </p:nvSpPr>
        <p:spPr bwMode="auto">
          <a:xfrm>
            <a:off x="7380288" y="620713"/>
            <a:ext cx="1042987" cy="1042987"/>
          </a:xfrm>
          <a:prstGeom prst="actionButtonHelp">
            <a:avLst/>
          </a:prstGeom>
          <a:solidFill>
            <a:schemeClr val="bg2">
              <a:alpha val="2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 name="Zástupný symbol pro zápatí 1"/>
          <p:cNvSpPr>
            <a:spLocks noGrp="1"/>
          </p:cNvSpPr>
          <p:nvPr>
            <p:ph type="ftr" sz="quarter" idx="11"/>
          </p:nvPr>
        </p:nvSpPr>
        <p:spPr/>
        <p:txBody>
          <a:bodyPr/>
          <a:lstStyle/>
          <a:p>
            <a:r>
              <a:rPr lang="cs-CZ" dirty="0" smtClean="0"/>
              <a:t>Základy ekonomie</a:t>
            </a:r>
            <a:endParaRPr lang="cs-CZ" dirty="0"/>
          </a:p>
        </p:txBody>
      </p:sp>
      <p:pic>
        <p:nvPicPr>
          <p:cNvPr id="16386" name="Picture 2" descr="Výsledek obrázku pro student agen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47587"/>
            <a:ext cx="9144000" cy="14001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cs-CZ"/>
              <a:t>Příklad – maximalizace zisku</a:t>
            </a:r>
          </a:p>
        </p:txBody>
      </p:sp>
      <p:sp>
        <p:nvSpPr>
          <p:cNvPr id="2" name="Zástupný symbol pro zápatí 1"/>
          <p:cNvSpPr>
            <a:spLocks noGrp="1"/>
          </p:cNvSpPr>
          <p:nvPr>
            <p:ph type="ftr" sz="quarter" idx="11"/>
          </p:nvPr>
        </p:nvSpPr>
        <p:spPr/>
        <p:txBody>
          <a:bodyPr/>
          <a:lstStyle/>
          <a:p>
            <a:r>
              <a:rPr lang="cs-CZ" smtClean="0"/>
              <a:t>Základy ekonomie</a:t>
            </a:r>
            <a:endParaRPr lang="cs-CZ"/>
          </a:p>
        </p:txBody>
      </p:sp>
      <p:graphicFrame>
        <p:nvGraphicFramePr>
          <p:cNvPr id="7" name="Tabulka 6"/>
          <p:cNvGraphicFramePr>
            <a:graphicFrameLocks noGrp="1"/>
          </p:cNvGraphicFramePr>
          <p:nvPr>
            <p:extLst>
              <p:ext uri="{D42A27DB-BD31-4B8C-83A1-F6EECF244321}">
                <p14:modId xmlns:p14="http://schemas.microsoft.com/office/powerpoint/2010/main" val="3773663569"/>
              </p:ext>
            </p:extLst>
          </p:nvPr>
        </p:nvGraphicFramePr>
        <p:xfrm>
          <a:off x="251520" y="2348880"/>
          <a:ext cx="8452804" cy="2865120"/>
        </p:xfrm>
        <a:graphic>
          <a:graphicData uri="http://schemas.openxmlformats.org/drawingml/2006/table">
            <a:tbl>
              <a:tblPr firstRow="1" bandRow="1">
                <a:tableStyleId>{ED083AE6-46FA-4A59-8FB0-9F97EB10719F}</a:tableStyleId>
              </a:tblPr>
              <a:tblGrid>
                <a:gridCol w="1287780"/>
                <a:gridCol w="789305"/>
                <a:gridCol w="1216343"/>
                <a:gridCol w="997268"/>
                <a:gridCol w="1221105"/>
                <a:gridCol w="1151255"/>
                <a:gridCol w="694055"/>
                <a:gridCol w="1095693"/>
              </a:tblGrid>
              <a:tr h="370840">
                <a:tc>
                  <a:txBody>
                    <a:bodyPr/>
                    <a:lstStyle/>
                    <a:p>
                      <a:r>
                        <a:rPr lang="cs-CZ" dirty="0" smtClean="0"/>
                        <a:t>množství</a:t>
                      </a:r>
                      <a:endParaRPr lang="cs-CZ" dirty="0"/>
                    </a:p>
                  </a:txBody>
                  <a:tcPr anchor="ctr"/>
                </a:tc>
                <a:tc>
                  <a:txBody>
                    <a:bodyPr/>
                    <a:lstStyle/>
                    <a:p>
                      <a:r>
                        <a:rPr lang="cs-CZ" dirty="0" smtClean="0"/>
                        <a:t>Cena</a:t>
                      </a:r>
                      <a:endParaRPr lang="cs-CZ" dirty="0"/>
                    </a:p>
                  </a:txBody>
                  <a:tcPr anchor="ctr"/>
                </a:tc>
                <a:tc>
                  <a:txBody>
                    <a:bodyPr/>
                    <a:lstStyle/>
                    <a:p>
                      <a:r>
                        <a:rPr lang="cs-CZ" dirty="0" smtClean="0"/>
                        <a:t>celkový </a:t>
                      </a:r>
                      <a:br>
                        <a:rPr lang="cs-CZ" dirty="0" smtClean="0"/>
                      </a:br>
                      <a:r>
                        <a:rPr lang="cs-CZ" dirty="0" smtClean="0"/>
                        <a:t>příjem</a:t>
                      </a:r>
                      <a:endParaRPr lang="cs-CZ" dirty="0"/>
                    </a:p>
                  </a:txBody>
                  <a:tcPr anchor="ctr"/>
                </a:tc>
                <a:tc>
                  <a:txBody>
                    <a:bodyPr/>
                    <a:lstStyle/>
                    <a:p>
                      <a:r>
                        <a:rPr lang="cs-CZ" dirty="0" smtClean="0"/>
                        <a:t>mezní </a:t>
                      </a:r>
                      <a:br>
                        <a:rPr lang="cs-CZ" dirty="0" smtClean="0"/>
                      </a:br>
                      <a:r>
                        <a:rPr lang="cs-CZ" dirty="0" smtClean="0"/>
                        <a:t>příjem</a:t>
                      </a:r>
                      <a:endParaRPr lang="cs-CZ" dirty="0"/>
                    </a:p>
                  </a:txBody>
                  <a:tcPr anchor="ctr"/>
                </a:tc>
                <a:tc>
                  <a:txBody>
                    <a:bodyPr/>
                    <a:lstStyle/>
                    <a:p>
                      <a:r>
                        <a:rPr lang="cs-CZ" dirty="0" smtClean="0"/>
                        <a:t>celkové</a:t>
                      </a:r>
                      <a:r>
                        <a:rPr lang="cs-CZ" baseline="0" dirty="0" smtClean="0"/>
                        <a:t> </a:t>
                      </a:r>
                      <a:br>
                        <a:rPr lang="cs-CZ" baseline="0" dirty="0" smtClean="0"/>
                      </a:br>
                      <a:r>
                        <a:rPr lang="cs-CZ" baseline="0" dirty="0" smtClean="0"/>
                        <a:t>náklady</a:t>
                      </a:r>
                      <a:endParaRPr lang="cs-CZ" dirty="0"/>
                    </a:p>
                  </a:txBody>
                  <a:tcPr anchor="ctr"/>
                </a:tc>
                <a:tc>
                  <a:txBody>
                    <a:bodyPr/>
                    <a:lstStyle/>
                    <a:p>
                      <a:r>
                        <a:rPr lang="cs-CZ" dirty="0" smtClean="0"/>
                        <a:t>mezní</a:t>
                      </a:r>
                      <a:br>
                        <a:rPr lang="cs-CZ" dirty="0" smtClean="0"/>
                      </a:br>
                      <a:r>
                        <a:rPr lang="cs-CZ" dirty="0" smtClean="0"/>
                        <a:t>náklady</a:t>
                      </a:r>
                      <a:endParaRPr lang="cs-CZ" dirty="0"/>
                    </a:p>
                  </a:txBody>
                  <a:tcPr anchor="ctr"/>
                </a:tc>
                <a:tc>
                  <a:txBody>
                    <a:bodyPr/>
                    <a:lstStyle/>
                    <a:p>
                      <a:r>
                        <a:rPr lang="cs-CZ" dirty="0" smtClean="0"/>
                        <a:t>zisk</a:t>
                      </a:r>
                      <a:endParaRPr lang="cs-CZ" dirty="0"/>
                    </a:p>
                  </a:txBody>
                  <a:tcPr anchor="ctr"/>
                </a:tc>
                <a:tc>
                  <a:txBody>
                    <a:bodyPr/>
                    <a:lstStyle/>
                    <a:p>
                      <a:r>
                        <a:rPr lang="cs-CZ" dirty="0" smtClean="0"/>
                        <a:t>změna </a:t>
                      </a:r>
                      <a:br>
                        <a:rPr lang="cs-CZ" dirty="0" smtClean="0"/>
                      </a:br>
                      <a:r>
                        <a:rPr lang="cs-CZ" dirty="0" smtClean="0"/>
                        <a:t>zisku</a:t>
                      </a:r>
                      <a:endParaRPr lang="cs-CZ" dirty="0"/>
                    </a:p>
                  </a:txBody>
                  <a:tcPr anchor="ctr"/>
                </a:tc>
              </a:tr>
              <a:tr h="370840">
                <a:tc>
                  <a:txBody>
                    <a:bodyPr/>
                    <a:lstStyle/>
                    <a:p>
                      <a:pPr algn="ctr"/>
                      <a:r>
                        <a:rPr lang="cs-CZ" dirty="0" smtClean="0"/>
                        <a:t>0</a:t>
                      </a:r>
                      <a:endParaRPr lang="cs-CZ" dirty="0"/>
                    </a:p>
                  </a:txBody>
                  <a:tcPr anchor="ctr"/>
                </a:tc>
                <a:tc>
                  <a:txBody>
                    <a:bodyPr/>
                    <a:lstStyle/>
                    <a:p>
                      <a:pPr algn="ctr"/>
                      <a:r>
                        <a:rPr lang="cs-CZ" dirty="0" smtClean="0"/>
                        <a:t>10</a:t>
                      </a:r>
                      <a:endParaRPr lang="cs-CZ" dirty="0"/>
                    </a:p>
                  </a:txBody>
                  <a:tcPr anchor="ctr"/>
                </a:tc>
                <a:tc>
                  <a:txBody>
                    <a:bodyPr/>
                    <a:lstStyle/>
                    <a:p>
                      <a:pPr algn="ctr"/>
                      <a:r>
                        <a:rPr lang="cs-CZ" dirty="0" smtClean="0">
                          <a:solidFill>
                            <a:srgbClr val="00B050"/>
                          </a:solidFill>
                        </a:rPr>
                        <a:t>0</a:t>
                      </a:r>
                      <a:endParaRPr lang="cs-CZ" dirty="0">
                        <a:solidFill>
                          <a:srgbClr val="00B050"/>
                        </a:solidFill>
                      </a:endParaRPr>
                    </a:p>
                  </a:txBody>
                  <a:tcPr anchor="ctr"/>
                </a:tc>
                <a:tc>
                  <a:txBody>
                    <a:bodyPr/>
                    <a:lstStyle/>
                    <a:p>
                      <a:pPr algn="ctr"/>
                      <a:r>
                        <a:rPr lang="cs-CZ" dirty="0" smtClean="0">
                          <a:solidFill>
                            <a:srgbClr val="00B050"/>
                          </a:solidFill>
                        </a:rPr>
                        <a:t>-</a:t>
                      </a:r>
                      <a:endParaRPr lang="cs-CZ" dirty="0">
                        <a:solidFill>
                          <a:srgbClr val="00B050"/>
                        </a:solidFill>
                      </a:endParaRPr>
                    </a:p>
                  </a:txBody>
                  <a:tcPr anchor="ctr"/>
                </a:tc>
                <a:tc>
                  <a:txBody>
                    <a:bodyPr/>
                    <a:lstStyle/>
                    <a:p>
                      <a:pPr algn="ctr"/>
                      <a:r>
                        <a:rPr lang="cs-CZ" dirty="0" smtClean="0">
                          <a:solidFill>
                            <a:srgbClr val="C00000"/>
                          </a:solidFill>
                        </a:rPr>
                        <a:t>5</a:t>
                      </a:r>
                      <a:endParaRPr lang="cs-CZ" dirty="0">
                        <a:solidFill>
                          <a:srgbClr val="C00000"/>
                        </a:solidFill>
                      </a:endParaRPr>
                    </a:p>
                  </a:txBody>
                  <a:tcPr anchor="ctr"/>
                </a:tc>
                <a:tc>
                  <a:txBody>
                    <a:bodyPr/>
                    <a:lstStyle/>
                    <a:p>
                      <a:pPr algn="ctr"/>
                      <a:r>
                        <a:rPr lang="cs-CZ" dirty="0" smtClean="0">
                          <a:solidFill>
                            <a:srgbClr val="C00000"/>
                          </a:solidFill>
                        </a:rPr>
                        <a:t>-</a:t>
                      </a:r>
                      <a:endParaRPr lang="cs-CZ" dirty="0">
                        <a:solidFill>
                          <a:srgbClr val="C00000"/>
                        </a:solidFill>
                      </a:endParaRPr>
                    </a:p>
                  </a:txBody>
                  <a:tcPr anchor="ctr"/>
                </a:tc>
                <a:tc>
                  <a:txBody>
                    <a:bodyPr/>
                    <a:lstStyle/>
                    <a:p>
                      <a:pPr algn="ctr"/>
                      <a:r>
                        <a:rPr lang="cs-CZ" dirty="0" smtClean="0"/>
                        <a:t>-5</a:t>
                      </a:r>
                      <a:endParaRPr lang="cs-CZ" dirty="0"/>
                    </a:p>
                  </a:txBody>
                  <a:tcPr anchor="ctr"/>
                </a:tc>
                <a:tc>
                  <a:txBody>
                    <a:bodyPr/>
                    <a:lstStyle/>
                    <a:p>
                      <a:pPr algn="ctr"/>
                      <a:r>
                        <a:rPr lang="cs-CZ" dirty="0" smtClean="0"/>
                        <a:t>-</a:t>
                      </a:r>
                      <a:endParaRPr lang="cs-CZ" dirty="0"/>
                    </a:p>
                  </a:txBody>
                  <a:tcPr anchor="ctr"/>
                </a:tc>
              </a:tr>
              <a:tr h="370840">
                <a:tc>
                  <a:txBody>
                    <a:bodyPr/>
                    <a:lstStyle/>
                    <a:p>
                      <a:pPr algn="ctr"/>
                      <a:r>
                        <a:rPr lang="cs-CZ" dirty="0" smtClean="0"/>
                        <a:t>1</a:t>
                      </a:r>
                      <a:endParaRPr lang="cs-CZ" dirty="0"/>
                    </a:p>
                  </a:txBody>
                  <a:tcPr anchor="ctr"/>
                </a:tc>
                <a:tc>
                  <a:txBody>
                    <a:bodyPr/>
                    <a:lstStyle/>
                    <a:p>
                      <a:pPr algn="ctr"/>
                      <a:r>
                        <a:rPr lang="cs-CZ" dirty="0" smtClean="0"/>
                        <a:t>10</a:t>
                      </a:r>
                      <a:endParaRPr lang="cs-CZ" dirty="0"/>
                    </a:p>
                  </a:txBody>
                  <a:tcPr anchor="ctr"/>
                </a:tc>
                <a:tc>
                  <a:txBody>
                    <a:bodyPr/>
                    <a:lstStyle/>
                    <a:p>
                      <a:pPr algn="ctr"/>
                      <a:r>
                        <a:rPr lang="cs-CZ" dirty="0" smtClean="0">
                          <a:solidFill>
                            <a:srgbClr val="00B050"/>
                          </a:solidFill>
                        </a:rPr>
                        <a:t>10</a:t>
                      </a:r>
                      <a:endParaRPr lang="cs-CZ" dirty="0">
                        <a:solidFill>
                          <a:srgbClr val="00B050"/>
                        </a:solidFill>
                      </a:endParaRPr>
                    </a:p>
                  </a:txBody>
                  <a:tcPr anchor="ctr"/>
                </a:tc>
                <a:tc>
                  <a:txBody>
                    <a:bodyPr/>
                    <a:lstStyle/>
                    <a:p>
                      <a:pPr algn="ctr"/>
                      <a:r>
                        <a:rPr lang="cs-CZ" dirty="0" smtClean="0">
                          <a:solidFill>
                            <a:srgbClr val="00B050"/>
                          </a:solidFill>
                        </a:rPr>
                        <a:t>10</a:t>
                      </a:r>
                      <a:endParaRPr lang="cs-CZ" dirty="0">
                        <a:solidFill>
                          <a:srgbClr val="00B050"/>
                        </a:solidFill>
                      </a:endParaRPr>
                    </a:p>
                  </a:txBody>
                  <a:tcPr anchor="ctr"/>
                </a:tc>
                <a:tc>
                  <a:txBody>
                    <a:bodyPr/>
                    <a:lstStyle/>
                    <a:p>
                      <a:pPr algn="ctr"/>
                      <a:r>
                        <a:rPr lang="cs-CZ" dirty="0" smtClean="0">
                          <a:solidFill>
                            <a:srgbClr val="C00000"/>
                          </a:solidFill>
                        </a:rPr>
                        <a:t>9</a:t>
                      </a:r>
                      <a:endParaRPr lang="cs-CZ" dirty="0">
                        <a:solidFill>
                          <a:srgbClr val="C00000"/>
                        </a:solidFill>
                      </a:endParaRPr>
                    </a:p>
                  </a:txBody>
                  <a:tcPr anchor="ctr"/>
                </a:tc>
                <a:tc>
                  <a:txBody>
                    <a:bodyPr/>
                    <a:lstStyle/>
                    <a:p>
                      <a:pPr algn="ctr"/>
                      <a:r>
                        <a:rPr lang="cs-CZ" dirty="0" smtClean="0">
                          <a:solidFill>
                            <a:srgbClr val="C00000"/>
                          </a:solidFill>
                        </a:rPr>
                        <a:t>4</a:t>
                      </a:r>
                      <a:endParaRPr lang="cs-CZ" dirty="0">
                        <a:solidFill>
                          <a:srgbClr val="C00000"/>
                        </a:solidFill>
                      </a:endParaRPr>
                    </a:p>
                  </a:txBody>
                  <a:tcPr anchor="ctr"/>
                </a:tc>
                <a:tc>
                  <a:txBody>
                    <a:bodyPr/>
                    <a:lstStyle/>
                    <a:p>
                      <a:pPr algn="ctr"/>
                      <a:r>
                        <a:rPr lang="cs-CZ" dirty="0" smtClean="0"/>
                        <a:t>1</a:t>
                      </a:r>
                      <a:endParaRPr lang="cs-CZ" dirty="0"/>
                    </a:p>
                  </a:txBody>
                  <a:tcPr anchor="ctr"/>
                </a:tc>
                <a:tc>
                  <a:txBody>
                    <a:bodyPr/>
                    <a:lstStyle/>
                    <a:p>
                      <a:pPr algn="ctr"/>
                      <a:r>
                        <a:rPr lang="cs-CZ" dirty="0" smtClean="0"/>
                        <a:t>6</a:t>
                      </a:r>
                      <a:endParaRPr lang="cs-CZ" dirty="0"/>
                    </a:p>
                  </a:txBody>
                  <a:tcPr anchor="ctr"/>
                </a:tc>
              </a:tr>
              <a:tr h="370840">
                <a:tc>
                  <a:txBody>
                    <a:bodyPr/>
                    <a:lstStyle/>
                    <a:p>
                      <a:pPr algn="ctr"/>
                      <a:r>
                        <a:rPr lang="cs-CZ" dirty="0" smtClean="0"/>
                        <a:t>2</a:t>
                      </a:r>
                      <a:endParaRPr lang="cs-CZ" dirty="0"/>
                    </a:p>
                  </a:txBody>
                  <a:tcPr anchor="ctr"/>
                </a:tc>
                <a:tc>
                  <a:txBody>
                    <a:bodyPr/>
                    <a:lstStyle/>
                    <a:p>
                      <a:pPr algn="ctr"/>
                      <a:r>
                        <a:rPr lang="cs-CZ" dirty="0" smtClean="0"/>
                        <a:t>10</a:t>
                      </a:r>
                      <a:endParaRPr lang="cs-CZ" dirty="0"/>
                    </a:p>
                  </a:txBody>
                  <a:tcPr anchor="ctr"/>
                </a:tc>
                <a:tc>
                  <a:txBody>
                    <a:bodyPr/>
                    <a:lstStyle/>
                    <a:p>
                      <a:pPr algn="ctr"/>
                      <a:r>
                        <a:rPr lang="cs-CZ" dirty="0" smtClean="0">
                          <a:solidFill>
                            <a:srgbClr val="00B050"/>
                          </a:solidFill>
                        </a:rPr>
                        <a:t>20</a:t>
                      </a:r>
                      <a:endParaRPr lang="cs-CZ" dirty="0">
                        <a:solidFill>
                          <a:srgbClr val="00B050"/>
                        </a:solidFill>
                      </a:endParaRPr>
                    </a:p>
                  </a:txBody>
                  <a:tcPr anchor="ctr"/>
                </a:tc>
                <a:tc>
                  <a:txBody>
                    <a:bodyPr/>
                    <a:lstStyle/>
                    <a:p>
                      <a:pPr algn="ctr"/>
                      <a:r>
                        <a:rPr lang="cs-CZ" dirty="0" smtClean="0">
                          <a:solidFill>
                            <a:srgbClr val="00B050"/>
                          </a:solidFill>
                        </a:rPr>
                        <a:t>10</a:t>
                      </a:r>
                      <a:endParaRPr lang="cs-CZ" dirty="0">
                        <a:solidFill>
                          <a:srgbClr val="00B050"/>
                        </a:solidFill>
                      </a:endParaRPr>
                    </a:p>
                  </a:txBody>
                  <a:tcPr anchor="ctr"/>
                </a:tc>
                <a:tc>
                  <a:txBody>
                    <a:bodyPr/>
                    <a:lstStyle/>
                    <a:p>
                      <a:pPr algn="ctr"/>
                      <a:r>
                        <a:rPr lang="cs-CZ" dirty="0" smtClean="0">
                          <a:solidFill>
                            <a:srgbClr val="C00000"/>
                          </a:solidFill>
                        </a:rPr>
                        <a:t>15</a:t>
                      </a:r>
                      <a:endParaRPr lang="cs-CZ" dirty="0">
                        <a:solidFill>
                          <a:srgbClr val="C00000"/>
                        </a:solidFill>
                      </a:endParaRPr>
                    </a:p>
                  </a:txBody>
                  <a:tcPr anchor="ctr"/>
                </a:tc>
                <a:tc>
                  <a:txBody>
                    <a:bodyPr/>
                    <a:lstStyle/>
                    <a:p>
                      <a:pPr algn="ctr"/>
                      <a:r>
                        <a:rPr lang="cs-CZ" dirty="0" smtClean="0">
                          <a:solidFill>
                            <a:srgbClr val="C00000"/>
                          </a:solidFill>
                        </a:rPr>
                        <a:t>6</a:t>
                      </a:r>
                      <a:endParaRPr lang="cs-CZ" dirty="0">
                        <a:solidFill>
                          <a:srgbClr val="C00000"/>
                        </a:solidFill>
                      </a:endParaRPr>
                    </a:p>
                  </a:txBody>
                  <a:tcPr anchor="ctr"/>
                </a:tc>
                <a:tc>
                  <a:txBody>
                    <a:bodyPr/>
                    <a:lstStyle/>
                    <a:p>
                      <a:pPr algn="ctr"/>
                      <a:r>
                        <a:rPr lang="cs-CZ" dirty="0" smtClean="0"/>
                        <a:t>5</a:t>
                      </a:r>
                      <a:endParaRPr lang="cs-CZ" dirty="0"/>
                    </a:p>
                  </a:txBody>
                  <a:tcPr anchor="ctr"/>
                </a:tc>
                <a:tc>
                  <a:txBody>
                    <a:bodyPr/>
                    <a:lstStyle/>
                    <a:p>
                      <a:pPr algn="ctr"/>
                      <a:r>
                        <a:rPr lang="cs-CZ" dirty="0" smtClean="0"/>
                        <a:t>4</a:t>
                      </a:r>
                      <a:endParaRPr lang="cs-CZ" dirty="0"/>
                    </a:p>
                  </a:txBody>
                  <a:tcPr anchor="ctr"/>
                </a:tc>
              </a:tr>
              <a:tr h="370840">
                <a:tc>
                  <a:txBody>
                    <a:bodyPr/>
                    <a:lstStyle/>
                    <a:p>
                      <a:pPr algn="ctr"/>
                      <a:r>
                        <a:rPr lang="cs-CZ" dirty="0" smtClean="0"/>
                        <a:t>3</a:t>
                      </a:r>
                      <a:endParaRPr lang="cs-CZ" dirty="0"/>
                    </a:p>
                  </a:txBody>
                  <a:tcPr anchor="ctr">
                    <a:lnB w="12700" cap="flat" cmpd="sng" algn="ctr">
                      <a:solidFill>
                        <a:schemeClr val="tx1"/>
                      </a:solidFill>
                      <a:prstDash val="solid"/>
                      <a:round/>
                      <a:headEnd type="none" w="med" len="med"/>
                      <a:tailEnd type="none" w="med" len="med"/>
                    </a:lnB>
                  </a:tcPr>
                </a:tc>
                <a:tc>
                  <a:txBody>
                    <a:bodyPr/>
                    <a:lstStyle/>
                    <a:p>
                      <a:pPr algn="ctr"/>
                      <a:r>
                        <a:rPr lang="cs-CZ" dirty="0" smtClean="0"/>
                        <a:t>10</a:t>
                      </a:r>
                      <a:endParaRPr lang="cs-CZ" dirty="0"/>
                    </a:p>
                  </a:txBody>
                  <a:tcPr anchor="ctr">
                    <a:lnB w="12700" cap="flat" cmpd="sng" algn="ctr">
                      <a:solidFill>
                        <a:schemeClr val="tx1"/>
                      </a:solidFill>
                      <a:prstDash val="solid"/>
                      <a:round/>
                      <a:headEnd type="none" w="med" len="med"/>
                      <a:tailEnd type="none" w="med" len="med"/>
                    </a:lnB>
                  </a:tcPr>
                </a:tc>
                <a:tc>
                  <a:txBody>
                    <a:bodyPr/>
                    <a:lstStyle/>
                    <a:p>
                      <a:pPr algn="ctr"/>
                      <a:r>
                        <a:rPr lang="cs-CZ" dirty="0" smtClean="0">
                          <a:solidFill>
                            <a:srgbClr val="00B050"/>
                          </a:solidFill>
                        </a:rPr>
                        <a:t>30</a:t>
                      </a:r>
                      <a:endParaRPr lang="cs-CZ" dirty="0">
                        <a:solidFill>
                          <a:srgbClr val="00B050"/>
                        </a:solidFill>
                      </a:endParaRPr>
                    </a:p>
                  </a:txBody>
                  <a:tcPr anchor="ctr">
                    <a:lnB w="12700" cap="flat" cmpd="sng" algn="ctr">
                      <a:solidFill>
                        <a:schemeClr val="tx1"/>
                      </a:solidFill>
                      <a:prstDash val="solid"/>
                      <a:round/>
                      <a:headEnd type="none" w="med" len="med"/>
                      <a:tailEnd type="none" w="med" len="med"/>
                    </a:lnB>
                  </a:tcPr>
                </a:tc>
                <a:tc>
                  <a:txBody>
                    <a:bodyPr/>
                    <a:lstStyle/>
                    <a:p>
                      <a:pPr algn="ctr"/>
                      <a:r>
                        <a:rPr lang="cs-CZ" dirty="0" smtClean="0">
                          <a:solidFill>
                            <a:srgbClr val="00B050"/>
                          </a:solidFill>
                        </a:rPr>
                        <a:t>10</a:t>
                      </a:r>
                      <a:endParaRPr lang="cs-CZ" dirty="0">
                        <a:solidFill>
                          <a:srgbClr val="00B050"/>
                        </a:solidFill>
                      </a:endParaRPr>
                    </a:p>
                  </a:txBody>
                  <a:tcPr anchor="ctr">
                    <a:lnB w="12700" cap="flat" cmpd="sng" algn="ctr">
                      <a:solidFill>
                        <a:schemeClr val="tx1"/>
                      </a:solidFill>
                      <a:prstDash val="solid"/>
                      <a:round/>
                      <a:headEnd type="none" w="med" len="med"/>
                      <a:tailEnd type="none" w="med" len="med"/>
                    </a:lnB>
                  </a:tcPr>
                </a:tc>
                <a:tc>
                  <a:txBody>
                    <a:bodyPr/>
                    <a:lstStyle/>
                    <a:p>
                      <a:pPr algn="ctr"/>
                      <a:r>
                        <a:rPr lang="cs-CZ" dirty="0" smtClean="0">
                          <a:solidFill>
                            <a:srgbClr val="C00000"/>
                          </a:solidFill>
                        </a:rPr>
                        <a:t>23</a:t>
                      </a:r>
                      <a:endParaRPr lang="cs-CZ" dirty="0">
                        <a:solidFill>
                          <a:srgbClr val="C00000"/>
                        </a:solidFill>
                      </a:endParaRPr>
                    </a:p>
                  </a:txBody>
                  <a:tcPr anchor="ctr">
                    <a:lnB w="12700" cap="flat" cmpd="sng" algn="ctr">
                      <a:solidFill>
                        <a:schemeClr val="tx1"/>
                      </a:solidFill>
                      <a:prstDash val="solid"/>
                      <a:round/>
                      <a:headEnd type="none" w="med" len="med"/>
                      <a:tailEnd type="none" w="med" len="med"/>
                    </a:lnB>
                  </a:tcPr>
                </a:tc>
                <a:tc>
                  <a:txBody>
                    <a:bodyPr/>
                    <a:lstStyle/>
                    <a:p>
                      <a:pPr algn="ctr"/>
                      <a:r>
                        <a:rPr lang="cs-CZ" dirty="0" smtClean="0">
                          <a:solidFill>
                            <a:srgbClr val="C00000"/>
                          </a:solidFill>
                        </a:rPr>
                        <a:t>8</a:t>
                      </a:r>
                      <a:endParaRPr lang="cs-CZ" dirty="0">
                        <a:solidFill>
                          <a:srgbClr val="C00000"/>
                        </a:solidFill>
                      </a:endParaRPr>
                    </a:p>
                  </a:txBody>
                  <a:tcPr anchor="ctr">
                    <a:lnB w="12700" cap="flat" cmpd="sng" algn="ctr">
                      <a:solidFill>
                        <a:schemeClr val="tx1"/>
                      </a:solidFill>
                      <a:prstDash val="solid"/>
                      <a:round/>
                      <a:headEnd type="none" w="med" len="med"/>
                      <a:tailEnd type="none" w="med" len="med"/>
                    </a:lnB>
                  </a:tcPr>
                </a:tc>
                <a:tc>
                  <a:txBody>
                    <a:bodyPr/>
                    <a:lstStyle/>
                    <a:p>
                      <a:pPr algn="ctr"/>
                      <a:r>
                        <a:rPr lang="cs-CZ" dirty="0" smtClean="0"/>
                        <a:t>7</a:t>
                      </a:r>
                      <a:endParaRPr lang="cs-CZ" dirty="0"/>
                    </a:p>
                  </a:txBody>
                  <a:tcPr anchor="ctr">
                    <a:lnB w="12700" cap="flat" cmpd="sng" algn="ctr">
                      <a:solidFill>
                        <a:schemeClr val="tx1"/>
                      </a:solidFill>
                      <a:prstDash val="solid"/>
                      <a:round/>
                      <a:headEnd type="none" w="med" len="med"/>
                      <a:tailEnd type="none" w="med" len="med"/>
                    </a:lnB>
                  </a:tcPr>
                </a:tc>
                <a:tc>
                  <a:txBody>
                    <a:bodyPr/>
                    <a:lstStyle/>
                    <a:p>
                      <a:pPr algn="ctr"/>
                      <a:r>
                        <a:rPr lang="cs-CZ" dirty="0" smtClean="0"/>
                        <a:t>2</a:t>
                      </a:r>
                      <a:endParaRPr lang="cs-CZ" dirty="0"/>
                    </a:p>
                  </a:txBody>
                  <a:tcPr anchor="ctr">
                    <a:lnB w="12700" cap="flat" cmpd="sng" algn="ctr">
                      <a:solidFill>
                        <a:schemeClr val="tx1"/>
                      </a:solidFill>
                      <a:prstDash val="solid"/>
                      <a:round/>
                      <a:headEnd type="none" w="med" len="med"/>
                      <a:tailEnd type="none" w="med" len="med"/>
                    </a:lnB>
                  </a:tcPr>
                </a:tc>
              </a:tr>
              <a:tr h="370840">
                <a:tc>
                  <a:txBody>
                    <a:bodyPr/>
                    <a:lstStyle/>
                    <a:p>
                      <a:pPr algn="ctr"/>
                      <a:r>
                        <a:rPr lang="cs-CZ" b="1" dirty="0" smtClean="0"/>
                        <a:t>4</a:t>
                      </a:r>
                      <a:endParaRPr lang="cs-CZ"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alpha val="20000"/>
                      </a:schemeClr>
                    </a:solidFill>
                  </a:tcPr>
                </a:tc>
                <a:tc>
                  <a:txBody>
                    <a:bodyPr/>
                    <a:lstStyle/>
                    <a:p>
                      <a:pPr algn="ctr"/>
                      <a:r>
                        <a:rPr lang="cs-CZ" b="1" dirty="0" smtClean="0"/>
                        <a:t>10</a:t>
                      </a:r>
                      <a:endParaRPr lang="cs-CZ"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alpha val="20000"/>
                      </a:schemeClr>
                    </a:solidFill>
                  </a:tcPr>
                </a:tc>
                <a:tc>
                  <a:txBody>
                    <a:bodyPr/>
                    <a:lstStyle/>
                    <a:p>
                      <a:pPr algn="ctr"/>
                      <a:r>
                        <a:rPr lang="cs-CZ" b="1" dirty="0" smtClean="0">
                          <a:solidFill>
                            <a:srgbClr val="00B050"/>
                          </a:solidFill>
                        </a:rPr>
                        <a:t>40</a:t>
                      </a:r>
                      <a:endParaRPr lang="cs-CZ" b="1"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alpha val="20000"/>
                      </a:schemeClr>
                    </a:solidFill>
                  </a:tcPr>
                </a:tc>
                <a:tc>
                  <a:txBody>
                    <a:bodyPr/>
                    <a:lstStyle/>
                    <a:p>
                      <a:pPr algn="ctr"/>
                      <a:r>
                        <a:rPr lang="cs-CZ" b="1" dirty="0" smtClean="0">
                          <a:solidFill>
                            <a:srgbClr val="00B050"/>
                          </a:solidFill>
                        </a:rPr>
                        <a:t>10</a:t>
                      </a:r>
                      <a:endParaRPr lang="cs-CZ" b="1"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alpha val="20000"/>
                      </a:schemeClr>
                    </a:solidFill>
                  </a:tcPr>
                </a:tc>
                <a:tc>
                  <a:txBody>
                    <a:bodyPr/>
                    <a:lstStyle/>
                    <a:p>
                      <a:pPr algn="ctr"/>
                      <a:r>
                        <a:rPr lang="cs-CZ" b="1" dirty="0" smtClean="0">
                          <a:solidFill>
                            <a:srgbClr val="C00000"/>
                          </a:solidFill>
                        </a:rPr>
                        <a:t>33</a:t>
                      </a:r>
                      <a:endParaRPr lang="cs-CZ" b="1"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alpha val="20000"/>
                      </a:schemeClr>
                    </a:solidFill>
                  </a:tcPr>
                </a:tc>
                <a:tc>
                  <a:txBody>
                    <a:bodyPr/>
                    <a:lstStyle/>
                    <a:p>
                      <a:pPr algn="ctr"/>
                      <a:r>
                        <a:rPr lang="cs-CZ" b="1" dirty="0" smtClean="0">
                          <a:solidFill>
                            <a:srgbClr val="C00000"/>
                          </a:solidFill>
                        </a:rPr>
                        <a:t>10</a:t>
                      </a:r>
                      <a:endParaRPr lang="cs-CZ" b="1"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alpha val="20000"/>
                      </a:schemeClr>
                    </a:solidFill>
                  </a:tcPr>
                </a:tc>
                <a:tc>
                  <a:txBody>
                    <a:bodyPr/>
                    <a:lstStyle/>
                    <a:p>
                      <a:pPr algn="ctr"/>
                      <a:r>
                        <a:rPr lang="cs-CZ" b="1" dirty="0" smtClean="0"/>
                        <a:t>7</a:t>
                      </a:r>
                      <a:endParaRPr lang="cs-CZ"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alpha val="20000"/>
                      </a:schemeClr>
                    </a:solidFill>
                  </a:tcPr>
                </a:tc>
                <a:tc>
                  <a:txBody>
                    <a:bodyPr/>
                    <a:lstStyle/>
                    <a:p>
                      <a:pPr algn="ctr"/>
                      <a:r>
                        <a:rPr lang="cs-CZ" b="1" dirty="0" smtClean="0"/>
                        <a:t>0</a:t>
                      </a:r>
                      <a:endParaRPr lang="cs-CZ"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alpha val="20000"/>
                      </a:schemeClr>
                    </a:solidFill>
                  </a:tcPr>
                </a:tc>
              </a:tr>
              <a:tr h="370840">
                <a:tc>
                  <a:txBody>
                    <a:bodyPr/>
                    <a:lstStyle/>
                    <a:p>
                      <a:pPr algn="ctr"/>
                      <a:r>
                        <a:rPr lang="cs-CZ" dirty="0" smtClean="0"/>
                        <a:t>5</a:t>
                      </a:r>
                      <a:endParaRPr lang="cs-CZ" dirty="0"/>
                    </a:p>
                  </a:txBody>
                  <a:tcPr anchor="ctr">
                    <a:lnT w="12700" cap="flat" cmpd="sng" algn="ctr">
                      <a:solidFill>
                        <a:schemeClr val="tx1"/>
                      </a:solidFill>
                      <a:prstDash val="solid"/>
                      <a:round/>
                      <a:headEnd type="none" w="med" len="med"/>
                      <a:tailEnd type="none" w="med" len="med"/>
                    </a:lnT>
                  </a:tcPr>
                </a:tc>
                <a:tc>
                  <a:txBody>
                    <a:bodyPr/>
                    <a:lstStyle/>
                    <a:p>
                      <a:pPr algn="ctr"/>
                      <a:r>
                        <a:rPr lang="cs-CZ" dirty="0" smtClean="0"/>
                        <a:t>10</a:t>
                      </a:r>
                      <a:endParaRPr lang="cs-CZ" dirty="0"/>
                    </a:p>
                  </a:txBody>
                  <a:tcPr anchor="ctr">
                    <a:lnT w="12700" cap="flat" cmpd="sng" algn="ctr">
                      <a:solidFill>
                        <a:schemeClr val="tx1"/>
                      </a:solidFill>
                      <a:prstDash val="solid"/>
                      <a:round/>
                      <a:headEnd type="none" w="med" len="med"/>
                      <a:tailEnd type="none" w="med" len="med"/>
                    </a:lnT>
                  </a:tcPr>
                </a:tc>
                <a:tc>
                  <a:txBody>
                    <a:bodyPr/>
                    <a:lstStyle/>
                    <a:p>
                      <a:pPr algn="ctr"/>
                      <a:r>
                        <a:rPr lang="cs-CZ" dirty="0" smtClean="0">
                          <a:solidFill>
                            <a:srgbClr val="00B050"/>
                          </a:solidFill>
                        </a:rPr>
                        <a:t>50</a:t>
                      </a:r>
                      <a:endParaRPr lang="cs-CZ" dirty="0">
                        <a:solidFill>
                          <a:srgbClr val="00B050"/>
                        </a:solidFill>
                      </a:endParaRPr>
                    </a:p>
                  </a:txBody>
                  <a:tcPr anchor="ctr">
                    <a:lnT w="12700" cap="flat" cmpd="sng" algn="ctr">
                      <a:solidFill>
                        <a:schemeClr val="tx1"/>
                      </a:solidFill>
                      <a:prstDash val="solid"/>
                      <a:round/>
                      <a:headEnd type="none" w="med" len="med"/>
                      <a:tailEnd type="none" w="med" len="med"/>
                    </a:lnT>
                  </a:tcPr>
                </a:tc>
                <a:tc>
                  <a:txBody>
                    <a:bodyPr/>
                    <a:lstStyle/>
                    <a:p>
                      <a:pPr algn="ctr"/>
                      <a:r>
                        <a:rPr lang="cs-CZ" dirty="0" smtClean="0">
                          <a:solidFill>
                            <a:srgbClr val="00B050"/>
                          </a:solidFill>
                        </a:rPr>
                        <a:t>10</a:t>
                      </a:r>
                      <a:endParaRPr lang="cs-CZ" dirty="0">
                        <a:solidFill>
                          <a:srgbClr val="00B050"/>
                        </a:solidFill>
                      </a:endParaRPr>
                    </a:p>
                  </a:txBody>
                  <a:tcPr anchor="ctr">
                    <a:lnT w="12700" cap="flat" cmpd="sng" algn="ctr">
                      <a:solidFill>
                        <a:schemeClr val="tx1"/>
                      </a:solidFill>
                      <a:prstDash val="solid"/>
                      <a:round/>
                      <a:headEnd type="none" w="med" len="med"/>
                      <a:tailEnd type="none" w="med" len="med"/>
                    </a:lnT>
                  </a:tcPr>
                </a:tc>
                <a:tc>
                  <a:txBody>
                    <a:bodyPr/>
                    <a:lstStyle/>
                    <a:p>
                      <a:pPr algn="ctr"/>
                      <a:r>
                        <a:rPr lang="cs-CZ" dirty="0" smtClean="0">
                          <a:solidFill>
                            <a:srgbClr val="C00000"/>
                          </a:solidFill>
                        </a:rPr>
                        <a:t>45</a:t>
                      </a:r>
                      <a:endParaRPr lang="cs-CZ" dirty="0">
                        <a:solidFill>
                          <a:srgbClr val="C00000"/>
                        </a:solidFill>
                      </a:endParaRPr>
                    </a:p>
                  </a:txBody>
                  <a:tcPr anchor="ctr">
                    <a:lnT w="12700" cap="flat" cmpd="sng" algn="ctr">
                      <a:solidFill>
                        <a:schemeClr val="tx1"/>
                      </a:solidFill>
                      <a:prstDash val="solid"/>
                      <a:round/>
                      <a:headEnd type="none" w="med" len="med"/>
                      <a:tailEnd type="none" w="med" len="med"/>
                    </a:lnT>
                  </a:tcPr>
                </a:tc>
                <a:tc>
                  <a:txBody>
                    <a:bodyPr/>
                    <a:lstStyle/>
                    <a:p>
                      <a:pPr algn="ctr"/>
                      <a:r>
                        <a:rPr lang="cs-CZ" dirty="0" smtClean="0">
                          <a:solidFill>
                            <a:srgbClr val="C00000"/>
                          </a:solidFill>
                        </a:rPr>
                        <a:t>12</a:t>
                      </a:r>
                      <a:endParaRPr lang="cs-CZ" dirty="0">
                        <a:solidFill>
                          <a:srgbClr val="C00000"/>
                        </a:solidFill>
                      </a:endParaRPr>
                    </a:p>
                  </a:txBody>
                  <a:tcPr anchor="ctr">
                    <a:lnT w="12700" cap="flat" cmpd="sng" algn="ctr">
                      <a:solidFill>
                        <a:schemeClr val="tx1"/>
                      </a:solidFill>
                      <a:prstDash val="solid"/>
                      <a:round/>
                      <a:headEnd type="none" w="med" len="med"/>
                      <a:tailEnd type="none" w="med" len="med"/>
                    </a:lnT>
                  </a:tcPr>
                </a:tc>
                <a:tc>
                  <a:txBody>
                    <a:bodyPr/>
                    <a:lstStyle/>
                    <a:p>
                      <a:pPr algn="ctr"/>
                      <a:r>
                        <a:rPr lang="cs-CZ" dirty="0" smtClean="0"/>
                        <a:t>5</a:t>
                      </a:r>
                      <a:endParaRPr lang="cs-CZ" dirty="0"/>
                    </a:p>
                  </a:txBody>
                  <a:tcPr anchor="ctr">
                    <a:lnT w="12700" cap="flat" cmpd="sng" algn="ctr">
                      <a:solidFill>
                        <a:schemeClr val="tx1"/>
                      </a:solidFill>
                      <a:prstDash val="solid"/>
                      <a:round/>
                      <a:headEnd type="none" w="med" len="med"/>
                      <a:tailEnd type="none" w="med" len="med"/>
                    </a:lnT>
                  </a:tcPr>
                </a:tc>
                <a:tc>
                  <a:txBody>
                    <a:bodyPr/>
                    <a:lstStyle/>
                    <a:p>
                      <a:pPr algn="ctr"/>
                      <a:r>
                        <a:rPr lang="cs-CZ" dirty="0" smtClean="0"/>
                        <a:t>-2</a:t>
                      </a:r>
                      <a:endParaRPr lang="cs-CZ" dirty="0"/>
                    </a:p>
                  </a:txBody>
                  <a:tcPr anchor="ctr">
                    <a:lnT w="12700" cap="flat" cmpd="sng" algn="ctr">
                      <a:solidFill>
                        <a:schemeClr val="tx1"/>
                      </a:solidFill>
                      <a:prstDash val="solid"/>
                      <a:round/>
                      <a:headEnd type="none" w="med" len="med"/>
                      <a:tailEnd type="none" w="med" len="med"/>
                    </a:lnT>
                  </a:tcPr>
                </a:tc>
              </a:tr>
            </a:tbl>
          </a:graphicData>
        </a:graphic>
      </p:graphicFrame>
      <p:sp>
        <p:nvSpPr>
          <p:cNvPr id="8" name="Násobení 7"/>
          <p:cNvSpPr/>
          <p:nvPr/>
        </p:nvSpPr>
        <p:spPr>
          <a:xfrm>
            <a:off x="1338591" y="1934081"/>
            <a:ext cx="360040" cy="36004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Je rovno 8"/>
          <p:cNvSpPr/>
          <p:nvPr/>
        </p:nvSpPr>
        <p:spPr>
          <a:xfrm>
            <a:off x="2097125" y="1965964"/>
            <a:ext cx="360040" cy="36004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Tree>
    <p:extLst>
      <p:ext uri="{BB962C8B-B14F-4D97-AF65-F5344CB8AC3E}">
        <p14:creationId xmlns:p14="http://schemas.microsoft.com/office/powerpoint/2010/main" val="26998337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cs-CZ"/>
              <a:t>Protikartelové zákonodárství</a:t>
            </a:r>
          </a:p>
        </p:txBody>
      </p:sp>
      <p:sp>
        <p:nvSpPr>
          <p:cNvPr id="87043" name="Rectangle 3"/>
          <p:cNvSpPr>
            <a:spLocks noGrp="1" noChangeArrowheads="1"/>
          </p:cNvSpPr>
          <p:nvPr>
            <p:ph type="body" idx="1"/>
          </p:nvPr>
        </p:nvSpPr>
        <p:spPr>
          <a:xfrm>
            <a:off x="9346" y="2132856"/>
            <a:ext cx="7772400" cy="4114800"/>
          </a:xfrm>
        </p:spPr>
        <p:txBody>
          <a:bodyPr/>
          <a:lstStyle/>
          <a:p>
            <a:r>
              <a:rPr lang="cs-CZ" dirty="0"/>
              <a:t>Udržování maloobchodních cen</a:t>
            </a:r>
          </a:p>
          <a:p>
            <a:r>
              <a:rPr lang="cs-CZ" dirty="0"/>
              <a:t>Cenové </a:t>
            </a:r>
            <a:r>
              <a:rPr lang="cs-CZ" dirty="0" err="1"/>
              <a:t>predátorství</a:t>
            </a:r>
            <a:endParaRPr lang="cs-CZ" dirty="0"/>
          </a:p>
          <a:p>
            <a:r>
              <a:rPr lang="cs-CZ" dirty="0"/>
              <a:t>Vázané obchody</a:t>
            </a:r>
          </a:p>
          <a:p>
            <a:pPr>
              <a:buFont typeface="Wingdings" pitchFamily="2" charset="2"/>
              <a:buNone/>
            </a:pPr>
            <a:endParaRPr lang="cs-CZ" dirty="0"/>
          </a:p>
        </p:txBody>
      </p:sp>
      <p:sp>
        <p:nvSpPr>
          <p:cNvPr id="2" name="Zástupný symbol pro zápatí 1"/>
          <p:cNvSpPr>
            <a:spLocks noGrp="1"/>
          </p:cNvSpPr>
          <p:nvPr>
            <p:ph type="ftr" sz="quarter" idx="11"/>
          </p:nvPr>
        </p:nvSpPr>
        <p:spPr/>
        <p:txBody>
          <a:bodyPr/>
          <a:lstStyle/>
          <a:p>
            <a:r>
              <a:rPr lang="cs-CZ" smtClean="0"/>
              <a:t>Základy ekonomie</a:t>
            </a:r>
            <a:endParaRPr lang="cs-CZ"/>
          </a:p>
        </p:txBody>
      </p:sp>
      <p:pic>
        <p:nvPicPr>
          <p:cNvPr id="18434" name="Picture 2" descr="Výsledek obrázku pro kartel ope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2924944"/>
            <a:ext cx="4991100" cy="3857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cs-CZ" dirty="0" smtClean="0"/>
              <a:t>4. Monopolistická </a:t>
            </a:r>
            <a:r>
              <a:rPr lang="cs-CZ" dirty="0"/>
              <a:t>konkurence</a:t>
            </a:r>
          </a:p>
        </p:txBody>
      </p:sp>
      <p:sp>
        <p:nvSpPr>
          <p:cNvPr id="88067" name="Rectangle 3"/>
          <p:cNvSpPr>
            <a:spLocks noGrp="1" noChangeArrowheads="1"/>
          </p:cNvSpPr>
          <p:nvPr>
            <p:ph type="body" idx="1"/>
          </p:nvPr>
        </p:nvSpPr>
        <p:spPr/>
        <p:txBody>
          <a:bodyPr/>
          <a:lstStyle/>
          <a:p>
            <a:r>
              <a:rPr lang="cs-CZ" b="1" dirty="0"/>
              <a:t>Mnoho firem</a:t>
            </a:r>
            <a:r>
              <a:rPr lang="cs-CZ" dirty="0"/>
              <a:t> na trhu</a:t>
            </a:r>
          </a:p>
          <a:p>
            <a:r>
              <a:rPr lang="cs-CZ" dirty="0"/>
              <a:t>Produkce je </a:t>
            </a:r>
            <a:r>
              <a:rPr lang="cs-CZ" b="1" dirty="0"/>
              <a:t>diferencovaná</a:t>
            </a:r>
          </a:p>
          <a:p>
            <a:r>
              <a:rPr lang="cs-CZ" dirty="0"/>
              <a:t>Volný vstup a výstup z odvětví</a:t>
            </a:r>
          </a:p>
          <a:p>
            <a:pPr>
              <a:buFont typeface="Wingdings" pitchFamily="2" charset="2"/>
              <a:buNone/>
            </a:pPr>
            <a:r>
              <a:rPr lang="cs-CZ" dirty="0"/>
              <a:t>= Něco z monopolu + něco z DOKO</a:t>
            </a:r>
          </a:p>
          <a:p>
            <a:pPr>
              <a:buFont typeface="Wingdings" pitchFamily="2" charset="2"/>
              <a:buNone/>
            </a:pPr>
            <a:r>
              <a:rPr lang="cs-CZ" b="1" dirty="0"/>
              <a:t>Příklady</a:t>
            </a:r>
            <a:r>
              <a:rPr lang="cs-CZ" dirty="0"/>
              <a:t>:</a:t>
            </a:r>
          </a:p>
          <a:p>
            <a:pPr>
              <a:buFont typeface="Wingdings" pitchFamily="2" charset="2"/>
              <a:buNone/>
            </a:pPr>
            <a:r>
              <a:rPr lang="cs-CZ" dirty="0"/>
              <a:t>CD, filmy, nábytek ...</a:t>
            </a:r>
          </a:p>
          <a:p>
            <a:pPr>
              <a:buFont typeface="Wingdings" pitchFamily="2" charset="2"/>
              <a:buNone/>
            </a:pPr>
            <a:r>
              <a:rPr lang="cs-CZ" dirty="0"/>
              <a:t>= významná role reklamy</a:t>
            </a:r>
          </a:p>
        </p:txBody>
      </p:sp>
      <p:sp>
        <p:nvSpPr>
          <p:cNvPr id="2" name="Zástupný symbol pro zápatí 1"/>
          <p:cNvSpPr>
            <a:spLocks noGrp="1"/>
          </p:cNvSpPr>
          <p:nvPr>
            <p:ph type="ftr" sz="quarter" idx="11"/>
          </p:nvPr>
        </p:nvSpPr>
        <p:spPr/>
        <p:txBody>
          <a:bodyPr/>
          <a:lstStyle/>
          <a:p>
            <a:r>
              <a:rPr lang="cs-CZ" smtClean="0"/>
              <a:t>Základy ekonomie</a:t>
            </a:r>
            <a:endParaRPr lang="cs-CZ"/>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5163904"/>
            <a:ext cx="9144000" cy="16940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pic>
        <p:nvPicPr>
          <p:cNvPr id="20482" name="Picture 2" descr="Výsledek obrázku pro pan vají&amp;ccaron;k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490" cy="5163904"/>
          </a:xfrm>
          <a:prstGeom prst="rect">
            <a:avLst/>
          </a:prstGeom>
          <a:noFill/>
          <a:extLst>
            <a:ext uri="{909E8E84-426E-40DD-AFC4-6F175D3DCCD1}">
              <a14:hiddenFill xmlns:a14="http://schemas.microsoft.com/office/drawing/2010/main">
                <a:solidFill>
                  <a:srgbClr val="FFFFFF"/>
                </a:solidFill>
              </a14:hiddenFill>
            </a:ext>
          </a:extLst>
        </p:spPr>
      </p:pic>
      <p:sp>
        <p:nvSpPr>
          <p:cNvPr id="91139" name="Rectangle 3"/>
          <p:cNvSpPr>
            <a:spLocks noGrp="1" noChangeArrowheads="1"/>
          </p:cNvSpPr>
          <p:nvPr>
            <p:ph type="body" idx="1"/>
          </p:nvPr>
        </p:nvSpPr>
        <p:spPr>
          <a:xfrm>
            <a:off x="0" y="2122512"/>
            <a:ext cx="9144000" cy="4114800"/>
          </a:xfrm>
        </p:spPr>
        <p:txBody>
          <a:bodyPr/>
          <a:lstStyle/>
          <a:p>
            <a:pPr>
              <a:lnSpc>
                <a:spcPct val="90000"/>
              </a:lnSpc>
            </a:pPr>
            <a:r>
              <a:rPr lang="cs-CZ" b="1" dirty="0" smtClean="0">
                <a:solidFill>
                  <a:schemeClr val="bg1">
                    <a:lumMod val="95000"/>
                  </a:schemeClr>
                </a:solidFill>
              </a:rPr>
              <a:t>Manipulace</a:t>
            </a:r>
            <a:r>
              <a:rPr lang="cs-CZ" dirty="0" smtClean="0">
                <a:solidFill>
                  <a:schemeClr val="bg1">
                    <a:lumMod val="95000"/>
                  </a:schemeClr>
                </a:solidFill>
              </a:rPr>
              <a:t>?</a:t>
            </a:r>
            <a:endParaRPr lang="cs-CZ" dirty="0">
              <a:solidFill>
                <a:schemeClr val="bg1">
                  <a:lumMod val="95000"/>
                </a:schemeClr>
              </a:solidFill>
            </a:endParaRPr>
          </a:p>
          <a:p>
            <a:pPr>
              <a:lnSpc>
                <a:spcPct val="90000"/>
              </a:lnSpc>
            </a:pPr>
            <a:r>
              <a:rPr lang="cs-CZ" b="1" dirty="0">
                <a:solidFill>
                  <a:schemeClr val="bg1">
                    <a:lumMod val="95000"/>
                  </a:schemeClr>
                </a:solidFill>
              </a:rPr>
              <a:t>Omezuje </a:t>
            </a:r>
            <a:r>
              <a:rPr lang="cs-CZ" b="1" dirty="0" smtClean="0">
                <a:solidFill>
                  <a:schemeClr val="bg1">
                    <a:lumMod val="95000"/>
                  </a:schemeClr>
                </a:solidFill>
              </a:rPr>
              <a:t>                                 konkurenci </a:t>
            </a:r>
          </a:p>
          <a:p>
            <a:pPr marL="0" indent="0">
              <a:lnSpc>
                <a:spcPct val="90000"/>
              </a:lnSpc>
              <a:buNone/>
            </a:pPr>
            <a:r>
              <a:rPr lang="cs-CZ" sz="2800" dirty="0" smtClean="0">
                <a:solidFill>
                  <a:schemeClr val="bg1">
                    <a:lumMod val="95000"/>
                  </a:schemeClr>
                </a:solidFill>
              </a:rPr>
              <a:t>zvýrazňováním </a:t>
            </a:r>
            <a:r>
              <a:rPr lang="cs-CZ" sz="2800" dirty="0">
                <a:solidFill>
                  <a:schemeClr val="bg1">
                    <a:lumMod val="95000"/>
                  </a:schemeClr>
                </a:solidFill>
              </a:rPr>
              <a:t>rozdílů </a:t>
            </a:r>
            <a:r>
              <a:rPr lang="cs-CZ" sz="2800" dirty="0" smtClean="0">
                <a:solidFill>
                  <a:schemeClr val="bg1">
                    <a:lumMod val="95000"/>
                  </a:schemeClr>
                </a:solidFill>
              </a:rPr>
              <a:t>                        mezi produkcí?</a:t>
            </a:r>
            <a:endParaRPr lang="cs-CZ" sz="2800" dirty="0">
              <a:solidFill>
                <a:schemeClr val="bg1">
                  <a:lumMod val="95000"/>
                </a:schemeClr>
              </a:solidFill>
            </a:endParaRPr>
          </a:p>
          <a:p>
            <a:pPr>
              <a:lnSpc>
                <a:spcPct val="90000"/>
              </a:lnSpc>
              <a:buFont typeface="Wingdings" pitchFamily="2" charset="2"/>
              <a:buNone/>
            </a:pPr>
            <a:r>
              <a:rPr lang="cs-CZ" dirty="0" smtClean="0">
                <a:solidFill>
                  <a:schemeClr val="bg1">
                    <a:lumMod val="95000"/>
                  </a:schemeClr>
                </a:solidFill>
              </a:rPr>
              <a:t>                      X</a:t>
            </a:r>
            <a:endParaRPr lang="cs-CZ" dirty="0">
              <a:solidFill>
                <a:schemeClr val="bg1">
                  <a:lumMod val="95000"/>
                </a:schemeClr>
              </a:solidFill>
            </a:endParaRPr>
          </a:p>
          <a:p>
            <a:pPr>
              <a:lnSpc>
                <a:spcPct val="90000"/>
              </a:lnSpc>
            </a:pPr>
            <a:r>
              <a:rPr lang="cs-CZ" b="1" dirty="0">
                <a:solidFill>
                  <a:schemeClr val="bg1">
                    <a:lumMod val="95000"/>
                  </a:schemeClr>
                </a:solidFill>
              </a:rPr>
              <a:t>Zdroj informací </a:t>
            </a:r>
            <a:r>
              <a:rPr lang="cs-CZ" dirty="0">
                <a:solidFill>
                  <a:schemeClr val="bg1">
                    <a:lumMod val="95000"/>
                  </a:schemeClr>
                </a:solidFill>
              </a:rPr>
              <a:t>pro zákazníka</a:t>
            </a:r>
          </a:p>
          <a:p>
            <a:pPr>
              <a:lnSpc>
                <a:spcPct val="90000"/>
              </a:lnSpc>
            </a:pPr>
            <a:r>
              <a:rPr lang="cs-CZ" b="1" dirty="0">
                <a:solidFill>
                  <a:schemeClr val="bg1">
                    <a:lumMod val="95000"/>
                  </a:schemeClr>
                </a:solidFill>
              </a:rPr>
              <a:t>Podporuje konkurenci</a:t>
            </a:r>
            <a:r>
              <a:rPr lang="cs-CZ" dirty="0">
                <a:solidFill>
                  <a:schemeClr val="bg1">
                    <a:lumMod val="95000"/>
                  </a:schemeClr>
                </a:solidFill>
              </a:rPr>
              <a:t> nabízením větší množství variant produktu a cen</a:t>
            </a:r>
          </a:p>
          <a:p>
            <a:pPr>
              <a:lnSpc>
                <a:spcPct val="90000"/>
              </a:lnSpc>
            </a:pPr>
            <a:r>
              <a:rPr lang="cs-CZ" b="1" dirty="0">
                <a:solidFill>
                  <a:schemeClr val="bg1">
                    <a:lumMod val="95000"/>
                  </a:schemeClr>
                </a:solidFill>
              </a:rPr>
              <a:t>Známka kvality</a:t>
            </a:r>
          </a:p>
        </p:txBody>
      </p:sp>
      <p:sp>
        <p:nvSpPr>
          <p:cNvPr id="2" name="Zástupný symbol pro zápatí 1"/>
          <p:cNvSpPr>
            <a:spLocks noGrp="1"/>
          </p:cNvSpPr>
          <p:nvPr>
            <p:ph type="ftr" sz="quarter" idx="11"/>
          </p:nvPr>
        </p:nvSpPr>
        <p:spPr/>
        <p:txBody>
          <a:bodyPr/>
          <a:lstStyle/>
          <a:p>
            <a:r>
              <a:rPr lang="cs-CZ" smtClean="0"/>
              <a:t>Základy ekonomie</a:t>
            </a:r>
            <a:endParaRPr lang="cs-CZ"/>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cs-CZ" dirty="0" smtClean="0"/>
              <a:t>Příště: Makroekonomie</a:t>
            </a:r>
            <a:endParaRPr lang="cs-CZ" dirty="0"/>
          </a:p>
        </p:txBody>
      </p:sp>
      <p:sp>
        <p:nvSpPr>
          <p:cNvPr id="2" name="Zástupný symbol pro zápatí 1"/>
          <p:cNvSpPr>
            <a:spLocks noGrp="1"/>
          </p:cNvSpPr>
          <p:nvPr>
            <p:ph type="ftr" sz="quarter" idx="11"/>
          </p:nvPr>
        </p:nvSpPr>
        <p:spPr/>
        <p:txBody>
          <a:bodyPr/>
          <a:lstStyle/>
          <a:p>
            <a:r>
              <a:rPr lang="cs-CZ" smtClean="0"/>
              <a:t>Základy ekonomie</a:t>
            </a:r>
            <a:endParaRPr lang="cs-CZ"/>
          </a:p>
        </p:txBody>
      </p:sp>
      <p:pic>
        <p:nvPicPr>
          <p:cNvPr id="19460" name="Picture 4" descr="Výsledek obrázku pro macroeconom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9917" y="1916832"/>
            <a:ext cx="7677119" cy="43220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1. Dokonalá konkurence</a:t>
            </a:r>
            <a:endParaRPr lang="cs-CZ" dirty="0"/>
          </a:p>
        </p:txBody>
      </p:sp>
      <p:pic>
        <p:nvPicPr>
          <p:cNvPr id="4098" name="Picture 2" descr="Výsledek obrázku pro stock exchange"/>
          <p:cNvPicPr>
            <a:picLocks noChangeAspect="1" noChangeArrowheads="1"/>
          </p:cNvPicPr>
          <p:nvPr/>
        </p:nvPicPr>
        <p:blipFill rotWithShape="1">
          <a:blip r:embed="rId2">
            <a:extLst>
              <a:ext uri="{28A0092B-C50C-407E-A947-70E740481C1C}">
                <a14:useLocalDpi xmlns:a14="http://schemas.microsoft.com/office/drawing/2010/main" val="0"/>
              </a:ext>
            </a:extLst>
          </a:blip>
          <a:srcRect b="6812"/>
          <a:stretch/>
        </p:blipFill>
        <p:spPr bwMode="auto">
          <a:xfrm>
            <a:off x="1475656" y="1897691"/>
            <a:ext cx="6845812" cy="45365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113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cs-CZ" dirty="0" smtClean="0"/>
              <a:t>Dokonalá </a:t>
            </a:r>
            <a:r>
              <a:rPr lang="cs-CZ" dirty="0"/>
              <a:t>konkurence</a:t>
            </a:r>
          </a:p>
        </p:txBody>
      </p:sp>
      <p:sp>
        <p:nvSpPr>
          <p:cNvPr id="41987" name="Rectangle 3"/>
          <p:cNvSpPr>
            <a:spLocks noGrp="1" noChangeArrowheads="1"/>
          </p:cNvSpPr>
          <p:nvPr>
            <p:ph type="body" idx="1"/>
          </p:nvPr>
        </p:nvSpPr>
        <p:spPr/>
        <p:txBody>
          <a:bodyPr/>
          <a:lstStyle/>
          <a:p>
            <a:r>
              <a:rPr lang="cs-CZ" dirty="0"/>
              <a:t>Na trhu </a:t>
            </a:r>
            <a:r>
              <a:rPr lang="cs-CZ" b="1" dirty="0"/>
              <a:t>mnoho prodávajících</a:t>
            </a:r>
            <a:r>
              <a:rPr lang="cs-CZ" dirty="0"/>
              <a:t> </a:t>
            </a:r>
            <a:r>
              <a:rPr lang="cs-CZ" dirty="0" smtClean="0"/>
              <a:t>a </a:t>
            </a:r>
            <a:r>
              <a:rPr lang="cs-CZ" b="1" dirty="0" smtClean="0"/>
              <a:t>mnoho</a:t>
            </a:r>
            <a:r>
              <a:rPr lang="cs-CZ" dirty="0" smtClean="0"/>
              <a:t> </a:t>
            </a:r>
            <a:r>
              <a:rPr lang="cs-CZ" b="1" dirty="0"/>
              <a:t>kupujících</a:t>
            </a:r>
          </a:p>
          <a:p>
            <a:pPr lvl="2">
              <a:buFont typeface="Wingdings" pitchFamily="2" charset="2"/>
              <a:buNone/>
            </a:pPr>
            <a:r>
              <a:rPr lang="cs-CZ" dirty="0"/>
              <a:t>→ zanedbatelný dopad na tržní cenu</a:t>
            </a:r>
          </a:p>
          <a:p>
            <a:pPr lvl="2">
              <a:buFont typeface="Wingdings" pitchFamily="2" charset="2"/>
              <a:buNone/>
            </a:pPr>
            <a:r>
              <a:rPr lang="cs-CZ" dirty="0"/>
              <a:t>= cena je pro prodávající i kupující daná</a:t>
            </a:r>
          </a:p>
          <a:p>
            <a:r>
              <a:rPr lang="cs-CZ" dirty="0"/>
              <a:t>Produkce je </a:t>
            </a:r>
            <a:r>
              <a:rPr lang="cs-CZ" b="1" dirty="0"/>
              <a:t>identická</a:t>
            </a:r>
          </a:p>
          <a:p>
            <a:r>
              <a:rPr lang="cs-CZ" dirty="0"/>
              <a:t>Volný vstup do a výstup z </a:t>
            </a:r>
            <a:r>
              <a:rPr lang="cs-CZ" dirty="0" smtClean="0"/>
              <a:t>odvětví (žádné bariéry vstupu)</a:t>
            </a:r>
            <a:endParaRPr lang="cs-CZ" dirty="0"/>
          </a:p>
        </p:txBody>
      </p:sp>
      <p:sp>
        <p:nvSpPr>
          <p:cNvPr id="2" name="Zástupný symbol pro zápatí 1"/>
          <p:cNvSpPr>
            <a:spLocks noGrp="1"/>
          </p:cNvSpPr>
          <p:nvPr>
            <p:ph type="ftr" sz="quarter" idx="11"/>
          </p:nvPr>
        </p:nvSpPr>
        <p:spPr/>
        <p:txBody>
          <a:bodyPr/>
          <a:lstStyle/>
          <a:p>
            <a:r>
              <a:rPr lang="cs-CZ" smtClean="0"/>
              <a:t>Základy ekonomie</a:t>
            </a:r>
            <a:endParaRPr lang="cs-CZ"/>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cs-CZ"/>
              <a:t>DOKO - příklad</a:t>
            </a:r>
          </a:p>
        </p:txBody>
      </p:sp>
      <p:sp>
        <p:nvSpPr>
          <p:cNvPr id="113667" name="Rectangle 3"/>
          <p:cNvSpPr>
            <a:spLocks noGrp="1" noChangeArrowheads="1"/>
          </p:cNvSpPr>
          <p:nvPr>
            <p:ph type="body" idx="1"/>
          </p:nvPr>
        </p:nvSpPr>
        <p:spPr/>
        <p:txBody>
          <a:bodyPr/>
          <a:lstStyle/>
          <a:p>
            <a:pPr>
              <a:lnSpc>
                <a:spcPct val="90000"/>
              </a:lnSpc>
            </a:pPr>
            <a:r>
              <a:rPr lang="cs-CZ" dirty="0"/>
              <a:t>Dodavatel pšenice – podíl 1/1000 trhu</a:t>
            </a:r>
          </a:p>
          <a:p>
            <a:pPr>
              <a:lnSpc>
                <a:spcPct val="90000"/>
              </a:lnSpc>
            </a:pPr>
            <a:r>
              <a:rPr lang="cs-CZ" dirty="0"/>
              <a:t>Pšenice obchodována na plodinové burze = 1 trh</a:t>
            </a:r>
          </a:p>
          <a:p>
            <a:pPr>
              <a:lnSpc>
                <a:spcPct val="90000"/>
              </a:lnSpc>
            </a:pPr>
            <a:r>
              <a:rPr lang="cs-CZ" dirty="0"/>
              <a:t>Za jakou cenu prodávat, když na trhu obchodována tuna za 3000 Kč?</a:t>
            </a:r>
          </a:p>
          <a:p>
            <a:pPr lvl="1">
              <a:lnSpc>
                <a:spcPct val="90000"/>
              </a:lnSpc>
            </a:pPr>
            <a:r>
              <a:rPr lang="cs-CZ" dirty="0"/>
              <a:t>3001 Kč  X</a:t>
            </a:r>
          </a:p>
          <a:p>
            <a:pPr lvl="1">
              <a:lnSpc>
                <a:spcPct val="90000"/>
              </a:lnSpc>
            </a:pPr>
            <a:r>
              <a:rPr lang="cs-CZ" dirty="0"/>
              <a:t>2999 Kč  X</a:t>
            </a:r>
          </a:p>
          <a:p>
            <a:pPr lvl="1">
              <a:lnSpc>
                <a:spcPct val="90000"/>
              </a:lnSpc>
            </a:pPr>
            <a:r>
              <a:rPr lang="cs-CZ" dirty="0">
                <a:solidFill>
                  <a:srgbClr val="DA0500"/>
                </a:solidFill>
              </a:rPr>
              <a:t>3000 Kč </a:t>
            </a:r>
          </a:p>
          <a:p>
            <a:pPr>
              <a:lnSpc>
                <a:spcPct val="90000"/>
              </a:lnSpc>
            </a:pPr>
            <a:endParaRPr lang="cs-CZ" dirty="0">
              <a:solidFill>
                <a:srgbClr val="DA0500"/>
              </a:solidFill>
            </a:endParaRPr>
          </a:p>
        </p:txBody>
      </p:sp>
      <p:pic>
        <p:nvPicPr>
          <p:cNvPr id="5122" name="Picture 2" descr="Výsledek obrázku pro pšeni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4394948"/>
            <a:ext cx="3698106" cy="24630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13667">
                                            <p:txEl>
                                              <p:pRg st="3" end="3"/>
                                            </p:txEl>
                                          </p:spTgt>
                                        </p:tgtEl>
                                        <p:attrNameLst>
                                          <p:attrName>style.visibility</p:attrName>
                                        </p:attrNameLst>
                                      </p:cBhvr>
                                      <p:to>
                                        <p:strVal val="visible"/>
                                      </p:to>
                                    </p:set>
                                    <p:anim calcmode="lin" valueType="num">
                                      <p:cBhvr additive="base">
                                        <p:cTn id="7" dur="1000" fill="hold"/>
                                        <p:tgtEl>
                                          <p:spTgt spid="113667">
                                            <p:txEl>
                                              <p:pRg st="3" end="3"/>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1136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13667">
                                            <p:txEl>
                                              <p:pRg st="4" end="4"/>
                                            </p:txEl>
                                          </p:spTgt>
                                        </p:tgtEl>
                                        <p:attrNameLst>
                                          <p:attrName>style.visibility</p:attrName>
                                        </p:attrNameLst>
                                      </p:cBhvr>
                                      <p:to>
                                        <p:strVal val="visible"/>
                                      </p:to>
                                    </p:set>
                                    <p:anim calcmode="lin" valueType="num">
                                      <p:cBhvr additive="base">
                                        <p:cTn id="13" dur="1000" fill="hold"/>
                                        <p:tgtEl>
                                          <p:spTgt spid="113667">
                                            <p:txEl>
                                              <p:pRg st="4" end="4"/>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1136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13667">
                                            <p:txEl>
                                              <p:pRg st="5" end="5"/>
                                            </p:txEl>
                                          </p:spTgt>
                                        </p:tgtEl>
                                        <p:attrNameLst>
                                          <p:attrName>style.visibility</p:attrName>
                                        </p:attrNameLst>
                                      </p:cBhvr>
                                      <p:to>
                                        <p:strVal val="visible"/>
                                      </p:to>
                                    </p:set>
                                    <p:anim calcmode="lin" valueType="num">
                                      <p:cBhvr additive="base">
                                        <p:cTn id="19" dur="1000" fill="hold"/>
                                        <p:tgtEl>
                                          <p:spTgt spid="113667">
                                            <p:txEl>
                                              <p:pRg st="5" end="5"/>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11366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cs-CZ"/>
              <a:t>Individuální poptávka v DOKO</a:t>
            </a:r>
          </a:p>
        </p:txBody>
      </p:sp>
      <p:sp>
        <p:nvSpPr>
          <p:cNvPr id="101379" name="Line 3"/>
          <p:cNvSpPr>
            <a:spLocks noChangeShapeType="1"/>
          </p:cNvSpPr>
          <p:nvPr/>
        </p:nvSpPr>
        <p:spPr bwMode="auto">
          <a:xfrm>
            <a:off x="1835150" y="2565400"/>
            <a:ext cx="0" cy="3097213"/>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01380" name="Line 4"/>
          <p:cNvSpPr>
            <a:spLocks noChangeShapeType="1"/>
          </p:cNvSpPr>
          <p:nvPr/>
        </p:nvSpPr>
        <p:spPr bwMode="auto">
          <a:xfrm flipH="1">
            <a:off x="1835150" y="5661025"/>
            <a:ext cx="6553200" cy="0"/>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01381" name="Rectangle 5"/>
          <p:cNvSpPr>
            <a:spLocks noChangeArrowheads="1"/>
          </p:cNvSpPr>
          <p:nvPr/>
        </p:nvSpPr>
        <p:spPr bwMode="auto">
          <a:xfrm>
            <a:off x="1042988" y="2420938"/>
            <a:ext cx="735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spcBef>
                <a:spcPct val="20000"/>
              </a:spcBef>
              <a:buClr>
                <a:schemeClr val="tx1"/>
              </a:buClr>
              <a:buSzPct val="75000"/>
              <a:buFont typeface="Wingdings" pitchFamily="2" charset="2"/>
              <a:buNone/>
            </a:pPr>
            <a:r>
              <a:rPr lang="cs-CZ" sz="2000" dirty="0">
                <a:latin typeface="Arial" charset="0"/>
              </a:rPr>
              <a:t>cena</a:t>
            </a:r>
          </a:p>
        </p:txBody>
      </p:sp>
      <p:sp>
        <p:nvSpPr>
          <p:cNvPr id="101382" name="Rectangle 6"/>
          <p:cNvSpPr>
            <a:spLocks noChangeArrowheads="1"/>
          </p:cNvSpPr>
          <p:nvPr/>
        </p:nvSpPr>
        <p:spPr bwMode="auto">
          <a:xfrm>
            <a:off x="7380288" y="5734050"/>
            <a:ext cx="11985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spcBef>
                <a:spcPct val="20000"/>
              </a:spcBef>
              <a:buClr>
                <a:schemeClr val="tx1"/>
              </a:buClr>
              <a:buSzPct val="75000"/>
              <a:buFont typeface="Wingdings" pitchFamily="2" charset="2"/>
              <a:buNone/>
            </a:pPr>
            <a:r>
              <a:rPr lang="cs-CZ" sz="2000">
                <a:latin typeface="Arial" charset="0"/>
              </a:rPr>
              <a:t>množství</a:t>
            </a:r>
          </a:p>
        </p:txBody>
      </p:sp>
      <p:sp>
        <p:nvSpPr>
          <p:cNvPr id="101384" name="Line 8"/>
          <p:cNvSpPr>
            <a:spLocks noChangeShapeType="1"/>
          </p:cNvSpPr>
          <p:nvPr/>
        </p:nvSpPr>
        <p:spPr bwMode="auto">
          <a:xfrm flipV="1">
            <a:off x="1835150" y="4221163"/>
            <a:ext cx="4608513" cy="0"/>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01386" name="Rectangle 10"/>
          <p:cNvSpPr>
            <a:spLocks noChangeArrowheads="1"/>
          </p:cNvSpPr>
          <p:nvPr/>
        </p:nvSpPr>
        <p:spPr bwMode="auto">
          <a:xfrm>
            <a:off x="6519762" y="4036497"/>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spcBef>
                <a:spcPct val="20000"/>
              </a:spcBef>
              <a:buClr>
                <a:schemeClr val="tx1"/>
              </a:buClr>
              <a:buSzPct val="75000"/>
              <a:buFont typeface="Wingdings" pitchFamily="2" charset="2"/>
              <a:buNone/>
            </a:pPr>
            <a:r>
              <a:rPr lang="cs-CZ" sz="2000" dirty="0">
                <a:solidFill>
                  <a:srgbClr val="C00000"/>
                </a:solidFill>
                <a:latin typeface="Arial" charset="0"/>
              </a:rPr>
              <a:t>D</a:t>
            </a:r>
            <a:endParaRPr lang="cs-CZ" sz="2000" baseline="-25000" dirty="0">
              <a:solidFill>
                <a:srgbClr val="C00000"/>
              </a:solidFill>
              <a:latin typeface="Arial" charset="0"/>
            </a:endParaRPr>
          </a:p>
        </p:txBody>
      </p:sp>
      <p:sp>
        <p:nvSpPr>
          <p:cNvPr id="101393" name="Text Box 17"/>
          <p:cNvSpPr txBox="1">
            <a:spLocks noChangeArrowheads="1"/>
          </p:cNvSpPr>
          <p:nvPr/>
        </p:nvSpPr>
        <p:spPr bwMode="auto">
          <a:xfrm>
            <a:off x="3203575" y="2349500"/>
            <a:ext cx="2447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dirty="0"/>
              <a:t>pšenice</a:t>
            </a:r>
          </a:p>
        </p:txBody>
      </p:sp>
      <p:sp>
        <p:nvSpPr>
          <p:cNvPr id="2" name="Zástupný symbol pro zápatí 1"/>
          <p:cNvSpPr>
            <a:spLocks noGrp="1"/>
          </p:cNvSpPr>
          <p:nvPr>
            <p:ph type="ftr" sz="quarter" idx="11"/>
          </p:nvPr>
        </p:nvSpPr>
        <p:spPr/>
        <p:txBody>
          <a:bodyPr/>
          <a:lstStyle/>
          <a:p>
            <a:r>
              <a:rPr lang="cs-CZ" smtClean="0"/>
              <a:t>Základy ekonomie</a:t>
            </a:r>
            <a:endParaRPr lang="cs-CZ"/>
          </a:p>
        </p:txBody>
      </p:sp>
      <p:pic>
        <p:nvPicPr>
          <p:cNvPr id="6146" name="Picture 2" descr="Výsledek obrázku pro pšeni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1954" y="1920489"/>
            <a:ext cx="2686844" cy="17946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1002291" y="4036497"/>
            <a:ext cx="763351" cy="369332"/>
          </a:xfrm>
          <a:prstGeom prst="rect">
            <a:avLst/>
          </a:prstGeom>
          <a:noFill/>
        </p:spPr>
        <p:txBody>
          <a:bodyPr wrap="none" rtlCol="0">
            <a:spAutoFit/>
          </a:bodyPr>
          <a:lstStyle/>
          <a:p>
            <a:r>
              <a:rPr lang="cs-CZ" dirty="0" smtClean="0"/>
              <a:t>3 000</a:t>
            </a:r>
            <a:endParaRPr lang="cs-CZ"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cs-CZ"/>
              <a:t>Příčiny nedokonalosti trhů</a:t>
            </a:r>
          </a:p>
        </p:txBody>
      </p:sp>
      <p:sp>
        <p:nvSpPr>
          <p:cNvPr id="77827" name="Rectangle 3"/>
          <p:cNvSpPr>
            <a:spLocks noGrp="1" noChangeArrowheads="1"/>
          </p:cNvSpPr>
          <p:nvPr>
            <p:ph type="body" idx="1"/>
          </p:nvPr>
        </p:nvSpPr>
        <p:spPr/>
        <p:txBody>
          <a:bodyPr/>
          <a:lstStyle/>
          <a:p>
            <a:r>
              <a:rPr lang="cs-CZ" b="1" dirty="0"/>
              <a:t>Nedokonalá informovanost </a:t>
            </a:r>
            <a:r>
              <a:rPr lang="cs-CZ" dirty="0"/>
              <a:t>prodávajících a kupujících </a:t>
            </a:r>
            <a:r>
              <a:rPr lang="cs-CZ" sz="2800" dirty="0"/>
              <a:t>(rozptýlené </a:t>
            </a:r>
            <a:r>
              <a:rPr lang="cs-CZ" sz="2800" dirty="0" smtClean="0"/>
              <a:t>trhy)</a:t>
            </a:r>
          </a:p>
          <a:p>
            <a:r>
              <a:rPr lang="cs-CZ" dirty="0" smtClean="0"/>
              <a:t>Náklady </a:t>
            </a:r>
            <a:r>
              <a:rPr lang="cs-CZ" dirty="0"/>
              <a:t>na </a:t>
            </a:r>
            <a:r>
              <a:rPr lang="cs-CZ" b="1" dirty="0"/>
              <a:t>změnu </a:t>
            </a:r>
            <a:r>
              <a:rPr lang="cs-CZ" b="1" dirty="0" smtClean="0"/>
              <a:t>dodavatele </a:t>
            </a:r>
            <a:r>
              <a:rPr lang="cs-CZ" dirty="0" smtClean="0"/>
              <a:t>(manuály, sítě)</a:t>
            </a:r>
          </a:p>
          <a:p>
            <a:r>
              <a:rPr lang="cs-CZ" b="1" dirty="0" smtClean="0"/>
              <a:t>Nehomogenní</a:t>
            </a:r>
            <a:r>
              <a:rPr lang="cs-CZ" dirty="0" smtClean="0"/>
              <a:t> produkt (není rohlík jako rohlík)</a:t>
            </a:r>
          </a:p>
          <a:p>
            <a:r>
              <a:rPr lang="cs-CZ" b="1" dirty="0" smtClean="0"/>
              <a:t>Malý </a:t>
            </a:r>
            <a:r>
              <a:rPr lang="cs-CZ" b="1" dirty="0"/>
              <a:t>počet </a:t>
            </a:r>
            <a:r>
              <a:rPr lang="cs-CZ" dirty="0" smtClean="0"/>
              <a:t>prodávajících</a:t>
            </a:r>
            <a:endParaRPr lang="cs-CZ" dirty="0"/>
          </a:p>
        </p:txBody>
      </p:sp>
      <p:sp>
        <p:nvSpPr>
          <p:cNvPr id="2" name="Zástupný symbol pro zápatí 1"/>
          <p:cNvSpPr>
            <a:spLocks noGrp="1"/>
          </p:cNvSpPr>
          <p:nvPr>
            <p:ph type="ftr" sz="quarter" idx="11"/>
          </p:nvPr>
        </p:nvSpPr>
        <p:spPr/>
        <p:txBody>
          <a:bodyPr/>
          <a:lstStyle/>
          <a:p>
            <a:r>
              <a:rPr lang="cs-CZ" smtClean="0"/>
              <a:t>Základy ekonomie</a:t>
            </a:r>
            <a:endParaRPr lang="cs-CZ"/>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cs-CZ"/>
              <a:t>NEDOKO – příklad </a:t>
            </a:r>
          </a:p>
        </p:txBody>
      </p:sp>
      <p:sp>
        <p:nvSpPr>
          <p:cNvPr id="115715" name="Rectangle 3"/>
          <p:cNvSpPr>
            <a:spLocks noGrp="1" noChangeArrowheads="1"/>
          </p:cNvSpPr>
          <p:nvPr>
            <p:ph type="body" idx="1"/>
          </p:nvPr>
        </p:nvSpPr>
        <p:spPr/>
        <p:txBody>
          <a:bodyPr/>
          <a:lstStyle/>
          <a:p>
            <a:r>
              <a:rPr lang="cs-CZ" dirty="0"/>
              <a:t>Prodejce guláše v restauraci (1 z desítek restaurací ve městě)</a:t>
            </a:r>
          </a:p>
          <a:p>
            <a:r>
              <a:rPr lang="cs-CZ" dirty="0"/>
              <a:t>Za 35 Kč prodá 30 gulášů</a:t>
            </a:r>
          </a:p>
          <a:p>
            <a:pPr lvl="1"/>
            <a:r>
              <a:rPr lang="cs-CZ" dirty="0"/>
              <a:t>Když cena 40 Kč – ztratí pár zákazníků, ale ne všechny</a:t>
            </a:r>
          </a:p>
          <a:p>
            <a:pPr lvl="1">
              <a:buFont typeface="Wingdings" pitchFamily="2" charset="2"/>
              <a:buNone/>
            </a:pPr>
            <a:r>
              <a:rPr lang="cs-CZ" dirty="0"/>
              <a:t>= Hospodský má manévrovací prostor pro tvorbu ceny</a:t>
            </a:r>
          </a:p>
          <a:p>
            <a:r>
              <a:rPr lang="cs-CZ" dirty="0" smtClean="0"/>
              <a:t>Poptávka </a:t>
            </a:r>
            <a:r>
              <a:rPr lang="cs-CZ" dirty="0"/>
              <a:t>není dokonale elastická</a:t>
            </a:r>
          </a:p>
          <a:p>
            <a:endParaRPr lang="cs-CZ" dirty="0"/>
          </a:p>
        </p:txBody>
      </p:sp>
      <p:sp>
        <p:nvSpPr>
          <p:cNvPr id="2" name="Zástupný symbol pro zápatí 1"/>
          <p:cNvSpPr>
            <a:spLocks noGrp="1"/>
          </p:cNvSpPr>
          <p:nvPr>
            <p:ph type="ftr" sz="quarter" idx="11"/>
          </p:nvPr>
        </p:nvSpPr>
        <p:spPr/>
        <p:txBody>
          <a:bodyPr/>
          <a:lstStyle/>
          <a:p>
            <a:r>
              <a:rPr lang="cs-CZ" smtClean="0"/>
              <a:t>Základy ekonomie</a:t>
            </a:r>
            <a:endParaRPr lang="cs-CZ"/>
          </a:p>
        </p:txBody>
      </p:sp>
    </p:spTree>
  </p:cSld>
  <p:clrMapOvr>
    <a:masterClrMapping/>
  </p:clrMapOvr>
</p:sld>
</file>

<file path=ppt/theme/theme1.xml><?xml version="1.0" encoding="utf-8"?>
<a:theme xmlns:a="http://schemas.openxmlformats.org/drawingml/2006/main" name="Směsice">
  <a:themeElements>
    <a:clrScheme name="Směsice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Směsice">
      <a:majorFont>
        <a:latin typeface="Tahoma"/>
        <a:ea typeface=""/>
        <a:cs typeface=""/>
      </a:majorFont>
      <a:minorFont>
        <a:latin typeface="Tahom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ěsic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ce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ce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ce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Směsic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c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1375</TotalTime>
  <Words>1146</Words>
  <Application>Microsoft Office PowerPoint</Application>
  <PresentationFormat>Předvádění na obrazovce (4:3)</PresentationFormat>
  <Paragraphs>273</Paragraphs>
  <Slides>33</Slides>
  <Notes>0</Notes>
  <HiddenSlides>0</HiddenSlides>
  <MMClips>0</MMClips>
  <ScaleCrop>false</ScaleCrop>
  <HeadingPairs>
    <vt:vector size="4" baseType="variant">
      <vt:variant>
        <vt:lpstr>Motiv</vt:lpstr>
      </vt:variant>
      <vt:variant>
        <vt:i4>1</vt:i4>
      </vt:variant>
      <vt:variant>
        <vt:lpstr>Nadpisy snímků</vt:lpstr>
      </vt:variant>
      <vt:variant>
        <vt:i4>33</vt:i4>
      </vt:variant>
    </vt:vector>
  </HeadingPairs>
  <TitlesOfParts>
    <vt:vector size="34" baseType="lpstr">
      <vt:lpstr>Směsice</vt:lpstr>
      <vt:lpstr>6 </vt:lpstr>
      <vt:lpstr>Cíl firmy: maximalizace zisku</vt:lpstr>
      <vt:lpstr>Příklad – maximalizace zisku</vt:lpstr>
      <vt:lpstr>1. Dokonalá konkurence</vt:lpstr>
      <vt:lpstr>Dokonalá konkurence</vt:lpstr>
      <vt:lpstr>DOKO - příklad</vt:lpstr>
      <vt:lpstr>Individuální poptávka v DOKO</vt:lpstr>
      <vt:lpstr>Příčiny nedokonalosti trhů</vt:lpstr>
      <vt:lpstr>NEDOKO – příklad </vt:lpstr>
      <vt:lpstr>Individuální poptávka  v NEDOKO</vt:lpstr>
      <vt:lpstr>Tržní struktura</vt:lpstr>
      <vt:lpstr>Monopol</vt:lpstr>
      <vt:lpstr>2. Monopol (monos – polein)</vt:lpstr>
      <vt:lpstr>Bariéry vstupu</vt:lpstr>
      <vt:lpstr>Státní řešení monopolů</vt:lpstr>
      <vt:lpstr>Padne nejstarší monopol na sůl na světě. Čína ho měla neuvěřitelných 2600 let </vt:lpstr>
      <vt:lpstr>Regulace</vt:lpstr>
      <vt:lpstr>           Antidumpingová politika</vt:lpstr>
      <vt:lpstr>Cenová diskriminace</vt:lpstr>
      <vt:lpstr>Cenová diskriminace</vt:lpstr>
      <vt:lpstr>Cenová diskriminace</vt:lpstr>
      <vt:lpstr>Jak časté jsou problémy s monopoly?</vt:lpstr>
      <vt:lpstr>Nic netrvá věčně</vt:lpstr>
      <vt:lpstr>3. Oligopol</vt:lpstr>
      <vt:lpstr>Teorie her</vt:lpstr>
      <vt:lpstr>Vězňovo dilema</vt:lpstr>
      <vt:lpstr>Vězňovo dilema</vt:lpstr>
      <vt:lpstr>Antikartelové zákonodárství</vt:lpstr>
      <vt:lpstr>Student Agency zaplatí pět milionů. Zneužila svůj monopol</vt:lpstr>
      <vt:lpstr>Protikartelové zákonodárství</vt:lpstr>
      <vt:lpstr>4. Monopolistická konkurence</vt:lpstr>
      <vt:lpstr>Prezentace aplikace PowerPoint</vt:lpstr>
      <vt:lpstr>Příště: Makroekonomie</vt:lpstr>
    </vt:vector>
  </TitlesOfParts>
  <Company>ESF - 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Přednáška 1.</dc:title>
  <dc:creator>Lipovská Hana</dc:creator>
  <cp:lastModifiedBy>Lipovská Hana</cp:lastModifiedBy>
  <cp:revision>70</cp:revision>
  <dcterms:created xsi:type="dcterms:W3CDTF">2007-09-07T08:06:30Z</dcterms:created>
  <dcterms:modified xsi:type="dcterms:W3CDTF">2018-03-20T08:38:23Z</dcterms:modified>
</cp:coreProperties>
</file>