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2"/>
  </p:sldMasterIdLst>
  <p:notesMasterIdLst>
    <p:notesMasterId r:id="rId40"/>
  </p:notesMasterIdLst>
  <p:sldIdLst>
    <p:sldId id="256" r:id="rId3"/>
    <p:sldId id="334" r:id="rId4"/>
    <p:sldId id="302" r:id="rId5"/>
    <p:sldId id="300" r:id="rId6"/>
    <p:sldId id="335" r:id="rId7"/>
    <p:sldId id="337" r:id="rId8"/>
    <p:sldId id="338" r:id="rId9"/>
    <p:sldId id="325" r:id="rId10"/>
    <p:sldId id="328" r:id="rId11"/>
    <p:sldId id="339" r:id="rId12"/>
    <p:sldId id="336" r:id="rId13"/>
    <p:sldId id="303" r:id="rId14"/>
    <p:sldId id="321" r:id="rId15"/>
    <p:sldId id="322" r:id="rId16"/>
    <p:sldId id="340" r:id="rId17"/>
    <p:sldId id="323" r:id="rId18"/>
    <p:sldId id="324" r:id="rId19"/>
    <p:sldId id="319" r:id="rId20"/>
    <p:sldId id="327" r:id="rId21"/>
    <p:sldId id="304" r:id="rId22"/>
    <p:sldId id="305" r:id="rId23"/>
    <p:sldId id="341" r:id="rId24"/>
    <p:sldId id="343" r:id="rId25"/>
    <p:sldId id="342" r:id="rId26"/>
    <p:sldId id="306" r:id="rId27"/>
    <p:sldId id="307" r:id="rId28"/>
    <p:sldId id="344" r:id="rId29"/>
    <p:sldId id="308" r:id="rId30"/>
    <p:sldId id="345" r:id="rId31"/>
    <p:sldId id="309" r:id="rId32"/>
    <p:sldId id="313" r:id="rId33"/>
    <p:sldId id="329" r:id="rId34"/>
    <p:sldId id="315" r:id="rId35"/>
    <p:sldId id="314" r:id="rId36"/>
    <p:sldId id="346" r:id="rId37"/>
    <p:sldId id="316" r:id="rId38"/>
    <p:sldId id="330" r:id="rId3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6" autoAdjust="0"/>
    <p:restoredTop sz="94563" autoAdjust="0"/>
  </p:normalViewPr>
  <p:slideViewPr>
    <p:cSldViewPr>
      <p:cViewPr>
        <p:scale>
          <a:sx n="94" d="100"/>
          <a:sy n="94" d="100"/>
        </p:scale>
        <p:origin x="-12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Se&#353;it2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Se&#353;it2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Se&#353;it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List1!$B$9</c:f>
              <c:strCache>
                <c:ptCount val="1"/>
                <c:pt idx="0">
                  <c:v>celkem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List1!$A$10:$A$15</c:f>
              <c:strCache>
                <c:ptCount val="6"/>
                <c:pt idx="0">
                  <c:v>do 20 let</c:v>
                </c:pt>
                <c:pt idx="1">
                  <c:v>20 - 29 let</c:v>
                </c:pt>
                <c:pt idx="2">
                  <c:v>30 - 39 let</c:v>
                </c:pt>
                <c:pt idx="3">
                  <c:v>40 - 49 let</c:v>
                </c:pt>
                <c:pt idx="4">
                  <c:v>50 - 59 let</c:v>
                </c:pt>
                <c:pt idx="5">
                  <c:v>60 a více let</c:v>
                </c:pt>
              </c:strCache>
            </c:strRef>
          </c:cat>
          <c:val>
            <c:numRef>
              <c:f>List1!$B$10:$B$15</c:f>
              <c:numCache>
                <c:formatCode>General</c:formatCode>
                <c:ptCount val="6"/>
                <c:pt idx="0">
                  <c:v>97.428600000000003</c:v>
                </c:pt>
                <c:pt idx="1">
                  <c:v>126.11060000000001</c:v>
                </c:pt>
                <c:pt idx="2">
                  <c:v>142.8434</c:v>
                </c:pt>
                <c:pt idx="3">
                  <c:v>136.51419999999999</c:v>
                </c:pt>
                <c:pt idx="4">
                  <c:v>130.47110000000001</c:v>
                </c:pt>
                <c:pt idx="5">
                  <c:v>134.16999999999999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List1!$C$9</c:f>
              <c:strCache>
                <c:ptCount val="1"/>
                <c:pt idx="0">
                  <c:v>muži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List1!$A$10:$A$15</c:f>
              <c:strCache>
                <c:ptCount val="6"/>
                <c:pt idx="0">
                  <c:v>do 20 let</c:v>
                </c:pt>
                <c:pt idx="1">
                  <c:v>20 - 29 let</c:v>
                </c:pt>
                <c:pt idx="2">
                  <c:v>30 - 39 let</c:v>
                </c:pt>
                <c:pt idx="3">
                  <c:v>40 - 49 let</c:v>
                </c:pt>
                <c:pt idx="4">
                  <c:v>50 - 59 let</c:v>
                </c:pt>
                <c:pt idx="5">
                  <c:v>60 a více let</c:v>
                </c:pt>
              </c:strCache>
            </c:strRef>
          </c:cat>
          <c:val>
            <c:numRef>
              <c:f>List1!$C$10:$C$15</c:f>
              <c:numCache>
                <c:formatCode>General</c:formatCode>
                <c:ptCount val="6"/>
                <c:pt idx="0">
                  <c:v>102.6682</c:v>
                </c:pt>
                <c:pt idx="1">
                  <c:v>132.309</c:v>
                </c:pt>
                <c:pt idx="2">
                  <c:v>155.01050000000001</c:v>
                </c:pt>
                <c:pt idx="3">
                  <c:v>153.75579999999999</c:v>
                </c:pt>
                <c:pt idx="4">
                  <c:v>143.17259999999999</c:v>
                </c:pt>
                <c:pt idx="5">
                  <c:v>138.20930000000001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List1!$D$9</c:f>
              <c:strCache>
                <c:ptCount val="1"/>
                <c:pt idx="0">
                  <c:v>ženy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List1!$A$10:$A$15</c:f>
              <c:strCache>
                <c:ptCount val="6"/>
                <c:pt idx="0">
                  <c:v>do 20 let</c:v>
                </c:pt>
                <c:pt idx="1">
                  <c:v>20 - 29 let</c:v>
                </c:pt>
                <c:pt idx="2">
                  <c:v>30 - 39 let</c:v>
                </c:pt>
                <c:pt idx="3">
                  <c:v>40 - 49 let</c:v>
                </c:pt>
                <c:pt idx="4">
                  <c:v>50 - 59 let</c:v>
                </c:pt>
                <c:pt idx="5">
                  <c:v>60 a více let</c:v>
                </c:pt>
              </c:strCache>
            </c:strRef>
          </c:cat>
          <c:val>
            <c:numRef>
              <c:f>List1!$D$10:$D$15</c:f>
              <c:numCache>
                <c:formatCode>General</c:formatCode>
                <c:ptCount val="6"/>
                <c:pt idx="0">
                  <c:v>90.570899999999995</c:v>
                </c:pt>
                <c:pt idx="1">
                  <c:v>116.6711</c:v>
                </c:pt>
                <c:pt idx="2">
                  <c:v>123.3779</c:v>
                </c:pt>
                <c:pt idx="3">
                  <c:v>117.93429999999999</c:v>
                </c:pt>
                <c:pt idx="4">
                  <c:v>114.8449</c:v>
                </c:pt>
                <c:pt idx="5">
                  <c:v>119.2967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33568"/>
        <c:axId val="50335104"/>
      </c:lineChart>
      <c:catAx>
        <c:axId val="50333568"/>
        <c:scaling>
          <c:orientation val="minMax"/>
        </c:scaling>
        <c:delete val="0"/>
        <c:axPos val="b"/>
        <c:majorTickMark val="out"/>
        <c:minorTickMark val="none"/>
        <c:tickLblPos val="nextTo"/>
        <c:crossAx val="50335104"/>
        <c:crosses val="autoZero"/>
        <c:auto val="1"/>
        <c:lblAlgn val="ctr"/>
        <c:lblOffset val="100"/>
        <c:noMultiLvlLbl val="0"/>
      </c:catAx>
      <c:valAx>
        <c:axId val="50335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hodinová mzda [Kč]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03335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List1!$B$17</c:f>
              <c:strCache>
                <c:ptCount val="1"/>
                <c:pt idx="0">
                  <c:v>celkem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List1!$A$18:$A$23</c:f>
              <c:strCache>
                <c:ptCount val="6"/>
                <c:pt idx="0">
                  <c:v>do 20 let</c:v>
                </c:pt>
                <c:pt idx="1">
                  <c:v>20 - 29 let</c:v>
                </c:pt>
                <c:pt idx="2">
                  <c:v>30 - 39 let</c:v>
                </c:pt>
                <c:pt idx="3">
                  <c:v>40 - 49 let</c:v>
                </c:pt>
                <c:pt idx="4">
                  <c:v>50 - 59 let</c:v>
                </c:pt>
                <c:pt idx="5">
                  <c:v>60 a více let</c:v>
                </c:pt>
              </c:strCache>
            </c:strRef>
          </c:cat>
          <c:val>
            <c:numRef>
              <c:f>List1!$B$18:$B$23</c:f>
              <c:numCache>
                <c:formatCode>General</c:formatCode>
                <c:ptCount val="6"/>
                <c:pt idx="0">
                  <c:v>66</c:v>
                </c:pt>
                <c:pt idx="1">
                  <c:v>127.976</c:v>
                </c:pt>
                <c:pt idx="2">
                  <c:v>148.40899999999999</c:v>
                </c:pt>
                <c:pt idx="3">
                  <c:v>152.23820000000001</c:v>
                </c:pt>
                <c:pt idx="4">
                  <c:v>156.9992</c:v>
                </c:pt>
                <c:pt idx="5">
                  <c:v>161.58029999999999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List1!$C$17</c:f>
              <c:strCache>
                <c:ptCount val="1"/>
                <c:pt idx="0">
                  <c:v>muži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List1!$A$18:$A$23</c:f>
              <c:strCache>
                <c:ptCount val="6"/>
                <c:pt idx="0">
                  <c:v>do 20 let</c:v>
                </c:pt>
                <c:pt idx="1">
                  <c:v>20 - 29 let</c:v>
                </c:pt>
                <c:pt idx="2">
                  <c:v>30 - 39 let</c:v>
                </c:pt>
                <c:pt idx="3">
                  <c:v>40 - 49 let</c:v>
                </c:pt>
                <c:pt idx="4">
                  <c:v>50 - 59 let</c:v>
                </c:pt>
                <c:pt idx="5">
                  <c:v>60 a více let</c:v>
                </c:pt>
              </c:strCache>
            </c:strRef>
          </c:cat>
          <c:val>
            <c:numRef>
              <c:f>List1!$C$18:$C$23</c:f>
              <c:numCache>
                <c:formatCode>General</c:formatCode>
                <c:ptCount val="6"/>
                <c:pt idx="0">
                  <c:v>63.01</c:v>
                </c:pt>
                <c:pt idx="1">
                  <c:v>135.0308</c:v>
                </c:pt>
                <c:pt idx="2">
                  <c:v>168.0924</c:v>
                </c:pt>
                <c:pt idx="3">
                  <c:v>182.93340000000001</c:v>
                </c:pt>
                <c:pt idx="4">
                  <c:v>168.833</c:v>
                </c:pt>
                <c:pt idx="5">
                  <c:v>162.9194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List1!$D$17</c:f>
              <c:strCache>
                <c:ptCount val="1"/>
                <c:pt idx="0">
                  <c:v>ženy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List1!$A$18:$A$23</c:f>
              <c:strCache>
                <c:ptCount val="6"/>
                <c:pt idx="0">
                  <c:v>do 20 let</c:v>
                </c:pt>
                <c:pt idx="1">
                  <c:v>20 - 29 let</c:v>
                </c:pt>
                <c:pt idx="2">
                  <c:v>30 - 39 let</c:v>
                </c:pt>
                <c:pt idx="3">
                  <c:v>40 - 49 let</c:v>
                </c:pt>
                <c:pt idx="4">
                  <c:v>50 - 59 let</c:v>
                </c:pt>
                <c:pt idx="5">
                  <c:v>60 a více let</c:v>
                </c:pt>
              </c:strCache>
            </c:strRef>
          </c:cat>
          <c:val>
            <c:numRef>
              <c:f>List1!$D$18:$D$23</c:f>
              <c:numCache>
                <c:formatCode>General</c:formatCode>
                <c:ptCount val="6"/>
                <c:pt idx="0">
                  <c:v>74.739999999999995</c:v>
                </c:pt>
                <c:pt idx="1">
                  <c:v>124.408</c:v>
                </c:pt>
                <c:pt idx="2">
                  <c:v>137.38919999999999</c:v>
                </c:pt>
                <c:pt idx="3">
                  <c:v>143.86089999999999</c:v>
                </c:pt>
                <c:pt idx="4">
                  <c:v>152.83600000000001</c:v>
                </c:pt>
                <c:pt idx="5">
                  <c:v>160.6705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77856"/>
        <c:axId val="50379392"/>
      </c:lineChart>
      <c:catAx>
        <c:axId val="50377856"/>
        <c:scaling>
          <c:orientation val="minMax"/>
        </c:scaling>
        <c:delete val="0"/>
        <c:axPos val="b"/>
        <c:majorTickMark val="out"/>
        <c:minorTickMark val="none"/>
        <c:tickLblPos val="nextTo"/>
        <c:crossAx val="50379392"/>
        <c:crosses val="autoZero"/>
        <c:auto val="1"/>
        <c:lblAlgn val="ctr"/>
        <c:lblOffset val="100"/>
        <c:noMultiLvlLbl val="0"/>
      </c:catAx>
      <c:valAx>
        <c:axId val="50379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hodinový plat [Kč]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03778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Průměrná hrubá měsíční mzda [Kč]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cat>
            <c:numRef>
              <c:f>List1!$A$2:$A$18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List1!$B$2:$B$18</c:f>
              <c:numCache>
                <c:formatCode>General</c:formatCode>
                <c:ptCount val="17"/>
                <c:pt idx="0">
                  <c:v>13219</c:v>
                </c:pt>
                <c:pt idx="1">
                  <c:v>14378</c:v>
                </c:pt>
                <c:pt idx="2">
                  <c:v>15524</c:v>
                </c:pt>
                <c:pt idx="3">
                  <c:v>16430</c:v>
                </c:pt>
                <c:pt idx="4">
                  <c:v>17466</c:v>
                </c:pt>
                <c:pt idx="5">
                  <c:v>18334</c:v>
                </c:pt>
                <c:pt idx="6">
                  <c:v>19456</c:v>
                </c:pt>
                <c:pt idx="7">
                  <c:v>20957</c:v>
                </c:pt>
                <c:pt idx="8">
                  <c:v>22592</c:v>
                </c:pt>
                <c:pt idx="9">
                  <c:v>23344</c:v>
                </c:pt>
                <c:pt idx="10">
                  <c:v>23864</c:v>
                </c:pt>
                <c:pt idx="11">
                  <c:v>24455</c:v>
                </c:pt>
                <c:pt idx="12">
                  <c:v>25067</c:v>
                </c:pt>
                <c:pt idx="13">
                  <c:v>25035</c:v>
                </c:pt>
                <c:pt idx="14">
                  <c:v>25768</c:v>
                </c:pt>
                <c:pt idx="15">
                  <c:v>26467</c:v>
                </c:pt>
                <c:pt idx="16">
                  <c:v>29320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1782144"/>
        <c:axId val="137658368"/>
      </c:barChart>
      <c:catAx>
        <c:axId val="11178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7658368"/>
        <c:crosses val="autoZero"/>
        <c:auto val="1"/>
        <c:lblAlgn val="ctr"/>
        <c:lblOffset val="100"/>
        <c:noMultiLvlLbl val="0"/>
      </c:catAx>
      <c:valAx>
        <c:axId val="137658368"/>
        <c:scaling>
          <c:orientation val="minMax"/>
          <c:max val="30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mtClean="0"/>
                  <a:t>Průměrná hrubá měsíční mzda [Kč]</a:t>
                </a:r>
                <a:endParaRPr lang="cs-CZ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1782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List3!$A$1:$A$19</c:f>
              <c:strCache>
                <c:ptCount val="19"/>
                <c:pt idx="0">
                  <c:v>Ubytování, stravování a pohostinství</c:v>
                </c:pt>
                <c:pt idx="1">
                  <c:v>Administrativní a podpůrné činnosti
</c:v>
                </c:pt>
                <c:pt idx="2">
                  <c:v>Zemědělství, lesnictví a rybářství
</c:v>
                </c:pt>
                <c:pt idx="3">
                  <c:v>Ostatní činnosti
</c:v>
                </c:pt>
                <c:pt idx="4">
                  <c:v>Kulturní, zábavní a rekreační činnosti
</c:v>
                </c:pt>
                <c:pt idx="5">
                  <c:v>Činnosti v oblasti nemovitostí
</c:v>
                </c:pt>
                <c:pt idx="6">
                  <c:v>Stavebnictví</c:v>
                </c:pt>
                <c:pt idx="7">
                  <c:v>Zásobování vodou; činnosti související s odpadními vodami, odpady a sanacemi
</c:v>
                </c:pt>
                <c:pt idx="8">
                  <c:v>Vzdělávání
</c:v>
                </c:pt>
                <c:pt idx="9">
                  <c:v>Doprava a skladování
</c:v>
                </c:pt>
                <c:pt idx="10">
                  <c:v>Velkoobchod a maloobchod; opravy a údržba motorových vozidel
</c:v>
                </c:pt>
                <c:pt idx="11">
                  <c:v>Zpracovatelský průmysl
</c:v>
                </c:pt>
                <c:pt idx="12">
                  <c:v>Zdravotní a sociální péče
</c:v>
                </c:pt>
                <c:pt idx="13">
                  <c:v>Veřejná správa a obrana; povinné sociální zabezpečení
y</c:v>
                </c:pt>
                <c:pt idx="14">
                  <c:v>Těžba a dobývání
</c:v>
                </c:pt>
                <c:pt idx="15">
                  <c:v>Profesní, vědecké a technické činnosti
</c:v>
                </c:pt>
                <c:pt idx="16">
                  <c:v>Výroba a rozvod elektřiny, plynu, tepla a klimatizovaného vzduchu
</c:v>
                </c:pt>
                <c:pt idx="17">
                  <c:v>Informační a komunikační činnosti
</c:v>
                </c:pt>
                <c:pt idx="18">
                  <c:v>Peněžnictví a pojišťovnictví
</c:v>
                </c:pt>
              </c:strCache>
            </c:strRef>
          </c:cat>
          <c:val>
            <c:numRef>
              <c:f>List3!$B$1:$B$19</c:f>
              <c:numCache>
                <c:formatCode>#,##0</c:formatCode>
                <c:ptCount val="19"/>
                <c:pt idx="0">
                  <c:v>15280</c:v>
                </c:pt>
                <c:pt idx="1">
                  <c:v>17811</c:v>
                </c:pt>
                <c:pt idx="2">
                  <c:v>20789</c:v>
                </c:pt>
                <c:pt idx="3">
                  <c:v>20958</c:v>
                </c:pt>
                <c:pt idx="4">
                  <c:v>22579</c:v>
                </c:pt>
                <c:pt idx="5">
                  <c:v>23590</c:v>
                </c:pt>
                <c:pt idx="6">
                  <c:v>23865</c:v>
                </c:pt>
                <c:pt idx="7">
                  <c:v>24724</c:v>
                </c:pt>
                <c:pt idx="8">
                  <c:v>24849</c:v>
                </c:pt>
                <c:pt idx="9">
                  <c:v>25014</c:v>
                </c:pt>
                <c:pt idx="10">
                  <c:v>25243</c:v>
                </c:pt>
                <c:pt idx="11">
                  <c:v>27005</c:v>
                </c:pt>
                <c:pt idx="12">
                  <c:v>27114</c:v>
                </c:pt>
                <c:pt idx="13">
                  <c:v>29327</c:v>
                </c:pt>
                <c:pt idx="14">
                  <c:v>30566</c:v>
                </c:pt>
                <c:pt idx="15">
                  <c:v>33504</c:v>
                </c:pt>
                <c:pt idx="16">
                  <c:v>41594</c:v>
                </c:pt>
                <c:pt idx="17">
                  <c:v>50112</c:v>
                </c:pt>
                <c:pt idx="18">
                  <c:v>52717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074368"/>
        <c:axId val="52075904"/>
      </c:barChart>
      <c:catAx>
        <c:axId val="520743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cs-CZ"/>
          </a:p>
        </c:txPr>
        <c:crossAx val="52075904"/>
        <c:crosses val="autoZero"/>
        <c:auto val="1"/>
        <c:lblAlgn val="ctr"/>
        <c:lblOffset val="100"/>
        <c:noMultiLvlLbl val="0"/>
      </c:catAx>
      <c:valAx>
        <c:axId val="52075904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52074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List4!$C$8:$P$8</c:f>
              <c:strCache>
                <c:ptCount val="14"/>
                <c:pt idx="0">
                  <c:v>Hl. m. Praha</c:v>
                </c:pt>
                <c:pt idx="1">
                  <c:v>Středo-
český</c:v>
                </c:pt>
                <c:pt idx="2">
                  <c:v>Jiho-moravský</c:v>
                </c:pt>
                <c:pt idx="3">
                  <c:v>Plzeňský</c:v>
                </c:pt>
                <c:pt idx="4">
                  <c:v>Liberecký</c:v>
                </c:pt>
                <c:pt idx="5">
                  <c:v>Moravsko-slezský</c:v>
                </c:pt>
                <c:pt idx="6">
                  <c:v>Ústecký</c:v>
                </c:pt>
                <c:pt idx="7">
                  <c:v>Vysočina</c:v>
                </c:pt>
                <c:pt idx="8">
                  <c:v>Králové - hradecký</c:v>
                </c:pt>
                <c:pt idx="9">
                  <c:v>Pardubický</c:v>
                </c:pt>
                <c:pt idx="10">
                  <c:v>Jiho-
český</c:v>
                </c:pt>
                <c:pt idx="11">
                  <c:v>Olomoucký</c:v>
                </c:pt>
                <c:pt idx="12">
                  <c:v>Zlínský</c:v>
                </c:pt>
                <c:pt idx="13">
                  <c:v>Karlo-
varský</c:v>
                </c:pt>
              </c:strCache>
            </c:strRef>
          </c:cat>
          <c:val>
            <c:numRef>
              <c:f>List4!$C$9:$P$9</c:f>
              <c:numCache>
                <c:formatCode>#,##0</c:formatCode>
                <c:ptCount val="14"/>
                <c:pt idx="0">
                  <c:v>6924</c:v>
                </c:pt>
                <c:pt idx="1">
                  <c:v>96</c:v>
                </c:pt>
                <c:pt idx="2">
                  <c:v>-955</c:v>
                </c:pt>
                <c:pt idx="3">
                  <c:v>-1067</c:v>
                </c:pt>
                <c:pt idx="4">
                  <c:v>-1686</c:v>
                </c:pt>
                <c:pt idx="5">
                  <c:v>-1890</c:v>
                </c:pt>
                <c:pt idx="6">
                  <c:v>-2245</c:v>
                </c:pt>
                <c:pt idx="7">
                  <c:v>-2256</c:v>
                </c:pt>
                <c:pt idx="8">
                  <c:v>-2367</c:v>
                </c:pt>
                <c:pt idx="9">
                  <c:v>-2569</c:v>
                </c:pt>
                <c:pt idx="10">
                  <c:v>-2591</c:v>
                </c:pt>
                <c:pt idx="11">
                  <c:v>-2671</c:v>
                </c:pt>
                <c:pt idx="12">
                  <c:v>-2914</c:v>
                </c:pt>
                <c:pt idx="13">
                  <c:v>-3707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084096"/>
        <c:axId val="52094080"/>
      </c:barChart>
      <c:catAx>
        <c:axId val="52084096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5400000" vert="horz"/>
          <a:lstStyle/>
          <a:p>
            <a:pPr>
              <a:defRPr sz="1600"/>
            </a:pPr>
            <a:endParaRPr lang="cs-CZ"/>
          </a:p>
        </c:txPr>
        <c:crossAx val="52094080"/>
        <c:crosses val="autoZero"/>
        <c:auto val="1"/>
        <c:lblAlgn val="ctr"/>
        <c:lblOffset val="100"/>
        <c:noMultiLvlLbl val="0"/>
      </c:catAx>
      <c:valAx>
        <c:axId val="52094080"/>
        <c:scaling>
          <c:orientation val="minMax"/>
          <c:min val="-4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52084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marker>
            <c:symbol val="none"/>
          </c:marker>
          <c:cat>
            <c:numRef>
              <c:f>List5!$D$1:$D$27</c:f>
              <c:numCache>
                <c:formatCode>General</c:formatCode>
                <c:ptCount val="2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</c:numCache>
            </c:numRef>
          </c:cat>
          <c:val>
            <c:numRef>
              <c:f>List5!$E$1:$E$27</c:f>
              <c:numCache>
                <c:formatCode>General</c:formatCode>
                <c:ptCount val="27"/>
                <c:pt idx="0">
                  <c:v>2000</c:v>
                </c:pt>
                <c:pt idx="1">
                  <c:v>2200</c:v>
                </c:pt>
                <c:pt idx="2">
                  <c:v>2200</c:v>
                </c:pt>
                <c:pt idx="3">
                  <c:v>2200</c:v>
                </c:pt>
                <c:pt idx="4">
                  <c:v>2200</c:v>
                </c:pt>
                <c:pt idx="5">
                  <c:v>2500</c:v>
                </c:pt>
                <c:pt idx="6">
                  <c:v>2500</c:v>
                </c:pt>
                <c:pt idx="7">
                  <c:v>2650</c:v>
                </c:pt>
                <c:pt idx="8">
                  <c:v>3600</c:v>
                </c:pt>
                <c:pt idx="9">
                  <c:v>4500</c:v>
                </c:pt>
                <c:pt idx="10">
                  <c:v>5000</c:v>
                </c:pt>
                <c:pt idx="11" formatCode="#,##0">
                  <c:v>5700</c:v>
                </c:pt>
                <c:pt idx="12" formatCode="#,##0">
                  <c:v>6200</c:v>
                </c:pt>
                <c:pt idx="13" formatCode="#,##0">
                  <c:v>6700</c:v>
                </c:pt>
                <c:pt idx="14" formatCode="#,##0">
                  <c:v>7185</c:v>
                </c:pt>
                <c:pt idx="15" formatCode="#,##0">
                  <c:v>7955</c:v>
                </c:pt>
                <c:pt idx="16" formatCode="#,##0">
                  <c:v>8000</c:v>
                </c:pt>
                <c:pt idx="17" formatCode="#,##0">
                  <c:v>8000</c:v>
                </c:pt>
                <c:pt idx="18" formatCode="#,##0">
                  <c:v>8000</c:v>
                </c:pt>
                <c:pt idx="19" formatCode="#,##0">
                  <c:v>8000</c:v>
                </c:pt>
                <c:pt idx="20" formatCode="#,##0">
                  <c:v>8000</c:v>
                </c:pt>
                <c:pt idx="21" formatCode="#,##0">
                  <c:v>8000</c:v>
                </c:pt>
                <c:pt idx="22" formatCode="#,##0">
                  <c:v>8500</c:v>
                </c:pt>
                <c:pt idx="23" formatCode="#,##0">
                  <c:v>8500</c:v>
                </c:pt>
                <c:pt idx="24" formatCode="#,##0">
                  <c:v>9200</c:v>
                </c:pt>
                <c:pt idx="25" formatCode="#,##0">
                  <c:v>9900</c:v>
                </c:pt>
                <c:pt idx="26" formatCode="#,##0">
                  <c:v>11000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130624"/>
        <c:axId val="105140608"/>
      </c:lineChart>
      <c:catAx>
        <c:axId val="10513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140608"/>
        <c:crosses val="autoZero"/>
        <c:auto val="1"/>
        <c:lblAlgn val="ctr"/>
        <c:lblOffset val="100"/>
        <c:noMultiLvlLbl val="0"/>
      </c:catAx>
      <c:valAx>
        <c:axId val="105140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130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List6!$B$1</c:f>
              <c:strCache>
                <c:ptCount val="1"/>
                <c:pt idx="0">
                  <c:v>Jednotlivec</c:v>
                </c:pt>
              </c:strCache>
            </c:strRef>
          </c:tx>
          <c:invertIfNegative val="0"/>
          <c:cat>
            <c:strRef>
              <c:f>List6!$A$2:$A$29</c:f>
              <c:strCache>
                <c:ptCount val="28"/>
                <c:pt idx="0">
                  <c:v>Lucembursko</c:v>
                </c:pt>
                <c:pt idx="1">
                  <c:v>Dánsko</c:v>
                </c:pt>
                <c:pt idx="2">
                  <c:v>Švédsko</c:v>
                </c:pt>
                <c:pt idx="3">
                  <c:v>Finsko</c:v>
                </c:pt>
                <c:pt idx="4">
                  <c:v>Rakousko</c:v>
                </c:pt>
                <c:pt idx="5">
                  <c:v>Belgie</c:v>
                </c:pt>
                <c:pt idx="6">
                  <c:v>Francie</c:v>
                </c:pt>
                <c:pt idx="7">
                  <c:v>Nizozemí</c:v>
                </c:pt>
                <c:pt idx="8">
                  <c:v>Německo</c:v>
                </c:pt>
                <c:pt idx="9">
                  <c:v>Irsko</c:v>
                </c:pt>
                <c:pt idx="10">
                  <c:v>Velké Británie</c:v>
                </c:pt>
                <c:pt idx="11">
                  <c:v>Kypr</c:v>
                </c:pt>
                <c:pt idx="12">
                  <c:v>Itálie</c:v>
                </c:pt>
                <c:pt idx="13">
                  <c:v>Španělsko</c:v>
                </c:pt>
                <c:pt idx="14">
                  <c:v>Malta</c:v>
                </c:pt>
                <c:pt idx="15">
                  <c:v>Slovinsko</c:v>
                </c:pt>
                <c:pt idx="16">
                  <c:v>Řecko</c:v>
                </c:pt>
                <c:pt idx="17">
                  <c:v>Portugalsko</c:v>
                </c:pt>
                <c:pt idx="18">
                  <c:v>Česko</c:v>
                </c:pt>
                <c:pt idx="19">
                  <c:v>Slovensko</c:v>
                </c:pt>
                <c:pt idx="20">
                  <c:v>Estonsko</c:v>
                </c:pt>
                <c:pt idx="21">
                  <c:v>Polsko</c:v>
                </c:pt>
                <c:pt idx="22">
                  <c:v>Chorvatsko</c:v>
                </c:pt>
                <c:pt idx="23">
                  <c:v>Litva</c:v>
                </c:pt>
                <c:pt idx="24">
                  <c:v>Lotyšsko</c:v>
                </c:pt>
                <c:pt idx="25">
                  <c:v>Maďarsko</c:v>
                </c:pt>
                <c:pt idx="26">
                  <c:v>Bulharsko</c:v>
                </c:pt>
                <c:pt idx="27">
                  <c:v>Rumunsko</c:v>
                </c:pt>
              </c:strCache>
            </c:strRef>
          </c:cat>
          <c:val>
            <c:numRef>
              <c:f>List6!$B$2:$B$29</c:f>
              <c:numCache>
                <c:formatCode>0</c:formatCode>
                <c:ptCount val="28"/>
                <c:pt idx="0">
                  <c:v>19981</c:v>
                </c:pt>
                <c:pt idx="1">
                  <c:v>16138</c:v>
                </c:pt>
                <c:pt idx="2">
                  <c:v>15849</c:v>
                </c:pt>
                <c:pt idx="3">
                  <c:v>13963</c:v>
                </c:pt>
                <c:pt idx="4">
                  <c:v>13244</c:v>
                </c:pt>
                <c:pt idx="5">
                  <c:v>12890</c:v>
                </c:pt>
                <c:pt idx="6">
                  <c:v>12572</c:v>
                </c:pt>
                <c:pt idx="7">
                  <c:v>12504</c:v>
                </c:pt>
                <c:pt idx="8">
                  <c:v>11749</c:v>
                </c:pt>
                <c:pt idx="9">
                  <c:v>11439</c:v>
                </c:pt>
                <c:pt idx="10">
                  <c:v>11217</c:v>
                </c:pt>
                <c:pt idx="11">
                  <c:v>9524</c:v>
                </c:pt>
                <c:pt idx="12">
                  <c:v>9440</c:v>
                </c:pt>
                <c:pt idx="13">
                  <c:v>8114</c:v>
                </c:pt>
                <c:pt idx="14">
                  <c:v>7256</c:v>
                </c:pt>
                <c:pt idx="15">
                  <c:v>7111</c:v>
                </c:pt>
                <c:pt idx="16">
                  <c:v>5023</c:v>
                </c:pt>
                <c:pt idx="17">
                  <c:v>4906</c:v>
                </c:pt>
                <c:pt idx="18">
                  <c:v>4616</c:v>
                </c:pt>
                <c:pt idx="19">
                  <c:v>4042</c:v>
                </c:pt>
                <c:pt idx="20">
                  <c:v>3947</c:v>
                </c:pt>
                <c:pt idx="21">
                  <c:v>3098</c:v>
                </c:pt>
                <c:pt idx="22">
                  <c:v>3047</c:v>
                </c:pt>
                <c:pt idx="23">
                  <c:v>2819</c:v>
                </c:pt>
                <c:pt idx="24">
                  <c:v>2799</c:v>
                </c:pt>
                <c:pt idx="25">
                  <c:v>2717</c:v>
                </c:pt>
                <c:pt idx="26">
                  <c:v>1754</c:v>
                </c:pt>
                <c:pt idx="27">
                  <c:v>1240</c:v>
                </c:pt>
              </c:numCache>
            </c:numRef>
          </c:val>
        </c:ser>
        <c:ser>
          <c:idx val="1"/>
          <c:order val="1"/>
          <c:tx>
            <c:strRef>
              <c:f>List6!$C$1</c:f>
              <c:strCache>
                <c:ptCount val="1"/>
                <c:pt idx="0">
                  <c:v>Rodina se třemi dětmi</c:v>
                </c:pt>
              </c:strCache>
            </c:strRef>
          </c:tx>
          <c:invertIfNegative val="0"/>
          <c:cat>
            <c:strRef>
              <c:f>List6!$A$2:$A$29</c:f>
              <c:strCache>
                <c:ptCount val="28"/>
                <c:pt idx="0">
                  <c:v>Lucembursko</c:v>
                </c:pt>
                <c:pt idx="1">
                  <c:v>Dánsko</c:v>
                </c:pt>
                <c:pt idx="2">
                  <c:v>Švédsko</c:v>
                </c:pt>
                <c:pt idx="3">
                  <c:v>Finsko</c:v>
                </c:pt>
                <c:pt idx="4">
                  <c:v>Rakousko</c:v>
                </c:pt>
                <c:pt idx="5">
                  <c:v>Belgie</c:v>
                </c:pt>
                <c:pt idx="6">
                  <c:v>Francie</c:v>
                </c:pt>
                <c:pt idx="7">
                  <c:v>Nizozemí</c:v>
                </c:pt>
                <c:pt idx="8">
                  <c:v>Německo</c:v>
                </c:pt>
                <c:pt idx="9">
                  <c:v>Irsko</c:v>
                </c:pt>
                <c:pt idx="10">
                  <c:v>Velké Británie</c:v>
                </c:pt>
                <c:pt idx="11">
                  <c:v>Kypr</c:v>
                </c:pt>
                <c:pt idx="12">
                  <c:v>Itálie</c:v>
                </c:pt>
                <c:pt idx="13">
                  <c:v>Španělsko</c:v>
                </c:pt>
                <c:pt idx="14">
                  <c:v>Malta</c:v>
                </c:pt>
                <c:pt idx="15">
                  <c:v>Slovinsko</c:v>
                </c:pt>
                <c:pt idx="16">
                  <c:v>Řecko</c:v>
                </c:pt>
                <c:pt idx="17">
                  <c:v>Portugalsko</c:v>
                </c:pt>
                <c:pt idx="18">
                  <c:v>Česko</c:v>
                </c:pt>
                <c:pt idx="19">
                  <c:v>Slovensko</c:v>
                </c:pt>
                <c:pt idx="20">
                  <c:v>Estonsko</c:v>
                </c:pt>
                <c:pt idx="21">
                  <c:v>Polsko</c:v>
                </c:pt>
                <c:pt idx="22">
                  <c:v>Chorvatsko</c:v>
                </c:pt>
                <c:pt idx="23">
                  <c:v>Litva</c:v>
                </c:pt>
                <c:pt idx="24">
                  <c:v>Lotyšsko</c:v>
                </c:pt>
                <c:pt idx="25">
                  <c:v>Maďarsko</c:v>
                </c:pt>
                <c:pt idx="26">
                  <c:v>Bulharsko</c:v>
                </c:pt>
                <c:pt idx="27">
                  <c:v>Rumunsko</c:v>
                </c:pt>
              </c:strCache>
            </c:strRef>
          </c:cat>
          <c:val>
            <c:numRef>
              <c:f>List6!$C$2:$C$29</c:f>
              <c:numCache>
                <c:formatCode>0</c:formatCode>
                <c:ptCount val="28"/>
                <c:pt idx="0">
                  <c:v>27973</c:v>
                </c:pt>
                <c:pt idx="1">
                  <c:v>22593</c:v>
                </c:pt>
                <c:pt idx="2">
                  <c:v>22189</c:v>
                </c:pt>
                <c:pt idx="3">
                  <c:v>19548</c:v>
                </c:pt>
                <c:pt idx="4">
                  <c:v>18542</c:v>
                </c:pt>
                <c:pt idx="5">
                  <c:v>18046</c:v>
                </c:pt>
                <c:pt idx="6">
                  <c:v>17601</c:v>
                </c:pt>
                <c:pt idx="7">
                  <c:v>17506</c:v>
                </c:pt>
                <c:pt idx="8">
                  <c:v>16449</c:v>
                </c:pt>
                <c:pt idx="9">
                  <c:v>16015</c:v>
                </c:pt>
                <c:pt idx="10">
                  <c:v>15704</c:v>
                </c:pt>
                <c:pt idx="11">
                  <c:v>13334</c:v>
                </c:pt>
                <c:pt idx="12">
                  <c:v>13216</c:v>
                </c:pt>
                <c:pt idx="13">
                  <c:v>11360</c:v>
                </c:pt>
                <c:pt idx="14">
                  <c:v>10158</c:v>
                </c:pt>
                <c:pt idx="15">
                  <c:v>9955</c:v>
                </c:pt>
                <c:pt idx="16">
                  <c:v>7032</c:v>
                </c:pt>
                <c:pt idx="17">
                  <c:v>6868</c:v>
                </c:pt>
                <c:pt idx="18">
                  <c:v>6462</c:v>
                </c:pt>
                <c:pt idx="19">
                  <c:v>5659</c:v>
                </c:pt>
                <c:pt idx="20">
                  <c:v>5526</c:v>
                </c:pt>
                <c:pt idx="21">
                  <c:v>4337</c:v>
                </c:pt>
                <c:pt idx="22">
                  <c:v>4266</c:v>
                </c:pt>
                <c:pt idx="23">
                  <c:v>3947</c:v>
                </c:pt>
                <c:pt idx="24">
                  <c:v>3919</c:v>
                </c:pt>
                <c:pt idx="25">
                  <c:v>3804</c:v>
                </c:pt>
                <c:pt idx="26">
                  <c:v>2456</c:v>
                </c:pt>
                <c:pt idx="27">
                  <c:v>1736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715904"/>
        <c:axId val="56742272"/>
      </c:barChart>
      <c:catAx>
        <c:axId val="567159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56742272"/>
        <c:crosses val="autoZero"/>
        <c:auto val="1"/>
        <c:lblAlgn val="ctr"/>
        <c:lblOffset val="100"/>
        <c:noMultiLvlLbl val="0"/>
      </c:catAx>
      <c:valAx>
        <c:axId val="56742272"/>
        <c:scaling>
          <c:orientation val="minMax"/>
          <c:max val="500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[€]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567159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03FCBE0-B284-489C-8D1A-7DD231916C6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0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FCBE0-B284-489C-8D1A-7DD231916C6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10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http://www.ispv.cz/cz/Vysledky-setreni/Aktualni.aspx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FCBE0-B284-489C-8D1A-7DD231916C6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32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27957-13FE-4AE3-B7DB-E9A9F7258518}" type="slidenum">
              <a:rPr lang="cs-CZ"/>
              <a:pPr/>
              <a:t>4</a:t>
            </a:fld>
            <a:endParaRPr lang="cs-CZ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hrubá</a:t>
            </a:r>
          </a:p>
        </p:txBody>
      </p:sp>
    </p:spTree>
    <p:extLst>
      <p:ext uri="{BB962C8B-B14F-4D97-AF65-F5344CB8AC3E}">
        <p14:creationId xmlns:p14="http://schemas.microsoft.com/office/powerpoint/2010/main" val="496575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FCBE0-B284-489C-8D1A-7DD231916C63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334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Dalibor Holý. Statistika a my (6/2014, kráceno.)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FCBE0-B284-489C-8D1A-7DD231916C63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211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i="1" dirty="0" err="1" smtClean="0"/>
              <a:t>Pramen</a:t>
            </a:r>
            <a:r>
              <a:rPr lang="de-DE" i="1" dirty="0" smtClean="0"/>
              <a:t>: </a:t>
            </a:r>
            <a:r>
              <a:rPr lang="de-DE" i="1" dirty="0" err="1" smtClean="0"/>
              <a:t>Destatis</a:t>
            </a:r>
            <a:r>
              <a:rPr lang="de-DE" i="1" dirty="0" smtClean="0"/>
              <a:t> (Das Statistische Bundesamt) - Statistisches Jahrbuch 2015,Kapitel Internationales</a:t>
            </a:r>
            <a:endParaRPr lang="cs-CZ" i="1" dirty="0" smtClean="0"/>
          </a:p>
          <a:p>
            <a:r>
              <a:rPr lang="cs-CZ" dirty="0" smtClean="0"/>
              <a:t>http://www.finance.cz/zpravy/finance/455208-jak-vysoka-je-hranice-chudoby-v-eu/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FCBE0-B284-489C-8D1A-7DD231916C63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2185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186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186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2186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186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2186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2186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186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186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218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218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2187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12187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12187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17B8C1-A3EA-4249-A1F0-95D3851F50F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8A1D2-F271-49B3-8AED-553ACB78648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71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94BBF-A5CB-4C0E-9BFE-CDF4CD6D31E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79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0E8AA20-E31A-4C1E-A46C-BBA08EFC022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916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BFA305F-0AE5-47F2-9D2E-D13D7C2555E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58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43D31-3164-4838-A8BF-D4A5DBD9CB5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46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9157D-2835-4224-8069-12ACAEAEEA1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69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3F23B-A70E-4EDA-A6C6-76C2AED6179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44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CBE34-40E2-4EE8-A0C4-9A8957534FD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81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DFBA8-750F-4915-ACF9-D49091EA075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12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CF768-E069-4A09-97C6-837D12A320B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96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90367-A923-48A5-BAEB-1A4BFCE1674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6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5868D-9D49-428F-BEB6-A5AEBE84A85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97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2084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2084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208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208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D49E8C-6B1F-4D14-9E17-B7EABD39AFD1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11700"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  <a:r>
              <a:rPr lang="cs-CZ" sz="400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1844824"/>
            <a:ext cx="6400800" cy="1752600"/>
          </a:xfrm>
        </p:spPr>
        <p:txBody>
          <a:bodyPr/>
          <a:lstStyle/>
          <a:p>
            <a:r>
              <a:rPr lang="cs-CZ" b="1" dirty="0"/>
              <a:t>PŘÍJMY – NEROVNOST, DISKRIMINACE, CHUDOBA</a:t>
            </a:r>
            <a:endParaRPr lang="cs-CZ" sz="2800" dirty="0"/>
          </a:p>
        </p:txBody>
      </p:sp>
      <p:pic>
        <p:nvPicPr>
          <p:cNvPr id="135170" name="Picture 2" descr="Výsledek obrázku pro pove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" y="3354053"/>
            <a:ext cx="6214546" cy="3503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Reálně a nominálně…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Celou mzdu 200 Kč utratím za </a:t>
            </a:r>
          </a:p>
          <a:p>
            <a:pPr lvl="1"/>
            <a:r>
              <a:rPr lang="cs-CZ" dirty="0"/>
              <a:t>čokoládu </a:t>
            </a:r>
            <a:r>
              <a:rPr lang="cs-CZ" dirty="0" smtClean="0"/>
              <a:t>(kupuji 10 </a:t>
            </a:r>
            <a:r>
              <a:rPr lang="cs-CZ" dirty="0"/>
              <a:t>ks, cena 20 Kč/ks) </a:t>
            </a:r>
          </a:p>
          <a:p>
            <a:r>
              <a:rPr lang="cs-CZ" dirty="0" smtClean="0"/>
              <a:t>Moje mzda vzroste o 10 % -&gt; 220 Kč</a:t>
            </a:r>
          </a:p>
          <a:p>
            <a:pPr lvl="1"/>
            <a:r>
              <a:rPr lang="cs-CZ" dirty="0" smtClean="0"/>
              <a:t>Čokoláda stojí stále 20 Kč -&gt; 11 čokolád</a:t>
            </a:r>
          </a:p>
          <a:p>
            <a:pPr lvl="1"/>
            <a:r>
              <a:rPr lang="cs-CZ" dirty="0" smtClean="0"/>
              <a:t>Čokoláda zdraží o 10 % -&gt; 10 čokolád</a:t>
            </a:r>
          </a:p>
          <a:p>
            <a:pPr lvl="1"/>
            <a:r>
              <a:rPr lang="cs-CZ" dirty="0" smtClean="0"/>
              <a:t>Čokoláda zdraží o 20 % -&gt; 9 čokolád </a:t>
            </a:r>
          </a:p>
          <a:p>
            <a:pPr lvl="1"/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88568" y="6243638"/>
            <a:ext cx="2895600" cy="457200"/>
          </a:xfrm>
        </p:spPr>
        <p:txBody>
          <a:bodyPr/>
          <a:lstStyle/>
          <a:p>
            <a:r>
              <a:rPr lang="cs-CZ" dirty="0" smtClean="0"/>
              <a:t>Základy ekonomie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122882" name="Picture 2" descr="Výsledek obrázku pro chocolate b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67299"/>
            <a:ext cx="3581400" cy="1790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26" y="2492896"/>
            <a:ext cx="8955088" cy="2779439"/>
          </a:xfrm>
        </p:spPr>
        <p:txBody>
          <a:bodyPr/>
          <a:lstStyle/>
          <a:p>
            <a:pPr marL="0" indent="0">
              <a:buNone/>
            </a:pPr>
            <a:r>
              <a:rPr lang="cs-CZ" sz="4000" i="1" dirty="0"/>
              <a:t>„Má mzda? </a:t>
            </a:r>
            <a:endParaRPr lang="cs-CZ" sz="4000" i="1" dirty="0" smtClean="0"/>
          </a:p>
          <a:p>
            <a:pPr marL="0" indent="0">
              <a:buNone/>
            </a:pPr>
            <a:r>
              <a:rPr lang="cs-CZ" sz="4000" i="1" dirty="0" smtClean="0"/>
              <a:t>Příliš </a:t>
            </a:r>
            <a:r>
              <a:rPr lang="cs-CZ" sz="4000" i="1" dirty="0"/>
              <a:t>mnoho na to, co dělám, ale příliš málo na to, co bych dělat mohl.“</a:t>
            </a:r>
            <a:br>
              <a:rPr lang="cs-CZ" sz="4000" i="1" dirty="0"/>
            </a:br>
            <a:r>
              <a:rPr lang="cs-CZ" sz="4000" i="1" dirty="0" smtClean="0"/>
              <a:t>			</a:t>
            </a:r>
            <a:r>
              <a:rPr lang="cs-CZ" sz="4000" dirty="0" smtClean="0"/>
              <a:t>Wolfgang </a:t>
            </a:r>
            <a:r>
              <a:rPr lang="cs-CZ" sz="4000" dirty="0"/>
              <a:t>Amadeus Mozart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118786" name="Picture 2" descr="Výsledek obrázku pro moz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5724128" cy="3227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8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Příčiny rozdílů v příjmech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Výslednice S a D</a:t>
            </a:r>
          </a:p>
          <a:p>
            <a:r>
              <a:rPr lang="cs-CZ" dirty="0" smtClean="0"/>
              <a:t>Produktivita</a:t>
            </a:r>
            <a:endParaRPr lang="cs-CZ" dirty="0"/>
          </a:p>
          <a:p>
            <a:r>
              <a:rPr lang="cs-CZ" dirty="0"/>
              <a:t>V </a:t>
            </a:r>
            <a:r>
              <a:rPr lang="cs-CZ" dirty="0" smtClean="0"/>
              <a:t>rovnováze platí: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mzda</a:t>
            </a:r>
            <a:r>
              <a:rPr lang="cs-CZ" dirty="0" smtClean="0"/>
              <a:t> = </a:t>
            </a:r>
            <a:r>
              <a:rPr lang="cs-CZ" u="sng" dirty="0" smtClean="0"/>
              <a:t>hodnota</a:t>
            </a:r>
            <a:r>
              <a:rPr lang="cs-CZ" dirty="0" smtClean="0"/>
              <a:t> </a:t>
            </a:r>
            <a:r>
              <a:rPr lang="cs-CZ" u="sng" dirty="0"/>
              <a:t>mezního příspěvku pracovníka</a:t>
            </a:r>
            <a:r>
              <a:rPr lang="cs-CZ" dirty="0"/>
              <a:t> k </a:t>
            </a:r>
            <a:r>
              <a:rPr lang="cs-CZ" dirty="0" smtClean="0"/>
              <a:t>výrobě </a:t>
            </a:r>
            <a:r>
              <a:rPr lang="cs-CZ" dirty="0"/>
              <a:t>statků v </a:t>
            </a:r>
            <a:r>
              <a:rPr lang="cs-CZ" dirty="0" smtClean="0"/>
              <a:t>ekonomice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mzda</a:t>
            </a:r>
            <a:r>
              <a:rPr lang="cs-CZ" dirty="0" smtClean="0"/>
              <a:t> = cena práce!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123906" name="Picture 2" descr="Výsledek obrázku pro papouš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581400" cy="2066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868144" y="2636912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cs-CZ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635104" y="2689756"/>
            <a:ext cx="457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70816" y="5445224"/>
            <a:ext cx="248177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cs-CZ" sz="4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= MPL</a:t>
            </a:r>
            <a:endParaRPr lang="cs-CZ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Trh práce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Poptávka po práci </a:t>
            </a:r>
            <a:r>
              <a:rPr lang="cs-CZ" dirty="0"/>
              <a:t>– kolik pracovníků najmout? </a:t>
            </a:r>
          </a:p>
          <a:p>
            <a:pPr lvl="2"/>
            <a:r>
              <a:rPr lang="cs-CZ" dirty="0"/>
              <a:t>Odvozena od </a:t>
            </a:r>
            <a:r>
              <a:rPr lang="cs-CZ" b="1" dirty="0"/>
              <a:t>produkční funkce</a:t>
            </a:r>
          </a:p>
          <a:p>
            <a:pPr lvl="2"/>
            <a:r>
              <a:rPr lang="cs-CZ" dirty="0">
                <a:solidFill>
                  <a:srgbClr val="FF0000"/>
                </a:solidFill>
              </a:rPr>
              <a:t>Tvořena firmami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solidFill>
                  <a:srgbClr val="00B050"/>
                </a:solidFill>
              </a:rPr>
              <a:t>Nabídka práce </a:t>
            </a:r>
            <a:r>
              <a:rPr lang="cs-CZ" dirty="0"/>
              <a:t>– tvořena </a:t>
            </a:r>
            <a:r>
              <a:rPr lang="cs-CZ" dirty="0">
                <a:solidFill>
                  <a:srgbClr val="00B050"/>
                </a:solidFill>
              </a:rPr>
              <a:t>domácnostmi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7366000" cy="1143000"/>
          </a:xfrm>
        </p:spPr>
        <p:txBody>
          <a:bodyPr/>
          <a:lstStyle/>
          <a:p>
            <a:r>
              <a:rPr lang="cs-CZ"/>
              <a:t>Poptávka po práci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/>
              <a:t>Na kolik hodin najmout pracovníka?</a:t>
            </a:r>
          </a:p>
          <a:p>
            <a:pPr>
              <a:lnSpc>
                <a:spcPct val="90000"/>
              </a:lnSpc>
            </a:pPr>
            <a:endParaRPr lang="cs-CZ" sz="2800"/>
          </a:p>
          <a:p>
            <a:pPr>
              <a:lnSpc>
                <a:spcPct val="90000"/>
              </a:lnSpc>
            </a:pPr>
            <a:endParaRPr lang="cs-CZ" sz="2800"/>
          </a:p>
          <a:p>
            <a:pPr>
              <a:lnSpc>
                <a:spcPct val="90000"/>
              </a:lnSpc>
            </a:pPr>
            <a:endParaRPr lang="cs-CZ" sz="2800"/>
          </a:p>
          <a:p>
            <a:pPr>
              <a:lnSpc>
                <a:spcPct val="90000"/>
              </a:lnSpc>
            </a:pPr>
            <a:endParaRPr lang="cs-CZ" sz="2800"/>
          </a:p>
          <a:p>
            <a:pPr>
              <a:lnSpc>
                <a:spcPct val="90000"/>
              </a:lnSpc>
            </a:pPr>
            <a:endParaRPr lang="cs-CZ" sz="2800"/>
          </a:p>
          <a:p>
            <a:pPr>
              <a:lnSpc>
                <a:spcPct val="90000"/>
              </a:lnSpc>
            </a:pPr>
            <a:endParaRPr lang="cs-CZ" sz="2800"/>
          </a:p>
          <a:p>
            <a:pPr>
              <a:lnSpc>
                <a:spcPct val="90000"/>
              </a:lnSpc>
            </a:pPr>
            <a:r>
              <a:rPr lang="cs-CZ" sz="2800"/>
              <a:t>Plat v naturáliích – 7 košíků za hodinu</a:t>
            </a:r>
          </a:p>
          <a:p>
            <a:pPr>
              <a:lnSpc>
                <a:spcPct val="90000"/>
              </a:lnSpc>
            </a:pPr>
            <a:r>
              <a:rPr lang="cs-CZ" sz="2800"/>
              <a:t>Porovnání mzdy a mezního produktu práce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20938"/>
            <a:ext cx="4824412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6764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6227763" y="2492375"/>
            <a:ext cx="194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  <a:latin typeface="Arial" charset="0"/>
              </a:rPr>
              <a:t>Přírůstek košů za hodinu</a:t>
            </a:r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5940425" y="3284538"/>
            <a:ext cx="5762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5940425" y="3573463"/>
            <a:ext cx="5762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>
            <a:off x="5940425" y="3860800"/>
            <a:ext cx="5762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4" name="Line 10"/>
          <p:cNvSpPr>
            <a:spLocks noChangeShapeType="1"/>
          </p:cNvSpPr>
          <p:nvPr/>
        </p:nvSpPr>
        <p:spPr bwMode="auto">
          <a:xfrm>
            <a:off x="5940425" y="4149725"/>
            <a:ext cx="5762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5" name="Line 11"/>
          <p:cNvSpPr>
            <a:spLocks noChangeShapeType="1"/>
          </p:cNvSpPr>
          <p:nvPr/>
        </p:nvSpPr>
        <p:spPr bwMode="auto">
          <a:xfrm flipV="1">
            <a:off x="5940425" y="3429000"/>
            <a:ext cx="5762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 flipV="1">
            <a:off x="5940425" y="3716338"/>
            <a:ext cx="5762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 flipV="1">
            <a:off x="5940425" y="4005263"/>
            <a:ext cx="5762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 flipV="1">
            <a:off x="5940425" y="4292600"/>
            <a:ext cx="5762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6588125" y="3213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6588125" y="35734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6588125" y="386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6588125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108563" name="Oval 19"/>
          <p:cNvSpPr>
            <a:spLocks noChangeArrowheads="1"/>
          </p:cNvSpPr>
          <p:nvPr/>
        </p:nvSpPr>
        <p:spPr bwMode="auto">
          <a:xfrm>
            <a:off x="2124075" y="3429000"/>
            <a:ext cx="360363" cy="28733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Poptávka po práci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2"/>
            <a:ext cx="9144000" cy="4840287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Komunismus s čínskou tváří</a:t>
            </a:r>
            <a:endParaRPr lang="cs-CZ" sz="2800" dirty="0"/>
          </a:p>
          <a:p>
            <a:pPr marL="0" indent="0">
              <a:buNone/>
            </a:pPr>
            <a:r>
              <a:rPr lang="cs-CZ" sz="2800" i="1" dirty="0"/>
              <a:t>„Když najmete příliš málo lidí na příliš mnoho práce, je si každý dělník vědom své hodnoty, </a:t>
            </a:r>
            <a:r>
              <a:rPr lang="cs-CZ" sz="2800" i="1" dirty="0" smtClean="0"/>
              <a:t>a </a:t>
            </a:r>
            <a:r>
              <a:rPr lang="cs-CZ" sz="2800" i="1" dirty="0"/>
              <a:t>proto vyžaduje, aby se jeho velké pracovní úsilí projevilo i na výplatní pásce. Zaměstnejte ale hodně lidí na menší množství práce – </a:t>
            </a:r>
            <a:r>
              <a:rPr lang="cs-CZ" sz="2800" i="1" dirty="0" smtClean="0"/>
              <a:t/>
            </a:r>
            <a:br>
              <a:rPr lang="cs-CZ" sz="2800" i="1" dirty="0" smtClean="0"/>
            </a:br>
            <a:r>
              <a:rPr lang="cs-CZ" sz="2800" i="1" dirty="0" smtClean="0"/>
              <a:t>a </a:t>
            </a:r>
            <a:r>
              <a:rPr lang="cs-CZ" sz="2800" i="1" dirty="0"/>
              <a:t>všichni se budou doslova prát o to, aby pro vás mohli pracovat prakticky za jakoukoli mzdu. Jen aby o místo nepřišli</a:t>
            </a:r>
            <a:r>
              <a:rPr lang="cs-CZ" sz="2800" i="1" dirty="0" smtClean="0"/>
              <a:t>.“</a:t>
            </a:r>
          </a:p>
          <a:p>
            <a:pPr marL="0" indent="0">
              <a:buNone/>
            </a:pPr>
            <a:r>
              <a:rPr lang="cs-CZ" sz="2800" dirty="0"/>
              <a:t>Paul </a:t>
            </a:r>
            <a:r>
              <a:rPr lang="cs-CZ" sz="2800" dirty="0" err="1" smtClean="0"/>
              <a:t>Midler</a:t>
            </a:r>
            <a:r>
              <a:rPr lang="cs-CZ" sz="2800" dirty="0" smtClean="0"/>
              <a:t>: Made </a:t>
            </a:r>
            <a:r>
              <a:rPr lang="cs-CZ" sz="2800" dirty="0"/>
              <a:t>in </a:t>
            </a:r>
            <a:r>
              <a:rPr lang="cs-CZ" sz="2800" dirty="0" err="1"/>
              <a:t>China</a:t>
            </a:r>
            <a:r>
              <a:rPr lang="cs-CZ" sz="2800" dirty="0"/>
              <a:t> </a:t>
            </a:r>
            <a:r>
              <a:rPr lang="cs-CZ" i="1" dirty="0"/>
              <a:t/>
            </a:r>
            <a:br>
              <a:rPr lang="cs-CZ" i="1" dirty="0"/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6" name="AutoShape 2" descr="Výsledek obrázku pro labour market"/>
          <p:cNvSpPr>
            <a:spLocks noChangeAspect="1" noChangeArrowheads="1"/>
          </p:cNvSpPr>
          <p:nvPr/>
        </p:nvSpPr>
        <p:spPr bwMode="auto">
          <a:xfrm>
            <a:off x="155575" y="-1287463"/>
            <a:ext cx="35814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4932" name="Picture 4" descr="Výsledek obrázku pro labour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28" y="5003250"/>
            <a:ext cx="2429272" cy="1821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Nabídka práce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017713"/>
            <a:ext cx="8128000" cy="4114800"/>
          </a:xfrm>
        </p:spPr>
        <p:txBody>
          <a:bodyPr/>
          <a:lstStyle/>
          <a:p>
            <a:r>
              <a:rPr lang="cs-CZ" dirty="0"/>
              <a:t>Rozhodování mezi prací a volným </a:t>
            </a:r>
            <a:r>
              <a:rPr lang="cs-CZ" dirty="0" smtClean="0"/>
              <a:t>časem</a:t>
            </a:r>
            <a:endParaRPr lang="cs-CZ" dirty="0"/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Substituční </a:t>
            </a:r>
            <a:r>
              <a:rPr lang="cs-CZ" dirty="0">
                <a:solidFill>
                  <a:srgbClr val="FF0000"/>
                </a:solidFill>
              </a:rPr>
              <a:t>efekt</a:t>
            </a:r>
            <a:r>
              <a:rPr lang="cs-CZ" dirty="0"/>
              <a:t> </a:t>
            </a:r>
            <a:r>
              <a:rPr lang="cs-CZ" sz="2400" dirty="0"/>
              <a:t>– růst mzdy vyvolá snížení zájmu o volný čas (= nabízím více </a:t>
            </a:r>
            <a:r>
              <a:rPr lang="cs-CZ" sz="2400" dirty="0" smtClean="0"/>
              <a:t>práce)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Důchodový </a:t>
            </a:r>
            <a:r>
              <a:rPr lang="cs-CZ" dirty="0">
                <a:solidFill>
                  <a:srgbClr val="00B050"/>
                </a:solidFill>
              </a:rPr>
              <a:t>efekt </a:t>
            </a:r>
            <a:r>
              <a:rPr lang="cs-CZ" sz="2800" dirty="0"/>
              <a:t>– růst mzdy vyvolá zvýšení zájmu o volný čas (= nabízím méně práce)</a:t>
            </a:r>
          </a:p>
          <a:p>
            <a:r>
              <a:rPr lang="cs-CZ" dirty="0"/>
              <a:t>Působí protisměrně</a:t>
            </a:r>
          </a:p>
          <a:p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Individuální nabídka práce</a:t>
            </a:r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>
            <a:off x="2411413" y="1700213"/>
            <a:ext cx="0" cy="3744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 flipH="1">
            <a:off x="2411413" y="5445125"/>
            <a:ext cx="352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5795963" y="55165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>
              <a:latin typeface="Arial" charset="0"/>
            </a:endParaRP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3182144" y="5516563"/>
            <a:ext cx="200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počet hodin práce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1835696" y="2420888"/>
            <a:ext cx="461665" cy="165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>
            <a:spAutoFit/>
          </a:bodyPr>
          <a:lstStyle/>
          <a:p>
            <a:r>
              <a:rPr lang="cs-CZ" dirty="0">
                <a:latin typeface="Arial" charset="0"/>
              </a:rPr>
              <a:t>hodinová mzda</a:t>
            </a:r>
          </a:p>
        </p:txBody>
      </p:sp>
      <p:sp>
        <p:nvSpPr>
          <p:cNvPr id="110601" name="Freeform 9"/>
          <p:cNvSpPr>
            <a:spLocks/>
          </p:cNvSpPr>
          <p:nvPr/>
        </p:nvSpPr>
        <p:spPr bwMode="auto">
          <a:xfrm>
            <a:off x="3492500" y="2133600"/>
            <a:ext cx="1379538" cy="2663825"/>
          </a:xfrm>
          <a:custGeom>
            <a:avLst/>
            <a:gdLst>
              <a:gd name="T0" fmla="*/ 0 w 869"/>
              <a:gd name="T1" fmla="*/ 1678 h 1678"/>
              <a:gd name="T2" fmla="*/ 635 w 869"/>
              <a:gd name="T3" fmla="*/ 1315 h 1678"/>
              <a:gd name="T4" fmla="*/ 771 w 869"/>
              <a:gd name="T5" fmla="*/ 680 h 1678"/>
              <a:gd name="T6" fmla="*/ 45 w 869"/>
              <a:gd name="T7" fmla="*/ 0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" h="1678">
                <a:moveTo>
                  <a:pt x="0" y="1678"/>
                </a:moveTo>
                <a:cubicBezTo>
                  <a:pt x="253" y="1579"/>
                  <a:pt x="507" y="1481"/>
                  <a:pt x="635" y="1315"/>
                </a:cubicBezTo>
                <a:cubicBezTo>
                  <a:pt x="763" y="1149"/>
                  <a:pt x="869" y="899"/>
                  <a:pt x="771" y="680"/>
                </a:cubicBezTo>
                <a:cubicBezTo>
                  <a:pt x="673" y="461"/>
                  <a:pt x="158" y="113"/>
                  <a:pt x="45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3563938" y="17002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S</a:t>
            </a:r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>
            <a:off x="2411413" y="3500438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>
            <a:off x="4787900" y="3500438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3348038" y="3789363"/>
            <a:ext cx="612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b="1">
                <a:solidFill>
                  <a:srgbClr val="FF0000"/>
                </a:solidFill>
                <a:latin typeface="Arial" charset="0"/>
              </a:rPr>
              <a:t>SE</a:t>
            </a:r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3348038" y="270827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FF0000"/>
                </a:solidFill>
                <a:latin typeface="Arial" charset="0"/>
              </a:rPr>
              <a:t>DE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125954" name="Picture 2" descr="Výsledek obrázku pro labour supp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33563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Trh práce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258888" y="2420938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/>
              <a:t>reálná mzda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6588125" y="5661025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/>
              <a:t>množství práce</a:t>
            </a:r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>
            <a:off x="3419475" y="2852738"/>
            <a:ext cx="2736850" cy="22320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6227763" y="2420938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/>
              <a:t>S</a:t>
            </a: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 flipV="1">
            <a:off x="3276600" y="2781300"/>
            <a:ext cx="2808288" cy="244792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3059113" y="2565400"/>
            <a:ext cx="0" cy="3097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 flipH="1">
            <a:off x="3059113" y="5661025"/>
            <a:ext cx="3817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4572000" y="3357563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/>
              <a:t>E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6227763" y="4941888"/>
            <a:ext cx="29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/>
              <a:t>D</a:t>
            </a: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3059113" y="3933825"/>
            <a:ext cx="165735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716463" y="4005263"/>
            <a:ext cx="0" cy="16557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86" name="Oval 14"/>
          <p:cNvSpPr>
            <a:spLocks noChangeArrowheads="1"/>
          </p:cNvSpPr>
          <p:nvPr/>
        </p:nvSpPr>
        <p:spPr bwMode="auto">
          <a:xfrm>
            <a:off x="4643438" y="3860800"/>
            <a:ext cx="144462" cy="144463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2555875" y="3716338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/>
              <a:t>W</a:t>
            </a:r>
            <a:r>
              <a:rPr lang="cs-CZ" sz="2000" baseline="-25000"/>
              <a:t>E</a:t>
            </a: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 flipV="1">
            <a:off x="5508625" y="4508500"/>
            <a:ext cx="0" cy="1152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 flipV="1">
            <a:off x="4067175" y="4508500"/>
            <a:ext cx="0" cy="11525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94" name="AutoShape 22"/>
          <p:cNvSpPr>
            <a:spLocks/>
          </p:cNvSpPr>
          <p:nvPr/>
        </p:nvSpPr>
        <p:spPr bwMode="auto">
          <a:xfrm rot="5400000">
            <a:off x="4536281" y="4039394"/>
            <a:ext cx="503238" cy="1441450"/>
          </a:xfrm>
          <a:prstGeom prst="rightBrace">
            <a:avLst>
              <a:gd name="adj1" fmla="val 2387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4067175" y="5013325"/>
            <a:ext cx="1425575" cy="39687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 dirty="0"/>
              <a:t>nedostatek</a:t>
            </a:r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>
            <a:off x="3059113" y="4508500"/>
            <a:ext cx="3744912" cy="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98" name="Line 26"/>
          <p:cNvSpPr>
            <a:spLocks noChangeShapeType="1"/>
          </p:cNvSpPr>
          <p:nvPr/>
        </p:nvSpPr>
        <p:spPr bwMode="auto">
          <a:xfrm>
            <a:off x="3059113" y="3284538"/>
            <a:ext cx="3744912" cy="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99" name="AutoShape 27"/>
          <p:cNvSpPr>
            <a:spLocks/>
          </p:cNvSpPr>
          <p:nvPr/>
        </p:nvSpPr>
        <p:spPr bwMode="auto">
          <a:xfrm rot="16200000">
            <a:off x="4464844" y="2240756"/>
            <a:ext cx="503238" cy="1584325"/>
          </a:xfrm>
          <a:prstGeom prst="rightBrace">
            <a:avLst>
              <a:gd name="adj1" fmla="val 2623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5500" name="Text Box 28"/>
          <p:cNvSpPr txBox="1">
            <a:spLocks noChangeArrowheads="1"/>
          </p:cNvSpPr>
          <p:nvPr/>
        </p:nvSpPr>
        <p:spPr bwMode="auto">
          <a:xfrm>
            <a:off x="3708400" y="2349500"/>
            <a:ext cx="2046288" cy="3968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 dirty="0"/>
              <a:t>nezaměstnanost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Vliv státu na trh práce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713788" cy="4679950"/>
          </a:xfrm>
        </p:spPr>
        <p:txBody>
          <a:bodyPr/>
          <a:lstStyle/>
          <a:p>
            <a:r>
              <a:rPr lang="cs-CZ"/>
              <a:t>Prodloužení doby výplaty podpory v nezam.</a:t>
            </a:r>
          </a:p>
        </p:txBody>
      </p:sp>
      <p:sp>
        <p:nvSpPr>
          <p:cNvPr id="113668" name="Line 4"/>
          <p:cNvSpPr>
            <a:spLocks noChangeShapeType="1"/>
          </p:cNvSpPr>
          <p:nvPr/>
        </p:nvSpPr>
        <p:spPr bwMode="auto">
          <a:xfrm>
            <a:off x="2411413" y="2492375"/>
            <a:ext cx="0" cy="37449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69" name="Line 5"/>
          <p:cNvSpPr>
            <a:spLocks noChangeShapeType="1"/>
          </p:cNvSpPr>
          <p:nvPr/>
        </p:nvSpPr>
        <p:spPr bwMode="auto">
          <a:xfrm flipH="1">
            <a:off x="2411413" y="6237288"/>
            <a:ext cx="352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5795963" y="55165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>
              <a:latin typeface="Arial" charset="0"/>
            </a:endParaRP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5940425" y="6237288"/>
            <a:ext cx="200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počet hodin práce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900113" y="2492375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reálná mzda</a:t>
            </a:r>
          </a:p>
        </p:txBody>
      </p:sp>
      <p:sp>
        <p:nvSpPr>
          <p:cNvPr id="113673" name="Line 9"/>
          <p:cNvSpPr>
            <a:spLocks noChangeShapeType="1"/>
          </p:cNvSpPr>
          <p:nvPr/>
        </p:nvSpPr>
        <p:spPr bwMode="auto">
          <a:xfrm flipV="1">
            <a:off x="2987675" y="3284538"/>
            <a:ext cx="3240088" cy="2519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>
            <a:off x="3059113" y="3357563"/>
            <a:ext cx="3240087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6372225" y="5661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>
                <a:latin typeface="Arial" charset="0"/>
              </a:rPr>
              <a:t>D</a:t>
            </a:r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6227763" y="29241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latin typeface="Arial" charset="0"/>
              </a:rPr>
              <a:t>S</a:t>
            </a:r>
          </a:p>
        </p:txBody>
      </p:sp>
      <p:sp>
        <p:nvSpPr>
          <p:cNvPr id="113677" name="Line 13"/>
          <p:cNvSpPr>
            <a:spLocks noChangeShapeType="1"/>
          </p:cNvSpPr>
          <p:nvPr/>
        </p:nvSpPr>
        <p:spPr bwMode="auto">
          <a:xfrm>
            <a:off x="2411413" y="4508500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78" name="Line 14"/>
          <p:cNvSpPr>
            <a:spLocks noChangeShapeType="1"/>
          </p:cNvSpPr>
          <p:nvPr/>
        </p:nvSpPr>
        <p:spPr bwMode="auto">
          <a:xfrm flipV="1">
            <a:off x="2555875" y="2781300"/>
            <a:ext cx="3240088" cy="2519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5867400" y="24923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0000"/>
                </a:solidFill>
                <a:latin typeface="Arial" charset="0"/>
              </a:rPr>
              <a:t>S</a:t>
            </a:r>
          </a:p>
        </p:txBody>
      </p:sp>
      <p:sp>
        <p:nvSpPr>
          <p:cNvPr id="113680" name="Line 16"/>
          <p:cNvSpPr>
            <a:spLocks noChangeShapeType="1"/>
          </p:cNvSpPr>
          <p:nvPr/>
        </p:nvSpPr>
        <p:spPr bwMode="auto">
          <a:xfrm>
            <a:off x="5580063" y="2997200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>
            <a:off x="2411413" y="4076700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82" name="Line 18"/>
          <p:cNvSpPr>
            <a:spLocks noChangeShapeType="1"/>
          </p:cNvSpPr>
          <p:nvPr/>
        </p:nvSpPr>
        <p:spPr bwMode="auto">
          <a:xfrm flipH="1">
            <a:off x="4067175" y="4149725"/>
            <a:ext cx="0" cy="2087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83" name="Line 19"/>
          <p:cNvSpPr>
            <a:spLocks noChangeShapeType="1"/>
          </p:cNvSpPr>
          <p:nvPr/>
        </p:nvSpPr>
        <p:spPr bwMode="auto">
          <a:xfrm flipH="1">
            <a:off x="4643438" y="4581525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84" name="AutoShape 20"/>
          <p:cNvSpPr>
            <a:spLocks noChangeArrowheads="1"/>
          </p:cNvSpPr>
          <p:nvPr/>
        </p:nvSpPr>
        <p:spPr bwMode="auto">
          <a:xfrm>
            <a:off x="1979613" y="4149725"/>
            <a:ext cx="215900" cy="358775"/>
          </a:xfrm>
          <a:prstGeom prst="upArrow">
            <a:avLst>
              <a:gd name="adj1" fmla="val 50000"/>
              <a:gd name="adj2" fmla="val 415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3685" name="AutoShape 21"/>
          <p:cNvSpPr>
            <a:spLocks noChangeArrowheads="1"/>
          </p:cNvSpPr>
          <p:nvPr/>
        </p:nvSpPr>
        <p:spPr bwMode="auto">
          <a:xfrm rot="10800000">
            <a:off x="4140200" y="6308725"/>
            <a:ext cx="503238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v příjmech (ročně)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116738" name="Picture 2" descr="http://www.paywizard.org/main/salary/vip-check/roger-federer/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7143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028323" y="2208416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Roger </a:t>
            </a:r>
            <a:r>
              <a:rPr lang="cs-CZ" dirty="0" err="1" smtClean="0"/>
              <a:t>Federer</a:t>
            </a:r>
            <a:r>
              <a:rPr lang="cs-CZ" dirty="0" smtClean="0"/>
              <a:t>: 67,8 mil. USD	</a:t>
            </a:r>
            <a:endParaRPr lang="cs-CZ" dirty="0"/>
          </a:p>
        </p:txBody>
      </p:sp>
      <p:pic>
        <p:nvPicPr>
          <p:cNvPr id="116740" name="Picture 4" descr="http://www.paywizard.org/main/salary/vip-check/serena-williams/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585" y="4077072"/>
            <a:ext cx="714375" cy="95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ovéPole 8"/>
          <p:cNvSpPr txBox="1"/>
          <p:nvPr/>
        </p:nvSpPr>
        <p:spPr>
          <a:xfrm>
            <a:off x="3850872" y="4368656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Serena</a:t>
            </a:r>
            <a:r>
              <a:rPr lang="cs-CZ" dirty="0" smtClean="0"/>
              <a:t> </a:t>
            </a:r>
            <a:r>
              <a:rPr lang="cs-CZ" dirty="0" err="1" smtClean="0"/>
              <a:t>Williams</a:t>
            </a:r>
            <a:r>
              <a:rPr lang="cs-CZ" dirty="0" smtClean="0"/>
              <a:t>: 28,9 mil. USD	</a:t>
            </a:r>
            <a:endParaRPr lang="cs-CZ" dirty="0"/>
          </a:p>
        </p:txBody>
      </p:sp>
      <p:pic>
        <p:nvPicPr>
          <p:cNvPr id="116742" name="Picture 6" descr="http://www.paywizard.org/main/salary/vip-check/petra-kvitova/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585" y="5517232"/>
            <a:ext cx="714375" cy="95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TextovéPole 10"/>
          <p:cNvSpPr txBox="1"/>
          <p:nvPr/>
        </p:nvSpPr>
        <p:spPr>
          <a:xfrm>
            <a:off x="3850872" y="5808816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Petra </a:t>
            </a:r>
            <a:r>
              <a:rPr lang="cs-CZ" dirty="0" err="1" smtClean="0"/>
              <a:t>Kvitová</a:t>
            </a:r>
            <a:r>
              <a:rPr lang="cs-CZ" dirty="0" smtClean="0"/>
              <a:t>: 3,2 mil. USD	</a:t>
            </a:r>
            <a:endParaRPr lang="cs-CZ" dirty="0"/>
          </a:p>
        </p:txBody>
      </p:sp>
      <p:pic>
        <p:nvPicPr>
          <p:cNvPr id="116744" name="Picture 8" descr="http://www.paywizard.org/main/salary/vip-check/tomas-berdych/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0" y="3285636"/>
            <a:ext cx="714375" cy="96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TextovéPole 12"/>
          <p:cNvSpPr txBox="1"/>
          <p:nvPr/>
        </p:nvSpPr>
        <p:spPr>
          <a:xfrm>
            <a:off x="2149128" y="3581982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Tomáš </a:t>
            </a:r>
            <a:r>
              <a:rPr lang="cs-CZ" dirty="0" err="1" smtClean="0"/>
              <a:t>Berdych</a:t>
            </a:r>
            <a:r>
              <a:rPr lang="cs-CZ" dirty="0" smtClean="0"/>
              <a:t>: 3,9 mil. USD	</a:t>
            </a:r>
            <a:endParaRPr lang="cs-CZ" dirty="0"/>
          </a:p>
        </p:txBody>
      </p:sp>
      <p:sp>
        <p:nvSpPr>
          <p:cNvPr id="7" name="AutoShape 10" descr="Výsledek obrázku pro ten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2" descr="Výsledek obrázku pro ten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6750" name="Picture 14" descr="Výsledek obrázku pro ten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7225"/>
            <a:ext cx="35814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3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Determinanty rovnovážné mzdy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Kompenzující rozdíly </a:t>
            </a:r>
            <a:r>
              <a:rPr lang="cs-CZ" dirty="0"/>
              <a:t>ve mzdách </a:t>
            </a:r>
          </a:p>
          <a:p>
            <a:pPr lvl="2"/>
            <a:r>
              <a:rPr lang="cs-CZ" dirty="0"/>
              <a:t>zvýhodnění neatraktivních, nebezpečných povolání</a:t>
            </a:r>
          </a:p>
          <a:p>
            <a:r>
              <a:rPr lang="cs-CZ" b="1" dirty="0"/>
              <a:t>Lidský kapitál </a:t>
            </a:r>
          </a:p>
          <a:p>
            <a:pPr lvl="2"/>
            <a:r>
              <a:rPr lang="cs-CZ" dirty="0"/>
              <a:t>investice např. vzdělání</a:t>
            </a:r>
          </a:p>
          <a:p>
            <a:r>
              <a:rPr lang="cs-CZ" dirty="0"/>
              <a:t>Schopnosti, úsilí, náhoda </a:t>
            </a:r>
          </a:p>
          <a:p>
            <a:r>
              <a:rPr lang="cs-CZ" dirty="0"/>
              <a:t>Vzdělání = </a:t>
            </a:r>
            <a:r>
              <a:rPr lang="cs-CZ" b="1" dirty="0"/>
              <a:t>signalizace schopnosti</a:t>
            </a:r>
          </a:p>
          <a:p>
            <a:r>
              <a:rPr lang="cs-CZ" dirty="0"/>
              <a:t>Fenomén </a:t>
            </a:r>
            <a:r>
              <a:rPr lang="cs-CZ" b="1" dirty="0"/>
              <a:t>superstar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Mzdy nad rovnovážnou úrovní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73" y="2098932"/>
            <a:ext cx="7772400" cy="4114800"/>
          </a:xfrm>
        </p:spPr>
        <p:txBody>
          <a:bodyPr/>
          <a:lstStyle/>
          <a:p>
            <a:r>
              <a:rPr lang="cs-CZ" dirty="0"/>
              <a:t>Minimální mzda</a:t>
            </a:r>
          </a:p>
          <a:p>
            <a:r>
              <a:rPr lang="cs-CZ" dirty="0"/>
              <a:t>Moc odborů</a:t>
            </a:r>
          </a:p>
          <a:p>
            <a:r>
              <a:rPr lang="cs-CZ" dirty="0" err="1"/>
              <a:t>Efektivnostní</a:t>
            </a:r>
            <a:r>
              <a:rPr lang="cs-CZ" dirty="0"/>
              <a:t> mzdy </a:t>
            </a:r>
          </a:p>
          <a:p>
            <a:pPr lvl="2"/>
            <a:r>
              <a:rPr lang="cs-CZ" dirty="0"/>
              <a:t>vyšší mzda = vyšší úsilí, produktivita, </a:t>
            </a:r>
            <a:endParaRPr lang="cs-CZ" dirty="0" smtClean="0"/>
          </a:p>
          <a:p>
            <a:pPr marL="914400" lvl="2" indent="0">
              <a:buNone/>
            </a:pPr>
            <a:r>
              <a:rPr lang="cs-CZ" dirty="0" smtClean="0"/>
              <a:t>loajalita</a:t>
            </a:r>
            <a:r>
              <a:rPr lang="cs-CZ" dirty="0"/>
              <a:t>, nižší fluktuace </a:t>
            </a:r>
            <a:r>
              <a:rPr lang="cs-CZ" dirty="0" smtClean="0"/>
              <a:t>pracovníků</a:t>
            </a:r>
          </a:p>
          <a:p>
            <a:pPr lvl="2"/>
            <a:r>
              <a:rPr lang="cs-CZ" dirty="0" smtClean="0"/>
              <a:t>Henry Ford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minimální mzdy v ČR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FBA8-750F-4915-ACF9-D49091EA0753}" type="slidenum">
              <a:rPr lang="cs-CZ" smtClean="0"/>
              <a:pPr/>
              <a:t>22</a:t>
            </a:fld>
            <a:endParaRPr lang="cs-CZ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949859"/>
              </p:ext>
            </p:extLst>
          </p:nvPr>
        </p:nvGraphicFramePr>
        <p:xfrm>
          <a:off x="0" y="2057400"/>
          <a:ext cx="9144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76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7435" y="288578"/>
            <a:ext cx="7793037" cy="1054447"/>
          </a:xfrm>
        </p:spPr>
        <p:txBody>
          <a:bodyPr/>
          <a:lstStyle/>
          <a:p>
            <a:r>
              <a:rPr lang="cs-CZ" dirty="0" smtClean="0"/>
              <a:t>              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Odbory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750" y="2780928"/>
            <a:ext cx="8775576" cy="2419399"/>
          </a:xfrm>
        </p:spPr>
        <p:txBody>
          <a:bodyPr/>
          <a:lstStyle/>
          <a:p>
            <a:r>
              <a:rPr lang="cs-CZ" dirty="0" smtClean="0"/>
              <a:t>18. století, Anglie</a:t>
            </a:r>
          </a:p>
          <a:p>
            <a:r>
              <a:rPr lang="cs-CZ" dirty="0" smtClean="0"/>
              <a:t>ČR 13 % </a:t>
            </a:r>
            <a:endParaRPr lang="cs-CZ" dirty="0"/>
          </a:p>
          <a:p>
            <a:r>
              <a:rPr lang="cs-CZ" dirty="0" smtClean="0"/>
              <a:t>Skandinávie 70 %</a:t>
            </a:r>
          </a:p>
          <a:p>
            <a:r>
              <a:rPr lang="cs-CZ" dirty="0" err="1" smtClean="0"/>
              <a:t>Insiders</a:t>
            </a:r>
            <a:r>
              <a:rPr lang="cs-CZ" dirty="0" smtClean="0"/>
              <a:t> vs. </a:t>
            </a:r>
            <a:r>
              <a:rPr lang="cs-CZ" dirty="0" err="1" smtClean="0"/>
              <a:t>outsiders</a:t>
            </a:r>
            <a:endParaRPr lang="cs-CZ" dirty="0" smtClean="0"/>
          </a:p>
          <a:p>
            <a:r>
              <a:rPr lang="cs-CZ" dirty="0" smtClean="0"/>
              <a:t>Tripartita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128002" name="Picture 2" descr="Výsledek obrázku pro št&amp;ecaron;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3581400" cy="2400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4" name="Picture 4" descr="Výsledek obrázku pro Jeremy corby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581400" cy="2686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6" name="Picture 6" descr="Výsledek obrázku pro thatc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944" y="116632"/>
            <a:ext cx="2924175" cy="3895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7793037" cy="910431"/>
          </a:xfrm>
        </p:spPr>
        <p:txBody>
          <a:bodyPr/>
          <a:lstStyle/>
          <a:p>
            <a:r>
              <a:rPr lang="cs-CZ" b="1" kern="1200" dirty="0">
                <a:latin typeface="Arial" charset="0"/>
                <a:cs typeface="Arial" charset="0"/>
              </a:rPr>
              <a:t>Henry Ford a </a:t>
            </a:r>
            <a:r>
              <a:rPr lang="cs-CZ" b="1" kern="1200" dirty="0" err="1">
                <a:latin typeface="Arial" charset="0"/>
                <a:cs typeface="Arial" charset="0"/>
              </a:rPr>
              <a:t>efektivnostní</a:t>
            </a:r>
            <a:r>
              <a:rPr lang="cs-CZ" b="1" kern="1200" dirty="0">
                <a:latin typeface="Arial" charset="0"/>
                <a:cs typeface="Arial" charset="0"/>
              </a:rPr>
              <a:t> </a:t>
            </a:r>
            <a:r>
              <a:rPr lang="cs-CZ" b="1" kern="1200" dirty="0" smtClean="0">
                <a:latin typeface="Arial" charset="0"/>
                <a:cs typeface="Arial" charset="0"/>
              </a:rPr>
              <a:t>mzda (1914)</a:t>
            </a:r>
            <a:r>
              <a:rPr lang="cs-CZ" kern="1200" dirty="0">
                <a:latin typeface="Arial" charset="0"/>
                <a:cs typeface="Arial" charset="0"/>
              </a:rPr>
              <a:t/>
            </a:r>
            <a:br>
              <a:rPr lang="cs-CZ" kern="1200" dirty="0">
                <a:latin typeface="Arial" charset="0"/>
                <a:cs typeface="Arial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017713"/>
            <a:ext cx="8847584" cy="4114800"/>
          </a:xfrm>
        </p:spPr>
        <p:txBody>
          <a:bodyPr/>
          <a:lstStyle/>
          <a:p>
            <a:r>
              <a:rPr lang="cs-CZ" kern="1200" dirty="0" smtClean="0">
                <a:latin typeface="Arial" charset="0"/>
                <a:cs typeface="Arial" charset="0"/>
              </a:rPr>
              <a:t>Průměrná dělnická mzda 2,5 $</a:t>
            </a:r>
          </a:p>
          <a:p>
            <a:r>
              <a:rPr lang="cs-CZ" kern="1200" dirty="0" smtClean="0">
                <a:latin typeface="Arial" charset="0"/>
                <a:cs typeface="Arial" charset="0"/>
              </a:rPr>
              <a:t>U Forda 5 $</a:t>
            </a:r>
          </a:p>
          <a:p>
            <a:pPr lvl="1"/>
            <a:r>
              <a:rPr lang="cs-CZ" kern="1200" dirty="0" smtClean="0">
                <a:latin typeface="Arial" charset="0"/>
                <a:cs typeface="Arial" charset="0"/>
              </a:rPr>
              <a:t>Fluktuace </a:t>
            </a:r>
            <a:r>
              <a:rPr lang="cs-CZ" kern="1200" dirty="0" smtClean="0">
                <a:latin typeface="Times New Roman"/>
                <a:cs typeface="Times New Roman"/>
              </a:rPr>
              <a:t>↓ </a:t>
            </a:r>
            <a:r>
              <a:rPr lang="cs-CZ" kern="1200" dirty="0" smtClean="0">
                <a:latin typeface="Arial" charset="0"/>
                <a:cs typeface="Arial" charset="0"/>
              </a:rPr>
              <a:t> </a:t>
            </a:r>
            <a:endParaRPr lang="cs-CZ" kern="1200" dirty="0">
              <a:latin typeface="Arial" charset="0"/>
              <a:cs typeface="Arial" charset="0"/>
            </a:endParaRPr>
          </a:p>
          <a:p>
            <a:pPr lvl="1"/>
            <a:r>
              <a:rPr lang="cs-CZ" kern="1200" dirty="0">
                <a:latin typeface="Arial" charset="0"/>
                <a:cs typeface="Arial" charset="0"/>
              </a:rPr>
              <a:t>produktivita </a:t>
            </a:r>
            <a:r>
              <a:rPr lang="cs-CZ" kern="1200" dirty="0" smtClean="0">
                <a:latin typeface="Arial" charset="0"/>
                <a:cs typeface="Arial" charset="0"/>
              </a:rPr>
              <a:t>zaměstnanců </a:t>
            </a:r>
            <a:r>
              <a:rPr lang="cs-CZ" kern="1200" dirty="0" smtClean="0">
                <a:latin typeface="Times New Roman"/>
                <a:cs typeface="Times New Roman"/>
              </a:rPr>
              <a:t>↑</a:t>
            </a:r>
            <a:endParaRPr lang="cs-CZ" kern="1200" dirty="0">
              <a:latin typeface="Arial" charset="0"/>
              <a:cs typeface="Arial" charset="0"/>
            </a:endParaRPr>
          </a:p>
          <a:p>
            <a:pPr lvl="1"/>
            <a:r>
              <a:rPr lang="cs-CZ" kern="1200" dirty="0">
                <a:latin typeface="Arial" charset="0"/>
                <a:cs typeface="Arial" charset="0"/>
              </a:rPr>
              <a:t>výrobní náklady </a:t>
            </a:r>
            <a:r>
              <a:rPr lang="cs-CZ" kern="1200" dirty="0">
                <a:latin typeface="Times New Roman"/>
                <a:cs typeface="Times New Roman"/>
              </a:rPr>
              <a:t>↓ </a:t>
            </a:r>
            <a:endParaRPr lang="cs-CZ" kern="1200" dirty="0" smtClean="0">
              <a:latin typeface="Arial" charset="0"/>
              <a:cs typeface="Arial" charset="0"/>
            </a:endParaRPr>
          </a:p>
          <a:p>
            <a:r>
              <a:rPr lang="cs-CZ" sz="32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cs-CZ" sz="3200" kern="1200" dirty="0">
                <a:latin typeface="Arial" panose="020B0604020202020204" pitchFamily="34" charset="0"/>
                <a:cs typeface="Arial" panose="020B0604020202020204" pitchFamily="34" charset="0"/>
              </a:rPr>
              <a:t>Forda motivovalo k zavedení </a:t>
            </a:r>
            <a:r>
              <a:rPr lang="cs-CZ" sz="32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efektivnostních</a:t>
            </a:r>
            <a:r>
              <a:rPr lang="cs-CZ" sz="3200" kern="1200" dirty="0">
                <a:latin typeface="Arial" panose="020B0604020202020204" pitchFamily="34" charset="0"/>
                <a:cs typeface="Arial" panose="020B0604020202020204" pitchFamily="34" charset="0"/>
              </a:rPr>
              <a:t> mezd? </a:t>
            </a:r>
            <a:endParaRPr lang="cs-CZ" sz="32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Montážní linka!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Základy ekonomie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6" name="Picture 2" descr="Výsledek obrázku pro henry ford efficiency w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20" y="980728"/>
            <a:ext cx="2586980" cy="539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Diskriminace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492896"/>
            <a:ext cx="8229600" cy="3806825"/>
          </a:xfrm>
        </p:spPr>
        <p:txBody>
          <a:bodyPr/>
          <a:lstStyle/>
          <a:p>
            <a:r>
              <a:rPr lang="cs-CZ" sz="3000" dirty="0"/>
              <a:t>Trh nabízí různé příležitosti podobným lidem na základě rasy, etnické příslušnosti, pohlaví, věku atd.</a:t>
            </a:r>
          </a:p>
          <a:p>
            <a:r>
              <a:rPr lang="cs-CZ" sz="3000" dirty="0"/>
              <a:t>Měření: dle průměrných mezd různých skupin</a:t>
            </a:r>
          </a:p>
          <a:p>
            <a:r>
              <a:rPr lang="cs-CZ" sz="3000" dirty="0"/>
              <a:t>I kdyby byl trh zcela nediskriminující, měli by </a:t>
            </a:r>
            <a:r>
              <a:rPr lang="cs-CZ" sz="3000" b="1" dirty="0">
                <a:solidFill>
                  <a:srgbClr val="FF0000"/>
                </a:solidFill>
              </a:rPr>
              <a:t>různí lidé různé mzdy</a:t>
            </a:r>
            <a:r>
              <a:rPr lang="cs-CZ" sz="3000" dirty="0"/>
              <a:t> – rozdíly v lidském kapitálu, charakteristice pracovních míst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130050" name="Picture 2" descr="Výsledek obrázku pro BLACK SHE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2387"/>
            <a:ext cx="3581400" cy="254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Diskriminace (USA)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492375"/>
            <a:ext cx="89122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Výsledek obrázku pro women w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35814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920880" cy="838423"/>
          </a:xfrm>
        </p:spPr>
        <p:txBody>
          <a:bodyPr/>
          <a:lstStyle/>
          <a:p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(Proč) Berou </a:t>
            </a:r>
            <a:r>
              <a:rPr lang="cs-CZ" sz="3600" b="1" dirty="0" smtClean="0">
                <a:solidFill>
                  <a:srgbClr val="FF0000"/>
                </a:solidFill>
              </a:rPr>
              <a:t>ženy</a:t>
            </a:r>
            <a:r>
              <a:rPr lang="cs-CZ" sz="3600" b="1" dirty="0" smtClean="0"/>
              <a:t> </a:t>
            </a:r>
            <a:r>
              <a:rPr lang="cs-CZ" sz="3600" b="1" dirty="0"/>
              <a:t>berou méně?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017713"/>
            <a:ext cx="8847584" cy="4651647"/>
          </a:xfrm>
        </p:spPr>
        <p:txBody>
          <a:bodyPr/>
          <a:lstStyle/>
          <a:p>
            <a:r>
              <a:rPr lang="cs-CZ" dirty="0" smtClean="0"/>
              <a:t>měsíčně </a:t>
            </a:r>
            <a:r>
              <a:rPr lang="cs-CZ" dirty="0"/>
              <a:t>odpracují průměrně o 2 hodiny </a:t>
            </a:r>
            <a:r>
              <a:rPr lang="cs-CZ" dirty="0" smtClean="0"/>
              <a:t>méně</a:t>
            </a:r>
          </a:p>
          <a:p>
            <a:r>
              <a:rPr lang="cs-CZ" dirty="0" smtClean="0"/>
              <a:t>častěji </a:t>
            </a:r>
            <a:r>
              <a:rPr lang="cs-CZ" dirty="0"/>
              <a:t>pracují jen na částečný </a:t>
            </a:r>
            <a:r>
              <a:rPr lang="cs-CZ" dirty="0" smtClean="0"/>
              <a:t>úvazek </a:t>
            </a:r>
          </a:p>
          <a:p>
            <a:r>
              <a:rPr lang="cs-CZ" dirty="0" smtClean="0"/>
              <a:t>méně </a:t>
            </a:r>
            <a:r>
              <a:rPr lang="cs-CZ" dirty="0"/>
              <a:t>přesčasů </a:t>
            </a:r>
            <a:endParaRPr lang="cs-CZ" dirty="0" smtClean="0"/>
          </a:p>
          <a:p>
            <a:r>
              <a:rPr lang="cs-CZ" dirty="0" smtClean="0"/>
              <a:t>mateřská dovolená</a:t>
            </a:r>
          </a:p>
          <a:p>
            <a:r>
              <a:rPr lang="cs-CZ" dirty="0" smtClean="0"/>
              <a:t>Málo vrcholových manažerek </a:t>
            </a:r>
          </a:p>
          <a:p>
            <a:r>
              <a:rPr lang="cs-CZ" dirty="0" smtClean="0"/>
              <a:t>typicky </a:t>
            </a:r>
            <a:r>
              <a:rPr lang="cs-CZ" dirty="0"/>
              <a:t>ženská </a:t>
            </a:r>
            <a:r>
              <a:rPr lang="cs-CZ" dirty="0" smtClean="0"/>
              <a:t>odvětví: </a:t>
            </a:r>
          </a:p>
          <a:p>
            <a:pPr lvl="1"/>
            <a:r>
              <a:rPr lang="cs-CZ" dirty="0" smtClean="0"/>
              <a:t>zdravotnictví (1:4) </a:t>
            </a:r>
          </a:p>
          <a:p>
            <a:pPr lvl="1"/>
            <a:r>
              <a:rPr lang="cs-CZ" dirty="0" smtClean="0"/>
              <a:t>školství (1:3)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085244" y="6107807"/>
            <a:ext cx="1905000" cy="457200"/>
          </a:xfrm>
        </p:spPr>
        <p:txBody>
          <a:bodyPr/>
          <a:lstStyle/>
          <a:p>
            <a:fld id="{22443D31-3164-4838-A8BF-D4A5DBD9CB50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0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Diskriminace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 strany </a:t>
            </a:r>
            <a:r>
              <a:rPr lang="cs-CZ" b="1" dirty="0">
                <a:solidFill>
                  <a:srgbClr val="FF0000"/>
                </a:solidFill>
              </a:rPr>
              <a:t>zaměstnavatelů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nediskriminace = nižší náklady</a:t>
            </a:r>
          </a:p>
          <a:p>
            <a:r>
              <a:rPr lang="cs-CZ" dirty="0"/>
              <a:t>Ze strany </a:t>
            </a:r>
            <a:r>
              <a:rPr lang="cs-CZ" b="1" dirty="0">
                <a:solidFill>
                  <a:srgbClr val="FF0000"/>
                </a:solidFill>
              </a:rPr>
              <a:t>spotřebitelů</a:t>
            </a:r>
            <a:r>
              <a:rPr lang="cs-CZ" dirty="0"/>
              <a:t> a vlády</a:t>
            </a:r>
          </a:p>
          <a:p>
            <a:pPr lvl="2"/>
            <a:r>
              <a:rPr lang="cs-CZ" dirty="0"/>
              <a:t>diskriminace = vyšší ceny</a:t>
            </a:r>
          </a:p>
          <a:p>
            <a:pPr>
              <a:buFont typeface="Wingdings" pitchFamily="2" charset="2"/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Lékem na diskriminaci je KONKURENCE!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Cases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r>
              <a:rPr lang="cs-CZ" sz="2400" dirty="0" err="1" smtClean="0"/>
              <a:t>Jackie</a:t>
            </a:r>
            <a:r>
              <a:rPr lang="cs-CZ" sz="2400" dirty="0" smtClean="0"/>
              <a:t> Robinson „42“</a:t>
            </a:r>
          </a:p>
          <a:p>
            <a:r>
              <a:rPr lang="cs-CZ" sz="2400" dirty="0" smtClean="0"/>
              <a:t>M. </a:t>
            </a:r>
            <a:r>
              <a:rPr lang="cs-CZ" sz="2400" dirty="0"/>
              <a:t>Bertrandové a </a:t>
            </a:r>
            <a:r>
              <a:rPr lang="cs-CZ" sz="2400" dirty="0" smtClean="0"/>
              <a:t>S. </a:t>
            </a:r>
            <a:r>
              <a:rPr lang="cs-CZ" sz="2400" dirty="0" err="1" smtClean="0"/>
              <a:t>Mullainathana</a:t>
            </a:r>
            <a:r>
              <a:rPr lang="cs-CZ" sz="2400" dirty="0" smtClean="0"/>
              <a:t>:</a:t>
            </a:r>
          </a:p>
          <a:p>
            <a:pPr lvl="1"/>
            <a:r>
              <a:rPr lang="cs-CZ" sz="2400" dirty="0"/>
              <a:t>5000 životopisů</a:t>
            </a:r>
          </a:p>
          <a:p>
            <a:pPr lvl="1"/>
            <a:r>
              <a:rPr lang="cs-CZ" sz="2400" dirty="0" err="1"/>
              <a:t>Brendan</a:t>
            </a:r>
            <a:r>
              <a:rPr lang="cs-CZ" sz="2400" dirty="0"/>
              <a:t> </a:t>
            </a:r>
            <a:r>
              <a:rPr lang="cs-CZ" sz="2400" dirty="0" err="1"/>
              <a:t>Baker</a:t>
            </a:r>
            <a:r>
              <a:rPr lang="cs-CZ" sz="2400" dirty="0"/>
              <a:t> a </a:t>
            </a:r>
            <a:r>
              <a:rPr lang="cs-CZ" sz="2400" dirty="0" err="1"/>
              <a:t>Alison</a:t>
            </a:r>
            <a:r>
              <a:rPr lang="cs-CZ" sz="2400" dirty="0"/>
              <a:t> </a:t>
            </a:r>
            <a:r>
              <a:rPr lang="cs-CZ" sz="2400" dirty="0" err="1"/>
              <a:t>Walsh</a:t>
            </a:r>
            <a:r>
              <a:rPr lang="cs-CZ" sz="2400" dirty="0"/>
              <a:t> kontra </a:t>
            </a:r>
            <a:r>
              <a:rPr lang="cs-CZ" sz="2400" dirty="0" err="1"/>
              <a:t>Tyrone</a:t>
            </a:r>
            <a:r>
              <a:rPr lang="cs-CZ" sz="2400" dirty="0"/>
              <a:t> Jones, </a:t>
            </a:r>
            <a:r>
              <a:rPr lang="cs-CZ" sz="2400" dirty="0" err="1"/>
              <a:t>Latoya</a:t>
            </a:r>
            <a:r>
              <a:rPr lang="cs-CZ" sz="2400" dirty="0"/>
              <a:t> Washington</a:t>
            </a:r>
          </a:p>
          <a:p>
            <a:pPr lvl="1"/>
            <a:r>
              <a:rPr lang="cs-CZ" sz="2400" dirty="0"/>
              <a:t>1 000 </a:t>
            </a:r>
            <a:r>
              <a:rPr lang="cs-CZ" sz="2400" dirty="0" smtClean="0"/>
              <a:t>firem</a:t>
            </a:r>
          </a:p>
          <a:p>
            <a:pPr lvl="1"/>
            <a:endParaRPr lang="cs-CZ" sz="2400" dirty="0"/>
          </a:p>
          <a:p>
            <a:pPr marL="457200" lvl="1" indent="0">
              <a:buNone/>
            </a:pPr>
            <a:endParaRPr lang="cs-CZ" sz="2400" dirty="0" smtClean="0"/>
          </a:p>
          <a:p>
            <a:r>
              <a:rPr lang="cs-CZ" sz="2400" dirty="0"/>
              <a:t>Na pohovor bylo pozváno o 50 % více fiktivních žadatelů o práci, kteří měli bělošská jména.</a:t>
            </a:r>
            <a:br>
              <a:rPr lang="cs-CZ" sz="2400" dirty="0"/>
            </a:br>
            <a:endParaRPr lang="cs-CZ" sz="2400" dirty="0" smtClean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504286"/>
              </p:ext>
            </p:extLst>
          </p:nvPr>
        </p:nvGraphicFramePr>
        <p:xfrm>
          <a:off x="2987824" y="4077072"/>
          <a:ext cx="3625216" cy="11125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14780"/>
                <a:gridCol w="1019493"/>
                <a:gridCol w="1190943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Běloch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Černoch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Kvalitní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Nekvalitní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AutoShape 2" descr="Výsledek obrázku pro jackie robinson"/>
          <p:cNvSpPr>
            <a:spLocks noChangeAspect="1" noChangeArrowheads="1"/>
          </p:cNvSpPr>
          <p:nvPr/>
        </p:nvSpPr>
        <p:spPr bwMode="auto">
          <a:xfrm>
            <a:off x="155575" y="-1866900"/>
            <a:ext cx="32385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jackie robinson"/>
          <p:cNvSpPr>
            <a:spLocks noChangeAspect="1" noChangeArrowheads="1"/>
          </p:cNvSpPr>
          <p:nvPr/>
        </p:nvSpPr>
        <p:spPr bwMode="auto">
          <a:xfrm>
            <a:off x="307975" y="-1714500"/>
            <a:ext cx="32385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6" descr="Výsledek obrázku pro jackie robinson"/>
          <p:cNvSpPr>
            <a:spLocks noChangeAspect="1" noChangeArrowheads="1"/>
          </p:cNvSpPr>
          <p:nvPr/>
        </p:nvSpPr>
        <p:spPr bwMode="auto">
          <a:xfrm>
            <a:off x="460375" y="-1562100"/>
            <a:ext cx="32385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2104" name="Picture 8" descr="Výsledek obrázku pro jackie robin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22" y="80963"/>
            <a:ext cx="2663490" cy="3204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v </a:t>
            </a:r>
            <a:r>
              <a:rPr lang="cs-CZ" dirty="0" smtClean="0"/>
              <a:t>příjmech ČR (2016) 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874030"/>
              </p:ext>
            </p:extLst>
          </p:nvPr>
        </p:nvGraphicFramePr>
        <p:xfrm>
          <a:off x="1043608" y="2276872"/>
          <a:ext cx="6524626" cy="15201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81500"/>
                <a:gridCol w="1071563"/>
                <a:gridCol w="107156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Průměr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Medián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Nejvyšší představitelé velkých společností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176 979 Kč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153 870 Kč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Řídící letového provozu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>
                          <a:effectLst/>
                        </a:rPr>
                        <a:t>153 870 Kč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164 233 Kč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Učitelé odborných předmětů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u="none" strike="noStrike" dirty="0">
                          <a:effectLst/>
                        </a:rPr>
                        <a:t>29 025 Kč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25 081 Kč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Vrátní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11 997 Kč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10 847 Kč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Uklízeči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11 567 Kč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10 222 Kč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752555"/>
              </p:ext>
            </p:extLst>
          </p:nvPr>
        </p:nvGraphicFramePr>
        <p:xfrm>
          <a:off x="179512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590574"/>
              </p:ext>
            </p:extLst>
          </p:nvPr>
        </p:nvGraphicFramePr>
        <p:xfrm>
          <a:off x="4557216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Nerovnosti v rozdělování důchodu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cs-CZ" dirty="0"/>
              <a:t>Jak významný problém?</a:t>
            </a:r>
          </a:p>
          <a:p>
            <a:pPr marL="533400" indent="-533400"/>
            <a:r>
              <a:rPr lang="cs-CZ" dirty="0"/>
              <a:t>Kolik lidí je chudých?</a:t>
            </a:r>
          </a:p>
          <a:p>
            <a:pPr marL="533400" indent="-533400"/>
            <a:r>
              <a:rPr lang="cs-CZ" dirty="0"/>
              <a:t>Příčiny:</a:t>
            </a:r>
          </a:p>
          <a:p>
            <a:pPr marL="914400" lvl="1" indent="-457200">
              <a:buFont typeface="Wingdings" pitchFamily="2" charset="2"/>
              <a:buAutoNum type="arabicParenR"/>
            </a:pPr>
            <a:r>
              <a:rPr lang="cs-CZ" sz="2400" dirty="0"/>
              <a:t>Mezinárodní obchod (se zeměmi s nízkými mzdami)</a:t>
            </a:r>
          </a:p>
          <a:p>
            <a:pPr marL="914400" lvl="1" indent="-457200">
              <a:buFont typeface="Wingdings" pitchFamily="2" charset="2"/>
              <a:buAutoNum type="arabicParenR"/>
            </a:pPr>
            <a:r>
              <a:rPr lang="cs-CZ" sz="2400" dirty="0"/>
              <a:t>Technologické změny</a:t>
            </a:r>
          </a:p>
          <a:p>
            <a:pPr marL="533400" indent="-533400">
              <a:buFont typeface="Wingdings" pitchFamily="2" charset="2"/>
              <a:buNone/>
            </a:pPr>
            <a:r>
              <a:rPr lang="cs-CZ" dirty="0"/>
              <a:t>= pokles </a:t>
            </a:r>
            <a:r>
              <a:rPr lang="cs-CZ" dirty="0" smtClean="0"/>
              <a:t>poptávky </a:t>
            </a:r>
            <a:r>
              <a:rPr lang="cs-CZ" dirty="0"/>
              <a:t>po nevzdělané pracovní síle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Důchodová nerovnost ve světě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r="2031"/>
          <a:stretch>
            <a:fillRect/>
          </a:stretch>
        </p:blipFill>
        <p:spPr bwMode="auto">
          <a:xfrm>
            <a:off x="684213" y="2060575"/>
            <a:ext cx="7991475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/>
              <a:t>Giniho</a:t>
            </a:r>
            <a:r>
              <a:rPr lang="cs-CZ" sz="4000" dirty="0"/>
              <a:t> </a:t>
            </a:r>
            <a:r>
              <a:rPr lang="cs-CZ" sz="4000" dirty="0" smtClean="0"/>
              <a:t>koeficient</a:t>
            </a:r>
            <a:endParaRPr lang="cs-CZ" sz="4000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44675"/>
            <a:ext cx="8075613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Měření nerovností v rozdělení důchodů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Lorenzova křivka</a:t>
            </a:r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800" dirty="0" err="1">
                <a:solidFill>
                  <a:srgbClr val="000000"/>
                </a:solidFill>
              </a:rPr>
              <a:t>Giniho</a:t>
            </a:r>
            <a:r>
              <a:rPr lang="cs-CZ" sz="2800" dirty="0">
                <a:solidFill>
                  <a:srgbClr val="000000"/>
                </a:solidFill>
              </a:rPr>
              <a:t> koeficient</a:t>
            </a:r>
            <a:r>
              <a:rPr lang="cs-CZ" sz="2400" dirty="0">
                <a:solidFill>
                  <a:srgbClr val="000000"/>
                </a:solidFill>
              </a:rPr>
              <a:t>  = podíl plochy mezi skutečnou a 	nivelizovanou Lorenzovou křivkou a plochy pod 	nivelizovanou Lorenzovou křivkou </a:t>
            </a:r>
          </a:p>
          <a:p>
            <a:pPr lvl="2">
              <a:lnSpc>
                <a:spcPct val="90000"/>
              </a:lnSpc>
            </a:pPr>
            <a:r>
              <a:rPr lang="cs-CZ" sz="1800" dirty="0">
                <a:solidFill>
                  <a:srgbClr val="000000"/>
                </a:solidFill>
              </a:rPr>
              <a:t>Hodnoty: (0;1), resp. (0;100)</a:t>
            </a:r>
          </a:p>
        </p:txBody>
      </p:sp>
      <p:graphicFrame>
        <p:nvGraphicFramePr>
          <p:cNvPr id="11571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067175" y="2205038"/>
          <a:ext cx="3944938" cy="274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1" r:id="rId3" imgW="2902915" imgH="2078431" progId="Visio.Drawing.11">
                  <p:embed/>
                </p:oleObj>
              </mc:Choice>
              <mc:Fallback>
                <p:oleObj r:id="rId3" imgW="2902915" imgH="207843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205038"/>
                        <a:ext cx="3944938" cy="274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9" name="Line 7"/>
          <p:cNvSpPr>
            <a:spLocks noChangeShapeType="1"/>
          </p:cNvSpPr>
          <p:nvPr/>
        </p:nvSpPr>
        <p:spPr bwMode="auto">
          <a:xfrm flipV="1">
            <a:off x="5148263" y="2205038"/>
            <a:ext cx="2519362" cy="2447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5148263" y="4581525"/>
            <a:ext cx="25193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21" name="Line 9"/>
          <p:cNvSpPr>
            <a:spLocks noChangeShapeType="1"/>
          </p:cNvSpPr>
          <p:nvPr/>
        </p:nvSpPr>
        <p:spPr bwMode="auto">
          <a:xfrm>
            <a:off x="7667625" y="2205038"/>
            <a:ext cx="0" cy="23764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2843213" y="3357563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Arial" charset="0"/>
              </a:rPr>
              <a:t>absolutní rovnost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7667625" y="3141663"/>
            <a:ext cx="129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Arial" charset="0"/>
              </a:rPr>
              <a:t>absolutní nerovnost</a:t>
            </a:r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4787900" y="3573463"/>
            <a:ext cx="1296988" cy="71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 flipH="1">
            <a:off x="7740650" y="3789363"/>
            <a:ext cx="288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305F-0AE5-47F2-9D2E-D13D7C2555EA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Giniho koeficient</a:t>
            </a: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7608887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4"/>
          <a:stretch>
            <a:fillRect/>
          </a:stretch>
        </p:blipFill>
        <p:spPr bwMode="auto">
          <a:xfrm>
            <a:off x="4140200" y="5589588"/>
            <a:ext cx="40005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Měříme chudobu</a:t>
            </a:r>
            <a:endParaRPr 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017713"/>
            <a:ext cx="8847584" cy="4114800"/>
          </a:xfrm>
        </p:spPr>
        <p:txBody>
          <a:bodyPr/>
          <a:lstStyle/>
          <a:p>
            <a:r>
              <a:rPr lang="cs-CZ" u="sng" dirty="0" smtClean="0"/>
              <a:t>Míra chudoby </a:t>
            </a:r>
            <a:r>
              <a:rPr lang="cs-CZ" dirty="0" smtClean="0"/>
              <a:t>= procento domácností </a:t>
            </a:r>
            <a:r>
              <a:rPr lang="cs-CZ" dirty="0"/>
              <a:t>s příjmy pod </a:t>
            </a:r>
            <a:r>
              <a:rPr lang="cs-CZ" dirty="0" smtClean="0"/>
              <a:t>hranicí chudoby. </a:t>
            </a:r>
            <a:endParaRPr lang="cs-CZ" dirty="0"/>
          </a:p>
          <a:p>
            <a:r>
              <a:rPr lang="cs-CZ" dirty="0"/>
              <a:t>Chudoba</a:t>
            </a:r>
            <a:r>
              <a:rPr lang="cs-CZ"/>
              <a:t>: </a:t>
            </a:r>
            <a:r>
              <a:rPr lang="cs-CZ" smtClean="0"/>
              <a:t>absolutní    </a:t>
            </a:r>
            <a:r>
              <a:rPr lang="cs-CZ" dirty="0" smtClean="0"/>
              <a:t>X     </a:t>
            </a:r>
            <a:r>
              <a:rPr lang="cs-CZ" dirty="0"/>
              <a:t>relativní</a:t>
            </a:r>
          </a:p>
          <a:p>
            <a:pPr marL="533400" indent="-533400">
              <a:buFont typeface="Wingdings" pitchFamily="2" charset="2"/>
              <a:buNone/>
            </a:pPr>
            <a:endParaRPr lang="cs-CZ" dirty="0" smtClean="0"/>
          </a:p>
          <a:p>
            <a:pPr marL="533400" indent="-533400">
              <a:buFont typeface="Wingdings" pitchFamily="2" charset="2"/>
              <a:buNone/>
            </a:pPr>
            <a:endParaRPr lang="cs-CZ" dirty="0"/>
          </a:p>
          <a:p>
            <a:endParaRPr lang="cs-CZ" dirty="0" smtClean="0"/>
          </a:p>
          <a:p>
            <a:r>
              <a:rPr lang="cs-CZ" u="sng" dirty="0" smtClean="0"/>
              <a:t>Hranice chudoby </a:t>
            </a:r>
            <a:r>
              <a:rPr lang="cs-CZ" dirty="0" smtClean="0"/>
              <a:t>= 60 % mediánu dané země</a:t>
            </a:r>
            <a:endParaRPr lang="cs-CZ" dirty="0"/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195513" y="4149725"/>
            <a:ext cx="3168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Pod hranicí chudoby, neschopen zabezpečit své základní potřeby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227763" y="4292600"/>
            <a:ext cx="2225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Srovnání s ostatními</a:t>
            </a:r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3492500" y="3644900"/>
            <a:ext cx="4318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6443663" y="3644900"/>
            <a:ext cx="5762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56670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78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státu při snižování </a:t>
            </a:r>
            <a:r>
              <a:rPr lang="cs-CZ" dirty="0" smtClean="0"/>
              <a:t>chudoby?</a:t>
            </a:r>
            <a:endParaRPr lang="cs-CZ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Zákonná minimální mzda</a:t>
            </a:r>
          </a:p>
          <a:p>
            <a:r>
              <a:rPr lang="cs-CZ" dirty="0"/>
              <a:t>Sociální zabezpečení</a:t>
            </a:r>
          </a:p>
          <a:p>
            <a:r>
              <a:rPr lang="cs-CZ" dirty="0"/>
              <a:t>Záporné důchodové daně</a:t>
            </a:r>
          </a:p>
          <a:p>
            <a:r>
              <a:rPr lang="cs-CZ" dirty="0"/>
              <a:t>Transfery</a:t>
            </a:r>
          </a:p>
          <a:p>
            <a:pPr>
              <a:buFont typeface="Wingdings" pitchFamily="2" charset="2"/>
              <a:buNone/>
            </a:pP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36</a:t>
            </a:fld>
            <a:endParaRPr lang="cs-CZ"/>
          </a:p>
        </p:txBody>
      </p:sp>
      <p:pic>
        <p:nvPicPr>
          <p:cNvPr id="133122" name="Picture 2" descr="Výsledek obrázku pro poverty gover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09809"/>
            <a:ext cx="5406225" cy="304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Příště: </a:t>
            </a:r>
            <a:br>
              <a:rPr lang="cs-CZ" dirty="0" smtClean="0"/>
            </a:br>
            <a:r>
              <a:rPr lang="cs-CZ" dirty="0" smtClean="0"/>
              <a:t>10. Nezaměstnanost a inflace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134146" name="Picture 2" descr="Výsledek obrázku pro unemploy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68" y="1772816"/>
            <a:ext cx="4327147" cy="3360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8" name="Picture 4" descr="Výsledek obrázku pro hyperinf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90" y="3501008"/>
            <a:ext cx="5431210" cy="3264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76250"/>
            <a:ext cx="7200900" cy="1223963"/>
          </a:xfrm>
        </p:spPr>
        <p:txBody>
          <a:bodyPr/>
          <a:lstStyle/>
          <a:p>
            <a:r>
              <a:rPr lang="cs-CZ"/>
              <a:t>Vývoj průměrné mzdy (CZK)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AA20-E31A-4C1E-A46C-BBA08EFC0226}" type="slidenum">
              <a:rPr lang="cs-CZ" smtClean="0"/>
              <a:pPr/>
              <a:t>4</a:t>
            </a:fld>
            <a:endParaRPr lang="cs-CZ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298487"/>
              </p:ext>
            </p:extLst>
          </p:nvPr>
        </p:nvGraphicFramePr>
        <p:xfrm>
          <a:off x="251520" y="2057400"/>
          <a:ext cx="8640960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DFBA8-750F-4915-ACF9-D49091EA0753}" type="slidenum">
              <a:rPr lang="cs-CZ" smtClean="0"/>
              <a:pPr/>
              <a:t>5</a:t>
            </a:fld>
            <a:endParaRPr lang="cs-CZ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38633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97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CF768-E069-4A09-97C6-837D12A320B7}" type="slidenum">
              <a:rPr lang="cs-CZ" smtClean="0"/>
              <a:pPr/>
              <a:t>6</a:t>
            </a:fld>
            <a:endParaRPr lang="cs-CZ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62729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03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Mediánová mzda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017713"/>
            <a:ext cx="8775576" cy="4114800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Dělí </a:t>
            </a:r>
            <a:r>
              <a:rPr lang="cs-CZ" sz="2400" dirty="0"/>
              <a:t>zaměstnance na dvě poloviny: první polovina dostává méně a druhá více, než je medián. Medián proto vypočítáme tak, že seřadíme zaměstnance podle mzdy od nejnižší po nejvyšší a podíváme se, kolik bere prostřední zaměstnanec. Pokud je zaměstnanců sudý počet, vypočítáme medián jako aritmetický průměr dvou prostředních zaměstnanců.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119810" name="Picture 2" descr="Výsledek obrázku pro pictogram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96718"/>
            <a:ext cx="845096" cy="8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ýsledek obrázku pro pictogram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96718"/>
            <a:ext cx="845096" cy="8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ýsledek obrázku pro pictogram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96718"/>
            <a:ext cx="845096" cy="8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ýsledek obrázku pro pictogram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95851"/>
            <a:ext cx="845096" cy="8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ýsledek obrázku pro pictogram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93665"/>
            <a:ext cx="845096" cy="8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ýsledek obrázku pro pictogram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74077"/>
            <a:ext cx="845096" cy="8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ýsledek obrázku pro pictogram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74077"/>
            <a:ext cx="845096" cy="8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ýsledek obrázku pro pictogram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3879"/>
            <a:ext cx="845096" cy="8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ýsledek obrázku pro pictogram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65708"/>
            <a:ext cx="845096" cy="8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Výsledek obrázku pro pictogram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55356"/>
            <a:ext cx="845096" cy="8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Výsledek obrázku pro pictogram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555356"/>
            <a:ext cx="845096" cy="8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ýsledek obrázku pro pictogram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4732"/>
            <a:ext cx="845096" cy="8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Výsledek obrázku pro pictogram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92967"/>
            <a:ext cx="845096" cy="8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726363" cy="1143000"/>
          </a:xfrm>
        </p:spPr>
        <p:txBody>
          <a:bodyPr/>
          <a:lstStyle/>
          <a:p>
            <a:r>
              <a:rPr lang="cs-CZ" sz="4000" dirty="0"/>
              <a:t>Nominální X reálné změny mzdy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Původní mzda – 60 Kč/hod. (při ní pracuji 9 hodin denně)</a:t>
            </a:r>
          </a:p>
          <a:p>
            <a:r>
              <a:rPr lang="cs-CZ" dirty="0" smtClean="0"/>
              <a:t>Budu pracovat více, když mi zvýší mzdu o 10 %?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r>
              <a:rPr lang="cs-CZ" dirty="0"/>
              <a:t>Záleží na reálné změně </a:t>
            </a:r>
            <a:r>
              <a:rPr lang="cs-CZ" dirty="0" err="1" smtClean="0"/>
              <a:t>mzdy:kolik</a:t>
            </a:r>
            <a:r>
              <a:rPr lang="cs-CZ" dirty="0" smtClean="0"/>
              <a:t> </a:t>
            </a:r>
            <a:r>
              <a:rPr lang="cs-CZ" dirty="0"/>
              <a:t>si toho mohu koupit za danou mzdu)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Základy ekonomie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120834" name="Picture 2" descr="Výsledek obrázku pro question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83" y="3573016"/>
            <a:ext cx="991122" cy="1303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Nominální X reálná mzda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84650"/>
          </a:xfrm>
        </p:spPr>
        <p:txBody>
          <a:bodyPr/>
          <a:lstStyle/>
          <a:p>
            <a:r>
              <a:rPr lang="cs-CZ" b="1" dirty="0"/>
              <a:t>Reálná mzda</a:t>
            </a:r>
            <a:r>
              <a:rPr lang="cs-CZ" dirty="0"/>
              <a:t> = velikost spotřebního 	koše, který si mohu za danou mzdu 	koupit</a:t>
            </a:r>
          </a:p>
          <a:p>
            <a:r>
              <a:rPr lang="cs-CZ" dirty="0" smtClean="0"/>
              <a:t>Rostou-li </a:t>
            </a:r>
            <a:r>
              <a:rPr lang="cs-CZ" dirty="0"/>
              <a:t>mzdy stejným tempem jako ceny statků, nemohu si za svoji mzdu koupit více než </a:t>
            </a:r>
            <a:r>
              <a:rPr lang="cs-CZ" dirty="0" smtClean="0"/>
              <a:t>dříve.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771800" y="6284168"/>
            <a:ext cx="2895600" cy="457200"/>
          </a:xfrm>
        </p:spPr>
        <p:txBody>
          <a:bodyPr/>
          <a:lstStyle/>
          <a:p>
            <a:r>
              <a:rPr lang="cs-CZ" dirty="0" smtClean="0"/>
              <a:t>Základy ekonomie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3D31-3164-4838-A8BF-D4A5DBD9CB50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121858" name="Picture 2" descr="Výsledek obrázku pro hyperinf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41" y="4444555"/>
            <a:ext cx="3581400" cy="2409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CA11AF0-8FF6-420A-B9E4-628D23E445D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1422</TotalTime>
  <Words>1006</Words>
  <Application>Microsoft Office PowerPoint</Application>
  <PresentationFormat>Předvádění na obrazovce (4:3)</PresentationFormat>
  <Paragraphs>289</Paragraphs>
  <Slides>37</Slides>
  <Notes>6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9" baseType="lpstr">
      <vt:lpstr>Směsice</vt:lpstr>
      <vt:lpstr>Visio.Drawing.11</vt:lpstr>
      <vt:lpstr>9 </vt:lpstr>
      <vt:lpstr>Rozdíl v příjmech (ročně)</vt:lpstr>
      <vt:lpstr>Rozdíly v příjmech ČR (2016) </vt:lpstr>
      <vt:lpstr>Vývoj průměrné mzdy (CZK)</vt:lpstr>
      <vt:lpstr>Prezentace aplikace PowerPoint</vt:lpstr>
      <vt:lpstr>Prezentace aplikace PowerPoint</vt:lpstr>
      <vt:lpstr>Mediánová mzda</vt:lpstr>
      <vt:lpstr>Nominální X reálné změny mzdy</vt:lpstr>
      <vt:lpstr>Nominální X reálná mzda</vt:lpstr>
      <vt:lpstr>Reálně a nominálně…</vt:lpstr>
      <vt:lpstr>Prezentace aplikace PowerPoint</vt:lpstr>
      <vt:lpstr>Příčiny rozdílů v příjmech</vt:lpstr>
      <vt:lpstr>Trh práce</vt:lpstr>
      <vt:lpstr>Poptávka po práci</vt:lpstr>
      <vt:lpstr>Poptávka po práci v praxi</vt:lpstr>
      <vt:lpstr>Nabídka práce</vt:lpstr>
      <vt:lpstr>Individuální nabídka práce</vt:lpstr>
      <vt:lpstr>Trh práce</vt:lpstr>
      <vt:lpstr>Vliv státu na trh práce</vt:lpstr>
      <vt:lpstr>Determinanty rovnovážné mzdy</vt:lpstr>
      <vt:lpstr>Mzdy nad rovnovážnou úrovní</vt:lpstr>
      <vt:lpstr>Vývoj minimální mzdy v ČR</vt:lpstr>
      <vt:lpstr>               Odbory</vt:lpstr>
      <vt:lpstr>Henry Ford a efektivnostní mzda (1914) </vt:lpstr>
      <vt:lpstr>Diskriminace</vt:lpstr>
      <vt:lpstr>Diskriminace (USA)</vt:lpstr>
      <vt:lpstr> (Proč) Berou ženy berou méně?</vt:lpstr>
      <vt:lpstr>Diskriminace</vt:lpstr>
      <vt:lpstr>Cases </vt:lpstr>
      <vt:lpstr>Nerovnosti v rozdělování důchodu</vt:lpstr>
      <vt:lpstr>Důchodová nerovnost ve světě</vt:lpstr>
      <vt:lpstr>Giniho koeficient</vt:lpstr>
      <vt:lpstr>Giniho koeficient</vt:lpstr>
      <vt:lpstr>Měříme chudobu</vt:lpstr>
      <vt:lpstr>Prezentace aplikace PowerPoint</vt:lpstr>
      <vt:lpstr>Role státu při snižování chudoby?</vt:lpstr>
      <vt:lpstr>Příště:  10. Nezaměstnanost a inflace</vt:lpstr>
    </vt:vector>
  </TitlesOfParts>
  <Company>ESF -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Přednáška 1.</dc:title>
  <dc:creator>Momon</dc:creator>
  <cp:lastModifiedBy>Hana Lipovská</cp:lastModifiedBy>
  <cp:revision>77</cp:revision>
  <dcterms:created xsi:type="dcterms:W3CDTF">2007-09-07T08:06:30Z</dcterms:created>
  <dcterms:modified xsi:type="dcterms:W3CDTF">2017-04-14T18:06:44Z</dcterms:modified>
</cp:coreProperties>
</file>