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2" r:id="rId1"/>
  </p:sldMasterIdLst>
  <p:notesMasterIdLst>
    <p:notesMasterId r:id="rId44"/>
  </p:notesMasterIdLst>
  <p:sldIdLst>
    <p:sldId id="256" r:id="rId2"/>
    <p:sldId id="416" r:id="rId3"/>
    <p:sldId id="417" r:id="rId4"/>
    <p:sldId id="302" r:id="rId5"/>
    <p:sldId id="329" r:id="rId6"/>
    <p:sldId id="418" r:id="rId7"/>
    <p:sldId id="419" r:id="rId8"/>
    <p:sldId id="300" r:id="rId9"/>
    <p:sldId id="330" r:id="rId10"/>
    <p:sldId id="317" r:id="rId11"/>
    <p:sldId id="304" r:id="rId12"/>
    <p:sldId id="420" r:id="rId13"/>
    <p:sldId id="421" r:id="rId14"/>
    <p:sldId id="414" r:id="rId15"/>
    <p:sldId id="305" r:id="rId16"/>
    <p:sldId id="415" r:id="rId17"/>
    <p:sldId id="422" r:id="rId18"/>
    <p:sldId id="307" r:id="rId19"/>
    <p:sldId id="318" r:id="rId20"/>
    <p:sldId id="306" r:id="rId21"/>
    <p:sldId id="309" r:id="rId22"/>
    <p:sldId id="308" r:id="rId23"/>
    <p:sldId id="423" r:id="rId24"/>
    <p:sldId id="424" r:id="rId25"/>
    <p:sldId id="335" r:id="rId26"/>
    <p:sldId id="336" r:id="rId27"/>
    <p:sldId id="313" r:id="rId28"/>
    <p:sldId id="425" r:id="rId29"/>
    <p:sldId id="426" r:id="rId30"/>
    <p:sldId id="319" r:id="rId31"/>
    <p:sldId id="310" r:id="rId32"/>
    <p:sldId id="315" r:id="rId33"/>
    <p:sldId id="314" r:id="rId34"/>
    <p:sldId id="320" r:id="rId35"/>
    <p:sldId id="322" r:id="rId36"/>
    <p:sldId id="321" r:id="rId37"/>
    <p:sldId id="323" r:id="rId38"/>
    <p:sldId id="332" r:id="rId39"/>
    <p:sldId id="324" r:id="rId40"/>
    <p:sldId id="325" r:id="rId41"/>
    <p:sldId id="428" r:id="rId42"/>
    <p:sldId id="427" r:id="rId43"/>
  </p:sldIdLst>
  <p:sldSz cx="9144000" cy="6858000" type="screen4x3"/>
  <p:notesSz cx="6858000" cy="9144000"/>
  <p:defaultTextStyle>
    <a:defPPr>
      <a:defRPr lang="cs-CZ"/>
    </a:defPPr>
    <a:lvl1pPr algn="l" rtl="0" fontAlgn="base">
      <a:spcBef>
        <a:spcPct val="0"/>
      </a:spcBef>
      <a:spcAft>
        <a:spcPct val="0"/>
      </a:spcAft>
      <a:defRPr kern="1200">
        <a:solidFill>
          <a:schemeClr val="tx1"/>
        </a:solidFill>
        <a:latin typeface="Tahoma" charset="0"/>
        <a:ea typeface="+mn-ea"/>
        <a:cs typeface="+mn-cs"/>
      </a:defRPr>
    </a:lvl1pPr>
    <a:lvl2pPr marL="457200" algn="l" rtl="0" fontAlgn="base">
      <a:spcBef>
        <a:spcPct val="0"/>
      </a:spcBef>
      <a:spcAft>
        <a:spcPct val="0"/>
      </a:spcAft>
      <a:defRPr kern="1200">
        <a:solidFill>
          <a:schemeClr val="tx1"/>
        </a:solidFill>
        <a:latin typeface="Tahoma" charset="0"/>
        <a:ea typeface="+mn-ea"/>
        <a:cs typeface="+mn-cs"/>
      </a:defRPr>
    </a:lvl2pPr>
    <a:lvl3pPr marL="914400" algn="l" rtl="0" fontAlgn="base">
      <a:spcBef>
        <a:spcPct val="0"/>
      </a:spcBef>
      <a:spcAft>
        <a:spcPct val="0"/>
      </a:spcAft>
      <a:defRPr kern="1200">
        <a:solidFill>
          <a:schemeClr val="tx1"/>
        </a:solidFill>
        <a:latin typeface="Tahoma" charset="0"/>
        <a:ea typeface="+mn-ea"/>
        <a:cs typeface="+mn-cs"/>
      </a:defRPr>
    </a:lvl3pPr>
    <a:lvl4pPr marL="1371600" algn="l" rtl="0" fontAlgn="base">
      <a:spcBef>
        <a:spcPct val="0"/>
      </a:spcBef>
      <a:spcAft>
        <a:spcPct val="0"/>
      </a:spcAft>
      <a:defRPr kern="1200">
        <a:solidFill>
          <a:schemeClr val="tx1"/>
        </a:solidFill>
        <a:latin typeface="Tahoma" charset="0"/>
        <a:ea typeface="+mn-ea"/>
        <a:cs typeface="+mn-cs"/>
      </a:defRPr>
    </a:lvl4pPr>
    <a:lvl5pPr marL="1828800" algn="l" rtl="0" fontAlgn="base">
      <a:spcBef>
        <a:spcPct val="0"/>
      </a:spcBef>
      <a:spcAft>
        <a:spcPct val="0"/>
      </a:spcAft>
      <a:defRPr kern="1200">
        <a:solidFill>
          <a:schemeClr val="tx1"/>
        </a:solidFill>
        <a:latin typeface="Tahoma" charset="0"/>
        <a:ea typeface="+mn-ea"/>
        <a:cs typeface="+mn-cs"/>
      </a:defRPr>
    </a:lvl5pPr>
    <a:lvl6pPr marL="2286000" algn="l" defTabSz="914400" rtl="0" eaLnBrk="1" latinLnBrk="0" hangingPunct="1">
      <a:defRPr kern="1200">
        <a:solidFill>
          <a:schemeClr val="tx1"/>
        </a:solidFill>
        <a:latin typeface="Tahoma" charset="0"/>
        <a:ea typeface="+mn-ea"/>
        <a:cs typeface="+mn-cs"/>
      </a:defRPr>
    </a:lvl6pPr>
    <a:lvl7pPr marL="2743200" algn="l" defTabSz="914400" rtl="0" eaLnBrk="1" latinLnBrk="0" hangingPunct="1">
      <a:defRPr kern="1200">
        <a:solidFill>
          <a:schemeClr val="tx1"/>
        </a:solidFill>
        <a:latin typeface="Tahoma" charset="0"/>
        <a:ea typeface="+mn-ea"/>
        <a:cs typeface="+mn-cs"/>
      </a:defRPr>
    </a:lvl7pPr>
    <a:lvl8pPr marL="3200400" algn="l" defTabSz="914400" rtl="0" eaLnBrk="1" latinLnBrk="0" hangingPunct="1">
      <a:defRPr kern="1200">
        <a:solidFill>
          <a:schemeClr val="tx1"/>
        </a:solidFill>
        <a:latin typeface="Tahoma" charset="0"/>
        <a:ea typeface="+mn-ea"/>
        <a:cs typeface="+mn-cs"/>
      </a:defRPr>
    </a:lvl8pPr>
    <a:lvl9pPr marL="3657600" algn="l" defTabSz="914400" rtl="0" eaLnBrk="1" latinLnBrk="0" hangingPunct="1">
      <a:defRPr kern="1200">
        <a:solidFill>
          <a:schemeClr val="tx1"/>
        </a:solidFill>
        <a:latin typeface="Tahoma"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Tmavý styl 1 – zvýraznění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7292A2E-F333-43FB-9621-5CBBE7FDCDCB}" styleName="Světlý styl 2 – zvýraznění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37CE84F3-28C3-443E-9E96-99CF82512B78}" styleName="Tmavý styl 1 – zvýraznění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563" autoAdjust="0"/>
  </p:normalViewPr>
  <p:slideViewPr>
    <p:cSldViewPr>
      <p:cViewPr>
        <p:scale>
          <a:sx n="100" d="100"/>
          <a:sy n="100" d="100"/>
        </p:scale>
        <p:origin x="-264" y="-1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Se&#353;it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uzivatel\Desktop\cena%20piva.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uzivatel\Desktop\cena%20piva.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Se&#353;it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C00000"/>
            </a:solidFill>
            <a:ln>
              <a:solidFill>
                <a:schemeClr val="tx1"/>
              </a:solidFill>
            </a:ln>
          </c:spPr>
          <c:invertIfNegative val="0"/>
          <c:dPt>
            <c:idx val="0"/>
            <c:invertIfNegative val="0"/>
            <c:bubble3D val="0"/>
            <c:spPr>
              <a:pattFill prst="dkDnDiag">
                <a:fgClr>
                  <a:srgbClr val="C00000"/>
                </a:fgClr>
                <a:bgClr>
                  <a:schemeClr val="bg1"/>
                </a:bgClr>
              </a:pattFill>
              <a:ln>
                <a:solidFill>
                  <a:schemeClr val="tx1"/>
                </a:solidFill>
              </a:ln>
            </c:spPr>
          </c:dPt>
          <c:cat>
            <c:strRef>
              <c:f>List1!$A$2:$A$5</c:f>
              <c:strCache>
                <c:ptCount val="4"/>
                <c:pt idx="0">
                  <c:v>Nezaměstnanost</c:v>
                </c:pt>
                <c:pt idx="1">
                  <c:v>Imigrace</c:v>
                </c:pt>
                <c:pt idx="2">
                  <c:v>Ekonomická situace</c:v>
                </c:pt>
                <c:pt idx="3">
                  <c:v>Inflace</c:v>
                </c:pt>
              </c:strCache>
            </c:strRef>
          </c:cat>
          <c:val>
            <c:numRef>
              <c:f>List1!$B$2:$B$5</c:f>
              <c:numCache>
                <c:formatCode>0%</c:formatCode>
                <c:ptCount val="4"/>
                <c:pt idx="0">
                  <c:v>0.33</c:v>
                </c:pt>
                <c:pt idx="1">
                  <c:v>0.28000000000000003</c:v>
                </c:pt>
                <c:pt idx="2">
                  <c:v>0.19</c:v>
                </c:pt>
                <c:pt idx="3">
                  <c:v>0.13</c:v>
                </c:pt>
              </c:numCache>
            </c:numRef>
          </c:val>
        </c:ser>
        <c:dLbls>
          <c:showLegendKey val="0"/>
          <c:showVal val="0"/>
          <c:showCatName val="0"/>
          <c:showSerName val="0"/>
          <c:showPercent val="0"/>
          <c:showBubbleSize val="0"/>
        </c:dLbls>
        <c:gapWidth val="150"/>
        <c:axId val="143739904"/>
        <c:axId val="66061056"/>
      </c:barChart>
      <c:catAx>
        <c:axId val="143739904"/>
        <c:scaling>
          <c:orientation val="minMax"/>
        </c:scaling>
        <c:delete val="0"/>
        <c:axPos val="b"/>
        <c:majorTickMark val="out"/>
        <c:minorTickMark val="none"/>
        <c:tickLblPos val="nextTo"/>
        <c:crossAx val="66061056"/>
        <c:crosses val="autoZero"/>
        <c:auto val="1"/>
        <c:lblAlgn val="ctr"/>
        <c:lblOffset val="100"/>
        <c:noMultiLvlLbl val="0"/>
      </c:catAx>
      <c:valAx>
        <c:axId val="66061056"/>
        <c:scaling>
          <c:orientation val="minMax"/>
        </c:scaling>
        <c:delete val="0"/>
        <c:axPos val="l"/>
        <c:majorGridlines/>
        <c:numFmt formatCode="0%" sourceLinked="1"/>
        <c:majorTickMark val="out"/>
        <c:minorTickMark val="none"/>
        <c:tickLblPos val="nextTo"/>
        <c:crossAx val="143739904"/>
        <c:crosses val="autoZero"/>
        <c:crossBetween val="between"/>
      </c:valAx>
    </c:plotArea>
    <c:plotVisOnly val="1"/>
    <c:dispBlanksAs val="gap"/>
    <c:showDLblsOverMax val="0"/>
  </c:chart>
  <c:txPr>
    <a:bodyPr/>
    <a:lstStyle/>
    <a:p>
      <a:pPr>
        <a:defRPr sz="1400"/>
      </a:pPr>
      <a:endParaRPr lang="cs-CZ"/>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44"/>
    </mc:Choice>
    <mc:Fallback>
      <c:style val="44"/>
    </mc:Fallback>
  </mc:AlternateContent>
  <c:chart>
    <c:autoTitleDeleted val="1"/>
    <c:plotArea>
      <c:layout/>
      <c:lineChart>
        <c:grouping val="standard"/>
        <c:varyColors val="0"/>
        <c:ser>
          <c:idx val="0"/>
          <c:order val="0"/>
          <c:tx>
            <c:strRef>
              <c:f>List1!$B$1</c:f>
              <c:strCache>
                <c:ptCount val="1"/>
                <c:pt idx="0">
                  <c:v>cena</c:v>
                </c:pt>
              </c:strCache>
            </c:strRef>
          </c:tx>
          <c:marker>
            <c:symbol val="none"/>
          </c:marker>
          <c:cat>
            <c:numRef>
              <c:f>List1!$A$2:$A$20</c:f>
              <c:numCache>
                <c:formatCode>@</c:formatCode>
                <c:ptCount val="19"/>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numCache>
            </c:numRef>
          </c:cat>
          <c:val>
            <c:numRef>
              <c:f>List1!$B$2:$B$20</c:f>
              <c:numCache>
                <c:formatCode>0.00</c:formatCode>
                <c:ptCount val="19"/>
                <c:pt idx="0">
                  <c:v>6.79</c:v>
                </c:pt>
                <c:pt idx="1">
                  <c:v>7.17</c:v>
                </c:pt>
                <c:pt idx="2">
                  <c:v>7.44</c:v>
                </c:pt>
                <c:pt idx="3">
                  <c:v>7.62</c:v>
                </c:pt>
                <c:pt idx="4">
                  <c:v>7.78</c:v>
                </c:pt>
                <c:pt idx="5">
                  <c:v>8.2799999999999994</c:v>
                </c:pt>
                <c:pt idx="6">
                  <c:v>8.59</c:v>
                </c:pt>
                <c:pt idx="7">
                  <c:v>8.5500000000000007</c:v>
                </c:pt>
                <c:pt idx="8">
                  <c:v>8.48</c:v>
                </c:pt>
                <c:pt idx="9">
                  <c:v>8.41</c:v>
                </c:pt>
                <c:pt idx="10">
                  <c:v>8.51</c:v>
                </c:pt>
                <c:pt idx="11">
                  <c:v>8.98</c:v>
                </c:pt>
                <c:pt idx="12">
                  <c:v>9.18</c:v>
                </c:pt>
                <c:pt idx="13">
                  <c:v>9.8699999999999992</c:v>
                </c:pt>
                <c:pt idx="14">
                  <c:v>10.02</c:v>
                </c:pt>
                <c:pt idx="15">
                  <c:v>10.119999999999999</c:v>
                </c:pt>
                <c:pt idx="16">
                  <c:v>10.55</c:v>
                </c:pt>
                <c:pt idx="17">
                  <c:v>10.52</c:v>
                </c:pt>
                <c:pt idx="18">
                  <c:v>10.53</c:v>
                </c:pt>
              </c:numCache>
            </c:numRef>
          </c:val>
          <c:smooth val="0"/>
        </c:ser>
        <c:dLbls>
          <c:showLegendKey val="0"/>
          <c:showVal val="0"/>
          <c:showCatName val="0"/>
          <c:showSerName val="0"/>
          <c:showPercent val="0"/>
          <c:showBubbleSize val="0"/>
        </c:dLbls>
        <c:marker val="1"/>
        <c:smooth val="0"/>
        <c:axId val="66062592"/>
        <c:axId val="66077056"/>
      </c:lineChart>
      <c:catAx>
        <c:axId val="66062592"/>
        <c:scaling>
          <c:orientation val="minMax"/>
        </c:scaling>
        <c:delete val="0"/>
        <c:axPos val="b"/>
        <c:numFmt formatCode="@" sourceLinked="1"/>
        <c:majorTickMark val="out"/>
        <c:minorTickMark val="none"/>
        <c:tickLblPos val="nextTo"/>
        <c:txPr>
          <a:bodyPr rot="-5400000" vert="horz"/>
          <a:lstStyle/>
          <a:p>
            <a:pPr>
              <a:defRPr/>
            </a:pPr>
            <a:endParaRPr lang="cs-CZ"/>
          </a:p>
        </c:txPr>
        <c:crossAx val="66077056"/>
        <c:crosses val="autoZero"/>
        <c:auto val="1"/>
        <c:lblAlgn val="ctr"/>
        <c:lblOffset val="100"/>
        <c:noMultiLvlLbl val="0"/>
      </c:catAx>
      <c:valAx>
        <c:axId val="66077056"/>
        <c:scaling>
          <c:orientation val="minMax"/>
          <c:max val="12"/>
          <c:min val="6"/>
        </c:scaling>
        <c:delete val="0"/>
        <c:axPos val="l"/>
        <c:majorGridlines/>
        <c:title>
          <c:tx>
            <c:rich>
              <a:bodyPr rot="-5400000" vert="horz"/>
              <a:lstStyle/>
              <a:p>
                <a:pPr>
                  <a:defRPr/>
                </a:pPr>
                <a:r>
                  <a:rPr lang="cs-CZ"/>
                  <a:t>[Kč]</a:t>
                </a:r>
              </a:p>
            </c:rich>
          </c:tx>
          <c:layout/>
          <c:overlay val="0"/>
        </c:title>
        <c:numFmt formatCode="0" sourceLinked="0"/>
        <c:majorTickMark val="out"/>
        <c:minorTickMark val="none"/>
        <c:tickLblPos val="nextTo"/>
        <c:crossAx val="66062592"/>
        <c:crosses val="autoZero"/>
        <c:crossBetween val="between"/>
      </c:valAx>
    </c:plotArea>
    <c:plotVisOnly val="1"/>
    <c:dispBlanksAs val="gap"/>
    <c:showDLblsOverMax val="0"/>
  </c:chart>
  <c:txPr>
    <a:bodyPr/>
    <a:lstStyle/>
    <a:p>
      <a:pPr>
        <a:defRPr sz="1800"/>
      </a:pPr>
      <a:endParaRPr lang="cs-CZ"/>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44"/>
    </mc:Choice>
    <mc:Fallback>
      <c:style val="44"/>
    </mc:Fallback>
  </mc:AlternateContent>
  <c:chart>
    <c:autoTitleDeleted val="0"/>
    <c:plotArea>
      <c:layout/>
      <c:barChart>
        <c:barDir val="col"/>
        <c:grouping val="stacked"/>
        <c:varyColors val="0"/>
        <c:ser>
          <c:idx val="0"/>
          <c:order val="0"/>
          <c:invertIfNegative val="0"/>
          <c:cat>
            <c:numRef>
              <c:f>List1!$C$2:$C$20</c:f>
              <c:numCache>
                <c:formatCode>@</c:formatCode>
                <c:ptCount val="19"/>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numCache>
            </c:numRef>
          </c:cat>
          <c:val>
            <c:numRef>
              <c:f>List1!$D$2:$D$20</c:f>
              <c:numCache>
                <c:formatCode>General</c:formatCode>
                <c:ptCount val="19"/>
                <c:pt idx="0">
                  <c:v>1</c:v>
                </c:pt>
                <c:pt idx="1">
                  <c:v>0.94700139470013944</c:v>
                </c:pt>
                <c:pt idx="2">
                  <c:v>0.9126344086021505</c:v>
                </c:pt>
                <c:pt idx="3">
                  <c:v>0.89107611548556431</c:v>
                </c:pt>
                <c:pt idx="4">
                  <c:v>0.87275064267352187</c:v>
                </c:pt>
                <c:pt idx="5">
                  <c:v>0.82004830917874405</c:v>
                </c:pt>
                <c:pt idx="6">
                  <c:v>0.79045401629802092</c:v>
                </c:pt>
                <c:pt idx="7">
                  <c:v>0.79415204678362572</c:v>
                </c:pt>
                <c:pt idx="8">
                  <c:v>0.8007075471698113</c:v>
                </c:pt>
                <c:pt idx="9">
                  <c:v>0.80737217598097499</c:v>
                </c:pt>
                <c:pt idx="10">
                  <c:v>0.79788484136310223</c:v>
                </c:pt>
                <c:pt idx="11">
                  <c:v>0.75612472160356348</c:v>
                </c:pt>
                <c:pt idx="12">
                  <c:v>0.73965141612200436</c:v>
                </c:pt>
                <c:pt idx="13">
                  <c:v>0.68794326241134762</c:v>
                </c:pt>
                <c:pt idx="14">
                  <c:v>0.67764471057884235</c:v>
                </c:pt>
                <c:pt idx="15">
                  <c:v>0.67094861660079053</c:v>
                </c:pt>
                <c:pt idx="16">
                  <c:v>0.64360189573459714</c:v>
                </c:pt>
                <c:pt idx="17">
                  <c:v>0.6454372623574145</c:v>
                </c:pt>
                <c:pt idx="18">
                  <c:v>0.64482431149097819</c:v>
                </c:pt>
              </c:numCache>
            </c:numRef>
          </c:val>
        </c:ser>
        <c:ser>
          <c:idx val="1"/>
          <c:order val="1"/>
          <c:spPr>
            <a:solidFill>
              <a:schemeClr val="bg1">
                <a:lumMod val="75000"/>
              </a:schemeClr>
            </a:solidFill>
          </c:spPr>
          <c:invertIfNegative val="0"/>
          <c:cat>
            <c:numRef>
              <c:f>List1!$C$2:$C$20</c:f>
              <c:numCache>
                <c:formatCode>@</c:formatCode>
                <c:ptCount val="19"/>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numCache>
            </c:numRef>
          </c:cat>
          <c:val>
            <c:numRef>
              <c:f>List1!$E$2:$E$20</c:f>
              <c:numCache>
                <c:formatCode>General</c:formatCode>
                <c:ptCount val="19"/>
                <c:pt idx="0">
                  <c:v>0</c:v>
                </c:pt>
                <c:pt idx="1">
                  <c:v>5.2998605299860557E-2</c:v>
                </c:pt>
                <c:pt idx="2">
                  <c:v>8.7365591397849496E-2</c:v>
                </c:pt>
                <c:pt idx="3">
                  <c:v>0.10892388451443569</c:v>
                </c:pt>
                <c:pt idx="4">
                  <c:v>0.12724935732647813</c:v>
                </c:pt>
                <c:pt idx="5">
                  <c:v>0.17995169082125595</c:v>
                </c:pt>
                <c:pt idx="6">
                  <c:v>0.20954598370197908</c:v>
                </c:pt>
                <c:pt idx="7">
                  <c:v>0.20584795321637428</c:v>
                </c:pt>
                <c:pt idx="8">
                  <c:v>0.1992924528301887</c:v>
                </c:pt>
                <c:pt idx="9">
                  <c:v>0.19262782401902501</c:v>
                </c:pt>
                <c:pt idx="10">
                  <c:v>0.20211515863689777</c:v>
                </c:pt>
                <c:pt idx="11">
                  <c:v>0.24387527839643652</c:v>
                </c:pt>
                <c:pt idx="12">
                  <c:v>0.26034858387799564</c:v>
                </c:pt>
                <c:pt idx="13">
                  <c:v>0.31205673758865238</c:v>
                </c:pt>
                <c:pt idx="14">
                  <c:v>0.32235528942115765</c:v>
                </c:pt>
                <c:pt idx="15">
                  <c:v>0.32905138339920947</c:v>
                </c:pt>
                <c:pt idx="16">
                  <c:v>0.35639810426540286</c:v>
                </c:pt>
                <c:pt idx="17">
                  <c:v>0.3545627376425855</c:v>
                </c:pt>
                <c:pt idx="18">
                  <c:v>0.35517568850902181</c:v>
                </c:pt>
              </c:numCache>
            </c:numRef>
          </c:val>
        </c:ser>
        <c:dLbls>
          <c:showLegendKey val="0"/>
          <c:showVal val="0"/>
          <c:showCatName val="0"/>
          <c:showSerName val="0"/>
          <c:showPercent val="0"/>
          <c:showBubbleSize val="0"/>
        </c:dLbls>
        <c:gapWidth val="150"/>
        <c:overlap val="100"/>
        <c:axId val="65063552"/>
        <c:axId val="65069440"/>
      </c:barChart>
      <c:catAx>
        <c:axId val="65063552"/>
        <c:scaling>
          <c:orientation val="minMax"/>
        </c:scaling>
        <c:delete val="0"/>
        <c:axPos val="b"/>
        <c:numFmt formatCode="@" sourceLinked="1"/>
        <c:majorTickMark val="out"/>
        <c:minorTickMark val="none"/>
        <c:tickLblPos val="nextTo"/>
        <c:txPr>
          <a:bodyPr rot="-5400000" vert="horz"/>
          <a:lstStyle/>
          <a:p>
            <a:pPr>
              <a:defRPr/>
            </a:pPr>
            <a:endParaRPr lang="cs-CZ"/>
          </a:p>
        </c:txPr>
        <c:crossAx val="65069440"/>
        <c:crosses val="autoZero"/>
        <c:auto val="1"/>
        <c:lblAlgn val="ctr"/>
        <c:lblOffset val="100"/>
        <c:noMultiLvlLbl val="0"/>
      </c:catAx>
      <c:valAx>
        <c:axId val="65069440"/>
        <c:scaling>
          <c:orientation val="minMax"/>
          <c:max val="1"/>
        </c:scaling>
        <c:delete val="0"/>
        <c:axPos val="l"/>
        <c:majorGridlines/>
        <c:numFmt formatCode="General" sourceLinked="1"/>
        <c:majorTickMark val="out"/>
        <c:minorTickMark val="none"/>
        <c:tickLblPos val="nextTo"/>
        <c:crossAx val="65063552"/>
        <c:crosses val="autoZero"/>
        <c:crossBetween val="between"/>
      </c:valAx>
    </c:plotArea>
    <c:plotVisOnly val="1"/>
    <c:dispBlanksAs val="gap"/>
    <c:showDLblsOverMax val="0"/>
  </c:chart>
  <c:txPr>
    <a:bodyPr/>
    <a:lstStyle/>
    <a:p>
      <a:pPr>
        <a:defRPr sz="1800"/>
      </a:pPr>
      <a:endParaRPr lang="cs-CZ"/>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48"/>
    </mc:Choice>
    <mc:Fallback>
      <c:style val="48"/>
    </mc:Fallback>
  </mc:AlternateContent>
  <c:chart>
    <c:autoTitleDeleted val="1"/>
    <c:plotArea>
      <c:layout/>
      <c:scatterChart>
        <c:scatterStyle val="smoothMarker"/>
        <c:varyColors val="0"/>
        <c:ser>
          <c:idx val="0"/>
          <c:order val="0"/>
          <c:tx>
            <c:strRef>
              <c:f>List1!$C$15</c:f>
              <c:strCache>
                <c:ptCount val="1"/>
                <c:pt idx="0">
                  <c:v>nezaměstnanost</c:v>
                </c:pt>
              </c:strCache>
            </c:strRef>
          </c:tx>
          <c:marker>
            <c:symbol val="none"/>
          </c:marker>
          <c:xVal>
            <c:numRef>
              <c:f>List1!$B$16:$B$29</c:f>
              <c:numCache>
                <c:formatCode>0.0%</c:formatCode>
                <c:ptCount val="14"/>
                <c:pt idx="0">
                  <c:v>0.02</c:v>
                </c:pt>
                <c:pt idx="1">
                  <c:v>2.5000000000000001E-2</c:v>
                </c:pt>
                <c:pt idx="2">
                  <c:v>0.03</c:v>
                </c:pt>
                <c:pt idx="3">
                  <c:v>3.5000000000000003E-2</c:v>
                </c:pt>
                <c:pt idx="4">
                  <c:v>0.04</c:v>
                </c:pt>
                <c:pt idx="5">
                  <c:v>4.4999999999999998E-2</c:v>
                </c:pt>
                <c:pt idx="6">
                  <c:v>0.05</c:v>
                </c:pt>
                <c:pt idx="7">
                  <c:v>0.1</c:v>
                </c:pt>
                <c:pt idx="8">
                  <c:v>0.15</c:v>
                </c:pt>
                <c:pt idx="9">
                  <c:v>0.13</c:v>
                </c:pt>
                <c:pt idx="10">
                  <c:v>0.12</c:v>
                </c:pt>
                <c:pt idx="11">
                  <c:v>0.1</c:v>
                </c:pt>
                <c:pt idx="12">
                  <c:v>0.09</c:v>
                </c:pt>
                <c:pt idx="13">
                  <c:v>9.5000000000000001E-2</c:v>
                </c:pt>
              </c:numCache>
            </c:numRef>
          </c:xVal>
          <c:yVal>
            <c:numRef>
              <c:f>List1!$C$16:$C$29</c:f>
              <c:numCache>
                <c:formatCode>0.0%</c:formatCode>
                <c:ptCount val="14"/>
                <c:pt idx="0">
                  <c:v>0.05</c:v>
                </c:pt>
                <c:pt idx="1">
                  <c:v>0.04</c:v>
                </c:pt>
                <c:pt idx="2">
                  <c:v>3.3333333333333333E-2</c:v>
                </c:pt>
                <c:pt idx="3">
                  <c:v>2.8571428571428571E-2</c:v>
                </c:pt>
                <c:pt idx="4">
                  <c:v>2.5000000000000001E-2</c:v>
                </c:pt>
                <c:pt idx="5">
                  <c:v>2.2222222222222223E-2</c:v>
                </c:pt>
                <c:pt idx="6">
                  <c:v>0.02</c:v>
                </c:pt>
                <c:pt idx="7">
                  <c:v>0.01</c:v>
                </c:pt>
                <c:pt idx="8">
                  <c:v>6.6666666666666671E-3</c:v>
                </c:pt>
                <c:pt idx="9">
                  <c:v>7.6923076923076919E-3</c:v>
                </c:pt>
                <c:pt idx="10">
                  <c:v>8.3333333333333332E-3</c:v>
                </c:pt>
                <c:pt idx="11">
                  <c:v>0.01</c:v>
                </c:pt>
                <c:pt idx="12">
                  <c:v>1.1111111111111112E-2</c:v>
                </c:pt>
                <c:pt idx="13">
                  <c:v>1.0526315789473686E-2</c:v>
                </c:pt>
              </c:numCache>
            </c:numRef>
          </c:yVal>
          <c:smooth val="1"/>
        </c:ser>
        <c:dLbls>
          <c:showLegendKey val="0"/>
          <c:showVal val="0"/>
          <c:showCatName val="0"/>
          <c:showSerName val="0"/>
          <c:showPercent val="0"/>
          <c:showBubbleSize val="0"/>
        </c:dLbls>
        <c:axId val="65014016"/>
        <c:axId val="65018496"/>
      </c:scatterChart>
      <c:valAx>
        <c:axId val="65014016"/>
        <c:scaling>
          <c:orientation val="minMax"/>
        </c:scaling>
        <c:delete val="0"/>
        <c:axPos val="b"/>
        <c:title>
          <c:tx>
            <c:rich>
              <a:bodyPr/>
              <a:lstStyle/>
              <a:p>
                <a:pPr>
                  <a:defRPr/>
                </a:pPr>
                <a:r>
                  <a:rPr lang="en-US"/>
                  <a:t>inflace</a:t>
                </a:r>
              </a:p>
            </c:rich>
          </c:tx>
          <c:layout/>
          <c:overlay val="0"/>
        </c:title>
        <c:numFmt formatCode="0%" sourceLinked="0"/>
        <c:majorTickMark val="out"/>
        <c:minorTickMark val="none"/>
        <c:tickLblPos val="nextTo"/>
        <c:crossAx val="65018496"/>
        <c:crosses val="autoZero"/>
        <c:crossBetween val="midCat"/>
      </c:valAx>
      <c:valAx>
        <c:axId val="65018496"/>
        <c:scaling>
          <c:orientation val="minMax"/>
        </c:scaling>
        <c:delete val="0"/>
        <c:axPos val="l"/>
        <c:majorGridlines/>
        <c:title>
          <c:tx>
            <c:rich>
              <a:bodyPr rot="-5400000" vert="horz"/>
              <a:lstStyle/>
              <a:p>
                <a:pPr>
                  <a:defRPr/>
                </a:pPr>
                <a:r>
                  <a:rPr lang="en-US"/>
                  <a:t>nezaměstnanost</a:t>
                </a:r>
              </a:p>
            </c:rich>
          </c:tx>
          <c:layout/>
          <c:overlay val="0"/>
        </c:title>
        <c:numFmt formatCode="0%" sourceLinked="0"/>
        <c:majorTickMark val="out"/>
        <c:minorTickMark val="none"/>
        <c:tickLblPos val="nextTo"/>
        <c:crossAx val="65014016"/>
        <c:crosses val="autoZero"/>
        <c:crossBetween val="midCat"/>
      </c:valAx>
    </c:plotArea>
    <c:plotVisOnly val="1"/>
    <c:dispBlanksAs val="gap"/>
    <c:showDLblsOverMax val="0"/>
  </c:chart>
  <c:txPr>
    <a:bodyPr/>
    <a:lstStyle/>
    <a:p>
      <a:pPr>
        <a:defRPr sz="1800"/>
      </a:pPr>
      <a:endParaRPr lang="cs-CZ"/>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p>
        </p:txBody>
      </p:sp>
      <p:sp>
        <p:nvSpPr>
          <p:cNvPr id="3277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p>
        </p:txBody>
      </p:sp>
      <p:sp>
        <p:nvSpPr>
          <p:cNvPr id="32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277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3277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p>
        </p:txBody>
      </p:sp>
      <p:sp>
        <p:nvSpPr>
          <p:cNvPr id="3277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4413DBC5-8358-4D91-816E-9B56397AEB68}" type="slidenum">
              <a:rPr lang="cs-CZ"/>
              <a:pPr/>
              <a:t>‹#›</a:t>
            </a:fld>
            <a:endParaRPr lang="cs-CZ"/>
          </a:p>
        </p:txBody>
      </p:sp>
    </p:spTree>
    <p:extLst>
      <p:ext uri="{BB962C8B-B14F-4D97-AF65-F5344CB8AC3E}">
        <p14:creationId xmlns:p14="http://schemas.microsoft.com/office/powerpoint/2010/main" val="428909856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FC1728-DFD4-44DB-B78A-89C9B9913038}" type="slidenum">
              <a:rPr lang="cs-CZ"/>
              <a:pPr/>
              <a:t>8</a:t>
            </a:fld>
            <a:endParaRPr lang="cs-CZ"/>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r>
              <a:rPr lang="cs-CZ"/>
              <a:t>hrubá</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Míra nezaměstnanosti v Evropě (2015)</a:t>
            </a:r>
            <a:endParaRPr lang="cs-CZ" dirty="0"/>
          </a:p>
        </p:txBody>
      </p:sp>
      <p:sp>
        <p:nvSpPr>
          <p:cNvPr id="4" name="Zástupný symbol pro číslo snímku 3"/>
          <p:cNvSpPr>
            <a:spLocks noGrp="1"/>
          </p:cNvSpPr>
          <p:nvPr>
            <p:ph type="sldNum" sz="quarter" idx="10"/>
          </p:nvPr>
        </p:nvSpPr>
        <p:spPr/>
        <p:txBody>
          <a:bodyPr/>
          <a:lstStyle/>
          <a:p>
            <a:fld id="{4413DBC5-8358-4D91-816E-9B56397AEB68}" type="slidenum">
              <a:rPr lang="cs-CZ" smtClean="0"/>
              <a:pPr/>
              <a:t>17</a:t>
            </a:fld>
            <a:endParaRPr lang="cs-CZ"/>
          </a:p>
        </p:txBody>
      </p:sp>
    </p:spTree>
    <p:extLst>
      <p:ext uri="{BB962C8B-B14F-4D97-AF65-F5344CB8AC3E}">
        <p14:creationId xmlns:p14="http://schemas.microsoft.com/office/powerpoint/2010/main" val="2442464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133122" name="Group 2"/>
          <p:cNvGrpSpPr>
            <a:grpSpLocks/>
          </p:cNvGrpSpPr>
          <p:nvPr/>
        </p:nvGrpSpPr>
        <p:grpSpPr bwMode="auto">
          <a:xfrm>
            <a:off x="0" y="2438400"/>
            <a:ext cx="9009063" cy="1052513"/>
            <a:chOff x="0" y="1536"/>
            <a:chExt cx="5675" cy="663"/>
          </a:xfrm>
        </p:grpSpPr>
        <p:grpSp>
          <p:nvGrpSpPr>
            <p:cNvPr id="133123" name="Group 3"/>
            <p:cNvGrpSpPr>
              <a:grpSpLocks/>
            </p:cNvGrpSpPr>
            <p:nvPr/>
          </p:nvGrpSpPr>
          <p:grpSpPr bwMode="auto">
            <a:xfrm>
              <a:off x="183" y="1604"/>
              <a:ext cx="448" cy="299"/>
              <a:chOff x="720" y="336"/>
              <a:chExt cx="624" cy="432"/>
            </a:xfrm>
          </p:grpSpPr>
          <p:sp>
            <p:nvSpPr>
              <p:cNvPr id="133124"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33125"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grpSp>
        <p:grpSp>
          <p:nvGrpSpPr>
            <p:cNvPr id="133126" name="Group 6"/>
            <p:cNvGrpSpPr>
              <a:grpSpLocks/>
            </p:cNvGrpSpPr>
            <p:nvPr/>
          </p:nvGrpSpPr>
          <p:grpSpPr bwMode="auto">
            <a:xfrm>
              <a:off x="261" y="1870"/>
              <a:ext cx="465" cy="299"/>
              <a:chOff x="912" y="2640"/>
              <a:chExt cx="672" cy="432"/>
            </a:xfrm>
          </p:grpSpPr>
          <p:sp>
            <p:nvSpPr>
              <p:cNvPr id="133127"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33128"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grpSp>
        <p:sp>
          <p:nvSpPr>
            <p:cNvPr id="133129"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33130"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33131"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grpSp>
      <p:sp>
        <p:nvSpPr>
          <p:cNvPr id="133132" name="Rectangle 12"/>
          <p:cNvSpPr>
            <a:spLocks noGrp="1" noChangeArrowheads="1"/>
          </p:cNvSpPr>
          <p:nvPr>
            <p:ph type="ctrTitle"/>
          </p:nvPr>
        </p:nvSpPr>
        <p:spPr>
          <a:xfrm>
            <a:off x="990600" y="1676400"/>
            <a:ext cx="7772400" cy="1462088"/>
          </a:xfrm>
        </p:spPr>
        <p:txBody>
          <a:bodyPr/>
          <a:lstStyle>
            <a:lvl1pPr>
              <a:defRPr/>
            </a:lvl1pPr>
          </a:lstStyle>
          <a:p>
            <a:pPr lvl="0"/>
            <a:r>
              <a:rPr lang="cs-CZ" noProof="0" smtClean="0"/>
              <a:t>Klepnutím lze upravit styl předlohy nadpisů.</a:t>
            </a:r>
          </a:p>
        </p:txBody>
      </p:sp>
      <p:sp>
        <p:nvSpPr>
          <p:cNvPr id="133133"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cs-CZ" noProof="0" smtClean="0"/>
              <a:t>Klepnutím lze upravit styl předlohy podnadpisů.</a:t>
            </a:r>
          </a:p>
        </p:txBody>
      </p:sp>
      <p:sp>
        <p:nvSpPr>
          <p:cNvPr id="133134" name="Rectangle 14"/>
          <p:cNvSpPr>
            <a:spLocks noGrp="1" noChangeArrowheads="1"/>
          </p:cNvSpPr>
          <p:nvPr>
            <p:ph type="dt" sz="half" idx="2"/>
          </p:nvPr>
        </p:nvSpPr>
        <p:spPr>
          <a:xfrm>
            <a:off x="990600" y="6248400"/>
            <a:ext cx="1905000" cy="457200"/>
          </a:xfrm>
        </p:spPr>
        <p:txBody>
          <a:bodyPr/>
          <a:lstStyle>
            <a:lvl1pPr>
              <a:defRPr>
                <a:solidFill>
                  <a:schemeClr val="bg2"/>
                </a:solidFill>
              </a:defRPr>
            </a:lvl1pPr>
          </a:lstStyle>
          <a:p>
            <a:endParaRPr lang="cs-CZ"/>
          </a:p>
        </p:txBody>
      </p:sp>
      <p:sp>
        <p:nvSpPr>
          <p:cNvPr id="133135" name="Rectangle 15"/>
          <p:cNvSpPr>
            <a:spLocks noGrp="1" noChangeArrowheads="1"/>
          </p:cNvSpPr>
          <p:nvPr>
            <p:ph type="ftr" sz="quarter" idx="3"/>
          </p:nvPr>
        </p:nvSpPr>
        <p:spPr>
          <a:xfrm>
            <a:off x="3429000" y="6248400"/>
            <a:ext cx="2895600" cy="457200"/>
          </a:xfrm>
        </p:spPr>
        <p:txBody>
          <a:bodyPr/>
          <a:lstStyle>
            <a:lvl1pPr>
              <a:defRPr>
                <a:solidFill>
                  <a:schemeClr val="bg2"/>
                </a:solidFill>
              </a:defRPr>
            </a:lvl1pPr>
          </a:lstStyle>
          <a:p>
            <a:r>
              <a:rPr lang="cs-CZ" smtClean="0"/>
              <a:t>Základy ekonomie</a:t>
            </a:r>
            <a:endParaRPr lang="cs-CZ"/>
          </a:p>
        </p:txBody>
      </p:sp>
      <p:sp>
        <p:nvSpPr>
          <p:cNvPr id="133136" name="Rectangle 16"/>
          <p:cNvSpPr>
            <a:spLocks noGrp="1" noChangeArrowheads="1"/>
          </p:cNvSpPr>
          <p:nvPr>
            <p:ph type="sldNum" sz="quarter" idx="4"/>
          </p:nvPr>
        </p:nvSpPr>
        <p:spPr>
          <a:xfrm>
            <a:off x="6858000" y="6248400"/>
            <a:ext cx="1905000" cy="457200"/>
          </a:xfrm>
        </p:spPr>
        <p:txBody>
          <a:bodyPr/>
          <a:lstStyle>
            <a:lvl1pPr>
              <a:defRPr>
                <a:solidFill>
                  <a:schemeClr val="bg2"/>
                </a:solidFill>
              </a:defRPr>
            </a:lvl1pPr>
          </a:lstStyle>
          <a:p>
            <a:fld id="{266E6510-712A-40FA-ABA2-E636520749A2}" type="slidenum">
              <a:rPr lang="cs-CZ"/>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endParaRPr lang="cs-CZ"/>
          </a:p>
        </p:txBody>
      </p:sp>
      <p:sp>
        <p:nvSpPr>
          <p:cNvPr id="5" name="Zástupný symbol pro zápatí 4"/>
          <p:cNvSpPr>
            <a:spLocks noGrp="1"/>
          </p:cNvSpPr>
          <p:nvPr>
            <p:ph type="ftr" sz="quarter" idx="11"/>
          </p:nvPr>
        </p:nvSpPr>
        <p:spPr/>
        <p:txBody>
          <a:bodyPr/>
          <a:lstStyle>
            <a:lvl1pPr>
              <a:defRPr/>
            </a:lvl1pPr>
          </a:lstStyle>
          <a:p>
            <a:r>
              <a:rPr lang="cs-CZ" smtClean="0"/>
              <a:t>Základy ekonomie</a:t>
            </a:r>
            <a:endParaRPr lang="cs-CZ"/>
          </a:p>
        </p:txBody>
      </p:sp>
      <p:sp>
        <p:nvSpPr>
          <p:cNvPr id="6" name="Zástupný symbol pro číslo snímku 5"/>
          <p:cNvSpPr>
            <a:spLocks noGrp="1"/>
          </p:cNvSpPr>
          <p:nvPr>
            <p:ph type="sldNum" sz="quarter" idx="12"/>
          </p:nvPr>
        </p:nvSpPr>
        <p:spPr/>
        <p:txBody>
          <a:bodyPr/>
          <a:lstStyle>
            <a:lvl1pPr>
              <a:defRPr/>
            </a:lvl1pPr>
          </a:lstStyle>
          <a:p>
            <a:fld id="{A4FF5AD0-2F9C-4ACC-8717-0FEC469DA687}" type="slidenum">
              <a:rPr lang="cs-CZ"/>
              <a:pPr/>
              <a:t>‹#›</a:t>
            </a:fld>
            <a:endParaRPr lang="cs-CZ"/>
          </a:p>
        </p:txBody>
      </p:sp>
    </p:spTree>
    <p:extLst>
      <p:ext uri="{BB962C8B-B14F-4D97-AF65-F5344CB8AC3E}">
        <p14:creationId xmlns:p14="http://schemas.microsoft.com/office/powerpoint/2010/main" val="163171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7004050" y="214313"/>
            <a:ext cx="1951038" cy="5918200"/>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1150938" y="214313"/>
            <a:ext cx="5700712" cy="5918200"/>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endParaRPr lang="cs-CZ"/>
          </a:p>
        </p:txBody>
      </p:sp>
      <p:sp>
        <p:nvSpPr>
          <p:cNvPr id="5" name="Zástupný symbol pro zápatí 4"/>
          <p:cNvSpPr>
            <a:spLocks noGrp="1"/>
          </p:cNvSpPr>
          <p:nvPr>
            <p:ph type="ftr" sz="quarter" idx="11"/>
          </p:nvPr>
        </p:nvSpPr>
        <p:spPr/>
        <p:txBody>
          <a:bodyPr/>
          <a:lstStyle>
            <a:lvl1pPr>
              <a:defRPr/>
            </a:lvl1pPr>
          </a:lstStyle>
          <a:p>
            <a:r>
              <a:rPr lang="cs-CZ" smtClean="0"/>
              <a:t>Základy ekonomie</a:t>
            </a:r>
            <a:endParaRPr lang="cs-CZ"/>
          </a:p>
        </p:txBody>
      </p:sp>
      <p:sp>
        <p:nvSpPr>
          <p:cNvPr id="6" name="Zástupný symbol pro číslo snímku 5"/>
          <p:cNvSpPr>
            <a:spLocks noGrp="1"/>
          </p:cNvSpPr>
          <p:nvPr>
            <p:ph type="sldNum" sz="quarter" idx="12"/>
          </p:nvPr>
        </p:nvSpPr>
        <p:spPr/>
        <p:txBody>
          <a:bodyPr/>
          <a:lstStyle>
            <a:lvl1pPr>
              <a:defRPr/>
            </a:lvl1pPr>
          </a:lstStyle>
          <a:p>
            <a:fld id="{681E5D28-3CA7-4E75-9478-D7C85FB03AC5}" type="slidenum">
              <a:rPr lang="cs-CZ"/>
              <a:pPr/>
              <a:t>‹#›</a:t>
            </a:fld>
            <a:endParaRPr lang="cs-CZ"/>
          </a:p>
        </p:txBody>
      </p:sp>
    </p:spTree>
    <p:extLst>
      <p:ext uri="{BB962C8B-B14F-4D97-AF65-F5344CB8AC3E}">
        <p14:creationId xmlns:p14="http://schemas.microsoft.com/office/powerpoint/2010/main" val="16665220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1150938" y="214313"/>
            <a:ext cx="7793037" cy="1462087"/>
          </a:xfrm>
        </p:spPr>
        <p:txBody>
          <a:bodyPr/>
          <a:lstStyle/>
          <a:p>
            <a:r>
              <a:rPr lang="cs-CZ" smtClean="0"/>
              <a:t>Kliknutím lze upravit styl.</a:t>
            </a:r>
            <a:endParaRPr lang="cs-CZ"/>
          </a:p>
        </p:txBody>
      </p:sp>
      <p:sp>
        <p:nvSpPr>
          <p:cNvPr id="3" name="Zástupný symbol pro tabulku 2"/>
          <p:cNvSpPr>
            <a:spLocks noGrp="1"/>
          </p:cNvSpPr>
          <p:nvPr>
            <p:ph type="tbl" idx="1"/>
          </p:nvPr>
        </p:nvSpPr>
        <p:spPr>
          <a:xfrm>
            <a:off x="1182688" y="2017713"/>
            <a:ext cx="7772400" cy="4114800"/>
          </a:xfrm>
        </p:spPr>
        <p:txBody>
          <a:bodyPr/>
          <a:lstStyle/>
          <a:p>
            <a:endParaRPr lang="cs-CZ"/>
          </a:p>
        </p:txBody>
      </p:sp>
      <p:sp>
        <p:nvSpPr>
          <p:cNvPr id="4" name="Zástupný symbol pro datum 3"/>
          <p:cNvSpPr>
            <a:spLocks noGrp="1"/>
          </p:cNvSpPr>
          <p:nvPr>
            <p:ph type="dt" sz="half" idx="10"/>
          </p:nvPr>
        </p:nvSpPr>
        <p:spPr>
          <a:xfrm>
            <a:off x="1162050" y="6243638"/>
            <a:ext cx="1905000" cy="457200"/>
          </a:xfrm>
        </p:spPr>
        <p:txBody>
          <a:bodyPr/>
          <a:lstStyle>
            <a:lvl1pPr>
              <a:defRPr/>
            </a:lvl1pPr>
          </a:lstStyle>
          <a:p>
            <a:endParaRPr lang="cs-CZ"/>
          </a:p>
        </p:txBody>
      </p:sp>
      <p:sp>
        <p:nvSpPr>
          <p:cNvPr id="5" name="Zástupný symbol pro zápatí 4"/>
          <p:cNvSpPr>
            <a:spLocks noGrp="1"/>
          </p:cNvSpPr>
          <p:nvPr>
            <p:ph type="ftr" sz="quarter" idx="11"/>
          </p:nvPr>
        </p:nvSpPr>
        <p:spPr>
          <a:xfrm>
            <a:off x="3657600" y="6243638"/>
            <a:ext cx="2895600" cy="457200"/>
          </a:xfrm>
        </p:spPr>
        <p:txBody>
          <a:bodyPr/>
          <a:lstStyle>
            <a:lvl1pPr>
              <a:defRPr/>
            </a:lvl1pPr>
          </a:lstStyle>
          <a:p>
            <a:r>
              <a:rPr lang="cs-CZ" smtClean="0"/>
              <a:t>Základy ekonomie</a:t>
            </a:r>
            <a:endParaRPr lang="cs-CZ"/>
          </a:p>
        </p:txBody>
      </p:sp>
      <p:sp>
        <p:nvSpPr>
          <p:cNvPr id="6" name="Zástupný symbol pro číslo snímku 5"/>
          <p:cNvSpPr>
            <a:spLocks noGrp="1"/>
          </p:cNvSpPr>
          <p:nvPr>
            <p:ph type="sldNum" sz="quarter" idx="12"/>
          </p:nvPr>
        </p:nvSpPr>
        <p:spPr>
          <a:xfrm>
            <a:off x="7042150" y="6243638"/>
            <a:ext cx="1905000" cy="457200"/>
          </a:xfrm>
        </p:spPr>
        <p:txBody>
          <a:bodyPr/>
          <a:lstStyle>
            <a:lvl1pPr>
              <a:defRPr/>
            </a:lvl1pPr>
          </a:lstStyle>
          <a:p>
            <a:fld id="{85F13AFB-3496-4002-8E29-C298DF72F64C}" type="slidenum">
              <a:rPr lang="cs-CZ"/>
              <a:pPr/>
              <a:t>‹#›</a:t>
            </a:fld>
            <a:endParaRPr lang="cs-CZ"/>
          </a:p>
        </p:txBody>
      </p:sp>
    </p:spTree>
    <p:extLst>
      <p:ext uri="{BB962C8B-B14F-4D97-AF65-F5344CB8AC3E}">
        <p14:creationId xmlns:p14="http://schemas.microsoft.com/office/powerpoint/2010/main" val="829483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endParaRPr lang="cs-CZ"/>
          </a:p>
        </p:txBody>
      </p:sp>
      <p:sp>
        <p:nvSpPr>
          <p:cNvPr id="5" name="Zástupný symbol pro zápatí 4"/>
          <p:cNvSpPr>
            <a:spLocks noGrp="1"/>
          </p:cNvSpPr>
          <p:nvPr>
            <p:ph type="ftr" sz="quarter" idx="11"/>
          </p:nvPr>
        </p:nvSpPr>
        <p:spPr/>
        <p:txBody>
          <a:bodyPr/>
          <a:lstStyle>
            <a:lvl1pPr>
              <a:defRPr/>
            </a:lvl1pPr>
          </a:lstStyle>
          <a:p>
            <a:r>
              <a:rPr lang="cs-CZ" smtClean="0"/>
              <a:t>Základy ekonomie</a:t>
            </a:r>
            <a:endParaRPr lang="cs-CZ"/>
          </a:p>
        </p:txBody>
      </p:sp>
      <p:sp>
        <p:nvSpPr>
          <p:cNvPr id="6" name="Zástupný symbol pro číslo snímku 5"/>
          <p:cNvSpPr>
            <a:spLocks noGrp="1"/>
          </p:cNvSpPr>
          <p:nvPr>
            <p:ph type="sldNum" sz="quarter" idx="12"/>
          </p:nvPr>
        </p:nvSpPr>
        <p:spPr/>
        <p:txBody>
          <a:bodyPr/>
          <a:lstStyle>
            <a:lvl1pPr>
              <a:defRPr/>
            </a:lvl1pPr>
          </a:lstStyle>
          <a:p>
            <a:fld id="{5ECE0001-34E9-41D6-9801-0D121F742D03}" type="slidenum">
              <a:rPr lang="cs-CZ"/>
              <a:pPr/>
              <a:t>‹#›</a:t>
            </a:fld>
            <a:endParaRPr lang="cs-CZ"/>
          </a:p>
        </p:txBody>
      </p:sp>
    </p:spTree>
    <p:extLst>
      <p:ext uri="{BB962C8B-B14F-4D97-AF65-F5344CB8AC3E}">
        <p14:creationId xmlns:p14="http://schemas.microsoft.com/office/powerpoint/2010/main" val="2685769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lvl1pPr>
              <a:defRPr/>
            </a:lvl1pPr>
          </a:lstStyle>
          <a:p>
            <a:endParaRPr lang="cs-CZ"/>
          </a:p>
        </p:txBody>
      </p:sp>
      <p:sp>
        <p:nvSpPr>
          <p:cNvPr id="5" name="Zástupný symbol pro zápatí 4"/>
          <p:cNvSpPr>
            <a:spLocks noGrp="1"/>
          </p:cNvSpPr>
          <p:nvPr>
            <p:ph type="ftr" sz="quarter" idx="11"/>
          </p:nvPr>
        </p:nvSpPr>
        <p:spPr/>
        <p:txBody>
          <a:bodyPr/>
          <a:lstStyle>
            <a:lvl1pPr>
              <a:defRPr/>
            </a:lvl1pPr>
          </a:lstStyle>
          <a:p>
            <a:r>
              <a:rPr lang="cs-CZ" smtClean="0"/>
              <a:t>Základy ekonomie</a:t>
            </a:r>
            <a:endParaRPr lang="cs-CZ"/>
          </a:p>
        </p:txBody>
      </p:sp>
      <p:sp>
        <p:nvSpPr>
          <p:cNvPr id="6" name="Zástupný symbol pro číslo snímku 5"/>
          <p:cNvSpPr>
            <a:spLocks noGrp="1"/>
          </p:cNvSpPr>
          <p:nvPr>
            <p:ph type="sldNum" sz="quarter" idx="12"/>
          </p:nvPr>
        </p:nvSpPr>
        <p:spPr/>
        <p:txBody>
          <a:bodyPr/>
          <a:lstStyle>
            <a:lvl1pPr>
              <a:defRPr/>
            </a:lvl1pPr>
          </a:lstStyle>
          <a:p>
            <a:fld id="{056556E0-0667-4FD4-92B9-C8B676D91CBA}" type="slidenum">
              <a:rPr lang="cs-CZ"/>
              <a:pPr/>
              <a:t>‹#›</a:t>
            </a:fld>
            <a:endParaRPr lang="cs-CZ"/>
          </a:p>
        </p:txBody>
      </p:sp>
    </p:spTree>
    <p:extLst>
      <p:ext uri="{BB962C8B-B14F-4D97-AF65-F5344CB8AC3E}">
        <p14:creationId xmlns:p14="http://schemas.microsoft.com/office/powerpoint/2010/main" val="1750515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lvl1pPr>
              <a:defRPr/>
            </a:lvl1pPr>
          </a:lstStyle>
          <a:p>
            <a:endParaRPr lang="cs-CZ"/>
          </a:p>
        </p:txBody>
      </p:sp>
      <p:sp>
        <p:nvSpPr>
          <p:cNvPr id="6" name="Zástupný symbol pro zápatí 5"/>
          <p:cNvSpPr>
            <a:spLocks noGrp="1"/>
          </p:cNvSpPr>
          <p:nvPr>
            <p:ph type="ftr" sz="quarter" idx="11"/>
          </p:nvPr>
        </p:nvSpPr>
        <p:spPr/>
        <p:txBody>
          <a:bodyPr/>
          <a:lstStyle>
            <a:lvl1pPr>
              <a:defRPr/>
            </a:lvl1pPr>
          </a:lstStyle>
          <a:p>
            <a:r>
              <a:rPr lang="cs-CZ" smtClean="0"/>
              <a:t>Základy ekonomie</a:t>
            </a:r>
            <a:endParaRPr lang="cs-CZ"/>
          </a:p>
        </p:txBody>
      </p:sp>
      <p:sp>
        <p:nvSpPr>
          <p:cNvPr id="7" name="Zástupný symbol pro číslo snímku 6"/>
          <p:cNvSpPr>
            <a:spLocks noGrp="1"/>
          </p:cNvSpPr>
          <p:nvPr>
            <p:ph type="sldNum" sz="quarter" idx="12"/>
          </p:nvPr>
        </p:nvSpPr>
        <p:spPr/>
        <p:txBody>
          <a:bodyPr/>
          <a:lstStyle>
            <a:lvl1pPr>
              <a:defRPr/>
            </a:lvl1pPr>
          </a:lstStyle>
          <a:p>
            <a:fld id="{EA2C9A30-56EE-4754-A503-16E99723596B}" type="slidenum">
              <a:rPr lang="cs-CZ"/>
              <a:pPr/>
              <a:t>‹#›</a:t>
            </a:fld>
            <a:endParaRPr lang="cs-CZ"/>
          </a:p>
        </p:txBody>
      </p:sp>
    </p:spTree>
    <p:extLst>
      <p:ext uri="{BB962C8B-B14F-4D97-AF65-F5344CB8AC3E}">
        <p14:creationId xmlns:p14="http://schemas.microsoft.com/office/powerpoint/2010/main" val="1973809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lvl1pPr>
              <a:defRPr/>
            </a:lvl1pPr>
          </a:lstStyle>
          <a:p>
            <a:endParaRPr lang="cs-CZ"/>
          </a:p>
        </p:txBody>
      </p:sp>
      <p:sp>
        <p:nvSpPr>
          <p:cNvPr id="8" name="Zástupný symbol pro zápatí 7"/>
          <p:cNvSpPr>
            <a:spLocks noGrp="1"/>
          </p:cNvSpPr>
          <p:nvPr>
            <p:ph type="ftr" sz="quarter" idx="11"/>
          </p:nvPr>
        </p:nvSpPr>
        <p:spPr/>
        <p:txBody>
          <a:bodyPr/>
          <a:lstStyle>
            <a:lvl1pPr>
              <a:defRPr/>
            </a:lvl1pPr>
          </a:lstStyle>
          <a:p>
            <a:r>
              <a:rPr lang="cs-CZ" smtClean="0"/>
              <a:t>Základy ekonomie</a:t>
            </a:r>
            <a:endParaRPr lang="cs-CZ"/>
          </a:p>
        </p:txBody>
      </p:sp>
      <p:sp>
        <p:nvSpPr>
          <p:cNvPr id="9" name="Zástupný symbol pro číslo snímku 8"/>
          <p:cNvSpPr>
            <a:spLocks noGrp="1"/>
          </p:cNvSpPr>
          <p:nvPr>
            <p:ph type="sldNum" sz="quarter" idx="12"/>
          </p:nvPr>
        </p:nvSpPr>
        <p:spPr/>
        <p:txBody>
          <a:bodyPr/>
          <a:lstStyle>
            <a:lvl1pPr>
              <a:defRPr/>
            </a:lvl1pPr>
          </a:lstStyle>
          <a:p>
            <a:fld id="{DB17D664-4F24-4D24-AB8F-057EB6965262}" type="slidenum">
              <a:rPr lang="cs-CZ"/>
              <a:pPr/>
              <a:t>‹#›</a:t>
            </a:fld>
            <a:endParaRPr lang="cs-CZ"/>
          </a:p>
        </p:txBody>
      </p:sp>
    </p:spTree>
    <p:extLst>
      <p:ext uri="{BB962C8B-B14F-4D97-AF65-F5344CB8AC3E}">
        <p14:creationId xmlns:p14="http://schemas.microsoft.com/office/powerpoint/2010/main" val="529315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lvl1pPr>
              <a:defRPr/>
            </a:lvl1pPr>
          </a:lstStyle>
          <a:p>
            <a:endParaRPr lang="cs-CZ"/>
          </a:p>
        </p:txBody>
      </p:sp>
      <p:sp>
        <p:nvSpPr>
          <p:cNvPr id="4" name="Zástupný symbol pro zápatí 3"/>
          <p:cNvSpPr>
            <a:spLocks noGrp="1"/>
          </p:cNvSpPr>
          <p:nvPr>
            <p:ph type="ftr" sz="quarter" idx="11"/>
          </p:nvPr>
        </p:nvSpPr>
        <p:spPr/>
        <p:txBody>
          <a:bodyPr/>
          <a:lstStyle>
            <a:lvl1pPr>
              <a:defRPr/>
            </a:lvl1pPr>
          </a:lstStyle>
          <a:p>
            <a:r>
              <a:rPr lang="cs-CZ" smtClean="0"/>
              <a:t>Základy ekonomie</a:t>
            </a:r>
            <a:endParaRPr lang="cs-CZ"/>
          </a:p>
        </p:txBody>
      </p:sp>
      <p:sp>
        <p:nvSpPr>
          <p:cNvPr id="5" name="Zástupný symbol pro číslo snímku 4"/>
          <p:cNvSpPr>
            <a:spLocks noGrp="1"/>
          </p:cNvSpPr>
          <p:nvPr>
            <p:ph type="sldNum" sz="quarter" idx="12"/>
          </p:nvPr>
        </p:nvSpPr>
        <p:spPr/>
        <p:txBody>
          <a:bodyPr/>
          <a:lstStyle>
            <a:lvl1pPr>
              <a:defRPr/>
            </a:lvl1pPr>
          </a:lstStyle>
          <a:p>
            <a:fld id="{62696E20-06A9-4291-9493-40D0520FF723}" type="slidenum">
              <a:rPr lang="cs-CZ"/>
              <a:pPr/>
              <a:t>‹#›</a:t>
            </a:fld>
            <a:endParaRPr lang="cs-CZ"/>
          </a:p>
        </p:txBody>
      </p:sp>
    </p:spTree>
    <p:extLst>
      <p:ext uri="{BB962C8B-B14F-4D97-AF65-F5344CB8AC3E}">
        <p14:creationId xmlns:p14="http://schemas.microsoft.com/office/powerpoint/2010/main" val="4065027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lvl1pPr>
              <a:defRPr/>
            </a:lvl1pPr>
          </a:lstStyle>
          <a:p>
            <a:endParaRPr lang="cs-CZ"/>
          </a:p>
        </p:txBody>
      </p:sp>
      <p:sp>
        <p:nvSpPr>
          <p:cNvPr id="3" name="Zástupný symbol pro zápatí 2"/>
          <p:cNvSpPr>
            <a:spLocks noGrp="1"/>
          </p:cNvSpPr>
          <p:nvPr>
            <p:ph type="ftr" sz="quarter" idx="11"/>
          </p:nvPr>
        </p:nvSpPr>
        <p:spPr/>
        <p:txBody>
          <a:bodyPr/>
          <a:lstStyle>
            <a:lvl1pPr>
              <a:defRPr/>
            </a:lvl1pPr>
          </a:lstStyle>
          <a:p>
            <a:r>
              <a:rPr lang="cs-CZ" smtClean="0"/>
              <a:t>Základy ekonomie</a:t>
            </a:r>
            <a:endParaRPr lang="cs-CZ"/>
          </a:p>
        </p:txBody>
      </p:sp>
      <p:sp>
        <p:nvSpPr>
          <p:cNvPr id="4" name="Zástupný symbol pro číslo snímku 3"/>
          <p:cNvSpPr>
            <a:spLocks noGrp="1"/>
          </p:cNvSpPr>
          <p:nvPr>
            <p:ph type="sldNum" sz="quarter" idx="12"/>
          </p:nvPr>
        </p:nvSpPr>
        <p:spPr/>
        <p:txBody>
          <a:bodyPr/>
          <a:lstStyle>
            <a:lvl1pPr>
              <a:defRPr/>
            </a:lvl1pPr>
          </a:lstStyle>
          <a:p>
            <a:fld id="{2BFA5022-6A9D-4E3C-A534-E30FAF690C00}" type="slidenum">
              <a:rPr lang="cs-CZ"/>
              <a:pPr/>
              <a:t>‹#›</a:t>
            </a:fld>
            <a:endParaRPr lang="cs-CZ"/>
          </a:p>
        </p:txBody>
      </p:sp>
    </p:spTree>
    <p:extLst>
      <p:ext uri="{BB962C8B-B14F-4D97-AF65-F5344CB8AC3E}">
        <p14:creationId xmlns:p14="http://schemas.microsoft.com/office/powerpoint/2010/main" val="1387408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lvl1pPr>
              <a:defRPr/>
            </a:lvl1pPr>
          </a:lstStyle>
          <a:p>
            <a:endParaRPr lang="cs-CZ"/>
          </a:p>
        </p:txBody>
      </p:sp>
      <p:sp>
        <p:nvSpPr>
          <p:cNvPr id="6" name="Zástupný symbol pro zápatí 5"/>
          <p:cNvSpPr>
            <a:spLocks noGrp="1"/>
          </p:cNvSpPr>
          <p:nvPr>
            <p:ph type="ftr" sz="quarter" idx="11"/>
          </p:nvPr>
        </p:nvSpPr>
        <p:spPr/>
        <p:txBody>
          <a:bodyPr/>
          <a:lstStyle>
            <a:lvl1pPr>
              <a:defRPr/>
            </a:lvl1pPr>
          </a:lstStyle>
          <a:p>
            <a:r>
              <a:rPr lang="cs-CZ" smtClean="0"/>
              <a:t>Základy ekonomie</a:t>
            </a:r>
            <a:endParaRPr lang="cs-CZ"/>
          </a:p>
        </p:txBody>
      </p:sp>
      <p:sp>
        <p:nvSpPr>
          <p:cNvPr id="7" name="Zástupný symbol pro číslo snímku 6"/>
          <p:cNvSpPr>
            <a:spLocks noGrp="1"/>
          </p:cNvSpPr>
          <p:nvPr>
            <p:ph type="sldNum" sz="quarter" idx="12"/>
          </p:nvPr>
        </p:nvSpPr>
        <p:spPr/>
        <p:txBody>
          <a:bodyPr/>
          <a:lstStyle>
            <a:lvl1pPr>
              <a:defRPr/>
            </a:lvl1pPr>
          </a:lstStyle>
          <a:p>
            <a:fld id="{A615D012-B628-41A2-978C-51DBBEAA50D3}" type="slidenum">
              <a:rPr lang="cs-CZ"/>
              <a:pPr/>
              <a:t>‹#›</a:t>
            </a:fld>
            <a:endParaRPr lang="cs-CZ"/>
          </a:p>
        </p:txBody>
      </p:sp>
    </p:spTree>
    <p:extLst>
      <p:ext uri="{BB962C8B-B14F-4D97-AF65-F5344CB8AC3E}">
        <p14:creationId xmlns:p14="http://schemas.microsoft.com/office/powerpoint/2010/main" val="1342221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lvl1pPr>
              <a:defRPr/>
            </a:lvl1pPr>
          </a:lstStyle>
          <a:p>
            <a:endParaRPr lang="cs-CZ"/>
          </a:p>
        </p:txBody>
      </p:sp>
      <p:sp>
        <p:nvSpPr>
          <p:cNvPr id="6" name="Zástupný symbol pro zápatí 5"/>
          <p:cNvSpPr>
            <a:spLocks noGrp="1"/>
          </p:cNvSpPr>
          <p:nvPr>
            <p:ph type="ftr" sz="quarter" idx="11"/>
          </p:nvPr>
        </p:nvSpPr>
        <p:spPr/>
        <p:txBody>
          <a:bodyPr/>
          <a:lstStyle>
            <a:lvl1pPr>
              <a:defRPr/>
            </a:lvl1pPr>
          </a:lstStyle>
          <a:p>
            <a:r>
              <a:rPr lang="cs-CZ" smtClean="0"/>
              <a:t>Základy ekonomie</a:t>
            </a:r>
            <a:endParaRPr lang="cs-CZ"/>
          </a:p>
        </p:txBody>
      </p:sp>
      <p:sp>
        <p:nvSpPr>
          <p:cNvPr id="7" name="Zástupný symbol pro číslo snímku 6"/>
          <p:cNvSpPr>
            <a:spLocks noGrp="1"/>
          </p:cNvSpPr>
          <p:nvPr>
            <p:ph type="sldNum" sz="quarter" idx="12"/>
          </p:nvPr>
        </p:nvSpPr>
        <p:spPr/>
        <p:txBody>
          <a:bodyPr/>
          <a:lstStyle>
            <a:lvl1pPr>
              <a:defRPr/>
            </a:lvl1pPr>
          </a:lstStyle>
          <a:p>
            <a:fld id="{D90F2594-A483-42D0-A6A4-238911926373}" type="slidenum">
              <a:rPr lang="cs-CZ"/>
              <a:pPr/>
              <a:t>‹#›</a:t>
            </a:fld>
            <a:endParaRPr lang="cs-CZ"/>
          </a:p>
        </p:txBody>
      </p:sp>
    </p:spTree>
    <p:extLst>
      <p:ext uri="{BB962C8B-B14F-4D97-AF65-F5344CB8AC3E}">
        <p14:creationId xmlns:p14="http://schemas.microsoft.com/office/powerpoint/2010/main" val="3027161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2098" name="Rectangle 2"/>
          <p:cNvSpPr>
            <a:spLocks noChangeArrowheads="1"/>
          </p:cNvSpPr>
          <p:nvPr/>
        </p:nvSpPr>
        <p:spPr bwMode="ltGray">
          <a:xfrm>
            <a:off x="417513" y="10985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cs-CZ" sz="2400"/>
          </a:p>
        </p:txBody>
      </p:sp>
      <p:sp>
        <p:nvSpPr>
          <p:cNvPr id="132099"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cs-CZ" sz="2400"/>
          </a:p>
        </p:txBody>
      </p:sp>
      <p:sp>
        <p:nvSpPr>
          <p:cNvPr id="132100" name="Rectangle 4"/>
          <p:cNvSpPr>
            <a:spLocks noChangeArrowheads="1"/>
          </p:cNvSpPr>
          <p:nvPr/>
        </p:nvSpPr>
        <p:spPr bwMode="ltGray">
          <a:xfrm>
            <a:off x="541338" y="15208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cs-CZ" sz="2400"/>
          </a:p>
        </p:txBody>
      </p:sp>
      <p:sp>
        <p:nvSpPr>
          <p:cNvPr id="132101"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cs-CZ" sz="2400"/>
          </a:p>
        </p:txBody>
      </p:sp>
      <p:sp>
        <p:nvSpPr>
          <p:cNvPr id="132102"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cs-CZ" sz="2400"/>
          </a:p>
        </p:txBody>
      </p:sp>
      <p:sp>
        <p:nvSpPr>
          <p:cNvPr id="132103" name="Rectangle 7"/>
          <p:cNvSpPr>
            <a:spLocks noChangeArrowheads="1"/>
          </p:cNvSpPr>
          <p:nvPr/>
        </p:nvSpPr>
        <p:spPr bwMode="gray">
          <a:xfrm>
            <a:off x="762000" y="99060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cs-CZ" sz="2400"/>
          </a:p>
        </p:txBody>
      </p:sp>
      <p:sp>
        <p:nvSpPr>
          <p:cNvPr id="132104"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cs-CZ" sz="2400"/>
          </a:p>
        </p:txBody>
      </p:sp>
      <p:sp>
        <p:nvSpPr>
          <p:cNvPr id="132105" name="Rectangle 9"/>
          <p:cNvSpPr>
            <a:spLocks noGrp="1" noChangeArrowheads="1"/>
          </p:cNvSpPr>
          <p:nvPr>
            <p:ph type="title"/>
          </p:nvPr>
        </p:nvSpPr>
        <p:spPr bwMode="auto">
          <a:xfrm>
            <a:off x="1150938" y="214313"/>
            <a:ext cx="7793037" cy="146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cs-CZ" smtClean="0"/>
              <a:t>Klepnutím lze upravit styl předlohy nadpisů.</a:t>
            </a:r>
          </a:p>
        </p:txBody>
      </p:sp>
      <p:sp>
        <p:nvSpPr>
          <p:cNvPr id="132106" name="Rectangle 10"/>
          <p:cNvSpPr>
            <a:spLocks noGrp="1" noChangeArrowheads="1"/>
          </p:cNvSpPr>
          <p:nvPr>
            <p:ph type="body" idx="1"/>
          </p:nvPr>
        </p:nvSpPr>
        <p:spPr bwMode="auto">
          <a:xfrm>
            <a:off x="1182688" y="2017713"/>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132107" name="Rectangle 11"/>
          <p:cNvSpPr>
            <a:spLocks noGrp="1" noChangeArrowheads="1"/>
          </p:cNvSpPr>
          <p:nvPr>
            <p:ph type="dt" sz="half" idx="2"/>
          </p:nvPr>
        </p:nvSpPr>
        <p:spPr bwMode="auto">
          <a:xfrm>
            <a:off x="11620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lvl1pPr>
          </a:lstStyle>
          <a:p>
            <a:endParaRPr lang="cs-CZ"/>
          </a:p>
        </p:txBody>
      </p:sp>
      <p:sp>
        <p:nvSpPr>
          <p:cNvPr id="132108" name="Rectangle 12"/>
          <p:cNvSpPr>
            <a:spLocks noGrp="1" noChangeArrowheads="1"/>
          </p:cNvSpPr>
          <p:nvPr>
            <p:ph type="ftr" sz="quarter" idx="3"/>
          </p:nvPr>
        </p:nvSpPr>
        <p:spPr bwMode="auto">
          <a:xfrm>
            <a:off x="3657600" y="624363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lvl1pPr>
          </a:lstStyle>
          <a:p>
            <a:r>
              <a:rPr lang="cs-CZ" smtClean="0"/>
              <a:t>Základy ekonomie</a:t>
            </a:r>
            <a:endParaRPr lang="cs-CZ"/>
          </a:p>
        </p:txBody>
      </p:sp>
      <p:sp>
        <p:nvSpPr>
          <p:cNvPr id="132109" name="Rectangle 13"/>
          <p:cNvSpPr>
            <a:spLocks noGrp="1" noChangeArrowheads="1"/>
          </p:cNvSpPr>
          <p:nvPr>
            <p:ph type="sldNum" sz="quarter" idx="4"/>
          </p:nvPr>
        </p:nvSpPr>
        <p:spPr bwMode="auto">
          <a:xfrm>
            <a:off x="70421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lvl1pPr>
          </a:lstStyle>
          <a:p>
            <a:fld id="{48E60304-0F80-4545-BF17-5B732EBC6338}" type="slidenum">
              <a:rPr lang="cs-CZ"/>
              <a:pPr/>
              <a:t>‹#›</a:t>
            </a:fld>
            <a:endParaRPr lang="cs-CZ"/>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sldNum="0" hdr="0" dt="0"/>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charset="0"/>
        </a:defRPr>
      </a:lvl2pPr>
      <a:lvl3pPr algn="l" rtl="0" fontAlgn="base">
        <a:spcBef>
          <a:spcPct val="0"/>
        </a:spcBef>
        <a:spcAft>
          <a:spcPct val="0"/>
        </a:spcAft>
        <a:defRPr sz="4400">
          <a:solidFill>
            <a:schemeClr val="tx2"/>
          </a:solidFill>
          <a:latin typeface="Tahoma" charset="0"/>
        </a:defRPr>
      </a:lvl3pPr>
      <a:lvl4pPr algn="l" rtl="0" fontAlgn="base">
        <a:spcBef>
          <a:spcPct val="0"/>
        </a:spcBef>
        <a:spcAft>
          <a:spcPct val="0"/>
        </a:spcAft>
        <a:defRPr sz="4400">
          <a:solidFill>
            <a:schemeClr val="tx2"/>
          </a:solidFill>
          <a:latin typeface="Tahoma" charset="0"/>
        </a:defRPr>
      </a:lvl4pPr>
      <a:lvl5pPr algn="l" rtl="0" fontAlgn="base">
        <a:spcBef>
          <a:spcPct val="0"/>
        </a:spcBef>
        <a:spcAft>
          <a:spcPct val="0"/>
        </a:spcAft>
        <a:defRPr sz="4400">
          <a:solidFill>
            <a:schemeClr val="tx2"/>
          </a:solidFill>
          <a:latin typeface="Tahoma" charset="0"/>
        </a:defRPr>
      </a:lvl5pPr>
      <a:lvl6pPr marL="457200" algn="l" rtl="0" fontAlgn="base">
        <a:spcBef>
          <a:spcPct val="0"/>
        </a:spcBef>
        <a:spcAft>
          <a:spcPct val="0"/>
        </a:spcAft>
        <a:defRPr sz="4400">
          <a:solidFill>
            <a:schemeClr val="tx2"/>
          </a:solidFill>
          <a:latin typeface="Tahoma" charset="0"/>
        </a:defRPr>
      </a:lvl6pPr>
      <a:lvl7pPr marL="914400" algn="l" rtl="0" fontAlgn="base">
        <a:spcBef>
          <a:spcPct val="0"/>
        </a:spcBef>
        <a:spcAft>
          <a:spcPct val="0"/>
        </a:spcAft>
        <a:defRPr sz="4400">
          <a:solidFill>
            <a:schemeClr val="tx2"/>
          </a:solidFill>
          <a:latin typeface="Tahoma" charset="0"/>
        </a:defRPr>
      </a:lvl7pPr>
      <a:lvl8pPr marL="1371600" algn="l" rtl="0" fontAlgn="base">
        <a:spcBef>
          <a:spcPct val="0"/>
        </a:spcBef>
        <a:spcAft>
          <a:spcPct val="0"/>
        </a:spcAft>
        <a:defRPr sz="4400">
          <a:solidFill>
            <a:schemeClr val="tx2"/>
          </a:solidFill>
          <a:latin typeface="Tahoma" charset="0"/>
        </a:defRPr>
      </a:lvl8pPr>
      <a:lvl9pPr marL="1828800" algn="l" rtl="0" fontAlgn="base">
        <a:spcBef>
          <a:spcPct val="0"/>
        </a:spcBef>
        <a:spcAft>
          <a:spcPct val="0"/>
        </a:spcAft>
        <a:defRPr sz="4400">
          <a:solidFill>
            <a:schemeClr val="tx2"/>
          </a:solidFill>
          <a:latin typeface="Tahoma" charset="0"/>
        </a:defRPr>
      </a:lvl9pPr>
    </p:titleStyle>
    <p:body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chart" Target="../charts/chart1.xml"/><Relationship Id="rId1" Type="http://schemas.openxmlformats.org/officeDocument/2006/relationships/slideLayout" Target="../slideLayouts/slideLayout6.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cs-CZ" sz="11700">
                <a:effectLst>
                  <a:outerShdw blurRad="38100" dist="38100" dir="2700000" algn="tl">
                    <a:srgbClr val="C0C0C0"/>
                  </a:outerShdw>
                </a:effectLst>
              </a:rPr>
              <a:t>10</a:t>
            </a:r>
            <a:r>
              <a:rPr lang="cs-CZ" sz="4000"/>
              <a:t> </a:t>
            </a:r>
          </a:p>
        </p:txBody>
      </p:sp>
      <p:sp>
        <p:nvSpPr>
          <p:cNvPr id="2051" name="Rectangle 3"/>
          <p:cNvSpPr>
            <a:spLocks noGrp="1" noChangeArrowheads="1"/>
          </p:cNvSpPr>
          <p:nvPr>
            <p:ph type="subTitle" idx="1"/>
          </p:nvPr>
        </p:nvSpPr>
        <p:spPr>
          <a:xfrm>
            <a:off x="1763713" y="4437063"/>
            <a:ext cx="6769100" cy="1822450"/>
          </a:xfrm>
        </p:spPr>
        <p:txBody>
          <a:bodyPr/>
          <a:lstStyle/>
          <a:p>
            <a:r>
              <a:rPr lang="cs-CZ" sz="3600" b="1"/>
              <a:t>NEZAMĚSTNANOST,</a:t>
            </a:r>
          </a:p>
          <a:p>
            <a:r>
              <a:rPr lang="cs-CZ" sz="3600" b="1"/>
              <a:t>INFLACE</a:t>
            </a:r>
            <a:endParaRPr lang="cs-CZ" sz="3600"/>
          </a:p>
        </p:txBody>
      </p:sp>
      <p:sp>
        <p:nvSpPr>
          <p:cNvPr id="2" name="AutoShape 2" descr="Výsledek obrázku pro inflation unemployment"/>
          <p:cNvSpPr>
            <a:spLocks noChangeAspect="1" noChangeArrowheads="1"/>
          </p:cNvSpPr>
          <p:nvPr/>
        </p:nvSpPr>
        <p:spPr bwMode="auto">
          <a:xfrm>
            <a:off x="155575" y="-1028700"/>
            <a:ext cx="3581400" cy="2152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4" name="AutoShape 6" descr="Výsledek obrázku pro inflation unemployment"/>
          <p:cNvSpPr>
            <a:spLocks noChangeAspect="1" noChangeArrowheads="1"/>
          </p:cNvSpPr>
          <p:nvPr/>
        </p:nvSpPr>
        <p:spPr bwMode="auto">
          <a:xfrm>
            <a:off x="460375" y="-723900"/>
            <a:ext cx="3581400" cy="2152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12296" name="Picture 8" descr="Výsledek obrázku pro inflation unemploy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56778"/>
            <a:ext cx="5813648" cy="42829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3"/>
          <p:cNvSpPr>
            <a:spLocks noGrp="1" noChangeArrowheads="1"/>
          </p:cNvSpPr>
          <p:nvPr>
            <p:ph type="title"/>
          </p:nvPr>
        </p:nvSpPr>
        <p:spPr>
          <a:xfrm>
            <a:off x="611188" y="765175"/>
            <a:ext cx="8229600" cy="685800"/>
          </a:xfrm>
        </p:spPr>
        <p:txBody>
          <a:bodyPr/>
          <a:lstStyle/>
          <a:p>
            <a:pPr>
              <a:lnSpc>
                <a:spcPct val="80000"/>
              </a:lnSpc>
            </a:pPr>
            <a:r>
              <a:rPr lang="cs-CZ"/>
              <a:t>Míra nezaměstnanosti</a:t>
            </a:r>
            <a:endParaRPr lang="en-US"/>
          </a:p>
        </p:txBody>
      </p:sp>
      <p:sp>
        <p:nvSpPr>
          <p:cNvPr id="102404" name="Text Box 4"/>
          <p:cNvSpPr txBox="1">
            <a:spLocks noChangeArrowheads="1"/>
          </p:cNvSpPr>
          <p:nvPr/>
        </p:nvSpPr>
        <p:spPr bwMode="auto">
          <a:xfrm rot="-21600000">
            <a:off x="6564313" y="6680200"/>
            <a:ext cx="26416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800" b="1">
                <a:solidFill>
                  <a:schemeClr val="bg1"/>
                </a:solidFill>
                <a:latin typeface="Arial" charset="0"/>
              </a:rPr>
              <a:t>Copyright©2003  Southwestern/Thomson Learning</a:t>
            </a:r>
          </a:p>
        </p:txBody>
      </p:sp>
      <p:sp>
        <p:nvSpPr>
          <p:cNvPr id="102405" name="Rectangle 5"/>
          <p:cNvSpPr>
            <a:spLocks noChangeArrowheads="1"/>
          </p:cNvSpPr>
          <p:nvPr/>
        </p:nvSpPr>
        <p:spPr bwMode="auto">
          <a:xfrm>
            <a:off x="1265238" y="2033588"/>
            <a:ext cx="7380287" cy="3424237"/>
          </a:xfrm>
          <a:prstGeom prst="rect">
            <a:avLst/>
          </a:prstGeom>
          <a:solidFill>
            <a:srgbClr val="F3F6F9"/>
          </a:solidFill>
          <a:ln w="152400">
            <a:solidFill>
              <a:srgbClr val="F3F6F9"/>
            </a:solidFill>
            <a:miter lim="800000"/>
            <a:headEnd/>
            <a:tailEnd/>
          </a:ln>
        </p:spPr>
        <p:txBody>
          <a:bodyPr/>
          <a:lstStyle/>
          <a:p>
            <a:endParaRPr lang="cs-CZ"/>
          </a:p>
        </p:txBody>
      </p:sp>
      <p:sp>
        <p:nvSpPr>
          <p:cNvPr id="102406" name="Rectangle 6"/>
          <p:cNvSpPr>
            <a:spLocks noChangeArrowheads="1"/>
          </p:cNvSpPr>
          <p:nvPr/>
        </p:nvSpPr>
        <p:spPr bwMode="auto">
          <a:xfrm>
            <a:off x="1265238" y="2033588"/>
            <a:ext cx="7380287" cy="3424237"/>
          </a:xfrm>
          <a:prstGeom prst="rect">
            <a:avLst/>
          </a:prstGeom>
          <a:solidFill>
            <a:srgbClr val="F2F4F8"/>
          </a:solidFill>
          <a:ln w="138113">
            <a:solidFill>
              <a:srgbClr val="F2F4F8"/>
            </a:solidFill>
            <a:miter lim="800000"/>
            <a:headEnd/>
            <a:tailEnd/>
          </a:ln>
        </p:spPr>
        <p:txBody>
          <a:bodyPr/>
          <a:lstStyle/>
          <a:p>
            <a:endParaRPr lang="cs-CZ"/>
          </a:p>
        </p:txBody>
      </p:sp>
      <p:sp>
        <p:nvSpPr>
          <p:cNvPr id="102407" name="Rectangle 7"/>
          <p:cNvSpPr>
            <a:spLocks noChangeArrowheads="1"/>
          </p:cNvSpPr>
          <p:nvPr/>
        </p:nvSpPr>
        <p:spPr bwMode="auto">
          <a:xfrm>
            <a:off x="1265238" y="2033588"/>
            <a:ext cx="7380287" cy="3424237"/>
          </a:xfrm>
          <a:prstGeom prst="rect">
            <a:avLst/>
          </a:prstGeom>
          <a:solidFill>
            <a:srgbClr val="F1F4F7"/>
          </a:solidFill>
          <a:ln w="123825">
            <a:solidFill>
              <a:srgbClr val="F1F4F7"/>
            </a:solidFill>
            <a:miter lim="800000"/>
            <a:headEnd/>
            <a:tailEnd/>
          </a:ln>
        </p:spPr>
        <p:txBody>
          <a:bodyPr/>
          <a:lstStyle/>
          <a:p>
            <a:endParaRPr lang="cs-CZ"/>
          </a:p>
        </p:txBody>
      </p:sp>
      <p:sp>
        <p:nvSpPr>
          <p:cNvPr id="102408" name="Rectangle 8"/>
          <p:cNvSpPr>
            <a:spLocks noChangeArrowheads="1"/>
          </p:cNvSpPr>
          <p:nvPr/>
        </p:nvSpPr>
        <p:spPr bwMode="auto">
          <a:xfrm>
            <a:off x="1265238" y="2033588"/>
            <a:ext cx="7380287" cy="3424237"/>
          </a:xfrm>
          <a:prstGeom prst="rect">
            <a:avLst/>
          </a:prstGeom>
          <a:solidFill>
            <a:srgbClr val="F0F2F5"/>
          </a:solidFill>
          <a:ln w="111125">
            <a:solidFill>
              <a:srgbClr val="F0F2F5"/>
            </a:solidFill>
            <a:miter lim="800000"/>
            <a:headEnd/>
            <a:tailEnd/>
          </a:ln>
        </p:spPr>
        <p:txBody>
          <a:bodyPr/>
          <a:lstStyle/>
          <a:p>
            <a:endParaRPr lang="cs-CZ"/>
          </a:p>
        </p:txBody>
      </p:sp>
      <p:sp>
        <p:nvSpPr>
          <p:cNvPr id="102409" name="Rectangle 9"/>
          <p:cNvSpPr>
            <a:spLocks noChangeArrowheads="1"/>
          </p:cNvSpPr>
          <p:nvPr/>
        </p:nvSpPr>
        <p:spPr bwMode="auto">
          <a:xfrm>
            <a:off x="1265238" y="2033588"/>
            <a:ext cx="7380287" cy="3424237"/>
          </a:xfrm>
          <a:prstGeom prst="rect">
            <a:avLst/>
          </a:prstGeom>
          <a:solidFill>
            <a:srgbClr val="EEF1F4"/>
          </a:solidFill>
          <a:ln w="96838">
            <a:solidFill>
              <a:srgbClr val="EEF1F4"/>
            </a:solidFill>
            <a:miter lim="800000"/>
            <a:headEnd/>
            <a:tailEnd/>
          </a:ln>
        </p:spPr>
        <p:txBody>
          <a:bodyPr/>
          <a:lstStyle/>
          <a:p>
            <a:endParaRPr lang="cs-CZ"/>
          </a:p>
        </p:txBody>
      </p:sp>
      <p:sp>
        <p:nvSpPr>
          <p:cNvPr id="102410" name="Rectangle 10"/>
          <p:cNvSpPr>
            <a:spLocks noChangeArrowheads="1"/>
          </p:cNvSpPr>
          <p:nvPr/>
        </p:nvSpPr>
        <p:spPr bwMode="auto">
          <a:xfrm>
            <a:off x="1265238" y="2033588"/>
            <a:ext cx="7380287" cy="3424237"/>
          </a:xfrm>
          <a:prstGeom prst="rect">
            <a:avLst/>
          </a:prstGeom>
          <a:solidFill>
            <a:srgbClr val="EDEFF3"/>
          </a:solidFill>
          <a:ln w="82550">
            <a:solidFill>
              <a:srgbClr val="EDEFF3"/>
            </a:solidFill>
            <a:miter lim="800000"/>
            <a:headEnd/>
            <a:tailEnd/>
          </a:ln>
        </p:spPr>
        <p:txBody>
          <a:bodyPr/>
          <a:lstStyle/>
          <a:p>
            <a:endParaRPr lang="cs-CZ"/>
          </a:p>
        </p:txBody>
      </p:sp>
      <p:sp>
        <p:nvSpPr>
          <p:cNvPr id="102411" name="Rectangle 11"/>
          <p:cNvSpPr>
            <a:spLocks noChangeArrowheads="1"/>
          </p:cNvSpPr>
          <p:nvPr/>
        </p:nvSpPr>
        <p:spPr bwMode="auto">
          <a:xfrm>
            <a:off x="1265238" y="2033588"/>
            <a:ext cx="7380287" cy="3424237"/>
          </a:xfrm>
          <a:prstGeom prst="rect">
            <a:avLst/>
          </a:prstGeom>
          <a:solidFill>
            <a:srgbClr val="EBEEF2"/>
          </a:solidFill>
          <a:ln w="68263">
            <a:solidFill>
              <a:srgbClr val="EBEEF2"/>
            </a:solidFill>
            <a:miter lim="800000"/>
            <a:headEnd/>
            <a:tailEnd/>
          </a:ln>
        </p:spPr>
        <p:txBody>
          <a:bodyPr/>
          <a:lstStyle/>
          <a:p>
            <a:endParaRPr lang="cs-CZ"/>
          </a:p>
        </p:txBody>
      </p:sp>
      <p:sp>
        <p:nvSpPr>
          <p:cNvPr id="102412" name="Rectangle 12"/>
          <p:cNvSpPr>
            <a:spLocks noChangeArrowheads="1"/>
          </p:cNvSpPr>
          <p:nvPr/>
        </p:nvSpPr>
        <p:spPr bwMode="auto">
          <a:xfrm>
            <a:off x="1265238" y="2033588"/>
            <a:ext cx="7380287" cy="3424237"/>
          </a:xfrm>
          <a:prstGeom prst="rect">
            <a:avLst/>
          </a:prstGeom>
          <a:solidFill>
            <a:srgbClr val="EAECF1"/>
          </a:solidFill>
          <a:ln w="55563">
            <a:solidFill>
              <a:srgbClr val="EAECF1"/>
            </a:solidFill>
            <a:miter lim="800000"/>
            <a:headEnd/>
            <a:tailEnd/>
          </a:ln>
        </p:spPr>
        <p:txBody>
          <a:bodyPr/>
          <a:lstStyle/>
          <a:p>
            <a:endParaRPr lang="cs-CZ"/>
          </a:p>
        </p:txBody>
      </p:sp>
      <p:sp>
        <p:nvSpPr>
          <p:cNvPr id="102413" name="Rectangle 13"/>
          <p:cNvSpPr>
            <a:spLocks noChangeArrowheads="1"/>
          </p:cNvSpPr>
          <p:nvPr/>
        </p:nvSpPr>
        <p:spPr bwMode="auto">
          <a:xfrm>
            <a:off x="1265238" y="2033588"/>
            <a:ext cx="7380287" cy="3424237"/>
          </a:xfrm>
          <a:prstGeom prst="rect">
            <a:avLst/>
          </a:prstGeom>
          <a:solidFill>
            <a:srgbClr val="E9EBF0"/>
          </a:solidFill>
          <a:ln w="41275">
            <a:solidFill>
              <a:srgbClr val="E9EBF0"/>
            </a:solidFill>
            <a:miter lim="800000"/>
            <a:headEnd/>
            <a:tailEnd/>
          </a:ln>
        </p:spPr>
        <p:txBody>
          <a:bodyPr/>
          <a:lstStyle/>
          <a:p>
            <a:endParaRPr lang="cs-CZ"/>
          </a:p>
        </p:txBody>
      </p:sp>
      <p:sp>
        <p:nvSpPr>
          <p:cNvPr id="102414" name="Rectangle 14"/>
          <p:cNvSpPr>
            <a:spLocks noChangeArrowheads="1"/>
          </p:cNvSpPr>
          <p:nvPr/>
        </p:nvSpPr>
        <p:spPr bwMode="auto">
          <a:xfrm>
            <a:off x="1265238" y="2033588"/>
            <a:ext cx="7380287" cy="3424237"/>
          </a:xfrm>
          <a:prstGeom prst="rect">
            <a:avLst/>
          </a:prstGeom>
          <a:solidFill>
            <a:srgbClr val="E7EAEF"/>
          </a:solidFill>
          <a:ln w="26988">
            <a:solidFill>
              <a:srgbClr val="E7EAEF"/>
            </a:solidFill>
            <a:miter lim="800000"/>
            <a:headEnd/>
            <a:tailEnd/>
          </a:ln>
        </p:spPr>
        <p:txBody>
          <a:bodyPr/>
          <a:lstStyle/>
          <a:p>
            <a:endParaRPr lang="cs-CZ"/>
          </a:p>
        </p:txBody>
      </p:sp>
      <p:sp>
        <p:nvSpPr>
          <p:cNvPr id="102416" name="Rectangle 16"/>
          <p:cNvSpPr>
            <a:spLocks noChangeArrowheads="1"/>
          </p:cNvSpPr>
          <p:nvPr/>
        </p:nvSpPr>
        <p:spPr bwMode="auto">
          <a:xfrm>
            <a:off x="1139825" y="1895475"/>
            <a:ext cx="7478713" cy="3508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cs-CZ"/>
          </a:p>
        </p:txBody>
      </p:sp>
      <p:sp>
        <p:nvSpPr>
          <p:cNvPr id="102417" name="Freeform 17"/>
          <p:cNvSpPr>
            <a:spLocks/>
          </p:cNvSpPr>
          <p:nvPr/>
        </p:nvSpPr>
        <p:spPr bwMode="auto">
          <a:xfrm>
            <a:off x="1139825" y="1895475"/>
            <a:ext cx="7493000" cy="3508375"/>
          </a:xfrm>
          <a:custGeom>
            <a:avLst/>
            <a:gdLst>
              <a:gd name="T0" fmla="*/ 0 w 4720"/>
              <a:gd name="T1" fmla="*/ 0 h 2210"/>
              <a:gd name="T2" fmla="*/ 0 w 4720"/>
              <a:gd name="T3" fmla="*/ 2210 h 2210"/>
              <a:gd name="T4" fmla="*/ 4720 w 4720"/>
              <a:gd name="T5" fmla="*/ 2210 h 2210"/>
            </a:gdLst>
            <a:ahLst/>
            <a:cxnLst>
              <a:cxn ang="0">
                <a:pos x="T0" y="T1"/>
              </a:cxn>
              <a:cxn ang="0">
                <a:pos x="T2" y="T3"/>
              </a:cxn>
              <a:cxn ang="0">
                <a:pos x="T4" y="T5"/>
              </a:cxn>
            </a:cxnLst>
            <a:rect l="0" t="0" r="r" b="b"/>
            <a:pathLst>
              <a:path w="4720" h="2210">
                <a:moveTo>
                  <a:pt x="0" y="0"/>
                </a:moveTo>
                <a:lnTo>
                  <a:pt x="0" y="2210"/>
                </a:lnTo>
                <a:lnTo>
                  <a:pt x="4720" y="2210"/>
                </a:lnTo>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2418" name="Line 18"/>
          <p:cNvSpPr>
            <a:spLocks noChangeShapeType="1"/>
          </p:cNvSpPr>
          <p:nvPr/>
        </p:nvSpPr>
        <p:spPr bwMode="auto">
          <a:xfrm flipV="1">
            <a:off x="1360488" y="5292725"/>
            <a:ext cx="1587" cy="111125"/>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02419" name="Line 19"/>
          <p:cNvSpPr>
            <a:spLocks noChangeShapeType="1"/>
          </p:cNvSpPr>
          <p:nvPr/>
        </p:nvSpPr>
        <p:spPr bwMode="auto">
          <a:xfrm flipV="1">
            <a:off x="2174875" y="5292725"/>
            <a:ext cx="1588" cy="111125"/>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02420" name="Line 20"/>
          <p:cNvSpPr>
            <a:spLocks noChangeShapeType="1"/>
          </p:cNvSpPr>
          <p:nvPr/>
        </p:nvSpPr>
        <p:spPr bwMode="auto">
          <a:xfrm flipV="1">
            <a:off x="4589463" y="5292725"/>
            <a:ext cx="1587" cy="111125"/>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02421" name="Line 21"/>
          <p:cNvSpPr>
            <a:spLocks noChangeShapeType="1"/>
          </p:cNvSpPr>
          <p:nvPr/>
        </p:nvSpPr>
        <p:spPr bwMode="auto">
          <a:xfrm flipV="1">
            <a:off x="5389563" y="5292725"/>
            <a:ext cx="1587" cy="111125"/>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02422" name="Line 22"/>
          <p:cNvSpPr>
            <a:spLocks noChangeShapeType="1"/>
          </p:cNvSpPr>
          <p:nvPr/>
        </p:nvSpPr>
        <p:spPr bwMode="auto">
          <a:xfrm flipV="1">
            <a:off x="6203950" y="5292725"/>
            <a:ext cx="1588" cy="111125"/>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02423" name="Line 23"/>
          <p:cNvSpPr>
            <a:spLocks noChangeShapeType="1"/>
          </p:cNvSpPr>
          <p:nvPr/>
        </p:nvSpPr>
        <p:spPr bwMode="auto">
          <a:xfrm flipV="1">
            <a:off x="7004050" y="5292725"/>
            <a:ext cx="1588" cy="111125"/>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02424" name="Line 24"/>
          <p:cNvSpPr>
            <a:spLocks noChangeShapeType="1"/>
          </p:cNvSpPr>
          <p:nvPr/>
        </p:nvSpPr>
        <p:spPr bwMode="auto">
          <a:xfrm flipV="1">
            <a:off x="7818438" y="5292725"/>
            <a:ext cx="1587" cy="111125"/>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02425" name="Line 25"/>
          <p:cNvSpPr>
            <a:spLocks noChangeShapeType="1"/>
          </p:cNvSpPr>
          <p:nvPr/>
        </p:nvSpPr>
        <p:spPr bwMode="auto">
          <a:xfrm flipV="1">
            <a:off x="8618538" y="5292725"/>
            <a:ext cx="1587" cy="111125"/>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02426" name="Line 26"/>
          <p:cNvSpPr>
            <a:spLocks noChangeShapeType="1"/>
          </p:cNvSpPr>
          <p:nvPr/>
        </p:nvSpPr>
        <p:spPr bwMode="auto">
          <a:xfrm>
            <a:off x="1139825" y="4810125"/>
            <a:ext cx="111125" cy="158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02427" name="Line 27"/>
          <p:cNvSpPr>
            <a:spLocks noChangeShapeType="1"/>
          </p:cNvSpPr>
          <p:nvPr/>
        </p:nvSpPr>
        <p:spPr bwMode="auto">
          <a:xfrm>
            <a:off x="1139825" y="3041650"/>
            <a:ext cx="111125" cy="158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02428" name="Line 28"/>
          <p:cNvSpPr>
            <a:spLocks noChangeShapeType="1"/>
          </p:cNvSpPr>
          <p:nvPr/>
        </p:nvSpPr>
        <p:spPr bwMode="auto">
          <a:xfrm>
            <a:off x="1139825" y="2447925"/>
            <a:ext cx="111125" cy="158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02429" name="Line 29"/>
          <p:cNvSpPr>
            <a:spLocks noChangeShapeType="1"/>
          </p:cNvSpPr>
          <p:nvPr/>
        </p:nvSpPr>
        <p:spPr bwMode="auto">
          <a:xfrm>
            <a:off x="1139825" y="3787775"/>
            <a:ext cx="7064375" cy="1588"/>
          </a:xfrm>
          <a:prstGeom prst="line">
            <a:avLst/>
          </a:prstGeom>
          <a:noFill/>
          <a:ln w="41275">
            <a:solidFill>
              <a:srgbClr val="004EA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02430" name="Line 30"/>
          <p:cNvSpPr>
            <a:spLocks noChangeShapeType="1"/>
          </p:cNvSpPr>
          <p:nvPr/>
        </p:nvSpPr>
        <p:spPr bwMode="auto">
          <a:xfrm flipV="1">
            <a:off x="2974975" y="5292725"/>
            <a:ext cx="1588" cy="111125"/>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02431" name="Line 31"/>
          <p:cNvSpPr>
            <a:spLocks noChangeShapeType="1"/>
          </p:cNvSpPr>
          <p:nvPr/>
        </p:nvSpPr>
        <p:spPr bwMode="auto">
          <a:xfrm flipV="1">
            <a:off x="3789363" y="5292725"/>
            <a:ext cx="1587" cy="111125"/>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02432" name="Line 32"/>
          <p:cNvSpPr>
            <a:spLocks noChangeShapeType="1"/>
          </p:cNvSpPr>
          <p:nvPr/>
        </p:nvSpPr>
        <p:spPr bwMode="auto">
          <a:xfrm>
            <a:off x="1139825" y="4214813"/>
            <a:ext cx="111125" cy="158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02433" name="Line 33"/>
          <p:cNvSpPr>
            <a:spLocks noChangeShapeType="1"/>
          </p:cNvSpPr>
          <p:nvPr/>
        </p:nvSpPr>
        <p:spPr bwMode="auto">
          <a:xfrm>
            <a:off x="1139825" y="3635375"/>
            <a:ext cx="111125" cy="158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02434" name="Rectangle 34"/>
          <p:cNvSpPr>
            <a:spLocks noChangeArrowheads="1"/>
          </p:cNvSpPr>
          <p:nvPr/>
        </p:nvSpPr>
        <p:spPr bwMode="auto">
          <a:xfrm>
            <a:off x="922338" y="2379663"/>
            <a:ext cx="233362"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a:solidFill>
                  <a:srgbClr val="000000"/>
                </a:solidFill>
                <a:latin typeface="Arial" charset="0"/>
              </a:rPr>
              <a:t>10</a:t>
            </a:r>
            <a:endParaRPr lang="en-US" sz="2400">
              <a:latin typeface="Times New Roman" pitchFamily="18" charset="0"/>
            </a:endParaRPr>
          </a:p>
        </p:txBody>
      </p:sp>
      <p:sp>
        <p:nvSpPr>
          <p:cNvPr id="102435" name="Rectangle 35"/>
          <p:cNvSpPr>
            <a:spLocks noChangeArrowheads="1"/>
          </p:cNvSpPr>
          <p:nvPr/>
        </p:nvSpPr>
        <p:spPr bwMode="auto">
          <a:xfrm>
            <a:off x="1000125" y="2963863"/>
            <a:ext cx="150813"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a:solidFill>
                  <a:srgbClr val="000000"/>
                </a:solidFill>
                <a:latin typeface="Arial" charset="0"/>
              </a:rPr>
              <a:t>8</a:t>
            </a:r>
            <a:endParaRPr lang="en-US" sz="2400">
              <a:latin typeface="Times New Roman" pitchFamily="18" charset="0"/>
            </a:endParaRPr>
          </a:p>
        </p:txBody>
      </p:sp>
      <p:sp>
        <p:nvSpPr>
          <p:cNvPr id="102436" name="Rectangle 36"/>
          <p:cNvSpPr>
            <a:spLocks noChangeArrowheads="1"/>
          </p:cNvSpPr>
          <p:nvPr/>
        </p:nvSpPr>
        <p:spPr bwMode="auto">
          <a:xfrm>
            <a:off x="1000125" y="3548063"/>
            <a:ext cx="150813"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a:solidFill>
                  <a:srgbClr val="000000"/>
                </a:solidFill>
                <a:latin typeface="Arial" charset="0"/>
              </a:rPr>
              <a:t>6</a:t>
            </a:r>
            <a:endParaRPr lang="en-US" sz="2400">
              <a:latin typeface="Times New Roman" pitchFamily="18" charset="0"/>
            </a:endParaRPr>
          </a:p>
        </p:txBody>
      </p:sp>
      <p:sp>
        <p:nvSpPr>
          <p:cNvPr id="102437" name="Rectangle 37"/>
          <p:cNvSpPr>
            <a:spLocks noChangeArrowheads="1"/>
          </p:cNvSpPr>
          <p:nvPr/>
        </p:nvSpPr>
        <p:spPr bwMode="auto">
          <a:xfrm>
            <a:off x="1000125" y="4132263"/>
            <a:ext cx="150813"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a:solidFill>
                  <a:srgbClr val="000000"/>
                </a:solidFill>
                <a:latin typeface="Arial" charset="0"/>
              </a:rPr>
              <a:t>4</a:t>
            </a:r>
            <a:endParaRPr lang="en-US" sz="2400">
              <a:latin typeface="Times New Roman" pitchFamily="18" charset="0"/>
            </a:endParaRPr>
          </a:p>
        </p:txBody>
      </p:sp>
      <p:sp>
        <p:nvSpPr>
          <p:cNvPr id="102438" name="Rectangle 38"/>
          <p:cNvSpPr>
            <a:spLocks noChangeArrowheads="1"/>
          </p:cNvSpPr>
          <p:nvPr/>
        </p:nvSpPr>
        <p:spPr bwMode="auto">
          <a:xfrm>
            <a:off x="1000125" y="4716463"/>
            <a:ext cx="150813"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a:solidFill>
                  <a:srgbClr val="000000"/>
                </a:solidFill>
                <a:latin typeface="Arial" charset="0"/>
              </a:rPr>
              <a:t>2</a:t>
            </a:r>
            <a:endParaRPr lang="en-US" sz="2400">
              <a:latin typeface="Times New Roman" pitchFamily="18" charset="0"/>
            </a:endParaRPr>
          </a:p>
        </p:txBody>
      </p:sp>
      <p:sp>
        <p:nvSpPr>
          <p:cNvPr id="102439" name="Rectangle 39"/>
          <p:cNvSpPr>
            <a:spLocks noChangeArrowheads="1"/>
          </p:cNvSpPr>
          <p:nvPr/>
        </p:nvSpPr>
        <p:spPr bwMode="auto">
          <a:xfrm>
            <a:off x="1000125" y="5300663"/>
            <a:ext cx="150813"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a:solidFill>
                  <a:srgbClr val="000000"/>
                </a:solidFill>
                <a:latin typeface="Arial" charset="0"/>
              </a:rPr>
              <a:t>0</a:t>
            </a:r>
            <a:endParaRPr lang="en-US" sz="2400">
              <a:latin typeface="Times New Roman" pitchFamily="18" charset="0"/>
            </a:endParaRPr>
          </a:p>
        </p:txBody>
      </p:sp>
      <p:sp>
        <p:nvSpPr>
          <p:cNvPr id="102440" name="Rectangle 40"/>
          <p:cNvSpPr>
            <a:spLocks noChangeArrowheads="1"/>
          </p:cNvSpPr>
          <p:nvPr/>
        </p:nvSpPr>
        <p:spPr bwMode="auto">
          <a:xfrm>
            <a:off x="2789238" y="5429250"/>
            <a:ext cx="396875"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a:solidFill>
                  <a:srgbClr val="000000"/>
                </a:solidFill>
                <a:latin typeface="Arial" charset="0"/>
              </a:rPr>
              <a:t>1970</a:t>
            </a:r>
            <a:endParaRPr lang="en-US" sz="2400">
              <a:latin typeface="Times New Roman" pitchFamily="18" charset="0"/>
            </a:endParaRPr>
          </a:p>
        </p:txBody>
      </p:sp>
      <p:sp>
        <p:nvSpPr>
          <p:cNvPr id="102441" name="Rectangle 41"/>
          <p:cNvSpPr>
            <a:spLocks noChangeArrowheads="1"/>
          </p:cNvSpPr>
          <p:nvPr/>
        </p:nvSpPr>
        <p:spPr bwMode="auto">
          <a:xfrm>
            <a:off x="3594100" y="5429250"/>
            <a:ext cx="396875"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a:solidFill>
                  <a:srgbClr val="000000"/>
                </a:solidFill>
                <a:latin typeface="Arial" charset="0"/>
              </a:rPr>
              <a:t>1975</a:t>
            </a:r>
            <a:endParaRPr lang="en-US" sz="2400">
              <a:latin typeface="Times New Roman" pitchFamily="18" charset="0"/>
            </a:endParaRPr>
          </a:p>
        </p:txBody>
      </p:sp>
      <p:sp>
        <p:nvSpPr>
          <p:cNvPr id="102442" name="Rectangle 42"/>
          <p:cNvSpPr>
            <a:spLocks noChangeArrowheads="1"/>
          </p:cNvSpPr>
          <p:nvPr/>
        </p:nvSpPr>
        <p:spPr bwMode="auto">
          <a:xfrm>
            <a:off x="1177925" y="5429250"/>
            <a:ext cx="396875"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a:solidFill>
                  <a:srgbClr val="000000"/>
                </a:solidFill>
                <a:latin typeface="Arial" charset="0"/>
              </a:rPr>
              <a:t>1960</a:t>
            </a:r>
            <a:endParaRPr lang="en-US" sz="2400">
              <a:latin typeface="Times New Roman" pitchFamily="18" charset="0"/>
            </a:endParaRPr>
          </a:p>
        </p:txBody>
      </p:sp>
      <p:sp>
        <p:nvSpPr>
          <p:cNvPr id="102443" name="Rectangle 43"/>
          <p:cNvSpPr>
            <a:spLocks noChangeArrowheads="1"/>
          </p:cNvSpPr>
          <p:nvPr/>
        </p:nvSpPr>
        <p:spPr bwMode="auto">
          <a:xfrm>
            <a:off x="1981200" y="5429250"/>
            <a:ext cx="396875"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a:solidFill>
                  <a:srgbClr val="000000"/>
                </a:solidFill>
                <a:latin typeface="Arial" charset="0"/>
              </a:rPr>
              <a:t>1965</a:t>
            </a:r>
            <a:endParaRPr lang="en-US" sz="2400">
              <a:latin typeface="Times New Roman" pitchFamily="18" charset="0"/>
            </a:endParaRPr>
          </a:p>
        </p:txBody>
      </p:sp>
      <p:sp>
        <p:nvSpPr>
          <p:cNvPr id="102444" name="Rectangle 44"/>
          <p:cNvSpPr>
            <a:spLocks noChangeArrowheads="1"/>
          </p:cNvSpPr>
          <p:nvPr/>
        </p:nvSpPr>
        <p:spPr bwMode="auto">
          <a:xfrm>
            <a:off x="4402138" y="5429250"/>
            <a:ext cx="396875"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a:solidFill>
                  <a:srgbClr val="000000"/>
                </a:solidFill>
                <a:latin typeface="Arial" charset="0"/>
              </a:rPr>
              <a:t>1980</a:t>
            </a:r>
            <a:endParaRPr lang="en-US" sz="2400">
              <a:latin typeface="Times New Roman" pitchFamily="18" charset="0"/>
            </a:endParaRPr>
          </a:p>
        </p:txBody>
      </p:sp>
      <p:sp>
        <p:nvSpPr>
          <p:cNvPr id="102445" name="Rectangle 45"/>
          <p:cNvSpPr>
            <a:spLocks noChangeArrowheads="1"/>
          </p:cNvSpPr>
          <p:nvPr/>
        </p:nvSpPr>
        <p:spPr bwMode="auto">
          <a:xfrm>
            <a:off x="5205413" y="5429250"/>
            <a:ext cx="396875"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a:solidFill>
                  <a:srgbClr val="000000"/>
                </a:solidFill>
                <a:latin typeface="Arial" charset="0"/>
              </a:rPr>
              <a:t>1985</a:t>
            </a:r>
            <a:endParaRPr lang="en-US" sz="2400">
              <a:latin typeface="Times New Roman" pitchFamily="18" charset="0"/>
            </a:endParaRPr>
          </a:p>
        </p:txBody>
      </p:sp>
      <p:sp>
        <p:nvSpPr>
          <p:cNvPr id="102446" name="Rectangle 46"/>
          <p:cNvSpPr>
            <a:spLocks noChangeArrowheads="1"/>
          </p:cNvSpPr>
          <p:nvPr/>
        </p:nvSpPr>
        <p:spPr bwMode="auto">
          <a:xfrm>
            <a:off x="6008688" y="5429250"/>
            <a:ext cx="396875"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a:solidFill>
                  <a:srgbClr val="000000"/>
                </a:solidFill>
                <a:latin typeface="Arial" charset="0"/>
              </a:rPr>
              <a:t>1990</a:t>
            </a:r>
            <a:endParaRPr lang="en-US" sz="2400">
              <a:latin typeface="Times New Roman" pitchFamily="18" charset="0"/>
            </a:endParaRPr>
          </a:p>
        </p:txBody>
      </p:sp>
      <p:sp>
        <p:nvSpPr>
          <p:cNvPr id="102447" name="Rectangle 47"/>
          <p:cNvSpPr>
            <a:spLocks noChangeArrowheads="1"/>
          </p:cNvSpPr>
          <p:nvPr/>
        </p:nvSpPr>
        <p:spPr bwMode="auto">
          <a:xfrm>
            <a:off x="8423275" y="5429250"/>
            <a:ext cx="396875"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a:solidFill>
                  <a:srgbClr val="000000"/>
                </a:solidFill>
                <a:latin typeface="Arial" charset="0"/>
              </a:rPr>
              <a:t>2005</a:t>
            </a:r>
            <a:endParaRPr lang="en-US" sz="2400">
              <a:latin typeface="Times New Roman" pitchFamily="18" charset="0"/>
            </a:endParaRPr>
          </a:p>
        </p:txBody>
      </p:sp>
      <p:sp>
        <p:nvSpPr>
          <p:cNvPr id="102448" name="Rectangle 48"/>
          <p:cNvSpPr>
            <a:spLocks noChangeArrowheads="1"/>
          </p:cNvSpPr>
          <p:nvPr/>
        </p:nvSpPr>
        <p:spPr bwMode="auto">
          <a:xfrm>
            <a:off x="426894" y="2348880"/>
            <a:ext cx="184666" cy="136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a:spAutoFit/>
          </a:bodyPr>
          <a:lstStyle/>
          <a:p>
            <a:pPr eaLnBrk="0" hangingPunct="0"/>
            <a:r>
              <a:rPr lang="cs-CZ" sz="1200" b="1">
                <a:solidFill>
                  <a:srgbClr val="000000"/>
                </a:solidFill>
                <a:latin typeface="Arial" charset="0"/>
              </a:rPr>
              <a:t>%</a:t>
            </a:r>
            <a:endParaRPr lang="en-US" sz="2400">
              <a:latin typeface="Times New Roman" pitchFamily="18" charset="0"/>
            </a:endParaRPr>
          </a:p>
        </p:txBody>
      </p:sp>
      <p:sp>
        <p:nvSpPr>
          <p:cNvPr id="102449" name="Rectangle 49"/>
          <p:cNvSpPr>
            <a:spLocks noChangeArrowheads="1"/>
          </p:cNvSpPr>
          <p:nvPr/>
        </p:nvSpPr>
        <p:spPr bwMode="auto">
          <a:xfrm>
            <a:off x="458788" y="2597244"/>
            <a:ext cx="184666" cy="2598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a:spAutoFit/>
          </a:bodyPr>
          <a:lstStyle/>
          <a:p>
            <a:pPr eaLnBrk="0" hangingPunct="0"/>
            <a:r>
              <a:rPr lang="cs-CZ" sz="1200" b="1" dirty="0">
                <a:solidFill>
                  <a:srgbClr val="000000"/>
                </a:solidFill>
                <a:latin typeface="Arial" charset="0"/>
              </a:rPr>
              <a:t>Ekonomicky aktivního obyvatelstva</a:t>
            </a:r>
            <a:endParaRPr lang="en-US" sz="2400" dirty="0">
              <a:latin typeface="Times New Roman" pitchFamily="18" charset="0"/>
            </a:endParaRPr>
          </a:p>
        </p:txBody>
      </p:sp>
      <p:sp>
        <p:nvSpPr>
          <p:cNvPr id="102450" name="Rectangle 50"/>
          <p:cNvSpPr>
            <a:spLocks noChangeArrowheads="1"/>
          </p:cNvSpPr>
          <p:nvPr/>
        </p:nvSpPr>
        <p:spPr bwMode="auto">
          <a:xfrm>
            <a:off x="6816725" y="5429250"/>
            <a:ext cx="396875"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a:solidFill>
                  <a:srgbClr val="000000"/>
                </a:solidFill>
                <a:latin typeface="Arial" charset="0"/>
              </a:rPr>
              <a:t>1995</a:t>
            </a:r>
            <a:endParaRPr lang="en-US" sz="2400">
              <a:latin typeface="Times New Roman" pitchFamily="18" charset="0"/>
            </a:endParaRPr>
          </a:p>
        </p:txBody>
      </p:sp>
      <p:pic>
        <p:nvPicPr>
          <p:cNvPr id="102451" name="Picture 5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52550" y="2505075"/>
            <a:ext cx="6848475" cy="193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52" name="Rectangle 52"/>
          <p:cNvSpPr>
            <a:spLocks noChangeArrowheads="1"/>
          </p:cNvSpPr>
          <p:nvPr/>
        </p:nvSpPr>
        <p:spPr bwMode="auto">
          <a:xfrm>
            <a:off x="7620000" y="5429250"/>
            <a:ext cx="396875"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a:solidFill>
                  <a:srgbClr val="000000"/>
                </a:solidFill>
                <a:latin typeface="Arial" charset="0"/>
              </a:rPr>
              <a:t>2000</a:t>
            </a:r>
            <a:endParaRPr lang="en-US" sz="2400">
              <a:latin typeface="Times New Roman" pitchFamily="18" charset="0"/>
            </a:endParaRPr>
          </a:p>
        </p:txBody>
      </p:sp>
      <p:grpSp>
        <p:nvGrpSpPr>
          <p:cNvPr id="102453" name="Group 53"/>
          <p:cNvGrpSpPr>
            <a:grpSpLocks/>
          </p:cNvGrpSpPr>
          <p:nvPr/>
        </p:nvGrpSpPr>
        <p:grpSpPr bwMode="auto">
          <a:xfrm>
            <a:off x="3794125" y="3800475"/>
            <a:ext cx="1147763" cy="619125"/>
            <a:chOff x="2390" y="2394"/>
            <a:chExt cx="723" cy="390"/>
          </a:xfrm>
        </p:grpSpPr>
        <p:sp>
          <p:nvSpPr>
            <p:cNvPr id="102454" name="Line 54"/>
            <p:cNvSpPr>
              <a:spLocks noChangeShapeType="1"/>
            </p:cNvSpPr>
            <p:nvPr/>
          </p:nvSpPr>
          <p:spPr bwMode="auto">
            <a:xfrm flipH="1">
              <a:off x="2709" y="2394"/>
              <a:ext cx="121" cy="14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02455" name="Rectangle 55"/>
            <p:cNvSpPr>
              <a:spLocks noChangeArrowheads="1"/>
            </p:cNvSpPr>
            <p:nvPr/>
          </p:nvSpPr>
          <p:spPr bwMode="auto">
            <a:xfrm>
              <a:off x="2399" y="2554"/>
              <a:ext cx="62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cs-CZ" sz="1200">
                  <a:solidFill>
                    <a:srgbClr val="000000"/>
                  </a:solidFill>
                  <a:latin typeface="Arial" charset="0"/>
                </a:rPr>
                <a:t>Přirozená míra</a:t>
              </a:r>
              <a:endParaRPr lang="en-US" sz="2400">
                <a:latin typeface="Times New Roman" pitchFamily="18" charset="0"/>
              </a:endParaRPr>
            </a:p>
          </p:txBody>
        </p:sp>
        <p:sp>
          <p:nvSpPr>
            <p:cNvPr id="102456" name="Rectangle 56"/>
            <p:cNvSpPr>
              <a:spLocks noChangeArrowheads="1"/>
            </p:cNvSpPr>
            <p:nvPr/>
          </p:nvSpPr>
          <p:spPr bwMode="auto">
            <a:xfrm>
              <a:off x="2390" y="2669"/>
              <a:ext cx="72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cs-CZ" sz="1200">
                  <a:solidFill>
                    <a:srgbClr val="000000"/>
                  </a:solidFill>
                  <a:latin typeface="Arial" charset="0"/>
                </a:rPr>
                <a:t>nezaměstnanosti</a:t>
              </a:r>
              <a:endParaRPr lang="en-US" sz="2400">
                <a:latin typeface="Times New Roman" pitchFamily="18" charset="0"/>
              </a:endParaRPr>
            </a:p>
          </p:txBody>
        </p:sp>
      </p:grpSp>
      <p:grpSp>
        <p:nvGrpSpPr>
          <p:cNvPr id="102457" name="Group 57"/>
          <p:cNvGrpSpPr>
            <a:grpSpLocks/>
          </p:cNvGrpSpPr>
          <p:nvPr/>
        </p:nvGrpSpPr>
        <p:grpSpPr bwMode="auto">
          <a:xfrm>
            <a:off x="5156200" y="2401888"/>
            <a:ext cx="1690688" cy="334962"/>
            <a:chOff x="3248" y="1513"/>
            <a:chExt cx="1065" cy="211"/>
          </a:xfrm>
        </p:grpSpPr>
        <p:sp>
          <p:nvSpPr>
            <p:cNvPr id="102458" name="Line 58"/>
            <p:cNvSpPr>
              <a:spLocks noChangeShapeType="1"/>
            </p:cNvSpPr>
            <p:nvPr/>
          </p:nvSpPr>
          <p:spPr bwMode="auto">
            <a:xfrm flipH="1">
              <a:off x="3248" y="1568"/>
              <a:ext cx="121" cy="156"/>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02459" name="Rectangle 59"/>
            <p:cNvSpPr>
              <a:spLocks noChangeArrowheads="1"/>
            </p:cNvSpPr>
            <p:nvPr/>
          </p:nvSpPr>
          <p:spPr bwMode="auto">
            <a:xfrm>
              <a:off x="3371" y="1513"/>
              <a:ext cx="94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cs-CZ" sz="1200">
                  <a:solidFill>
                    <a:srgbClr val="000000"/>
                  </a:solidFill>
                  <a:latin typeface="Arial" charset="0"/>
                </a:rPr>
                <a:t>Míra nezaměstnanosti</a:t>
              </a:r>
              <a:endParaRPr lang="en-US" sz="2400">
                <a:latin typeface="Times New Roman" pitchFamily="18" charset="0"/>
              </a:endParaRPr>
            </a:p>
          </p:txBody>
        </p:sp>
      </p:grpSp>
      <p:sp>
        <p:nvSpPr>
          <p:cNvPr id="2" name="Zástupný symbol pro zápatí 1"/>
          <p:cNvSpPr>
            <a:spLocks noGrp="1"/>
          </p:cNvSpPr>
          <p:nvPr>
            <p:ph type="ftr" sz="quarter" idx="11"/>
          </p:nvPr>
        </p:nvSpPr>
        <p:spPr/>
        <p:txBody>
          <a:bodyPr/>
          <a:lstStyle/>
          <a:p>
            <a:r>
              <a:rPr lang="cs-CZ" smtClean="0"/>
              <a:t>Základy ekonomie</a:t>
            </a:r>
            <a:endParaRPr lang="cs-C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2429"/>
                                        </p:tgtEl>
                                        <p:attrNameLst>
                                          <p:attrName>style.visibility</p:attrName>
                                        </p:attrNameLst>
                                      </p:cBhvr>
                                      <p:to>
                                        <p:strVal val="visible"/>
                                      </p:to>
                                    </p:set>
                                    <p:animEffect transition="in" filter="wipe(left)">
                                      <p:cBhvr>
                                        <p:cTn id="7" dur="500"/>
                                        <p:tgtEl>
                                          <p:spTgt spid="1024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102453"/>
                                        </p:tgtEl>
                                        <p:attrNameLst>
                                          <p:attrName>style.visibility</p:attrName>
                                        </p:attrNameLst>
                                      </p:cBhvr>
                                      <p:to>
                                        <p:strVal val="visible"/>
                                      </p:to>
                                    </p:set>
                                    <p:animEffect transition="in" filter="wipe(up)">
                                      <p:cBhvr>
                                        <p:cTn id="12" dur="500"/>
                                        <p:tgtEl>
                                          <p:spTgt spid="10245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02451"/>
                                        </p:tgtEl>
                                        <p:attrNameLst>
                                          <p:attrName>style.visibility</p:attrName>
                                        </p:attrNameLst>
                                      </p:cBhvr>
                                      <p:to>
                                        <p:strVal val="visible"/>
                                      </p:to>
                                    </p:set>
                                    <p:animEffect transition="in" filter="wipe(left)">
                                      <p:cBhvr>
                                        <p:cTn id="17" dur="500"/>
                                        <p:tgtEl>
                                          <p:spTgt spid="10245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02457"/>
                                        </p:tgtEl>
                                        <p:attrNameLst>
                                          <p:attrName>style.visibility</p:attrName>
                                        </p:attrNameLst>
                                      </p:cBhvr>
                                      <p:to>
                                        <p:strVal val="visible"/>
                                      </p:to>
                                    </p:set>
                                    <p:animEffect transition="in" filter="wipe(left)">
                                      <p:cBhvr>
                                        <p:cTn id="22" dur="500"/>
                                        <p:tgtEl>
                                          <p:spTgt spid="1024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cs-CZ"/>
              <a:t>Jak se měří nezaměstnanost?</a:t>
            </a:r>
          </a:p>
        </p:txBody>
      </p:sp>
      <p:sp>
        <p:nvSpPr>
          <p:cNvPr id="81923" name="Rectangle 3"/>
          <p:cNvSpPr>
            <a:spLocks noGrp="1" noChangeArrowheads="1"/>
          </p:cNvSpPr>
          <p:nvPr>
            <p:ph type="body" idx="1"/>
          </p:nvPr>
        </p:nvSpPr>
        <p:spPr/>
        <p:txBody>
          <a:bodyPr/>
          <a:lstStyle/>
          <a:p>
            <a:pPr>
              <a:lnSpc>
                <a:spcPct val="90000"/>
              </a:lnSpc>
            </a:pPr>
            <a:r>
              <a:rPr lang="cs-CZ" dirty="0"/>
              <a:t>V ČR: MPSV X ČSÚ</a:t>
            </a:r>
          </a:p>
          <a:p>
            <a:pPr>
              <a:lnSpc>
                <a:spcPct val="90000"/>
              </a:lnSpc>
            </a:pPr>
            <a:r>
              <a:rPr lang="cs-CZ" dirty="0"/>
              <a:t>3 kategorie:</a:t>
            </a:r>
          </a:p>
          <a:p>
            <a:pPr lvl="2">
              <a:lnSpc>
                <a:spcPct val="90000"/>
              </a:lnSpc>
            </a:pPr>
            <a:r>
              <a:rPr lang="cs-CZ" dirty="0"/>
              <a:t>Zaměstnaní</a:t>
            </a:r>
          </a:p>
          <a:p>
            <a:pPr lvl="2">
              <a:lnSpc>
                <a:spcPct val="90000"/>
              </a:lnSpc>
            </a:pPr>
            <a:r>
              <a:rPr lang="cs-CZ" dirty="0"/>
              <a:t>Nezaměstnaní</a:t>
            </a:r>
          </a:p>
          <a:p>
            <a:pPr lvl="2">
              <a:lnSpc>
                <a:spcPct val="90000"/>
              </a:lnSpc>
            </a:pPr>
            <a:r>
              <a:rPr lang="cs-CZ" b="1" dirty="0"/>
              <a:t>Ekonomicky neaktivní</a:t>
            </a:r>
            <a:r>
              <a:rPr lang="cs-CZ" dirty="0"/>
              <a:t> (studenti, rodičovská dovolená, důchodci</a:t>
            </a:r>
            <a:r>
              <a:rPr lang="cs-CZ" dirty="0" smtClean="0"/>
              <a:t>)</a:t>
            </a:r>
          </a:p>
          <a:p>
            <a:pPr>
              <a:lnSpc>
                <a:spcPct val="90000"/>
              </a:lnSpc>
            </a:pPr>
            <a:r>
              <a:rPr lang="cs-CZ" dirty="0" smtClean="0"/>
              <a:t>Pro účely statistik: dospělá populace = od 15 let</a:t>
            </a:r>
            <a:endParaRPr lang="cs-CZ" dirty="0"/>
          </a:p>
        </p:txBody>
      </p:sp>
      <p:sp>
        <p:nvSpPr>
          <p:cNvPr id="81925" name="AutoShape 5"/>
          <p:cNvSpPr>
            <a:spLocks/>
          </p:cNvSpPr>
          <p:nvPr/>
        </p:nvSpPr>
        <p:spPr bwMode="auto">
          <a:xfrm>
            <a:off x="4499769" y="3141663"/>
            <a:ext cx="73025" cy="576262"/>
          </a:xfrm>
          <a:prstGeom prst="rightBrace">
            <a:avLst>
              <a:gd name="adj1" fmla="val 65761"/>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81926" name="Text Box 6"/>
          <p:cNvSpPr txBox="1">
            <a:spLocks noChangeArrowheads="1"/>
          </p:cNvSpPr>
          <p:nvPr/>
        </p:nvSpPr>
        <p:spPr bwMode="auto">
          <a:xfrm>
            <a:off x="4932040" y="3231356"/>
            <a:ext cx="2554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sz="2000" b="1" dirty="0">
                <a:latin typeface="Arial" charset="0"/>
              </a:rPr>
              <a:t>Ekonomicky aktivní</a:t>
            </a:r>
          </a:p>
        </p:txBody>
      </p:sp>
      <p:sp>
        <p:nvSpPr>
          <p:cNvPr id="2" name="Zástupný symbol pro zápatí 1"/>
          <p:cNvSpPr>
            <a:spLocks noGrp="1"/>
          </p:cNvSpPr>
          <p:nvPr>
            <p:ph type="ftr" sz="quarter" idx="11"/>
          </p:nvPr>
        </p:nvSpPr>
        <p:spPr/>
        <p:txBody>
          <a:bodyPr/>
          <a:lstStyle/>
          <a:p>
            <a:r>
              <a:rPr lang="cs-CZ" smtClean="0"/>
              <a:t>Základy ekonomie</a:t>
            </a:r>
            <a:endParaRPr lang="cs-CZ"/>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Registrovaná nezaměstnanost</a:t>
            </a:r>
            <a:endParaRPr lang="cs-CZ" dirty="0"/>
          </a:p>
        </p:txBody>
      </p:sp>
      <p:sp>
        <p:nvSpPr>
          <p:cNvPr id="3" name="Zástupný symbol pro obsah 2"/>
          <p:cNvSpPr>
            <a:spLocks noGrp="1"/>
          </p:cNvSpPr>
          <p:nvPr>
            <p:ph idx="1"/>
          </p:nvPr>
        </p:nvSpPr>
        <p:spPr/>
        <p:txBody>
          <a:bodyPr/>
          <a:lstStyle/>
          <a:p>
            <a:r>
              <a:rPr lang="cs-CZ" dirty="0"/>
              <a:t>kolik lidí se hlásí na úřadech práce, protože chtějí pobírat podporu v nezaměstnanosti i proto, že doufají, že jim úřad práce pomůže najít místo.</a:t>
            </a:r>
            <a:endParaRPr lang="cs-CZ" dirty="0"/>
          </a:p>
        </p:txBody>
      </p:sp>
      <p:sp>
        <p:nvSpPr>
          <p:cNvPr id="4" name="Zástupný symbol pro zápatí 3"/>
          <p:cNvSpPr>
            <a:spLocks noGrp="1"/>
          </p:cNvSpPr>
          <p:nvPr>
            <p:ph type="ftr" sz="quarter" idx="11"/>
          </p:nvPr>
        </p:nvSpPr>
        <p:spPr/>
        <p:txBody>
          <a:bodyPr/>
          <a:lstStyle/>
          <a:p>
            <a:r>
              <a:rPr lang="cs-CZ" smtClean="0"/>
              <a:t>Základy ekonomie</a:t>
            </a:r>
            <a:endParaRPr lang="cs-CZ"/>
          </a:p>
        </p:txBody>
      </p:sp>
    </p:spTree>
    <p:extLst>
      <p:ext uri="{BB962C8B-B14F-4D97-AF65-F5344CB8AC3E}">
        <p14:creationId xmlns:p14="http://schemas.microsoft.com/office/powerpoint/2010/main" val="1596039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Výběrové šetření pracovních sil</a:t>
            </a:r>
            <a:endParaRPr lang="cs-CZ" dirty="0"/>
          </a:p>
        </p:txBody>
      </p:sp>
      <p:sp>
        <p:nvSpPr>
          <p:cNvPr id="3" name="Zástupný symbol pro obsah 2"/>
          <p:cNvSpPr>
            <a:spLocks noGrp="1"/>
          </p:cNvSpPr>
          <p:nvPr>
            <p:ph idx="1"/>
          </p:nvPr>
        </p:nvSpPr>
        <p:spPr>
          <a:xfrm>
            <a:off x="0" y="2017712"/>
            <a:ext cx="9144000" cy="4723655"/>
          </a:xfrm>
        </p:spPr>
        <p:txBody>
          <a:bodyPr/>
          <a:lstStyle/>
          <a:p>
            <a:r>
              <a:rPr lang="cs-CZ" b="1" dirty="0"/>
              <a:t>Nezaměstnaný </a:t>
            </a:r>
            <a:r>
              <a:rPr lang="cs-CZ" dirty="0"/>
              <a:t>je</a:t>
            </a:r>
            <a:r>
              <a:rPr lang="cs-CZ" b="1" dirty="0"/>
              <a:t> </a:t>
            </a:r>
            <a:r>
              <a:rPr lang="cs-CZ" dirty="0"/>
              <a:t>člověk, kterému je alespoň 15 let, je bez práce (tedy nemá placené zaměstnání) a zároveň hledá aktivně práci a je připraven nastoupit do práce nejpozději do čtrnácti </a:t>
            </a:r>
            <a:r>
              <a:rPr lang="cs-CZ" dirty="0" smtClean="0"/>
              <a:t>dnů.</a:t>
            </a:r>
          </a:p>
          <a:p>
            <a:r>
              <a:rPr lang="cs-CZ" b="1" dirty="0" smtClean="0"/>
              <a:t>Obecná </a:t>
            </a:r>
            <a:r>
              <a:rPr lang="cs-CZ" b="1" dirty="0"/>
              <a:t>míra nezaměstnanosti </a:t>
            </a:r>
            <a:r>
              <a:rPr lang="cs-CZ" dirty="0"/>
              <a:t>je procentuální podíl nezaměstnaných na celkové pracovní síle (všechny osoby starší 15 let, kteří jsou buď zaměstnaní, nebo nezaměstnaní).</a:t>
            </a:r>
            <a:endParaRPr lang="cs-CZ" dirty="0"/>
          </a:p>
        </p:txBody>
      </p:sp>
    </p:spTree>
    <p:extLst>
      <p:ext uri="{BB962C8B-B14F-4D97-AF65-F5344CB8AC3E}">
        <p14:creationId xmlns:p14="http://schemas.microsoft.com/office/powerpoint/2010/main" val="2671093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Jak se měří nezaměstnanost?</a:t>
            </a:r>
            <a:endParaRPr lang="cs-CZ" dirty="0"/>
          </a:p>
        </p:txBody>
      </p:sp>
      <p:sp>
        <p:nvSpPr>
          <p:cNvPr id="3" name="Zástupný symbol pro obsah 2"/>
          <p:cNvSpPr>
            <a:spLocks noGrp="1"/>
          </p:cNvSpPr>
          <p:nvPr>
            <p:ph idx="1"/>
          </p:nvPr>
        </p:nvSpPr>
        <p:spPr/>
        <p:txBody>
          <a:bodyPr/>
          <a:lstStyle/>
          <a:p>
            <a:pPr>
              <a:lnSpc>
                <a:spcPct val="90000"/>
              </a:lnSpc>
            </a:pPr>
            <a:r>
              <a:rPr lang="cs-CZ" b="1" dirty="0"/>
              <a:t>Míra nezaměstnanosti:</a:t>
            </a:r>
            <a:r>
              <a:rPr lang="cs-CZ" dirty="0"/>
              <a:t>  </a:t>
            </a:r>
          </a:p>
          <a:p>
            <a:pPr algn="ctr">
              <a:lnSpc>
                <a:spcPct val="90000"/>
              </a:lnSpc>
              <a:buNone/>
            </a:pPr>
            <a:r>
              <a:rPr lang="cs-CZ" dirty="0"/>
              <a:t> = počet nezaměstnaných *</a:t>
            </a:r>
            <a:r>
              <a:rPr lang="cs-CZ" dirty="0" smtClean="0"/>
              <a:t>100 %</a:t>
            </a:r>
            <a:endParaRPr lang="cs-CZ" dirty="0" smtClean="0"/>
          </a:p>
          <a:p>
            <a:pPr algn="ctr">
              <a:lnSpc>
                <a:spcPct val="90000"/>
              </a:lnSpc>
              <a:buNone/>
            </a:pPr>
            <a:r>
              <a:rPr lang="cs-CZ" dirty="0" smtClean="0"/>
              <a:t>ekonomicky </a:t>
            </a:r>
            <a:r>
              <a:rPr lang="cs-CZ" dirty="0"/>
              <a:t>aktivních</a:t>
            </a:r>
          </a:p>
          <a:p>
            <a:pPr algn="ctr">
              <a:lnSpc>
                <a:spcPct val="90000"/>
              </a:lnSpc>
              <a:buNone/>
            </a:pPr>
            <a:endParaRPr lang="cs-CZ" dirty="0" smtClean="0"/>
          </a:p>
          <a:p>
            <a:pPr>
              <a:lnSpc>
                <a:spcPct val="90000"/>
              </a:lnSpc>
            </a:pPr>
            <a:r>
              <a:rPr lang="cs-CZ" b="1" dirty="0" smtClean="0">
                <a:solidFill>
                  <a:srgbClr val="FF0000"/>
                </a:solidFill>
              </a:rPr>
              <a:t>NOVĚ (MPSV):</a:t>
            </a:r>
            <a:r>
              <a:rPr lang="cs-CZ" dirty="0" smtClean="0"/>
              <a:t> </a:t>
            </a:r>
          </a:p>
          <a:p>
            <a:pPr>
              <a:lnSpc>
                <a:spcPct val="90000"/>
              </a:lnSpc>
              <a:buNone/>
            </a:pPr>
            <a:r>
              <a:rPr lang="cs-CZ" b="1" dirty="0" smtClean="0"/>
              <a:t>Podíl </a:t>
            </a:r>
            <a:r>
              <a:rPr lang="cs-CZ" b="1" dirty="0"/>
              <a:t>nezaměstnaných osob </a:t>
            </a:r>
            <a:r>
              <a:rPr lang="cs-CZ" b="1" dirty="0" smtClean="0"/>
              <a:t>=</a:t>
            </a:r>
          </a:p>
          <a:p>
            <a:pPr>
              <a:lnSpc>
                <a:spcPct val="90000"/>
              </a:lnSpc>
              <a:buNone/>
            </a:pPr>
            <a:r>
              <a:rPr lang="cs-CZ" dirty="0" smtClean="0"/>
              <a:t>= </a:t>
            </a:r>
            <a:r>
              <a:rPr lang="cs-CZ" dirty="0"/>
              <a:t>počet </a:t>
            </a:r>
            <a:r>
              <a:rPr lang="cs-CZ" dirty="0" smtClean="0"/>
              <a:t>nezaměstnaných      *100</a:t>
            </a:r>
          </a:p>
          <a:p>
            <a:pPr>
              <a:lnSpc>
                <a:spcPct val="90000"/>
              </a:lnSpc>
              <a:buNone/>
            </a:pPr>
            <a:r>
              <a:rPr lang="cs-CZ" dirty="0" smtClean="0"/>
              <a:t>   dospělá populace 15-64 let</a:t>
            </a:r>
            <a:endParaRPr lang="cs-CZ" dirty="0"/>
          </a:p>
          <a:p>
            <a:endParaRPr lang="cs-CZ" dirty="0"/>
          </a:p>
        </p:txBody>
      </p:sp>
      <p:sp>
        <p:nvSpPr>
          <p:cNvPr id="4" name="Line 4"/>
          <p:cNvSpPr>
            <a:spLocks noChangeShapeType="1"/>
          </p:cNvSpPr>
          <p:nvPr/>
        </p:nvSpPr>
        <p:spPr bwMode="auto">
          <a:xfrm>
            <a:off x="2843808" y="3068960"/>
            <a:ext cx="403244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dirty="0"/>
          </a:p>
        </p:txBody>
      </p:sp>
      <p:sp>
        <p:nvSpPr>
          <p:cNvPr id="5" name="Line 4"/>
          <p:cNvSpPr>
            <a:spLocks noChangeShapeType="1"/>
          </p:cNvSpPr>
          <p:nvPr/>
        </p:nvSpPr>
        <p:spPr bwMode="auto">
          <a:xfrm>
            <a:off x="1619672" y="5733256"/>
            <a:ext cx="475252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dirty="0"/>
          </a:p>
        </p:txBody>
      </p:sp>
      <p:sp>
        <p:nvSpPr>
          <p:cNvPr id="6" name="Zástupný symbol pro zápatí 5"/>
          <p:cNvSpPr>
            <a:spLocks noGrp="1"/>
          </p:cNvSpPr>
          <p:nvPr>
            <p:ph type="ftr" sz="quarter" idx="11"/>
          </p:nvPr>
        </p:nvSpPr>
        <p:spPr/>
        <p:txBody>
          <a:bodyPr/>
          <a:lstStyle/>
          <a:p>
            <a:r>
              <a:rPr lang="cs-CZ" smtClean="0"/>
              <a:t>Základy ekonomie</a:t>
            </a:r>
            <a:endParaRPr lang="cs-CZ"/>
          </a:p>
        </p:txBody>
      </p:sp>
    </p:spTree>
    <p:extLst>
      <p:ext uri="{BB962C8B-B14F-4D97-AF65-F5344CB8AC3E}">
        <p14:creationId xmlns:p14="http://schemas.microsoft.com/office/powerpoint/2010/main" val="341370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cs-CZ"/>
              <a:t>Míra nezaměstnanosti v ČR</a:t>
            </a:r>
          </a:p>
        </p:txBody>
      </p:sp>
      <p:sp>
        <p:nvSpPr>
          <p:cNvPr id="3" name="Zástupný symbol pro zápatí 2"/>
          <p:cNvSpPr>
            <a:spLocks noGrp="1"/>
          </p:cNvSpPr>
          <p:nvPr>
            <p:ph type="ftr" sz="quarter" idx="11"/>
          </p:nvPr>
        </p:nvSpPr>
        <p:spPr/>
        <p:txBody>
          <a:bodyPr/>
          <a:lstStyle/>
          <a:p>
            <a:r>
              <a:rPr lang="cs-CZ" smtClean="0"/>
              <a:t>Základy ekonomie</a:t>
            </a:r>
            <a:endParaRPr lang="cs-CZ"/>
          </a:p>
        </p:txBody>
      </p:sp>
      <p:pic>
        <p:nvPicPr>
          <p:cNvPr id="5122" name="Picture 2" descr="Výsledek obrázku pro míra nezam&amp;ecaron;stnanosti v &amp;ccaron;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22" y="1772816"/>
            <a:ext cx="9059782" cy="51081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Podíl nezaměstnaných osob </a:t>
            </a:r>
            <a:br>
              <a:rPr lang="cs-CZ" dirty="0" smtClean="0"/>
            </a:br>
            <a:r>
              <a:rPr lang="cs-CZ" dirty="0" smtClean="0"/>
              <a:t>v ČR (k 30. 9. 2015)</a:t>
            </a:r>
            <a:endParaRPr lang="cs-CZ"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9" y="1844824"/>
            <a:ext cx="7886180" cy="4807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ástupný symbol pro zápatí 2"/>
          <p:cNvSpPr>
            <a:spLocks noGrp="1"/>
          </p:cNvSpPr>
          <p:nvPr>
            <p:ph type="ftr" sz="quarter" idx="11"/>
          </p:nvPr>
        </p:nvSpPr>
        <p:spPr/>
        <p:txBody>
          <a:bodyPr/>
          <a:lstStyle/>
          <a:p>
            <a:r>
              <a:rPr lang="cs-CZ" smtClean="0"/>
              <a:t>Základy ekonomie</a:t>
            </a:r>
            <a:endParaRPr lang="cs-CZ"/>
          </a:p>
        </p:txBody>
      </p:sp>
    </p:spTree>
    <p:extLst>
      <p:ext uri="{BB962C8B-B14F-4D97-AF65-F5344CB8AC3E}">
        <p14:creationId xmlns:p14="http://schemas.microsoft.com/office/powerpoint/2010/main" val="23775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zápatí 2"/>
          <p:cNvSpPr>
            <a:spLocks noGrp="1"/>
          </p:cNvSpPr>
          <p:nvPr>
            <p:ph type="ftr" sz="quarter" idx="11"/>
          </p:nvPr>
        </p:nvSpPr>
        <p:spPr/>
        <p:txBody>
          <a:bodyPr/>
          <a:lstStyle/>
          <a:p>
            <a:r>
              <a:rPr lang="cs-CZ" dirty="0" err="1" smtClean="0"/>
              <a:t>Eurostat</a:t>
            </a:r>
            <a:endParaRPr lang="cs-CZ" dirty="0"/>
          </a:p>
        </p:txBody>
      </p:sp>
      <p:pic>
        <p:nvPicPr>
          <p:cNvPr id="5" name="Obrázek 4"/>
          <p:cNvPicPr>
            <a:picLocks noChangeAspect="1"/>
          </p:cNvPicPr>
          <p:nvPr/>
        </p:nvPicPr>
        <p:blipFill rotWithShape="1">
          <a:blip r:embed="rId3">
            <a:extLst>
              <a:ext uri="{28A0092B-C50C-407E-A947-70E740481C1C}">
                <a14:useLocalDpi xmlns:a14="http://schemas.microsoft.com/office/drawing/2010/main" val="0"/>
              </a:ext>
            </a:extLst>
          </a:blip>
          <a:srcRect r="3503"/>
          <a:stretch/>
        </p:blipFill>
        <p:spPr>
          <a:xfrm>
            <a:off x="-20438" y="-36245"/>
            <a:ext cx="9164437" cy="6894245"/>
          </a:xfrm>
          <a:prstGeom prst="rect">
            <a:avLst/>
          </a:prstGeom>
        </p:spPr>
      </p:pic>
    </p:spTree>
    <p:extLst>
      <p:ext uri="{BB962C8B-B14F-4D97-AF65-F5344CB8AC3E}">
        <p14:creationId xmlns:p14="http://schemas.microsoft.com/office/powerpoint/2010/main" val="20668297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cs-CZ" sz="4000" dirty="0"/>
              <a:t>Problémy s </a:t>
            </a:r>
            <a:r>
              <a:rPr lang="cs-CZ" sz="4000" dirty="0" smtClean="0"/>
              <a:t>tradičním měřením </a:t>
            </a:r>
            <a:r>
              <a:rPr lang="cs-CZ" sz="4000" dirty="0"/>
              <a:t>nezaměstnanosti</a:t>
            </a:r>
          </a:p>
        </p:txBody>
      </p:sp>
      <p:sp>
        <p:nvSpPr>
          <p:cNvPr id="84997" name="Rectangle 5"/>
          <p:cNvSpPr>
            <a:spLocks noGrp="1" noChangeArrowheads="1"/>
          </p:cNvSpPr>
          <p:nvPr>
            <p:ph type="body" idx="1"/>
          </p:nvPr>
        </p:nvSpPr>
        <p:spPr/>
        <p:txBody>
          <a:bodyPr/>
          <a:lstStyle/>
          <a:p>
            <a:r>
              <a:rPr lang="cs-CZ"/>
              <a:t>Nepracující X HPP</a:t>
            </a:r>
          </a:p>
          <a:p>
            <a:r>
              <a:rPr lang="cs-CZ"/>
              <a:t>Nezaměstnaní X ekonomicky neaktivní</a:t>
            </a:r>
          </a:p>
          <a:p>
            <a:r>
              <a:rPr lang="cs-CZ"/>
              <a:t>Odrazení pracovníci = vzdali hledání, pracovat by chtěli</a:t>
            </a:r>
          </a:p>
          <a:p>
            <a:pPr>
              <a:buFont typeface="Wingdings" pitchFamily="2" charset="2"/>
              <a:buNone/>
            </a:pPr>
            <a:endParaRPr lang="cs-CZ"/>
          </a:p>
          <a:p>
            <a:pPr>
              <a:buFont typeface="Wingdings" pitchFamily="2" charset="2"/>
              <a:buNone/>
            </a:pPr>
            <a:r>
              <a:rPr lang="cs-CZ"/>
              <a:t>= změny ekonomické aktivity</a:t>
            </a:r>
          </a:p>
        </p:txBody>
      </p:sp>
      <p:sp>
        <p:nvSpPr>
          <p:cNvPr id="2" name="Zástupný symbol pro zápatí 1"/>
          <p:cNvSpPr>
            <a:spLocks noGrp="1"/>
          </p:cNvSpPr>
          <p:nvPr>
            <p:ph type="ftr" sz="quarter" idx="11"/>
          </p:nvPr>
        </p:nvSpPr>
        <p:spPr/>
        <p:txBody>
          <a:bodyPr/>
          <a:lstStyle/>
          <a:p>
            <a:r>
              <a:rPr lang="cs-CZ" smtClean="0"/>
              <a:t>Základy ekonomie</a:t>
            </a:r>
            <a:endParaRPr lang="cs-CZ"/>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cs-CZ" b="1"/>
              <a:t>Rozdíl VŠPS X MPSV</a:t>
            </a:r>
          </a:p>
        </p:txBody>
      </p:sp>
      <p:pic>
        <p:nvPicPr>
          <p:cNvPr id="103427" name="Picture 3"/>
          <p:cNvPicPr>
            <a:picLocks noChangeAspect="1" noChangeArrowheads="1"/>
          </p:cNvPicPr>
          <p:nvPr/>
        </p:nvPicPr>
        <p:blipFill>
          <a:blip r:embed="rId2">
            <a:extLst>
              <a:ext uri="{28A0092B-C50C-407E-A947-70E740481C1C}">
                <a14:useLocalDpi xmlns:a14="http://schemas.microsoft.com/office/drawing/2010/main" val="0"/>
              </a:ext>
            </a:extLst>
          </a:blip>
          <a:srcRect r="2911" b="7687"/>
          <a:stretch>
            <a:fillRect/>
          </a:stretch>
        </p:blipFill>
        <p:spPr bwMode="auto">
          <a:xfrm>
            <a:off x="323850" y="1628775"/>
            <a:ext cx="8439150" cy="2592388"/>
          </a:xfrm>
          <a:prstGeom prst="rect">
            <a:avLst/>
          </a:prstGeom>
          <a:noFill/>
          <a:extLst>
            <a:ext uri="{909E8E84-426E-40DD-AFC4-6F175D3DCCD1}">
              <a14:hiddenFill xmlns:a14="http://schemas.microsoft.com/office/drawing/2010/main">
                <a:solidFill>
                  <a:srgbClr val="FFFFFF"/>
                </a:solidFill>
              </a14:hiddenFill>
            </a:ext>
          </a:extLst>
        </p:spPr>
      </p:pic>
      <p:pic>
        <p:nvPicPr>
          <p:cNvPr id="1034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4365625"/>
            <a:ext cx="4032250" cy="214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ástupný symbol pro zápatí 1"/>
          <p:cNvSpPr>
            <a:spLocks noGrp="1"/>
          </p:cNvSpPr>
          <p:nvPr>
            <p:ph type="ftr" sz="quarter" idx="11"/>
          </p:nvPr>
        </p:nvSpPr>
        <p:spPr/>
        <p:txBody>
          <a:bodyPr/>
          <a:lstStyle/>
          <a:p>
            <a:r>
              <a:rPr lang="cs-CZ" smtClean="0"/>
              <a:t>Základy ekonomie</a:t>
            </a:r>
            <a:endParaRPr lang="cs-CZ"/>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Největší problémy podle občanů EU</a:t>
            </a:r>
            <a:endParaRPr lang="cs-CZ" dirty="0"/>
          </a:p>
        </p:txBody>
      </p:sp>
      <p:sp>
        <p:nvSpPr>
          <p:cNvPr id="3" name="Zástupný symbol pro zápatí 2"/>
          <p:cNvSpPr>
            <a:spLocks noGrp="1"/>
          </p:cNvSpPr>
          <p:nvPr>
            <p:ph type="ftr" sz="quarter" idx="11"/>
          </p:nvPr>
        </p:nvSpPr>
        <p:spPr>
          <a:xfrm>
            <a:off x="3657600" y="6243638"/>
            <a:ext cx="3794720" cy="457200"/>
          </a:xfrm>
        </p:spPr>
        <p:txBody>
          <a:bodyPr/>
          <a:lstStyle/>
          <a:p>
            <a:r>
              <a:rPr lang="cs-CZ" dirty="0" smtClean="0"/>
              <a:t>Standard </a:t>
            </a:r>
            <a:r>
              <a:rPr lang="cs-CZ" dirty="0" err="1" smtClean="0"/>
              <a:t>Eurobarometer</a:t>
            </a:r>
            <a:r>
              <a:rPr lang="cs-CZ" dirty="0" smtClean="0"/>
              <a:t> 85 (May 2016)</a:t>
            </a:r>
            <a:endParaRPr lang="cs-CZ" dirty="0"/>
          </a:p>
        </p:txBody>
      </p:sp>
      <p:graphicFrame>
        <p:nvGraphicFramePr>
          <p:cNvPr id="4" name="Graf 3"/>
          <p:cNvGraphicFramePr>
            <a:graphicFrameLocks/>
          </p:cNvGraphicFramePr>
          <p:nvPr>
            <p:extLst>
              <p:ext uri="{D42A27DB-BD31-4B8C-83A1-F6EECF244321}">
                <p14:modId xmlns:p14="http://schemas.microsoft.com/office/powerpoint/2010/main" val="3069971584"/>
              </p:ext>
            </p:extLst>
          </p:nvPr>
        </p:nvGraphicFramePr>
        <p:xfrm>
          <a:off x="1331640" y="2996952"/>
          <a:ext cx="6030416" cy="3243808"/>
        </p:xfrm>
        <a:graphic>
          <a:graphicData uri="http://schemas.openxmlformats.org/drawingml/2006/chart">
            <c:chart xmlns:c="http://schemas.openxmlformats.org/drawingml/2006/chart" xmlns:r="http://schemas.openxmlformats.org/officeDocument/2006/relationships" r:id="rId2"/>
          </a:graphicData>
        </a:graphic>
      </p:graphicFrame>
      <p:sp>
        <p:nvSpPr>
          <p:cNvPr id="5" name="Oválný popisek 4"/>
          <p:cNvSpPr/>
          <p:nvPr/>
        </p:nvSpPr>
        <p:spPr>
          <a:xfrm>
            <a:off x="3059832" y="1772816"/>
            <a:ext cx="3024336" cy="1535758"/>
          </a:xfrm>
          <a:prstGeom prst="wedgeEllipseCallout">
            <a:avLst>
              <a:gd name="adj1" fmla="val -54490"/>
              <a:gd name="adj2" fmla="val 52911"/>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cs-CZ" dirty="0" smtClean="0"/>
              <a:t>71 % Španělů</a:t>
            </a:r>
            <a:br>
              <a:rPr lang="cs-CZ" dirty="0" smtClean="0"/>
            </a:br>
            <a:r>
              <a:rPr lang="cs-CZ" dirty="0" smtClean="0"/>
              <a:t>62 % Portugalců</a:t>
            </a:r>
            <a:br>
              <a:rPr lang="cs-CZ" dirty="0" smtClean="0"/>
            </a:br>
            <a:r>
              <a:rPr lang="cs-CZ" dirty="0" smtClean="0"/>
              <a:t>54 % Řeků</a:t>
            </a:r>
            <a:endParaRPr lang="cs-CZ" dirty="0"/>
          </a:p>
        </p:txBody>
      </p:sp>
      <p:pic>
        <p:nvPicPr>
          <p:cNvPr id="1026" name="Picture 2" descr="Výsledek obrázku pro voldemort"/>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WatercolorSponge/>
                    </a14:imgEffect>
                  </a14:imgLayer>
                </a14:imgProps>
              </a:ext>
              <a:ext uri="{28A0092B-C50C-407E-A947-70E740481C1C}">
                <a14:useLocalDpi xmlns:a14="http://schemas.microsoft.com/office/drawing/2010/main" val="0"/>
              </a:ext>
            </a:extLst>
          </a:blip>
          <a:srcRect/>
          <a:stretch>
            <a:fillRect/>
          </a:stretch>
        </p:blipFill>
        <p:spPr bwMode="auto">
          <a:xfrm>
            <a:off x="7452320" y="980728"/>
            <a:ext cx="1557338" cy="1947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06914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cs-CZ" sz="4000"/>
              <a:t>Jak dlouho jsou nezaměstnaní bez práce?</a:t>
            </a:r>
          </a:p>
        </p:txBody>
      </p:sp>
      <p:sp>
        <p:nvSpPr>
          <p:cNvPr id="83971" name="Rectangle 3"/>
          <p:cNvSpPr>
            <a:spLocks noGrp="1" noChangeArrowheads="1"/>
          </p:cNvSpPr>
          <p:nvPr>
            <p:ph type="body" idx="1"/>
          </p:nvPr>
        </p:nvSpPr>
        <p:spPr/>
        <p:txBody>
          <a:bodyPr/>
          <a:lstStyle/>
          <a:p>
            <a:r>
              <a:rPr lang="cs-CZ" dirty="0"/>
              <a:t>Problémovost nezaměstnanosti dle její délky</a:t>
            </a:r>
          </a:p>
          <a:p>
            <a:r>
              <a:rPr lang="cs-CZ" dirty="0"/>
              <a:t>Dlouhodobá = psychická + ekonomická zátěž</a:t>
            </a:r>
          </a:p>
          <a:p>
            <a:r>
              <a:rPr lang="cs-CZ" dirty="0"/>
              <a:t>Většinou: krátkodobá</a:t>
            </a:r>
          </a:p>
          <a:p>
            <a:r>
              <a:rPr lang="cs-CZ" b="1" dirty="0"/>
              <a:t>Problém nezaměstnanosti </a:t>
            </a:r>
            <a:r>
              <a:rPr lang="cs-CZ" dirty="0"/>
              <a:t>= problém relativně malé skupiny lidí bez zaměstnání po dlouhé období</a:t>
            </a:r>
          </a:p>
        </p:txBody>
      </p:sp>
      <p:sp>
        <p:nvSpPr>
          <p:cNvPr id="2" name="Zástupný symbol pro zápatí 1"/>
          <p:cNvSpPr>
            <a:spLocks noGrp="1"/>
          </p:cNvSpPr>
          <p:nvPr>
            <p:ph type="ftr" sz="quarter" idx="11"/>
          </p:nvPr>
        </p:nvSpPr>
        <p:spPr/>
        <p:txBody>
          <a:bodyPr/>
          <a:lstStyle/>
          <a:p>
            <a:r>
              <a:rPr lang="cs-CZ" smtClean="0"/>
              <a:t>Základy ekonomie</a:t>
            </a:r>
            <a:endParaRPr lang="cs-CZ"/>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cs-CZ"/>
              <a:t>Příčiny existence nezaměstnanosti</a:t>
            </a:r>
          </a:p>
        </p:txBody>
      </p:sp>
      <p:sp>
        <p:nvSpPr>
          <p:cNvPr id="87043" name="Rectangle 3"/>
          <p:cNvSpPr>
            <a:spLocks noGrp="1" noChangeArrowheads="1"/>
          </p:cNvSpPr>
          <p:nvPr>
            <p:ph type="body" idx="1"/>
          </p:nvPr>
        </p:nvSpPr>
        <p:spPr/>
        <p:txBody>
          <a:bodyPr/>
          <a:lstStyle/>
          <a:p>
            <a:pPr marL="533400" indent="-533400"/>
            <a:r>
              <a:rPr lang="cs-CZ"/>
              <a:t>Minimální mzda</a:t>
            </a:r>
          </a:p>
          <a:p>
            <a:pPr marL="1295400" lvl="2" indent="-381000"/>
            <a:r>
              <a:rPr lang="cs-CZ"/>
              <a:t>Je-li nad rovnovážnou úrovní = nezaměstnanost</a:t>
            </a:r>
          </a:p>
          <a:p>
            <a:pPr marL="533400" indent="-533400"/>
            <a:r>
              <a:rPr lang="cs-CZ"/>
              <a:t>Odbory</a:t>
            </a:r>
          </a:p>
          <a:p>
            <a:pPr marL="533400" indent="-533400"/>
            <a:r>
              <a:rPr lang="cs-CZ"/>
              <a:t>Vyhledávání práce </a:t>
            </a:r>
          </a:p>
          <a:p>
            <a:pPr marL="1295400" lvl="2" indent="-381000"/>
            <a:r>
              <a:rPr lang="cs-CZ"/>
              <a:t>Frikční nezaměstnanost</a:t>
            </a:r>
          </a:p>
          <a:p>
            <a:pPr marL="1295400" lvl="2" indent="-381000"/>
            <a:r>
              <a:rPr lang="cs-CZ"/>
              <a:t>Strukturální nezaměstnanost</a:t>
            </a:r>
          </a:p>
          <a:p>
            <a:pPr marL="533400" indent="-533400"/>
            <a:r>
              <a:rPr lang="cs-CZ"/>
              <a:t>Štědrý sociální stát</a:t>
            </a:r>
          </a:p>
        </p:txBody>
      </p:sp>
      <p:sp>
        <p:nvSpPr>
          <p:cNvPr id="2" name="Zástupný symbol pro zápatí 1"/>
          <p:cNvSpPr>
            <a:spLocks noGrp="1"/>
          </p:cNvSpPr>
          <p:nvPr>
            <p:ph type="ftr" sz="quarter" idx="11"/>
          </p:nvPr>
        </p:nvSpPr>
        <p:spPr/>
        <p:txBody>
          <a:bodyPr/>
          <a:lstStyle/>
          <a:p>
            <a:r>
              <a:rPr lang="cs-CZ" smtClean="0"/>
              <a:t>Základy ekonomie</a:t>
            </a:r>
            <a:endParaRPr lang="cs-CZ"/>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cs-CZ"/>
              <a:t>2. Inflace</a:t>
            </a:r>
          </a:p>
        </p:txBody>
      </p:sp>
      <p:sp>
        <p:nvSpPr>
          <p:cNvPr id="2" name="Zástupný symbol pro zápatí 1"/>
          <p:cNvSpPr>
            <a:spLocks noGrp="1"/>
          </p:cNvSpPr>
          <p:nvPr>
            <p:ph type="ftr" sz="quarter" idx="11"/>
          </p:nvPr>
        </p:nvSpPr>
        <p:spPr/>
        <p:txBody>
          <a:bodyPr/>
          <a:lstStyle/>
          <a:p>
            <a:r>
              <a:rPr lang="cs-CZ" smtClean="0"/>
              <a:t>Základy ekonomie</a:t>
            </a:r>
            <a:endParaRPr lang="cs-CZ"/>
          </a:p>
        </p:txBody>
      </p:sp>
      <p:pic>
        <p:nvPicPr>
          <p:cNvPr id="6146" name="Picture 2" descr="Výsledek obrázku pro infl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1916832"/>
            <a:ext cx="6389712" cy="44694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cs-CZ"/>
              <a:t>2. Inflace</a:t>
            </a:r>
          </a:p>
        </p:txBody>
      </p:sp>
      <p:sp>
        <p:nvSpPr>
          <p:cNvPr id="86019" name="Rectangle 3"/>
          <p:cNvSpPr>
            <a:spLocks noGrp="1" noChangeArrowheads="1"/>
          </p:cNvSpPr>
          <p:nvPr>
            <p:ph type="body" idx="1"/>
          </p:nvPr>
        </p:nvSpPr>
        <p:spPr/>
        <p:txBody>
          <a:bodyPr/>
          <a:lstStyle/>
          <a:p>
            <a:r>
              <a:rPr lang="cs-CZ" dirty="0"/>
              <a:t>Měření životních nákladů</a:t>
            </a:r>
          </a:p>
          <a:p>
            <a:pPr>
              <a:buFont typeface="Wingdings" pitchFamily="2" charset="2"/>
              <a:buNone/>
            </a:pPr>
            <a:r>
              <a:rPr lang="cs-CZ" dirty="0"/>
              <a:t>= růst </a:t>
            </a:r>
            <a:r>
              <a:rPr lang="cs-CZ" b="1" dirty="0"/>
              <a:t>cenové hladiny</a:t>
            </a:r>
            <a:r>
              <a:rPr lang="cs-CZ" dirty="0"/>
              <a:t> v ekonomice</a:t>
            </a:r>
          </a:p>
          <a:p>
            <a:pPr>
              <a:buFont typeface="Wingdings" pitchFamily="2" charset="2"/>
              <a:buNone/>
            </a:pPr>
            <a:r>
              <a:rPr lang="cs-CZ" dirty="0"/>
              <a:t>X </a:t>
            </a:r>
            <a:r>
              <a:rPr lang="cs-CZ" b="1" dirty="0" smtClean="0">
                <a:solidFill>
                  <a:srgbClr val="C00000"/>
                </a:solidFill>
              </a:rPr>
              <a:t>deflace</a:t>
            </a:r>
            <a:r>
              <a:rPr lang="cs-CZ" dirty="0" smtClean="0"/>
              <a:t> = pokles cenové hladiny</a:t>
            </a:r>
            <a:endParaRPr lang="cs-CZ" dirty="0"/>
          </a:p>
        </p:txBody>
      </p:sp>
      <p:graphicFrame>
        <p:nvGraphicFramePr>
          <p:cNvPr id="5" name="Graf 4"/>
          <p:cNvGraphicFramePr/>
          <p:nvPr>
            <p:extLst>
              <p:ext uri="{D42A27DB-BD31-4B8C-83A1-F6EECF244321}">
                <p14:modId xmlns:p14="http://schemas.microsoft.com/office/powerpoint/2010/main" val="2430431512"/>
              </p:ext>
            </p:extLst>
          </p:nvPr>
        </p:nvGraphicFramePr>
        <p:xfrm>
          <a:off x="0" y="3717032"/>
          <a:ext cx="9144000" cy="31409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048017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2800" dirty="0"/>
              <a:t>Kolik piva jsme si v jednotlivých letech mohli reálně koupit za láhev piva z roku 1997?</a:t>
            </a:r>
            <a:br>
              <a:rPr lang="cs-CZ" sz="2800" dirty="0"/>
            </a:br>
            <a:endParaRPr lang="cs-CZ" sz="2800" dirty="0"/>
          </a:p>
        </p:txBody>
      </p:sp>
      <p:sp>
        <p:nvSpPr>
          <p:cNvPr id="3" name="Zástupný symbol pro zápatí 2"/>
          <p:cNvSpPr>
            <a:spLocks noGrp="1"/>
          </p:cNvSpPr>
          <p:nvPr>
            <p:ph type="ftr" sz="quarter" idx="11"/>
          </p:nvPr>
        </p:nvSpPr>
        <p:spPr/>
        <p:txBody>
          <a:bodyPr/>
          <a:lstStyle/>
          <a:p>
            <a:r>
              <a:rPr lang="cs-CZ" smtClean="0"/>
              <a:t>Základy ekonomie</a:t>
            </a:r>
            <a:endParaRPr lang="cs-CZ"/>
          </a:p>
        </p:txBody>
      </p:sp>
      <p:graphicFrame>
        <p:nvGraphicFramePr>
          <p:cNvPr id="4" name="Graf 3"/>
          <p:cNvGraphicFramePr/>
          <p:nvPr>
            <p:extLst>
              <p:ext uri="{D42A27DB-BD31-4B8C-83A1-F6EECF244321}">
                <p14:modId xmlns:p14="http://schemas.microsoft.com/office/powerpoint/2010/main" val="2139027804"/>
              </p:ext>
            </p:extLst>
          </p:nvPr>
        </p:nvGraphicFramePr>
        <p:xfrm>
          <a:off x="0" y="2057400"/>
          <a:ext cx="9144000" cy="4800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895686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r>
              <a:rPr lang="cs-CZ" dirty="0"/>
              <a:t>Míra inflace ve </a:t>
            </a:r>
            <a:r>
              <a:rPr lang="cs-CZ" dirty="0" smtClean="0"/>
              <a:t>světě (r. 2010)</a:t>
            </a:r>
            <a:endParaRPr lang="cs-CZ" dirty="0"/>
          </a:p>
        </p:txBody>
      </p:sp>
      <p:sp>
        <p:nvSpPr>
          <p:cNvPr id="2" name="Zástupný symbol pro obsah 1"/>
          <p:cNvSpPr>
            <a:spLocks noGrp="1"/>
          </p:cNvSpPr>
          <p:nvPr>
            <p:ph idx="1"/>
          </p:nvPr>
        </p:nvSpPr>
        <p:spPr/>
        <p:txBody>
          <a:bodyPr/>
          <a:lstStyle/>
          <a:p>
            <a:endParaRPr lang="cs-CZ"/>
          </a:p>
        </p:txBody>
      </p:sp>
      <p:pic>
        <p:nvPicPr>
          <p:cNvPr id="2050" name="Picture 2" descr="File:World Inflation rate 201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204864"/>
            <a:ext cx="7848872" cy="3744416"/>
          </a:xfrm>
          <a:prstGeom prst="rect">
            <a:avLst/>
          </a:prstGeom>
          <a:noFill/>
          <a:extLst>
            <a:ext uri="{909E8E84-426E-40DD-AFC4-6F175D3DCCD1}">
              <a14:hiddenFill xmlns:a14="http://schemas.microsoft.com/office/drawing/2010/main">
                <a:solidFill>
                  <a:srgbClr val="FFFFFF"/>
                </a:solidFill>
              </a14:hiddenFill>
            </a:ext>
          </a:extLst>
        </p:spPr>
      </p:pic>
      <p:sp>
        <p:nvSpPr>
          <p:cNvPr id="3" name="Zástupný symbol pro zápatí 2"/>
          <p:cNvSpPr>
            <a:spLocks noGrp="1"/>
          </p:cNvSpPr>
          <p:nvPr>
            <p:ph type="ftr" sz="quarter" idx="11"/>
          </p:nvPr>
        </p:nvSpPr>
        <p:spPr/>
        <p:txBody>
          <a:bodyPr/>
          <a:lstStyle/>
          <a:p>
            <a:r>
              <a:rPr lang="cs-CZ" smtClean="0"/>
              <a:t>Základy ekonomie</a:t>
            </a:r>
            <a:endParaRPr lang="cs-CZ"/>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r>
              <a:rPr lang="cs-CZ"/>
              <a:t>Míra inflace v ČR</a:t>
            </a:r>
          </a:p>
        </p:txBody>
      </p:sp>
      <p:pic>
        <p:nvPicPr>
          <p:cNvPr id="137219"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611188" y="2060575"/>
            <a:ext cx="7772400" cy="4114800"/>
          </a:xfrm>
        </p:spPr>
      </p:pic>
      <p:sp>
        <p:nvSpPr>
          <p:cNvPr id="2" name="Zástupný symbol pro zápatí 1"/>
          <p:cNvSpPr>
            <a:spLocks noGrp="1"/>
          </p:cNvSpPr>
          <p:nvPr>
            <p:ph type="ftr" sz="quarter" idx="11"/>
          </p:nvPr>
        </p:nvSpPr>
        <p:spPr/>
        <p:txBody>
          <a:bodyPr/>
          <a:lstStyle/>
          <a:p>
            <a:r>
              <a:rPr lang="cs-CZ" smtClean="0"/>
              <a:t>Základy ekonomie</a:t>
            </a:r>
            <a:endParaRPr lang="cs-CZ"/>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cs-CZ"/>
              <a:t>Druhy inflace podle výše</a:t>
            </a:r>
          </a:p>
        </p:txBody>
      </p:sp>
      <p:sp>
        <p:nvSpPr>
          <p:cNvPr id="95235" name="Rectangle 3"/>
          <p:cNvSpPr>
            <a:spLocks noGrp="1" noChangeArrowheads="1"/>
          </p:cNvSpPr>
          <p:nvPr>
            <p:ph type="body" idx="1"/>
          </p:nvPr>
        </p:nvSpPr>
        <p:spPr/>
        <p:txBody>
          <a:bodyPr/>
          <a:lstStyle/>
          <a:p>
            <a:r>
              <a:rPr lang="cs-CZ" dirty="0"/>
              <a:t>Mírná </a:t>
            </a:r>
            <a:r>
              <a:rPr lang="cs-CZ" dirty="0" smtClean="0"/>
              <a:t>(plíživá): &lt; 10 %</a:t>
            </a:r>
            <a:endParaRPr lang="cs-CZ" dirty="0"/>
          </a:p>
          <a:p>
            <a:r>
              <a:rPr lang="cs-CZ" dirty="0" smtClean="0"/>
              <a:t>Pádivá: desítky procent </a:t>
            </a:r>
            <a:endParaRPr lang="cs-CZ" dirty="0"/>
          </a:p>
          <a:p>
            <a:r>
              <a:rPr lang="cs-CZ" dirty="0" smtClean="0"/>
              <a:t>Hyperinflace: stovky procent měsíčně</a:t>
            </a:r>
            <a:endParaRPr lang="cs-CZ" dirty="0"/>
          </a:p>
        </p:txBody>
      </p:sp>
      <p:pic>
        <p:nvPicPr>
          <p:cNvPr id="9523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1443" y="3860800"/>
            <a:ext cx="7082557" cy="3006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Výsledek obrázku pro hyperinfl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43225"/>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a:xfrm>
            <a:off x="899592" y="188640"/>
            <a:ext cx="7793037" cy="839688"/>
          </a:xfrm>
          <a:solidFill>
            <a:schemeClr val="accent2">
              <a:lumMod val="40000"/>
              <a:lumOff val="60000"/>
            </a:schemeClr>
          </a:solidFill>
        </p:spPr>
        <p:txBody>
          <a:bodyPr/>
          <a:lstStyle/>
          <a:p>
            <a:r>
              <a:rPr lang="cs-CZ" dirty="0" smtClean="0">
                <a:solidFill>
                  <a:schemeClr val="tx1"/>
                </a:solidFill>
              </a:rPr>
              <a:t>Největší hyperinflace v historii</a:t>
            </a:r>
            <a:endParaRPr lang="cs-CZ" dirty="0">
              <a:solidFill>
                <a:schemeClr val="tx1"/>
              </a:solidFill>
            </a:endParaRPr>
          </a:p>
        </p:txBody>
      </p:sp>
      <p:sp>
        <p:nvSpPr>
          <p:cNvPr id="3" name="Zástupný symbol pro zápatí 2"/>
          <p:cNvSpPr>
            <a:spLocks noGrp="1"/>
          </p:cNvSpPr>
          <p:nvPr>
            <p:ph type="ftr" sz="quarter" idx="11"/>
          </p:nvPr>
        </p:nvSpPr>
        <p:spPr/>
        <p:txBody>
          <a:bodyPr/>
          <a:lstStyle/>
          <a:p>
            <a:r>
              <a:rPr lang="cs-CZ" smtClean="0"/>
              <a:t>Základy ekonomie</a:t>
            </a:r>
            <a:endParaRPr lang="cs-CZ"/>
          </a:p>
        </p:txBody>
      </p:sp>
      <p:graphicFrame>
        <p:nvGraphicFramePr>
          <p:cNvPr id="4" name="Tabulka 3"/>
          <p:cNvGraphicFramePr>
            <a:graphicFrameLocks noGrp="1"/>
          </p:cNvGraphicFramePr>
          <p:nvPr>
            <p:extLst>
              <p:ext uri="{D42A27DB-BD31-4B8C-83A1-F6EECF244321}">
                <p14:modId xmlns:p14="http://schemas.microsoft.com/office/powerpoint/2010/main" val="61402855"/>
              </p:ext>
            </p:extLst>
          </p:nvPr>
        </p:nvGraphicFramePr>
        <p:xfrm>
          <a:off x="0" y="3284984"/>
          <a:ext cx="6613777" cy="3417316"/>
        </p:xfrm>
        <a:graphic>
          <a:graphicData uri="http://schemas.openxmlformats.org/drawingml/2006/table">
            <a:tbl>
              <a:tblPr firstRow="1" firstCol="1" bandRow="1">
                <a:tableStyleId>{AF606853-7671-496A-8E4F-DF71F8EC918B}</a:tableStyleId>
              </a:tblPr>
              <a:tblGrid>
                <a:gridCol w="2094548"/>
                <a:gridCol w="1089594"/>
                <a:gridCol w="3429635"/>
              </a:tblGrid>
              <a:tr h="0">
                <a:tc>
                  <a:txBody>
                    <a:bodyPr/>
                    <a:lstStyle/>
                    <a:p>
                      <a:pPr algn="ctr">
                        <a:lnSpc>
                          <a:spcPct val="150000"/>
                        </a:lnSpc>
                        <a:spcAft>
                          <a:spcPts val="0"/>
                        </a:spcAft>
                      </a:pPr>
                      <a:r>
                        <a:rPr lang="cs-CZ" sz="2400" dirty="0">
                          <a:effectLst/>
                        </a:rPr>
                        <a:t>stát</a:t>
                      </a:r>
                      <a:endParaRPr lang="cs-CZ" sz="2000" dirty="0">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cs-CZ" sz="2400">
                          <a:effectLst/>
                        </a:rPr>
                        <a:t>rok</a:t>
                      </a:r>
                      <a:endParaRPr lang="cs-CZ" sz="2000">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cs-CZ" sz="2400">
                          <a:effectLst/>
                        </a:rPr>
                        <a:t>denní míra inflace</a:t>
                      </a:r>
                      <a:endParaRPr lang="cs-CZ" sz="2000">
                        <a:effectLst/>
                        <a:latin typeface="Calibri"/>
                        <a:ea typeface="Calibri"/>
                        <a:cs typeface="Times New Roman"/>
                      </a:endParaRPr>
                    </a:p>
                  </a:txBody>
                  <a:tcPr marL="68580" marR="68580" marT="0" marB="0" anchor="ctr"/>
                </a:tc>
              </a:tr>
              <a:tr h="0">
                <a:tc>
                  <a:txBody>
                    <a:bodyPr/>
                    <a:lstStyle/>
                    <a:p>
                      <a:pPr>
                        <a:lnSpc>
                          <a:spcPct val="150000"/>
                        </a:lnSpc>
                        <a:spcAft>
                          <a:spcPts val="0"/>
                        </a:spcAft>
                      </a:pPr>
                      <a:r>
                        <a:rPr lang="cs-CZ" sz="2400">
                          <a:solidFill>
                            <a:schemeClr val="tx1"/>
                          </a:solidFill>
                          <a:effectLst/>
                        </a:rPr>
                        <a:t>Maďarsko</a:t>
                      </a:r>
                      <a:endParaRPr lang="cs-CZ" sz="200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cs-CZ" sz="2400">
                          <a:solidFill>
                            <a:schemeClr val="tx1"/>
                          </a:solidFill>
                          <a:effectLst/>
                        </a:rPr>
                        <a:t>1946</a:t>
                      </a:r>
                      <a:endParaRPr lang="cs-CZ" sz="200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cs-CZ" sz="2400">
                          <a:solidFill>
                            <a:schemeClr val="tx1"/>
                          </a:solidFill>
                          <a:effectLst/>
                        </a:rPr>
                        <a:t>195 %</a:t>
                      </a:r>
                      <a:endParaRPr lang="cs-CZ" sz="2000">
                        <a:solidFill>
                          <a:schemeClr val="tx1"/>
                        </a:solidFill>
                        <a:effectLst/>
                        <a:latin typeface="Calibri"/>
                        <a:ea typeface="Calibri"/>
                        <a:cs typeface="Times New Roman"/>
                      </a:endParaRPr>
                    </a:p>
                  </a:txBody>
                  <a:tcPr marL="68580" marR="68580" marT="0" marB="0"/>
                </a:tc>
              </a:tr>
              <a:tr h="0">
                <a:tc>
                  <a:txBody>
                    <a:bodyPr/>
                    <a:lstStyle/>
                    <a:p>
                      <a:pPr>
                        <a:lnSpc>
                          <a:spcPct val="150000"/>
                        </a:lnSpc>
                        <a:spcAft>
                          <a:spcPts val="0"/>
                        </a:spcAft>
                      </a:pPr>
                      <a:r>
                        <a:rPr lang="cs-CZ" sz="2400">
                          <a:solidFill>
                            <a:schemeClr val="tx1"/>
                          </a:solidFill>
                          <a:effectLst/>
                        </a:rPr>
                        <a:t>Zimbabwe</a:t>
                      </a:r>
                      <a:endParaRPr lang="cs-CZ" sz="200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cs-CZ" sz="2400">
                          <a:solidFill>
                            <a:schemeClr val="tx1"/>
                          </a:solidFill>
                          <a:effectLst/>
                        </a:rPr>
                        <a:t>2008</a:t>
                      </a:r>
                      <a:endParaRPr lang="cs-CZ" sz="200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cs-CZ" sz="2400">
                          <a:solidFill>
                            <a:schemeClr val="tx1"/>
                          </a:solidFill>
                          <a:effectLst/>
                        </a:rPr>
                        <a:t>98 %</a:t>
                      </a:r>
                      <a:endParaRPr lang="cs-CZ" sz="2000">
                        <a:solidFill>
                          <a:schemeClr val="tx1"/>
                        </a:solidFill>
                        <a:effectLst/>
                        <a:latin typeface="Calibri"/>
                        <a:ea typeface="Calibri"/>
                        <a:cs typeface="Times New Roman"/>
                      </a:endParaRPr>
                    </a:p>
                  </a:txBody>
                  <a:tcPr marL="68580" marR="68580" marT="0" marB="0"/>
                </a:tc>
              </a:tr>
              <a:tr h="0">
                <a:tc>
                  <a:txBody>
                    <a:bodyPr/>
                    <a:lstStyle/>
                    <a:p>
                      <a:pPr>
                        <a:lnSpc>
                          <a:spcPct val="150000"/>
                        </a:lnSpc>
                        <a:spcAft>
                          <a:spcPts val="0"/>
                        </a:spcAft>
                      </a:pPr>
                      <a:r>
                        <a:rPr lang="cs-CZ" sz="2400">
                          <a:solidFill>
                            <a:schemeClr val="tx1"/>
                          </a:solidFill>
                          <a:effectLst/>
                        </a:rPr>
                        <a:t>Jugoslávie</a:t>
                      </a:r>
                      <a:endParaRPr lang="cs-CZ" sz="200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cs-CZ" sz="2400">
                          <a:solidFill>
                            <a:schemeClr val="tx1"/>
                          </a:solidFill>
                          <a:effectLst/>
                        </a:rPr>
                        <a:t>1994</a:t>
                      </a:r>
                      <a:endParaRPr lang="cs-CZ" sz="200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cs-CZ" sz="2400">
                          <a:solidFill>
                            <a:schemeClr val="tx1"/>
                          </a:solidFill>
                          <a:effectLst/>
                        </a:rPr>
                        <a:t>65 %</a:t>
                      </a:r>
                      <a:endParaRPr lang="cs-CZ" sz="2000">
                        <a:solidFill>
                          <a:schemeClr val="tx1"/>
                        </a:solidFill>
                        <a:effectLst/>
                        <a:latin typeface="Calibri"/>
                        <a:ea typeface="Calibri"/>
                        <a:cs typeface="Times New Roman"/>
                      </a:endParaRPr>
                    </a:p>
                  </a:txBody>
                  <a:tcPr marL="68580" marR="68580" marT="0" marB="0"/>
                </a:tc>
              </a:tr>
              <a:tr h="0">
                <a:tc>
                  <a:txBody>
                    <a:bodyPr/>
                    <a:lstStyle/>
                    <a:p>
                      <a:pPr>
                        <a:lnSpc>
                          <a:spcPct val="150000"/>
                        </a:lnSpc>
                        <a:spcAft>
                          <a:spcPts val="0"/>
                        </a:spcAft>
                      </a:pPr>
                      <a:r>
                        <a:rPr lang="cs-CZ" sz="2400">
                          <a:solidFill>
                            <a:schemeClr val="tx1"/>
                          </a:solidFill>
                          <a:effectLst/>
                        </a:rPr>
                        <a:t>Německo</a:t>
                      </a:r>
                      <a:endParaRPr lang="cs-CZ" sz="200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cs-CZ" sz="2400">
                          <a:solidFill>
                            <a:schemeClr val="tx1"/>
                          </a:solidFill>
                          <a:effectLst/>
                        </a:rPr>
                        <a:t>1923</a:t>
                      </a:r>
                      <a:endParaRPr lang="cs-CZ" sz="200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cs-CZ" sz="2400" dirty="0">
                          <a:solidFill>
                            <a:schemeClr val="tx1"/>
                          </a:solidFill>
                          <a:effectLst/>
                        </a:rPr>
                        <a:t>21 %</a:t>
                      </a:r>
                      <a:endParaRPr lang="cs-CZ" sz="2000" dirty="0">
                        <a:solidFill>
                          <a:schemeClr val="tx1"/>
                        </a:solidFill>
                        <a:effectLst/>
                        <a:latin typeface="Calibri"/>
                        <a:ea typeface="Calibri"/>
                        <a:cs typeface="Times New Roman"/>
                      </a:endParaRPr>
                    </a:p>
                  </a:txBody>
                  <a:tcPr marL="68580" marR="68580" marT="0" marB="0"/>
                </a:tc>
              </a:tr>
              <a:tr h="0">
                <a:tc>
                  <a:txBody>
                    <a:bodyPr/>
                    <a:lstStyle/>
                    <a:p>
                      <a:pPr>
                        <a:lnSpc>
                          <a:spcPct val="150000"/>
                        </a:lnSpc>
                        <a:spcAft>
                          <a:spcPts val="0"/>
                        </a:spcAft>
                      </a:pPr>
                      <a:r>
                        <a:rPr lang="cs-CZ" sz="2400">
                          <a:solidFill>
                            <a:schemeClr val="tx1"/>
                          </a:solidFill>
                          <a:effectLst/>
                        </a:rPr>
                        <a:t>Řecko</a:t>
                      </a:r>
                      <a:endParaRPr lang="cs-CZ" sz="200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cs-CZ" sz="2400">
                          <a:solidFill>
                            <a:schemeClr val="tx1"/>
                          </a:solidFill>
                          <a:effectLst/>
                        </a:rPr>
                        <a:t>1944</a:t>
                      </a:r>
                      <a:endParaRPr lang="cs-CZ" sz="200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cs-CZ" sz="2400">
                          <a:solidFill>
                            <a:schemeClr val="tx1"/>
                          </a:solidFill>
                          <a:effectLst/>
                        </a:rPr>
                        <a:t>17 %</a:t>
                      </a:r>
                      <a:endParaRPr lang="cs-CZ" sz="2000">
                        <a:solidFill>
                          <a:schemeClr val="tx1"/>
                        </a:solidFill>
                        <a:effectLst/>
                        <a:latin typeface="Calibri"/>
                        <a:ea typeface="Calibri"/>
                        <a:cs typeface="Times New Roman"/>
                      </a:endParaRPr>
                    </a:p>
                  </a:txBody>
                  <a:tcPr marL="68580" marR="68580" marT="0" marB="0"/>
                </a:tc>
              </a:tr>
              <a:tr h="0">
                <a:tc>
                  <a:txBody>
                    <a:bodyPr/>
                    <a:lstStyle/>
                    <a:p>
                      <a:pPr>
                        <a:lnSpc>
                          <a:spcPct val="150000"/>
                        </a:lnSpc>
                        <a:spcAft>
                          <a:spcPts val="0"/>
                        </a:spcAft>
                      </a:pPr>
                      <a:r>
                        <a:rPr lang="cs-CZ" sz="2400">
                          <a:solidFill>
                            <a:schemeClr val="tx1"/>
                          </a:solidFill>
                          <a:effectLst/>
                        </a:rPr>
                        <a:t>Čína</a:t>
                      </a:r>
                      <a:endParaRPr lang="cs-CZ" sz="200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cs-CZ" sz="2400">
                          <a:solidFill>
                            <a:schemeClr val="tx1"/>
                          </a:solidFill>
                          <a:effectLst/>
                        </a:rPr>
                        <a:t>1949</a:t>
                      </a:r>
                      <a:endParaRPr lang="cs-CZ" sz="200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cs-CZ" sz="2400" dirty="0">
                          <a:solidFill>
                            <a:schemeClr val="tx1"/>
                          </a:solidFill>
                          <a:effectLst/>
                        </a:rPr>
                        <a:t>13 %</a:t>
                      </a:r>
                      <a:endParaRPr lang="cs-CZ" sz="2000" dirty="0">
                        <a:solidFill>
                          <a:schemeClr val="tx1"/>
                        </a:solidFill>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7080832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Erich Maria </a:t>
            </a:r>
            <a:r>
              <a:rPr lang="cs-CZ" b="1" dirty="0" err="1"/>
              <a:t>Remarque</a:t>
            </a:r>
            <a:r>
              <a:rPr lang="cs-CZ" b="1" dirty="0"/>
              <a:t>: Černý obelisk (1956)</a:t>
            </a:r>
            <a:endParaRPr lang="cs-CZ" dirty="0"/>
          </a:p>
        </p:txBody>
      </p:sp>
      <p:sp>
        <p:nvSpPr>
          <p:cNvPr id="3" name="Zástupný symbol pro obsah 2"/>
          <p:cNvSpPr>
            <a:spLocks noGrp="1"/>
          </p:cNvSpPr>
          <p:nvPr>
            <p:ph idx="1"/>
          </p:nvPr>
        </p:nvSpPr>
        <p:spPr>
          <a:xfrm>
            <a:off x="251520" y="2017712"/>
            <a:ext cx="8703568" cy="4363615"/>
          </a:xfrm>
        </p:spPr>
        <p:txBody>
          <a:bodyPr/>
          <a:lstStyle/>
          <a:p>
            <a:pPr marL="0" indent="0">
              <a:buNone/>
            </a:pPr>
            <a:r>
              <a:rPr lang="cs-CZ" i="1" dirty="0" smtClean="0"/>
              <a:t>Dělníci </a:t>
            </a:r>
            <a:r>
              <a:rPr lang="cs-CZ" i="1" dirty="0"/>
              <a:t>teď dostávají peníze dvakrát </a:t>
            </a:r>
            <a:endParaRPr lang="cs-CZ" i="1" dirty="0" smtClean="0"/>
          </a:p>
          <a:p>
            <a:pPr marL="0" indent="0">
              <a:buNone/>
            </a:pPr>
            <a:r>
              <a:rPr lang="cs-CZ" i="1" dirty="0" smtClean="0"/>
              <a:t>denně</a:t>
            </a:r>
            <a:r>
              <a:rPr lang="cs-CZ" i="1" dirty="0"/>
              <a:t>. Ráno a odpoledne. </a:t>
            </a:r>
            <a:endParaRPr lang="cs-CZ" i="1" dirty="0" smtClean="0"/>
          </a:p>
          <a:p>
            <a:pPr marL="0" indent="0">
              <a:buNone/>
            </a:pPr>
            <a:r>
              <a:rPr lang="cs-CZ" i="1" dirty="0" smtClean="0"/>
              <a:t>Pokaždé </a:t>
            </a:r>
            <a:r>
              <a:rPr lang="cs-CZ" i="1" dirty="0"/>
              <a:t>mají půlhodinovou přestávku, </a:t>
            </a:r>
            <a:endParaRPr lang="cs-CZ" i="1" dirty="0" smtClean="0"/>
          </a:p>
          <a:p>
            <a:pPr marL="0" indent="0">
              <a:buNone/>
            </a:pPr>
            <a:r>
              <a:rPr lang="cs-CZ" i="1" dirty="0" smtClean="0"/>
              <a:t>aby </a:t>
            </a:r>
            <a:r>
              <a:rPr lang="cs-CZ" i="1" dirty="0"/>
              <a:t>si mohli rychle nakoupit, protože </a:t>
            </a:r>
            <a:endParaRPr lang="cs-CZ" i="1" dirty="0" smtClean="0"/>
          </a:p>
          <a:p>
            <a:pPr marL="0" indent="0">
              <a:buNone/>
            </a:pPr>
            <a:r>
              <a:rPr lang="cs-CZ" i="1" dirty="0" smtClean="0"/>
              <a:t>kdyby </a:t>
            </a:r>
            <a:r>
              <a:rPr lang="cs-CZ" i="1" dirty="0"/>
              <a:t>čekali s nákupem do odpoledne, </a:t>
            </a:r>
            <a:endParaRPr lang="cs-CZ" i="1" dirty="0" smtClean="0"/>
          </a:p>
          <a:p>
            <a:pPr marL="0" indent="0">
              <a:buNone/>
            </a:pPr>
            <a:r>
              <a:rPr lang="cs-CZ" i="1" dirty="0" smtClean="0"/>
              <a:t>ztratili </a:t>
            </a:r>
            <a:r>
              <a:rPr lang="cs-CZ" i="1" dirty="0"/>
              <a:t>by tolik, že by jim plat ani </a:t>
            </a:r>
            <a:endParaRPr lang="cs-CZ" i="1" dirty="0" smtClean="0"/>
          </a:p>
          <a:p>
            <a:pPr marL="0" indent="0">
              <a:buNone/>
            </a:pPr>
            <a:r>
              <a:rPr lang="cs-CZ" i="1" dirty="0" smtClean="0"/>
              <a:t>z</a:t>
            </a:r>
            <a:r>
              <a:rPr lang="cs-CZ" i="1" dirty="0"/>
              <a:t> poloviny nestačil k nasycení dětí. </a:t>
            </a:r>
            <a:endParaRPr lang="cs-CZ" dirty="0"/>
          </a:p>
          <a:p>
            <a:endParaRPr lang="cs-CZ" dirty="0"/>
          </a:p>
        </p:txBody>
      </p:sp>
      <p:sp>
        <p:nvSpPr>
          <p:cNvPr id="4" name="Zástupný symbol pro zápatí 3"/>
          <p:cNvSpPr>
            <a:spLocks noGrp="1"/>
          </p:cNvSpPr>
          <p:nvPr>
            <p:ph type="ftr" sz="quarter" idx="11"/>
          </p:nvPr>
        </p:nvSpPr>
        <p:spPr/>
        <p:txBody>
          <a:bodyPr/>
          <a:lstStyle/>
          <a:p>
            <a:r>
              <a:rPr lang="cs-CZ" smtClean="0"/>
              <a:t>Základy ekonomie</a:t>
            </a:r>
            <a:endParaRPr lang="cs-CZ"/>
          </a:p>
        </p:txBody>
      </p:sp>
      <p:pic>
        <p:nvPicPr>
          <p:cNvPr id="8194" name="Picture 2" descr="Výsledek obrázku pro schwarze obelis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4068" y="0"/>
            <a:ext cx="1333500" cy="6604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1167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p:cNvSpPr txBox="1"/>
          <p:nvPr/>
        </p:nvSpPr>
        <p:spPr>
          <a:xfrm>
            <a:off x="2521854" y="1867392"/>
            <a:ext cx="6430838" cy="5016758"/>
          </a:xfrm>
          <a:prstGeom prst="rect">
            <a:avLst/>
          </a:prstGeom>
          <a:noFill/>
        </p:spPr>
        <p:txBody>
          <a:bodyPr wrap="square" rtlCol="0">
            <a:spAutoFit/>
          </a:bodyPr>
          <a:lstStyle/>
          <a:p>
            <a:r>
              <a:rPr lang="cs-CZ" sz="3200" i="1" dirty="0"/>
              <a:t>„Samozřejmě bude jen dobře, když umřu. Uvolní se pracovní místo. To vylepší statistiku.“ řekne </a:t>
            </a:r>
            <a:r>
              <a:rPr lang="cs-CZ" sz="3200" i="1" dirty="0" err="1"/>
              <a:t>Britt</a:t>
            </a:r>
            <a:r>
              <a:rPr lang="cs-CZ" sz="3200" i="1" dirty="0"/>
              <a:t>-Marie zcela přátelsky a ani trochu sebelítostivě. Ona přece ví, jak se to má se statistikami. V novinách se toho v dnešní době píše o statistikách tolik, že už v nich skoro nezbývá místo na křížovky.</a:t>
            </a:r>
            <a:endParaRPr lang="cs-CZ" sz="3200" dirty="0"/>
          </a:p>
        </p:txBody>
      </p:sp>
      <p:pic>
        <p:nvPicPr>
          <p:cNvPr id="2050" name="Picture 2" descr="Výsledek obrázku pro here was britt mar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07"/>
            <a:ext cx="2533650" cy="6851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26332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cs-CZ" b="1"/>
              <a:t>Příčiny inflace</a:t>
            </a:r>
          </a:p>
        </p:txBody>
      </p:sp>
      <p:sp>
        <p:nvSpPr>
          <p:cNvPr id="104451" name="Rectangle 3"/>
          <p:cNvSpPr>
            <a:spLocks noGrp="1" noChangeArrowheads="1"/>
          </p:cNvSpPr>
          <p:nvPr>
            <p:ph type="body" idx="1"/>
          </p:nvPr>
        </p:nvSpPr>
        <p:spPr/>
        <p:txBody>
          <a:bodyPr/>
          <a:lstStyle/>
          <a:p>
            <a:r>
              <a:rPr lang="cs-CZ" b="1" dirty="0"/>
              <a:t>NÁKLADOVĚ TLAČENÁ</a:t>
            </a:r>
            <a:r>
              <a:rPr lang="cs-CZ" dirty="0"/>
              <a:t>: </a:t>
            </a:r>
            <a:r>
              <a:rPr lang="cs-CZ" sz="2800" dirty="0"/>
              <a:t>nabídkové 	šoky (mzdy, ceny surovin)</a:t>
            </a:r>
          </a:p>
          <a:p>
            <a:r>
              <a:rPr lang="cs-CZ" b="1" dirty="0"/>
              <a:t>POPTÁVKOVĚ TAŽENÁ</a:t>
            </a:r>
            <a:r>
              <a:rPr lang="cs-CZ" dirty="0"/>
              <a:t>: </a:t>
            </a:r>
            <a:r>
              <a:rPr lang="cs-CZ" sz="2800" dirty="0"/>
              <a:t>poptávka je 	vyšší než dostupnost zboží a služeb</a:t>
            </a:r>
          </a:p>
          <a:p>
            <a:pPr marL="609600" indent="-609600">
              <a:buFontTx/>
              <a:buAutoNum type="arabicParenR"/>
            </a:pPr>
            <a:endParaRPr lang="cs-CZ" dirty="0"/>
          </a:p>
          <a:p>
            <a:pPr marL="609600" indent="-609600"/>
            <a:r>
              <a:rPr lang="cs-CZ" dirty="0" smtClean="0"/>
              <a:t>Ve skutečnosti: </a:t>
            </a:r>
            <a:r>
              <a:rPr lang="cs-CZ" dirty="0"/>
              <a:t>kombinace obou</a:t>
            </a:r>
            <a:r>
              <a:rPr lang="cs-CZ" b="1" dirty="0"/>
              <a:t> </a:t>
            </a:r>
            <a:endParaRPr lang="cs-CZ" dirty="0"/>
          </a:p>
        </p:txBody>
      </p:sp>
      <p:sp>
        <p:nvSpPr>
          <p:cNvPr id="2" name="Zástupný symbol pro zápatí 1"/>
          <p:cNvSpPr>
            <a:spLocks noGrp="1"/>
          </p:cNvSpPr>
          <p:nvPr>
            <p:ph type="ftr" sz="quarter" idx="11"/>
          </p:nvPr>
        </p:nvSpPr>
        <p:spPr/>
        <p:txBody>
          <a:bodyPr/>
          <a:lstStyle/>
          <a:p>
            <a:r>
              <a:rPr lang="cs-CZ" smtClean="0"/>
              <a:t>Základy ekonomie</a:t>
            </a:r>
            <a:endParaRPr lang="cs-CZ"/>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cs-CZ"/>
              <a:t>Jak se měří inflace?</a:t>
            </a:r>
          </a:p>
        </p:txBody>
      </p:sp>
      <mc:AlternateContent xmlns:mc="http://schemas.openxmlformats.org/markup-compatibility/2006">
        <mc:Choice xmlns:a14="http://schemas.microsoft.com/office/drawing/2010/main" Requires="a14">
          <p:sp>
            <p:nvSpPr>
              <p:cNvPr id="88067" name="Rectangle 3"/>
              <p:cNvSpPr>
                <a:spLocks noGrp="1" noChangeArrowheads="1"/>
              </p:cNvSpPr>
              <p:nvPr>
                <p:ph type="body" idx="1"/>
              </p:nvPr>
            </p:nvSpPr>
            <p:spPr>
              <a:xfrm>
                <a:off x="457200" y="1981200"/>
                <a:ext cx="8578850" cy="3886200"/>
              </a:xfrm>
            </p:spPr>
            <p:txBody>
              <a:bodyPr/>
              <a:lstStyle/>
              <a:p>
                <a:r>
                  <a:rPr lang="cs-CZ" dirty="0" smtClean="0"/>
                  <a:t>Cenové indexy</a:t>
                </a:r>
              </a:p>
              <a:p>
                <a:r>
                  <a:rPr lang="cs-CZ" b="1" dirty="0"/>
                  <a:t>CPI</a:t>
                </a:r>
                <a:r>
                  <a:rPr lang="cs-CZ" dirty="0"/>
                  <a:t> </a:t>
                </a:r>
                <a:r>
                  <a:rPr lang="cs-CZ" dirty="0" smtClean="0"/>
                  <a:t>(</a:t>
                </a:r>
                <a:r>
                  <a:rPr lang="cs-CZ" b="1" dirty="0" err="1" smtClean="0">
                    <a:solidFill>
                      <a:srgbClr val="C00000"/>
                    </a:solidFill>
                  </a:rPr>
                  <a:t>C</a:t>
                </a:r>
                <a:r>
                  <a:rPr lang="cs-CZ" dirty="0" err="1" smtClean="0"/>
                  <a:t>onsumer</a:t>
                </a:r>
                <a:r>
                  <a:rPr lang="cs-CZ" dirty="0" smtClean="0"/>
                  <a:t> </a:t>
                </a:r>
                <a:r>
                  <a:rPr lang="cs-CZ" b="1" dirty="0" err="1" smtClean="0">
                    <a:solidFill>
                      <a:srgbClr val="C00000"/>
                    </a:solidFill>
                  </a:rPr>
                  <a:t>P</a:t>
                </a:r>
                <a:r>
                  <a:rPr lang="cs-CZ" dirty="0" err="1" smtClean="0"/>
                  <a:t>rice</a:t>
                </a:r>
                <a:r>
                  <a:rPr lang="cs-CZ" dirty="0" smtClean="0"/>
                  <a:t> </a:t>
                </a:r>
                <a:r>
                  <a:rPr lang="cs-CZ" b="1" dirty="0" smtClean="0">
                    <a:solidFill>
                      <a:srgbClr val="C00000"/>
                    </a:solidFill>
                  </a:rPr>
                  <a:t>I</a:t>
                </a:r>
                <a:r>
                  <a:rPr lang="cs-CZ" dirty="0" smtClean="0"/>
                  <a:t>ndex) = </a:t>
                </a:r>
                <a:r>
                  <a:rPr lang="cs-CZ" dirty="0"/>
                  <a:t>index spotřebitelských cen</a:t>
                </a:r>
              </a:p>
              <a:p>
                <a:r>
                  <a:rPr lang="cs-CZ" dirty="0"/>
                  <a:t>Celkové náklady na výrobky a služby typického spotřebitele - spotřební koš</a:t>
                </a:r>
              </a:p>
              <a:p>
                <a:r>
                  <a:rPr lang="cs-CZ" b="1" dirty="0"/>
                  <a:t>Míra inflace</a:t>
                </a:r>
                <a:r>
                  <a:rPr lang="cs-CZ" dirty="0"/>
                  <a:t> </a:t>
                </a:r>
                <a:r>
                  <a:rPr lang="cs-CZ" dirty="0" smtClean="0"/>
                  <a:t>=</a:t>
                </a:r>
                <a14:m>
                  <m:oMath xmlns:m="http://schemas.openxmlformats.org/officeDocument/2006/math">
                    <m:f>
                      <m:fPr>
                        <m:ctrlPr>
                          <a:rPr lang="cs-CZ" b="0" i="1" smtClean="0">
                            <a:latin typeface="Cambria Math"/>
                          </a:rPr>
                        </m:ctrlPr>
                      </m:fPr>
                      <m:num>
                        <m:r>
                          <a:rPr lang="cs-CZ" b="0" i="1" smtClean="0">
                            <a:latin typeface="Cambria Math"/>
                          </a:rPr>
                          <m:t>𝐶𝑃</m:t>
                        </m:r>
                        <m:sSub>
                          <m:sSubPr>
                            <m:ctrlPr>
                              <a:rPr lang="cs-CZ" b="0" i="1" smtClean="0">
                                <a:latin typeface="Cambria Math"/>
                              </a:rPr>
                            </m:ctrlPr>
                          </m:sSubPr>
                          <m:e>
                            <m:r>
                              <a:rPr lang="cs-CZ" b="0" i="1" smtClean="0">
                                <a:latin typeface="Cambria Math"/>
                              </a:rPr>
                              <m:t>𝐼</m:t>
                            </m:r>
                          </m:e>
                          <m:sub>
                            <m:r>
                              <a:rPr lang="cs-CZ" b="0" i="1" smtClean="0">
                                <a:latin typeface="Cambria Math"/>
                              </a:rPr>
                              <m:t>2016</m:t>
                            </m:r>
                          </m:sub>
                        </m:sSub>
                        <m:r>
                          <a:rPr lang="cs-CZ" b="0" i="1" smtClean="0">
                            <a:latin typeface="Cambria Math"/>
                          </a:rPr>
                          <m:t>−</m:t>
                        </m:r>
                        <m:r>
                          <a:rPr lang="cs-CZ" b="0" i="1" smtClean="0">
                            <a:latin typeface="Cambria Math"/>
                          </a:rPr>
                          <m:t>𝐶𝑃</m:t>
                        </m:r>
                        <m:sSub>
                          <m:sSubPr>
                            <m:ctrlPr>
                              <a:rPr lang="cs-CZ" b="0" i="1" smtClean="0">
                                <a:latin typeface="Cambria Math"/>
                              </a:rPr>
                            </m:ctrlPr>
                          </m:sSubPr>
                          <m:e>
                            <m:r>
                              <a:rPr lang="cs-CZ" b="0" i="1" smtClean="0">
                                <a:latin typeface="Cambria Math"/>
                              </a:rPr>
                              <m:t>𝐼</m:t>
                            </m:r>
                          </m:e>
                          <m:sub>
                            <m:r>
                              <a:rPr lang="cs-CZ" b="0" i="1" smtClean="0">
                                <a:latin typeface="Cambria Math"/>
                              </a:rPr>
                              <m:t>2015</m:t>
                            </m:r>
                          </m:sub>
                        </m:sSub>
                      </m:num>
                      <m:den>
                        <m:r>
                          <a:rPr lang="cs-CZ" b="0" i="1" smtClean="0">
                            <a:latin typeface="Cambria Math"/>
                          </a:rPr>
                          <m:t>𝐶𝑃</m:t>
                        </m:r>
                        <m:sSub>
                          <m:sSubPr>
                            <m:ctrlPr>
                              <a:rPr lang="cs-CZ" b="0" i="1" smtClean="0">
                                <a:latin typeface="Cambria Math"/>
                              </a:rPr>
                            </m:ctrlPr>
                          </m:sSubPr>
                          <m:e>
                            <m:r>
                              <a:rPr lang="cs-CZ" b="0" i="1" smtClean="0">
                                <a:latin typeface="Cambria Math"/>
                              </a:rPr>
                              <m:t>𝐼</m:t>
                            </m:r>
                          </m:e>
                          <m:sub>
                            <m:r>
                              <a:rPr lang="cs-CZ" b="0" i="1" smtClean="0">
                                <a:latin typeface="Cambria Math"/>
                              </a:rPr>
                              <m:t>2015</m:t>
                            </m:r>
                          </m:sub>
                        </m:sSub>
                      </m:den>
                    </m:f>
                    <m:r>
                      <a:rPr lang="cs-CZ" b="0" i="1" smtClean="0">
                        <a:latin typeface="Cambria Math"/>
                      </a:rPr>
                      <m:t>×100 %</m:t>
                    </m:r>
                  </m:oMath>
                </a14:m>
                <a:r>
                  <a:rPr lang="cs-CZ" dirty="0" smtClean="0"/>
                  <a:t>                                          </a:t>
                </a:r>
                <a:r>
                  <a:rPr lang="cs-CZ" dirty="0"/>
                  <a:t>									</a:t>
                </a:r>
              </a:p>
            </p:txBody>
          </p:sp>
        </mc:Choice>
        <mc:Fallback>
          <p:sp>
            <p:nvSpPr>
              <p:cNvPr id="88067" name="Rectangle 3"/>
              <p:cNvSpPr>
                <a:spLocks noGrp="1" noRot="1" noChangeAspect="1" noMove="1" noResize="1" noEditPoints="1" noAdjustHandles="1" noChangeArrowheads="1" noChangeShapeType="1" noTextEdit="1"/>
              </p:cNvSpPr>
              <p:nvPr>
                <p:ph type="body" idx="1"/>
              </p:nvPr>
            </p:nvSpPr>
            <p:spPr>
              <a:xfrm>
                <a:off x="457200" y="1981200"/>
                <a:ext cx="8578850" cy="3886200"/>
              </a:xfrm>
              <a:blipFill rotWithShape="1">
                <a:blip r:embed="rId2"/>
                <a:stretch>
                  <a:fillRect l="-498" t="-2038"/>
                </a:stretch>
              </a:blipFill>
            </p:spPr>
            <p:txBody>
              <a:bodyPr/>
              <a:lstStyle/>
              <a:p>
                <a:r>
                  <a:rPr lang="cs-CZ">
                    <a:noFill/>
                  </a:rPr>
                  <a:t> </a:t>
                </a:r>
              </a:p>
            </p:txBody>
          </p:sp>
        </mc:Fallback>
      </mc:AlternateContent>
      <p:sp>
        <p:nvSpPr>
          <p:cNvPr id="2" name="Zástupný symbol pro zápatí 1"/>
          <p:cNvSpPr>
            <a:spLocks noGrp="1"/>
          </p:cNvSpPr>
          <p:nvPr>
            <p:ph type="ftr" sz="quarter" idx="11"/>
          </p:nvPr>
        </p:nvSpPr>
        <p:spPr/>
        <p:txBody>
          <a:bodyPr/>
          <a:lstStyle/>
          <a:p>
            <a:r>
              <a:rPr lang="cs-CZ" smtClean="0"/>
              <a:t>Základy ekonomie</a:t>
            </a:r>
            <a:endParaRPr lang="cs-CZ"/>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1"/>
          </p:nvPr>
        </p:nvSpPr>
        <p:spPr/>
        <p:txBody>
          <a:bodyPr/>
          <a:lstStyle/>
          <a:p>
            <a:r>
              <a:rPr lang="cs-CZ" smtClean="0"/>
              <a:t>Základy ekonomie</a:t>
            </a:r>
            <a:endParaRPr lang="cs-CZ"/>
          </a:p>
        </p:txBody>
      </p:sp>
      <p:graphicFrame>
        <p:nvGraphicFramePr>
          <p:cNvPr id="3" name="Tabulka 2"/>
          <p:cNvGraphicFramePr>
            <a:graphicFrameLocks noGrp="1"/>
          </p:cNvGraphicFramePr>
          <p:nvPr>
            <p:extLst>
              <p:ext uri="{D42A27DB-BD31-4B8C-83A1-F6EECF244321}">
                <p14:modId xmlns:p14="http://schemas.microsoft.com/office/powerpoint/2010/main" val="1707142123"/>
              </p:ext>
            </p:extLst>
          </p:nvPr>
        </p:nvGraphicFramePr>
        <p:xfrm>
          <a:off x="26822" y="0"/>
          <a:ext cx="9117178" cy="6858000"/>
        </p:xfrm>
        <a:graphic>
          <a:graphicData uri="http://schemas.openxmlformats.org/drawingml/2006/table">
            <a:tbl>
              <a:tblPr firstRow="1" firstCol="1" bandRow="1">
                <a:tableStyleId>{AF606853-7671-496A-8E4F-DF71F8EC918B}</a:tableStyleId>
              </a:tblPr>
              <a:tblGrid>
                <a:gridCol w="2890226"/>
                <a:gridCol w="5194541"/>
                <a:gridCol w="1032411"/>
              </a:tblGrid>
              <a:tr h="164592">
                <a:tc>
                  <a:txBody>
                    <a:bodyPr/>
                    <a:lstStyle/>
                    <a:p>
                      <a:pPr algn="ctr">
                        <a:lnSpc>
                          <a:spcPct val="150000"/>
                        </a:lnSpc>
                        <a:spcAft>
                          <a:spcPts val="0"/>
                        </a:spcAft>
                      </a:pPr>
                      <a:r>
                        <a:rPr lang="cs-CZ" sz="2000" dirty="0">
                          <a:solidFill>
                            <a:schemeClr val="bg1">
                              <a:lumMod val="95000"/>
                            </a:schemeClr>
                          </a:solidFill>
                          <a:effectLst/>
                        </a:rPr>
                        <a:t>kategorie</a:t>
                      </a:r>
                      <a:endParaRPr lang="cs-CZ" sz="2000" dirty="0">
                        <a:solidFill>
                          <a:schemeClr val="bg1">
                            <a:lumMod val="95000"/>
                          </a:schemeClr>
                        </a:solidFill>
                        <a:effectLst/>
                        <a:latin typeface="Calibri"/>
                        <a:ea typeface="Calibri"/>
                        <a:cs typeface="Times New Roman"/>
                      </a:endParaRPr>
                    </a:p>
                  </a:txBody>
                  <a:tcPr marL="41148" marR="41148" marT="0" marB="0" anchor="ctr"/>
                </a:tc>
                <a:tc>
                  <a:txBody>
                    <a:bodyPr/>
                    <a:lstStyle/>
                    <a:p>
                      <a:pPr algn="ctr">
                        <a:lnSpc>
                          <a:spcPct val="150000"/>
                        </a:lnSpc>
                        <a:spcAft>
                          <a:spcPts val="0"/>
                        </a:spcAft>
                      </a:pPr>
                      <a:r>
                        <a:rPr lang="cs-CZ" sz="2000" dirty="0">
                          <a:effectLst/>
                        </a:rPr>
                        <a:t>položky</a:t>
                      </a:r>
                      <a:endParaRPr lang="cs-CZ" sz="2000" dirty="0">
                        <a:effectLst/>
                        <a:latin typeface="Calibri"/>
                        <a:ea typeface="Calibri"/>
                        <a:cs typeface="Times New Roman"/>
                      </a:endParaRPr>
                    </a:p>
                  </a:txBody>
                  <a:tcPr marL="41148" marR="41148" marT="0" marB="0" anchor="ctr"/>
                </a:tc>
                <a:tc>
                  <a:txBody>
                    <a:bodyPr/>
                    <a:lstStyle/>
                    <a:p>
                      <a:pPr algn="ctr">
                        <a:lnSpc>
                          <a:spcPct val="150000"/>
                        </a:lnSpc>
                        <a:spcAft>
                          <a:spcPts val="0"/>
                        </a:spcAft>
                      </a:pPr>
                      <a:r>
                        <a:rPr lang="cs-CZ" sz="2000">
                          <a:effectLst/>
                        </a:rPr>
                        <a:t>váha [%]</a:t>
                      </a:r>
                      <a:endParaRPr lang="cs-CZ" sz="2000">
                        <a:effectLst/>
                        <a:latin typeface="Calibri"/>
                        <a:ea typeface="Calibri"/>
                        <a:cs typeface="Times New Roman"/>
                      </a:endParaRPr>
                    </a:p>
                  </a:txBody>
                  <a:tcPr marL="41148" marR="41148" marT="0" marB="0" anchor="ctr"/>
                </a:tc>
              </a:tr>
              <a:tr h="329184">
                <a:tc>
                  <a:txBody>
                    <a:bodyPr/>
                    <a:lstStyle/>
                    <a:p>
                      <a:pPr>
                        <a:lnSpc>
                          <a:spcPct val="150000"/>
                        </a:lnSpc>
                        <a:spcAft>
                          <a:spcPts val="0"/>
                        </a:spcAft>
                      </a:pPr>
                      <a:r>
                        <a:rPr lang="cs-CZ" sz="2000" dirty="0">
                          <a:solidFill>
                            <a:schemeClr val="tx1"/>
                          </a:solidFill>
                          <a:effectLst/>
                        </a:rPr>
                        <a:t>potraviny, </a:t>
                      </a:r>
                    </a:p>
                    <a:p>
                      <a:pPr>
                        <a:lnSpc>
                          <a:spcPct val="150000"/>
                        </a:lnSpc>
                        <a:spcAft>
                          <a:spcPts val="0"/>
                        </a:spcAft>
                      </a:pPr>
                      <a:r>
                        <a:rPr lang="cs-CZ" sz="2000" dirty="0">
                          <a:solidFill>
                            <a:schemeClr val="tx1"/>
                          </a:solidFill>
                          <a:effectLst/>
                        </a:rPr>
                        <a:t>nealkoholické nápoje</a:t>
                      </a:r>
                      <a:endParaRPr lang="cs-CZ" sz="2000" dirty="0">
                        <a:solidFill>
                          <a:schemeClr val="tx1"/>
                        </a:solidFill>
                        <a:effectLst/>
                        <a:latin typeface="Calibri"/>
                        <a:ea typeface="Calibri"/>
                        <a:cs typeface="Times New Roman"/>
                      </a:endParaRPr>
                    </a:p>
                  </a:txBody>
                  <a:tcPr marL="41148" marR="41148" marT="0" marB="0" anchor="ctr"/>
                </a:tc>
                <a:tc>
                  <a:txBody>
                    <a:bodyPr/>
                    <a:lstStyle/>
                    <a:p>
                      <a:pPr>
                        <a:lnSpc>
                          <a:spcPct val="150000"/>
                        </a:lnSpc>
                        <a:spcAft>
                          <a:spcPts val="0"/>
                        </a:spcAft>
                      </a:pPr>
                      <a:r>
                        <a:rPr lang="cs-CZ" sz="2000" dirty="0">
                          <a:solidFill>
                            <a:schemeClr val="tx1"/>
                          </a:solidFill>
                          <a:effectLst/>
                        </a:rPr>
                        <a:t>chléb, piškotová roláda, polárkový dort, kiwi, Coca-Cola </a:t>
                      </a:r>
                      <a:endParaRPr lang="cs-CZ" sz="2000" dirty="0">
                        <a:solidFill>
                          <a:schemeClr val="tx1"/>
                        </a:solidFill>
                        <a:effectLst/>
                        <a:latin typeface="Calibri"/>
                        <a:ea typeface="Calibri"/>
                        <a:cs typeface="Times New Roman"/>
                      </a:endParaRPr>
                    </a:p>
                  </a:txBody>
                  <a:tcPr marL="41148" marR="41148" marT="0" marB="0" anchor="ctr"/>
                </a:tc>
                <a:tc>
                  <a:txBody>
                    <a:bodyPr/>
                    <a:lstStyle/>
                    <a:p>
                      <a:pPr algn="ctr">
                        <a:lnSpc>
                          <a:spcPct val="150000"/>
                        </a:lnSpc>
                        <a:spcAft>
                          <a:spcPts val="0"/>
                        </a:spcAft>
                      </a:pPr>
                      <a:r>
                        <a:rPr lang="cs-CZ" sz="2000" dirty="0">
                          <a:solidFill>
                            <a:schemeClr val="tx1"/>
                          </a:solidFill>
                          <a:effectLst/>
                        </a:rPr>
                        <a:t>18</a:t>
                      </a:r>
                      <a:endParaRPr lang="cs-CZ" sz="2000" dirty="0">
                        <a:solidFill>
                          <a:schemeClr val="tx1"/>
                        </a:solidFill>
                        <a:effectLst/>
                        <a:latin typeface="Calibri"/>
                        <a:ea typeface="Calibri"/>
                        <a:cs typeface="Times New Roman"/>
                      </a:endParaRPr>
                    </a:p>
                  </a:txBody>
                  <a:tcPr marL="41148" marR="41148" marT="0" marB="0" anchor="ctr"/>
                </a:tc>
              </a:tr>
              <a:tr h="329184">
                <a:tc>
                  <a:txBody>
                    <a:bodyPr/>
                    <a:lstStyle/>
                    <a:p>
                      <a:pPr>
                        <a:lnSpc>
                          <a:spcPct val="150000"/>
                        </a:lnSpc>
                        <a:spcAft>
                          <a:spcPts val="0"/>
                        </a:spcAft>
                      </a:pPr>
                      <a:r>
                        <a:rPr lang="cs-CZ" sz="2000" dirty="0">
                          <a:solidFill>
                            <a:schemeClr val="tx1"/>
                          </a:solidFill>
                          <a:effectLst/>
                        </a:rPr>
                        <a:t>alkoholické nápoje, </a:t>
                      </a:r>
                    </a:p>
                    <a:p>
                      <a:pPr>
                        <a:lnSpc>
                          <a:spcPct val="150000"/>
                        </a:lnSpc>
                        <a:spcAft>
                          <a:spcPts val="0"/>
                        </a:spcAft>
                      </a:pPr>
                      <a:r>
                        <a:rPr lang="cs-CZ" sz="2000" dirty="0" smtClean="0">
                          <a:solidFill>
                            <a:schemeClr val="tx1"/>
                          </a:solidFill>
                          <a:effectLst/>
                        </a:rPr>
                        <a:t>Tabák</a:t>
                      </a:r>
                      <a:endParaRPr lang="cs-CZ" sz="2000" dirty="0">
                        <a:solidFill>
                          <a:schemeClr val="tx1"/>
                        </a:solidFill>
                        <a:effectLst/>
                        <a:latin typeface="Calibri"/>
                        <a:ea typeface="Calibri"/>
                        <a:cs typeface="Times New Roman"/>
                      </a:endParaRPr>
                    </a:p>
                  </a:txBody>
                  <a:tcPr marL="41148" marR="41148" marT="0" marB="0" anchor="ctr"/>
                </a:tc>
                <a:tc>
                  <a:txBody>
                    <a:bodyPr/>
                    <a:lstStyle/>
                    <a:p>
                      <a:pPr>
                        <a:lnSpc>
                          <a:spcPct val="150000"/>
                        </a:lnSpc>
                        <a:spcAft>
                          <a:spcPts val="0"/>
                        </a:spcAft>
                      </a:pPr>
                      <a:r>
                        <a:rPr lang="cs-CZ" sz="2000" dirty="0">
                          <a:solidFill>
                            <a:schemeClr val="tx1"/>
                          </a:solidFill>
                          <a:effectLst/>
                        </a:rPr>
                        <a:t>pravý italský vermut, Becherovka</a:t>
                      </a:r>
                    </a:p>
                    <a:p>
                      <a:pPr>
                        <a:lnSpc>
                          <a:spcPct val="150000"/>
                        </a:lnSpc>
                        <a:spcAft>
                          <a:spcPts val="0"/>
                        </a:spcAft>
                      </a:pPr>
                      <a:r>
                        <a:rPr lang="cs-CZ" sz="2000" dirty="0">
                          <a:solidFill>
                            <a:schemeClr val="tx1"/>
                          </a:solidFill>
                          <a:effectLst/>
                        </a:rPr>
                        <a:t>pivo ležák, </a:t>
                      </a:r>
                      <a:r>
                        <a:rPr lang="cs-CZ" sz="2000" dirty="0" err="1">
                          <a:solidFill>
                            <a:schemeClr val="tx1"/>
                          </a:solidFill>
                          <a:effectLst/>
                        </a:rPr>
                        <a:t>Chesterfield</a:t>
                      </a:r>
                      <a:r>
                        <a:rPr lang="cs-CZ" sz="2000" dirty="0">
                          <a:solidFill>
                            <a:schemeClr val="tx1"/>
                          </a:solidFill>
                          <a:effectLst/>
                        </a:rPr>
                        <a:t> </a:t>
                      </a:r>
                      <a:r>
                        <a:rPr lang="cs-CZ" sz="2000" dirty="0" err="1">
                          <a:solidFill>
                            <a:schemeClr val="tx1"/>
                          </a:solidFill>
                          <a:effectLst/>
                        </a:rPr>
                        <a:t>Red</a:t>
                      </a:r>
                      <a:endParaRPr lang="cs-CZ" sz="2000" dirty="0">
                        <a:solidFill>
                          <a:schemeClr val="tx1"/>
                        </a:solidFill>
                        <a:effectLst/>
                        <a:latin typeface="Calibri"/>
                        <a:ea typeface="Calibri"/>
                        <a:cs typeface="Times New Roman"/>
                      </a:endParaRPr>
                    </a:p>
                  </a:txBody>
                  <a:tcPr marL="41148" marR="41148" marT="0" marB="0" anchor="ctr"/>
                </a:tc>
                <a:tc>
                  <a:txBody>
                    <a:bodyPr/>
                    <a:lstStyle/>
                    <a:p>
                      <a:pPr algn="ctr">
                        <a:lnSpc>
                          <a:spcPct val="150000"/>
                        </a:lnSpc>
                        <a:spcAft>
                          <a:spcPts val="0"/>
                        </a:spcAft>
                      </a:pPr>
                      <a:r>
                        <a:rPr lang="cs-CZ" sz="2000" dirty="0">
                          <a:solidFill>
                            <a:schemeClr val="tx1"/>
                          </a:solidFill>
                          <a:effectLst/>
                        </a:rPr>
                        <a:t>9,4</a:t>
                      </a:r>
                      <a:endParaRPr lang="cs-CZ" sz="2000" dirty="0">
                        <a:solidFill>
                          <a:schemeClr val="tx1"/>
                        </a:solidFill>
                        <a:effectLst/>
                        <a:latin typeface="Calibri"/>
                        <a:ea typeface="Calibri"/>
                        <a:cs typeface="Times New Roman"/>
                      </a:endParaRPr>
                    </a:p>
                  </a:txBody>
                  <a:tcPr marL="41148" marR="41148" marT="0" marB="0" anchor="ctr"/>
                </a:tc>
              </a:tr>
              <a:tr h="329184">
                <a:tc>
                  <a:txBody>
                    <a:bodyPr/>
                    <a:lstStyle/>
                    <a:p>
                      <a:pPr>
                        <a:lnSpc>
                          <a:spcPct val="150000"/>
                        </a:lnSpc>
                        <a:spcAft>
                          <a:spcPts val="0"/>
                        </a:spcAft>
                      </a:pPr>
                      <a:r>
                        <a:rPr lang="cs-CZ" sz="2000" dirty="0">
                          <a:solidFill>
                            <a:schemeClr val="tx1"/>
                          </a:solidFill>
                          <a:effectLst/>
                        </a:rPr>
                        <a:t>odívání, </a:t>
                      </a:r>
                    </a:p>
                    <a:p>
                      <a:pPr>
                        <a:lnSpc>
                          <a:spcPct val="150000"/>
                        </a:lnSpc>
                        <a:spcAft>
                          <a:spcPts val="0"/>
                        </a:spcAft>
                      </a:pPr>
                      <a:r>
                        <a:rPr lang="cs-CZ" sz="2000" dirty="0" smtClean="0">
                          <a:solidFill>
                            <a:schemeClr val="tx1"/>
                          </a:solidFill>
                          <a:effectLst/>
                        </a:rPr>
                        <a:t>Obuv</a:t>
                      </a:r>
                      <a:endParaRPr lang="cs-CZ" sz="2000" dirty="0">
                        <a:solidFill>
                          <a:schemeClr val="tx1"/>
                        </a:solidFill>
                        <a:effectLst/>
                        <a:latin typeface="Calibri"/>
                        <a:ea typeface="Calibri"/>
                        <a:cs typeface="Times New Roman"/>
                      </a:endParaRPr>
                    </a:p>
                  </a:txBody>
                  <a:tcPr marL="41148" marR="41148" marT="0" marB="0" anchor="ctr"/>
                </a:tc>
                <a:tc>
                  <a:txBody>
                    <a:bodyPr/>
                    <a:lstStyle/>
                    <a:p>
                      <a:pPr>
                        <a:lnSpc>
                          <a:spcPct val="150000"/>
                        </a:lnSpc>
                        <a:spcAft>
                          <a:spcPts val="0"/>
                        </a:spcAft>
                      </a:pPr>
                      <a:r>
                        <a:rPr lang="cs-CZ" sz="2000" dirty="0">
                          <a:solidFill>
                            <a:schemeClr val="tx1"/>
                          </a:solidFill>
                          <a:effectLst/>
                        </a:rPr>
                        <a:t>dámské plavky, pánské pyžamo, dětská bunda zimní</a:t>
                      </a:r>
                      <a:endParaRPr lang="cs-CZ" sz="2000" dirty="0">
                        <a:solidFill>
                          <a:schemeClr val="tx1"/>
                        </a:solidFill>
                        <a:effectLst/>
                        <a:latin typeface="Calibri"/>
                        <a:ea typeface="Calibri"/>
                        <a:cs typeface="Times New Roman"/>
                      </a:endParaRPr>
                    </a:p>
                  </a:txBody>
                  <a:tcPr marL="41148" marR="41148" marT="0" marB="0" anchor="ctr"/>
                </a:tc>
                <a:tc>
                  <a:txBody>
                    <a:bodyPr/>
                    <a:lstStyle/>
                    <a:p>
                      <a:pPr algn="ctr">
                        <a:lnSpc>
                          <a:spcPct val="150000"/>
                        </a:lnSpc>
                        <a:spcAft>
                          <a:spcPts val="0"/>
                        </a:spcAft>
                      </a:pPr>
                      <a:r>
                        <a:rPr lang="cs-CZ" sz="2000" dirty="0">
                          <a:solidFill>
                            <a:schemeClr val="tx1"/>
                          </a:solidFill>
                          <a:effectLst/>
                        </a:rPr>
                        <a:t>4</a:t>
                      </a:r>
                      <a:endParaRPr lang="cs-CZ" sz="2000" dirty="0">
                        <a:solidFill>
                          <a:schemeClr val="tx1"/>
                        </a:solidFill>
                        <a:effectLst/>
                        <a:latin typeface="Calibri"/>
                        <a:ea typeface="Calibri"/>
                        <a:cs typeface="Times New Roman"/>
                      </a:endParaRPr>
                    </a:p>
                  </a:txBody>
                  <a:tcPr marL="41148" marR="41148" marT="0" marB="0" anchor="ctr"/>
                </a:tc>
              </a:tr>
              <a:tr h="329184">
                <a:tc>
                  <a:txBody>
                    <a:bodyPr/>
                    <a:lstStyle/>
                    <a:p>
                      <a:pPr>
                        <a:lnSpc>
                          <a:spcPct val="150000"/>
                        </a:lnSpc>
                        <a:spcAft>
                          <a:spcPts val="0"/>
                        </a:spcAft>
                      </a:pPr>
                      <a:r>
                        <a:rPr lang="cs-CZ" sz="2000" dirty="0">
                          <a:solidFill>
                            <a:schemeClr val="tx1"/>
                          </a:solidFill>
                          <a:effectLst/>
                        </a:rPr>
                        <a:t>bydlení, voda, energie, paliva</a:t>
                      </a:r>
                      <a:endParaRPr lang="cs-CZ" sz="2000" dirty="0">
                        <a:solidFill>
                          <a:schemeClr val="tx1"/>
                        </a:solidFill>
                        <a:effectLst/>
                        <a:latin typeface="Calibri"/>
                        <a:ea typeface="Calibri"/>
                        <a:cs typeface="Times New Roman"/>
                      </a:endParaRPr>
                    </a:p>
                  </a:txBody>
                  <a:tcPr marL="41148" marR="41148" marT="0" marB="0" anchor="ctr"/>
                </a:tc>
                <a:tc>
                  <a:txBody>
                    <a:bodyPr/>
                    <a:lstStyle/>
                    <a:p>
                      <a:pPr>
                        <a:lnSpc>
                          <a:spcPct val="150000"/>
                        </a:lnSpc>
                        <a:spcAft>
                          <a:spcPts val="0"/>
                        </a:spcAft>
                      </a:pPr>
                      <a:r>
                        <a:rPr lang="cs-CZ" sz="2000" dirty="0">
                          <a:solidFill>
                            <a:schemeClr val="tx1"/>
                          </a:solidFill>
                          <a:effectLst/>
                        </a:rPr>
                        <a:t>byt nájemní – 1 obytná místnost, umyvadlo, instalatérská práce, vodné, černé uhlí</a:t>
                      </a:r>
                      <a:endParaRPr lang="cs-CZ" sz="2000" dirty="0">
                        <a:solidFill>
                          <a:schemeClr val="tx1"/>
                        </a:solidFill>
                        <a:effectLst/>
                        <a:latin typeface="Calibri"/>
                        <a:ea typeface="Calibri"/>
                        <a:cs typeface="Times New Roman"/>
                      </a:endParaRPr>
                    </a:p>
                  </a:txBody>
                  <a:tcPr marL="41148" marR="41148" marT="0" marB="0" anchor="ctr"/>
                </a:tc>
                <a:tc>
                  <a:txBody>
                    <a:bodyPr/>
                    <a:lstStyle/>
                    <a:p>
                      <a:pPr algn="ctr">
                        <a:lnSpc>
                          <a:spcPct val="150000"/>
                        </a:lnSpc>
                        <a:spcAft>
                          <a:spcPts val="0"/>
                        </a:spcAft>
                      </a:pPr>
                      <a:r>
                        <a:rPr lang="cs-CZ" sz="2000" dirty="0">
                          <a:solidFill>
                            <a:schemeClr val="tx1"/>
                          </a:solidFill>
                          <a:effectLst/>
                        </a:rPr>
                        <a:t>25</a:t>
                      </a:r>
                      <a:endParaRPr lang="cs-CZ" sz="2000" dirty="0">
                        <a:solidFill>
                          <a:schemeClr val="tx1"/>
                        </a:solidFill>
                        <a:effectLst/>
                        <a:latin typeface="Calibri"/>
                        <a:ea typeface="Calibri"/>
                        <a:cs typeface="Times New Roman"/>
                      </a:endParaRPr>
                    </a:p>
                  </a:txBody>
                  <a:tcPr marL="41148" marR="41148" marT="0" marB="0" anchor="ctr"/>
                </a:tc>
              </a:tr>
              <a:tr h="493776">
                <a:tc>
                  <a:txBody>
                    <a:bodyPr/>
                    <a:lstStyle/>
                    <a:p>
                      <a:pPr>
                        <a:lnSpc>
                          <a:spcPct val="150000"/>
                        </a:lnSpc>
                        <a:spcAft>
                          <a:spcPts val="0"/>
                        </a:spcAft>
                      </a:pPr>
                      <a:r>
                        <a:rPr lang="cs-CZ" sz="2000" dirty="0">
                          <a:solidFill>
                            <a:schemeClr val="tx1"/>
                          </a:solidFill>
                          <a:effectLst/>
                        </a:rPr>
                        <a:t>bytové vybavení, </a:t>
                      </a:r>
                    </a:p>
                    <a:p>
                      <a:pPr>
                        <a:lnSpc>
                          <a:spcPct val="150000"/>
                        </a:lnSpc>
                        <a:spcAft>
                          <a:spcPts val="0"/>
                        </a:spcAft>
                      </a:pPr>
                      <a:r>
                        <a:rPr lang="cs-CZ" sz="2000" dirty="0">
                          <a:solidFill>
                            <a:schemeClr val="tx1"/>
                          </a:solidFill>
                          <a:effectLst/>
                        </a:rPr>
                        <a:t>zařízení domácnosti, </a:t>
                      </a:r>
                    </a:p>
                    <a:p>
                      <a:pPr>
                        <a:lnSpc>
                          <a:spcPct val="150000"/>
                        </a:lnSpc>
                        <a:spcAft>
                          <a:spcPts val="0"/>
                        </a:spcAft>
                      </a:pPr>
                      <a:r>
                        <a:rPr lang="cs-CZ" sz="2000" dirty="0" smtClean="0">
                          <a:solidFill>
                            <a:schemeClr val="tx1"/>
                          </a:solidFill>
                          <a:effectLst/>
                        </a:rPr>
                        <a:t>Opravy</a:t>
                      </a:r>
                      <a:endParaRPr lang="cs-CZ" sz="2000" dirty="0">
                        <a:solidFill>
                          <a:schemeClr val="tx1"/>
                        </a:solidFill>
                        <a:effectLst/>
                        <a:latin typeface="Calibri"/>
                        <a:ea typeface="Calibri"/>
                        <a:cs typeface="Times New Roman"/>
                      </a:endParaRPr>
                    </a:p>
                  </a:txBody>
                  <a:tcPr marL="41148" marR="41148" marT="0" marB="0" anchor="ctr"/>
                </a:tc>
                <a:tc>
                  <a:txBody>
                    <a:bodyPr/>
                    <a:lstStyle/>
                    <a:p>
                      <a:pPr>
                        <a:lnSpc>
                          <a:spcPct val="150000"/>
                        </a:lnSpc>
                        <a:spcAft>
                          <a:spcPts val="0"/>
                        </a:spcAft>
                      </a:pPr>
                      <a:r>
                        <a:rPr lang="cs-CZ" sz="2000">
                          <a:solidFill>
                            <a:schemeClr val="tx1"/>
                          </a:solidFill>
                          <a:effectLst/>
                        </a:rPr>
                        <a:t>stůl jídelní kuchyňský, postel – dvoulůžko, chladnička, váza</a:t>
                      </a:r>
                    </a:p>
                    <a:p>
                      <a:pPr>
                        <a:lnSpc>
                          <a:spcPct val="150000"/>
                        </a:lnSpc>
                        <a:spcAft>
                          <a:spcPts val="0"/>
                        </a:spcAft>
                      </a:pPr>
                      <a:r>
                        <a:rPr lang="cs-CZ" sz="2000">
                          <a:solidFill>
                            <a:schemeClr val="tx1"/>
                          </a:solidFill>
                          <a:effectLst/>
                        </a:rPr>
                        <a:t>vařečka, čistící houbička, papírové ubrousky</a:t>
                      </a:r>
                      <a:endParaRPr lang="cs-CZ" sz="2000">
                        <a:solidFill>
                          <a:schemeClr val="tx1"/>
                        </a:solidFill>
                        <a:effectLst/>
                        <a:latin typeface="Calibri"/>
                        <a:ea typeface="Calibri"/>
                        <a:cs typeface="Times New Roman"/>
                      </a:endParaRPr>
                    </a:p>
                  </a:txBody>
                  <a:tcPr marL="41148" marR="41148" marT="0" marB="0" anchor="ctr"/>
                </a:tc>
                <a:tc>
                  <a:txBody>
                    <a:bodyPr/>
                    <a:lstStyle/>
                    <a:p>
                      <a:pPr algn="ctr">
                        <a:lnSpc>
                          <a:spcPct val="150000"/>
                        </a:lnSpc>
                        <a:spcAft>
                          <a:spcPts val="0"/>
                        </a:spcAft>
                      </a:pPr>
                      <a:r>
                        <a:rPr lang="cs-CZ" sz="2000" dirty="0">
                          <a:solidFill>
                            <a:schemeClr val="tx1"/>
                          </a:solidFill>
                          <a:effectLst/>
                        </a:rPr>
                        <a:t>6</a:t>
                      </a:r>
                      <a:endParaRPr lang="cs-CZ" sz="2000" dirty="0">
                        <a:solidFill>
                          <a:schemeClr val="tx1"/>
                        </a:solidFill>
                        <a:effectLst/>
                        <a:latin typeface="Calibri"/>
                        <a:ea typeface="Calibri"/>
                        <a:cs typeface="Times New Roman"/>
                      </a:endParaRPr>
                    </a:p>
                  </a:txBody>
                  <a:tcPr marL="41148" marR="41148" marT="0" marB="0" anchor="ctr"/>
                </a:tc>
              </a:tr>
              <a:tr h="329184">
                <a:tc>
                  <a:txBody>
                    <a:bodyPr/>
                    <a:lstStyle/>
                    <a:p>
                      <a:pPr>
                        <a:lnSpc>
                          <a:spcPct val="150000"/>
                        </a:lnSpc>
                        <a:spcAft>
                          <a:spcPts val="0"/>
                        </a:spcAft>
                      </a:pPr>
                      <a:r>
                        <a:rPr lang="cs-CZ" sz="2000" dirty="0" smtClean="0">
                          <a:solidFill>
                            <a:schemeClr val="tx1"/>
                          </a:solidFill>
                          <a:effectLst/>
                        </a:rPr>
                        <a:t>Zdraví</a:t>
                      </a:r>
                      <a:endParaRPr lang="cs-CZ" sz="2000" dirty="0">
                        <a:solidFill>
                          <a:schemeClr val="tx1"/>
                        </a:solidFill>
                        <a:effectLst/>
                        <a:latin typeface="Calibri"/>
                        <a:ea typeface="Calibri"/>
                        <a:cs typeface="Times New Roman"/>
                      </a:endParaRPr>
                    </a:p>
                  </a:txBody>
                  <a:tcPr marL="41148" marR="41148" marT="0" marB="0" anchor="ctr"/>
                </a:tc>
                <a:tc>
                  <a:txBody>
                    <a:bodyPr/>
                    <a:lstStyle/>
                    <a:p>
                      <a:pPr>
                        <a:lnSpc>
                          <a:spcPct val="150000"/>
                        </a:lnSpc>
                        <a:spcAft>
                          <a:spcPts val="0"/>
                        </a:spcAft>
                      </a:pPr>
                      <a:r>
                        <a:rPr lang="cs-CZ" sz="2000">
                          <a:solidFill>
                            <a:schemeClr val="tx1"/>
                          </a:solidFill>
                          <a:effectLst/>
                        </a:rPr>
                        <a:t>dioptrické brýle, léky předepsané lékařem, ošetření zubního kazu</a:t>
                      </a:r>
                      <a:endParaRPr lang="cs-CZ" sz="2000">
                        <a:solidFill>
                          <a:schemeClr val="tx1"/>
                        </a:solidFill>
                        <a:effectLst/>
                        <a:latin typeface="Calibri"/>
                        <a:ea typeface="Calibri"/>
                        <a:cs typeface="Times New Roman"/>
                      </a:endParaRPr>
                    </a:p>
                  </a:txBody>
                  <a:tcPr marL="41148" marR="41148" marT="0" marB="0" anchor="ctr"/>
                </a:tc>
                <a:tc>
                  <a:txBody>
                    <a:bodyPr/>
                    <a:lstStyle/>
                    <a:p>
                      <a:pPr algn="ctr">
                        <a:lnSpc>
                          <a:spcPct val="150000"/>
                        </a:lnSpc>
                        <a:spcAft>
                          <a:spcPts val="0"/>
                        </a:spcAft>
                      </a:pPr>
                      <a:r>
                        <a:rPr lang="cs-CZ" sz="2000" dirty="0">
                          <a:solidFill>
                            <a:schemeClr val="tx1"/>
                          </a:solidFill>
                          <a:effectLst/>
                        </a:rPr>
                        <a:t>2</a:t>
                      </a:r>
                      <a:endParaRPr lang="cs-CZ" sz="2000" dirty="0">
                        <a:solidFill>
                          <a:schemeClr val="tx1"/>
                        </a:solidFill>
                        <a:effectLst/>
                        <a:latin typeface="Calibri"/>
                        <a:ea typeface="Calibri"/>
                        <a:cs typeface="Times New Roman"/>
                      </a:endParaRPr>
                    </a:p>
                  </a:txBody>
                  <a:tcPr marL="41148" marR="41148" marT="0" marB="0" anchor="ctr"/>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cs-CZ" sz="4000"/>
              <a:t>Problémy s měřením životních nákladů</a:t>
            </a:r>
          </a:p>
        </p:txBody>
      </p:sp>
      <p:sp>
        <p:nvSpPr>
          <p:cNvPr id="96259" name="Rectangle 3"/>
          <p:cNvSpPr>
            <a:spLocks noGrp="1" noChangeArrowheads="1"/>
          </p:cNvSpPr>
          <p:nvPr>
            <p:ph type="body" idx="1"/>
          </p:nvPr>
        </p:nvSpPr>
        <p:spPr/>
        <p:txBody>
          <a:bodyPr/>
          <a:lstStyle/>
          <a:p>
            <a:pPr marL="533400" indent="-533400"/>
            <a:r>
              <a:rPr lang="cs-CZ"/>
              <a:t>Substituce = </a:t>
            </a:r>
            <a:r>
              <a:rPr lang="cs-CZ" sz="2800"/>
              <a:t>koš neodráží reakce spotřebitelů na změny cen</a:t>
            </a:r>
          </a:p>
          <a:p>
            <a:pPr marL="533400" indent="-533400"/>
            <a:r>
              <a:rPr lang="cs-CZ"/>
              <a:t>Nové výrobky</a:t>
            </a:r>
          </a:p>
          <a:p>
            <a:pPr marL="533400" indent="-533400"/>
            <a:r>
              <a:rPr lang="cs-CZ"/>
              <a:t>Změny kvality</a:t>
            </a:r>
          </a:p>
          <a:p>
            <a:pPr marL="533400" indent="-533400"/>
            <a:endParaRPr lang="cs-CZ"/>
          </a:p>
        </p:txBody>
      </p:sp>
      <p:sp>
        <p:nvSpPr>
          <p:cNvPr id="2" name="Zástupný symbol pro zápatí 1"/>
          <p:cNvSpPr>
            <a:spLocks noGrp="1"/>
          </p:cNvSpPr>
          <p:nvPr>
            <p:ph type="ftr" sz="quarter" idx="11"/>
          </p:nvPr>
        </p:nvSpPr>
        <p:spPr/>
        <p:txBody>
          <a:bodyPr/>
          <a:lstStyle/>
          <a:p>
            <a:r>
              <a:rPr lang="cs-CZ" smtClean="0"/>
              <a:t>Základy ekonomie</a:t>
            </a:r>
            <a:endParaRPr lang="cs-CZ"/>
          </a:p>
        </p:txBody>
      </p:sp>
      <p:pic>
        <p:nvPicPr>
          <p:cNvPr id="13314" name="Picture 2" descr="Výsledek obrázku pro diske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3253576"/>
            <a:ext cx="4301480" cy="27685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cs-CZ" dirty="0"/>
              <a:t>CPI X </a:t>
            </a:r>
            <a:r>
              <a:rPr lang="cs-CZ" dirty="0">
                <a:solidFill>
                  <a:srgbClr val="C00000"/>
                </a:solidFill>
              </a:rPr>
              <a:t>deflátor HDP</a:t>
            </a:r>
          </a:p>
        </p:txBody>
      </p:sp>
      <p:sp>
        <p:nvSpPr>
          <p:cNvPr id="108547" name="Rectangle 3"/>
          <p:cNvSpPr>
            <a:spLocks noGrp="1" noChangeArrowheads="1"/>
          </p:cNvSpPr>
          <p:nvPr>
            <p:ph type="body" idx="1"/>
          </p:nvPr>
        </p:nvSpPr>
        <p:spPr/>
        <p:txBody>
          <a:bodyPr/>
          <a:lstStyle/>
          <a:p>
            <a:r>
              <a:rPr lang="cs-CZ" dirty="0"/>
              <a:t>Změny </a:t>
            </a:r>
            <a:r>
              <a:rPr lang="cs-CZ" dirty="0">
                <a:solidFill>
                  <a:schemeClr val="tx2"/>
                </a:solidFill>
              </a:rPr>
              <a:t>cen produkce nakoupené spotřebitelem </a:t>
            </a:r>
            <a:r>
              <a:rPr lang="cs-CZ" dirty="0"/>
              <a:t>X </a:t>
            </a:r>
            <a:r>
              <a:rPr lang="cs-CZ" dirty="0">
                <a:solidFill>
                  <a:srgbClr val="C00000"/>
                </a:solidFill>
              </a:rPr>
              <a:t>cen doma vyrobené produkce</a:t>
            </a:r>
          </a:p>
          <a:p>
            <a:r>
              <a:rPr lang="cs-CZ" dirty="0">
                <a:solidFill>
                  <a:schemeClr val="tx2"/>
                </a:solidFill>
              </a:rPr>
              <a:t>Pevně stanovený koš </a:t>
            </a:r>
            <a:r>
              <a:rPr lang="cs-CZ" dirty="0"/>
              <a:t>X </a:t>
            </a:r>
            <a:r>
              <a:rPr lang="cs-CZ" dirty="0">
                <a:solidFill>
                  <a:srgbClr val="C00000"/>
                </a:solidFill>
              </a:rPr>
              <a:t>skutečně vyrobená produkce</a:t>
            </a:r>
          </a:p>
          <a:p>
            <a:endParaRPr lang="cs-CZ" dirty="0"/>
          </a:p>
        </p:txBody>
      </p:sp>
      <p:sp>
        <p:nvSpPr>
          <p:cNvPr id="2" name="Zástupný symbol pro zápatí 1"/>
          <p:cNvSpPr>
            <a:spLocks noGrp="1"/>
          </p:cNvSpPr>
          <p:nvPr>
            <p:ph type="ftr" sz="quarter" idx="11"/>
          </p:nvPr>
        </p:nvSpPr>
        <p:spPr/>
        <p:txBody>
          <a:bodyPr/>
          <a:lstStyle/>
          <a:p>
            <a:r>
              <a:rPr lang="cs-CZ" smtClean="0"/>
              <a:t>Základy ekonomie</a:t>
            </a:r>
            <a:endParaRPr lang="cs-CZ"/>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6" name="Rectangle 4"/>
          <p:cNvSpPr>
            <a:spLocks noChangeArrowheads="1"/>
          </p:cNvSpPr>
          <p:nvPr/>
        </p:nvSpPr>
        <p:spPr bwMode="auto">
          <a:xfrm>
            <a:off x="1789113" y="1339850"/>
            <a:ext cx="6259512" cy="4948238"/>
          </a:xfrm>
          <a:prstGeom prst="rect">
            <a:avLst/>
          </a:prstGeom>
          <a:solidFill>
            <a:srgbClr val="F3F6F9"/>
          </a:solidFill>
          <a:ln w="206375">
            <a:solidFill>
              <a:srgbClr val="F3F6F9"/>
            </a:solidFill>
            <a:miter lim="800000"/>
            <a:headEnd/>
            <a:tailEnd/>
          </a:ln>
        </p:spPr>
        <p:txBody>
          <a:bodyPr/>
          <a:lstStyle/>
          <a:p>
            <a:endParaRPr lang="cs-CZ"/>
          </a:p>
        </p:txBody>
      </p:sp>
      <p:sp>
        <p:nvSpPr>
          <p:cNvPr id="110597" name="Rectangle 5"/>
          <p:cNvSpPr>
            <a:spLocks noChangeArrowheads="1"/>
          </p:cNvSpPr>
          <p:nvPr/>
        </p:nvSpPr>
        <p:spPr bwMode="auto">
          <a:xfrm>
            <a:off x="1789113" y="1339850"/>
            <a:ext cx="6259512" cy="4948238"/>
          </a:xfrm>
          <a:prstGeom prst="rect">
            <a:avLst/>
          </a:prstGeom>
          <a:solidFill>
            <a:srgbClr val="F2F4F8"/>
          </a:solidFill>
          <a:ln w="187325">
            <a:solidFill>
              <a:srgbClr val="F2F4F8"/>
            </a:solidFill>
            <a:miter lim="800000"/>
            <a:headEnd/>
            <a:tailEnd/>
          </a:ln>
        </p:spPr>
        <p:txBody>
          <a:bodyPr/>
          <a:lstStyle/>
          <a:p>
            <a:endParaRPr lang="cs-CZ"/>
          </a:p>
        </p:txBody>
      </p:sp>
      <p:sp>
        <p:nvSpPr>
          <p:cNvPr id="110598" name="Rectangle 6"/>
          <p:cNvSpPr>
            <a:spLocks noChangeArrowheads="1"/>
          </p:cNvSpPr>
          <p:nvPr/>
        </p:nvSpPr>
        <p:spPr bwMode="auto">
          <a:xfrm>
            <a:off x="1789113" y="1339850"/>
            <a:ext cx="6259512" cy="4948238"/>
          </a:xfrm>
          <a:prstGeom prst="rect">
            <a:avLst/>
          </a:prstGeom>
          <a:solidFill>
            <a:srgbClr val="F1F4F7"/>
          </a:solidFill>
          <a:ln w="169863">
            <a:solidFill>
              <a:srgbClr val="F1F4F7"/>
            </a:solidFill>
            <a:miter lim="800000"/>
            <a:headEnd/>
            <a:tailEnd/>
          </a:ln>
        </p:spPr>
        <p:txBody>
          <a:bodyPr/>
          <a:lstStyle/>
          <a:p>
            <a:endParaRPr lang="cs-CZ"/>
          </a:p>
        </p:txBody>
      </p:sp>
      <p:sp>
        <p:nvSpPr>
          <p:cNvPr id="110599" name="Rectangle 7"/>
          <p:cNvSpPr>
            <a:spLocks noChangeArrowheads="1"/>
          </p:cNvSpPr>
          <p:nvPr/>
        </p:nvSpPr>
        <p:spPr bwMode="auto">
          <a:xfrm>
            <a:off x="1789113" y="1339850"/>
            <a:ext cx="6259512" cy="4948238"/>
          </a:xfrm>
          <a:prstGeom prst="rect">
            <a:avLst/>
          </a:prstGeom>
          <a:solidFill>
            <a:srgbClr val="F0F2F5"/>
          </a:solidFill>
          <a:ln w="150813">
            <a:solidFill>
              <a:srgbClr val="F0F2F5"/>
            </a:solidFill>
            <a:miter lim="800000"/>
            <a:headEnd/>
            <a:tailEnd/>
          </a:ln>
        </p:spPr>
        <p:txBody>
          <a:bodyPr/>
          <a:lstStyle/>
          <a:p>
            <a:endParaRPr lang="cs-CZ"/>
          </a:p>
        </p:txBody>
      </p:sp>
      <p:sp>
        <p:nvSpPr>
          <p:cNvPr id="110600" name="Rectangle 8"/>
          <p:cNvSpPr>
            <a:spLocks noChangeArrowheads="1"/>
          </p:cNvSpPr>
          <p:nvPr/>
        </p:nvSpPr>
        <p:spPr bwMode="auto">
          <a:xfrm>
            <a:off x="1789113" y="1339850"/>
            <a:ext cx="6259512" cy="4948238"/>
          </a:xfrm>
          <a:prstGeom prst="rect">
            <a:avLst/>
          </a:prstGeom>
          <a:solidFill>
            <a:srgbClr val="EEF1F4"/>
          </a:solidFill>
          <a:ln w="131763">
            <a:solidFill>
              <a:srgbClr val="EEF1F4"/>
            </a:solidFill>
            <a:miter lim="800000"/>
            <a:headEnd/>
            <a:tailEnd/>
          </a:ln>
        </p:spPr>
        <p:txBody>
          <a:bodyPr/>
          <a:lstStyle/>
          <a:p>
            <a:endParaRPr lang="cs-CZ"/>
          </a:p>
        </p:txBody>
      </p:sp>
      <p:sp>
        <p:nvSpPr>
          <p:cNvPr id="110601" name="Rectangle 9"/>
          <p:cNvSpPr>
            <a:spLocks noChangeArrowheads="1"/>
          </p:cNvSpPr>
          <p:nvPr/>
        </p:nvSpPr>
        <p:spPr bwMode="auto">
          <a:xfrm>
            <a:off x="1789113" y="1339850"/>
            <a:ext cx="6259512" cy="4948238"/>
          </a:xfrm>
          <a:prstGeom prst="rect">
            <a:avLst/>
          </a:prstGeom>
          <a:solidFill>
            <a:srgbClr val="EDEFF3"/>
          </a:solidFill>
          <a:ln w="112713">
            <a:solidFill>
              <a:srgbClr val="EDEFF3"/>
            </a:solidFill>
            <a:miter lim="800000"/>
            <a:headEnd/>
            <a:tailEnd/>
          </a:ln>
        </p:spPr>
        <p:txBody>
          <a:bodyPr/>
          <a:lstStyle/>
          <a:p>
            <a:endParaRPr lang="cs-CZ"/>
          </a:p>
        </p:txBody>
      </p:sp>
      <p:sp>
        <p:nvSpPr>
          <p:cNvPr id="110602" name="Rectangle 10"/>
          <p:cNvSpPr>
            <a:spLocks noChangeArrowheads="1"/>
          </p:cNvSpPr>
          <p:nvPr/>
        </p:nvSpPr>
        <p:spPr bwMode="auto">
          <a:xfrm>
            <a:off x="1789113" y="1339850"/>
            <a:ext cx="6259512" cy="4948238"/>
          </a:xfrm>
          <a:prstGeom prst="rect">
            <a:avLst/>
          </a:prstGeom>
          <a:solidFill>
            <a:srgbClr val="EBEEF2"/>
          </a:solidFill>
          <a:ln w="93663">
            <a:solidFill>
              <a:srgbClr val="EBEEF2"/>
            </a:solidFill>
            <a:miter lim="800000"/>
            <a:headEnd/>
            <a:tailEnd/>
          </a:ln>
        </p:spPr>
        <p:txBody>
          <a:bodyPr/>
          <a:lstStyle/>
          <a:p>
            <a:endParaRPr lang="cs-CZ"/>
          </a:p>
        </p:txBody>
      </p:sp>
      <p:sp>
        <p:nvSpPr>
          <p:cNvPr id="110603" name="Rectangle 11"/>
          <p:cNvSpPr>
            <a:spLocks noChangeArrowheads="1"/>
          </p:cNvSpPr>
          <p:nvPr/>
        </p:nvSpPr>
        <p:spPr bwMode="auto">
          <a:xfrm>
            <a:off x="1789113" y="1339850"/>
            <a:ext cx="6259512" cy="4948238"/>
          </a:xfrm>
          <a:prstGeom prst="rect">
            <a:avLst/>
          </a:prstGeom>
          <a:solidFill>
            <a:srgbClr val="EAECF1"/>
          </a:solidFill>
          <a:ln w="74613">
            <a:solidFill>
              <a:srgbClr val="EAECF1"/>
            </a:solidFill>
            <a:miter lim="800000"/>
            <a:headEnd/>
            <a:tailEnd/>
          </a:ln>
        </p:spPr>
        <p:txBody>
          <a:bodyPr/>
          <a:lstStyle/>
          <a:p>
            <a:endParaRPr lang="cs-CZ"/>
          </a:p>
        </p:txBody>
      </p:sp>
      <p:sp>
        <p:nvSpPr>
          <p:cNvPr id="110604" name="Rectangle 12"/>
          <p:cNvSpPr>
            <a:spLocks noChangeArrowheads="1"/>
          </p:cNvSpPr>
          <p:nvPr/>
        </p:nvSpPr>
        <p:spPr bwMode="auto">
          <a:xfrm>
            <a:off x="1789113" y="1339850"/>
            <a:ext cx="6259512" cy="4948238"/>
          </a:xfrm>
          <a:prstGeom prst="rect">
            <a:avLst/>
          </a:prstGeom>
          <a:solidFill>
            <a:srgbClr val="E9EBF0"/>
          </a:solidFill>
          <a:ln w="57150">
            <a:solidFill>
              <a:srgbClr val="E9EBF0"/>
            </a:solidFill>
            <a:miter lim="800000"/>
            <a:headEnd/>
            <a:tailEnd/>
          </a:ln>
        </p:spPr>
        <p:txBody>
          <a:bodyPr/>
          <a:lstStyle/>
          <a:p>
            <a:endParaRPr lang="cs-CZ"/>
          </a:p>
        </p:txBody>
      </p:sp>
      <p:sp>
        <p:nvSpPr>
          <p:cNvPr id="110605" name="Rectangle 13"/>
          <p:cNvSpPr>
            <a:spLocks noChangeArrowheads="1"/>
          </p:cNvSpPr>
          <p:nvPr/>
        </p:nvSpPr>
        <p:spPr bwMode="auto">
          <a:xfrm>
            <a:off x="1789113" y="1339850"/>
            <a:ext cx="6259512" cy="4948238"/>
          </a:xfrm>
          <a:prstGeom prst="rect">
            <a:avLst/>
          </a:prstGeom>
          <a:solidFill>
            <a:srgbClr val="E7EAEF"/>
          </a:solidFill>
          <a:ln w="38100">
            <a:solidFill>
              <a:srgbClr val="E7EAEF"/>
            </a:solidFill>
            <a:miter lim="800000"/>
            <a:headEnd/>
            <a:tailEnd/>
          </a:ln>
        </p:spPr>
        <p:txBody>
          <a:bodyPr/>
          <a:lstStyle/>
          <a:p>
            <a:endParaRPr lang="cs-CZ"/>
          </a:p>
        </p:txBody>
      </p:sp>
      <p:sp>
        <p:nvSpPr>
          <p:cNvPr id="110606" name="Rectangle 14"/>
          <p:cNvSpPr>
            <a:spLocks noChangeArrowheads="1"/>
          </p:cNvSpPr>
          <p:nvPr/>
        </p:nvSpPr>
        <p:spPr bwMode="auto">
          <a:xfrm>
            <a:off x="1789113" y="1339850"/>
            <a:ext cx="6259512" cy="4948238"/>
          </a:xfrm>
          <a:prstGeom prst="rect">
            <a:avLst/>
          </a:prstGeom>
          <a:solidFill>
            <a:srgbClr val="E6E9EF"/>
          </a:solidFill>
          <a:ln w="19050">
            <a:solidFill>
              <a:srgbClr val="E6E9EF"/>
            </a:solidFill>
            <a:miter lim="800000"/>
            <a:headEnd/>
            <a:tailEnd/>
          </a:ln>
        </p:spPr>
        <p:txBody>
          <a:bodyPr/>
          <a:lstStyle/>
          <a:p>
            <a:endParaRPr lang="cs-CZ"/>
          </a:p>
        </p:txBody>
      </p:sp>
      <p:sp>
        <p:nvSpPr>
          <p:cNvPr id="110607" name="Rectangle 15"/>
          <p:cNvSpPr>
            <a:spLocks noChangeArrowheads="1"/>
          </p:cNvSpPr>
          <p:nvPr/>
        </p:nvSpPr>
        <p:spPr bwMode="auto">
          <a:xfrm>
            <a:off x="1619250" y="1208088"/>
            <a:ext cx="6429375" cy="5003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cs-CZ"/>
          </a:p>
        </p:txBody>
      </p:sp>
      <p:sp>
        <p:nvSpPr>
          <p:cNvPr id="110608" name="Freeform 16"/>
          <p:cNvSpPr>
            <a:spLocks/>
          </p:cNvSpPr>
          <p:nvPr/>
        </p:nvSpPr>
        <p:spPr bwMode="auto">
          <a:xfrm>
            <a:off x="1619250" y="1227138"/>
            <a:ext cx="6353175" cy="4984750"/>
          </a:xfrm>
          <a:custGeom>
            <a:avLst/>
            <a:gdLst>
              <a:gd name="T0" fmla="*/ 0 w 4002"/>
              <a:gd name="T1" fmla="*/ 0 h 3140"/>
              <a:gd name="T2" fmla="*/ 0 w 4002"/>
              <a:gd name="T3" fmla="*/ 3140 h 3140"/>
              <a:gd name="T4" fmla="*/ 4002 w 4002"/>
              <a:gd name="T5" fmla="*/ 3140 h 3140"/>
            </a:gdLst>
            <a:ahLst/>
            <a:cxnLst>
              <a:cxn ang="0">
                <a:pos x="T0" y="T1"/>
              </a:cxn>
              <a:cxn ang="0">
                <a:pos x="T2" y="T3"/>
              </a:cxn>
              <a:cxn ang="0">
                <a:pos x="T4" y="T5"/>
              </a:cxn>
            </a:cxnLst>
            <a:rect l="0" t="0" r="r" b="b"/>
            <a:pathLst>
              <a:path w="4002" h="3140">
                <a:moveTo>
                  <a:pt x="0" y="0"/>
                </a:moveTo>
                <a:lnTo>
                  <a:pt x="0" y="3140"/>
                </a:lnTo>
                <a:lnTo>
                  <a:pt x="4002" y="3140"/>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0609" name="Line 17"/>
          <p:cNvSpPr>
            <a:spLocks noChangeShapeType="1"/>
          </p:cNvSpPr>
          <p:nvPr/>
        </p:nvSpPr>
        <p:spPr bwMode="auto">
          <a:xfrm flipH="1">
            <a:off x="1619250" y="4738688"/>
            <a:ext cx="150813"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10610" name="Line 18"/>
          <p:cNvSpPr>
            <a:spLocks noChangeShapeType="1"/>
          </p:cNvSpPr>
          <p:nvPr/>
        </p:nvSpPr>
        <p:spPr bwMode="auto">
          <a:xfrm flipH="1">
            <a:off x="1619250" y="3284538"/>
            <a:ext cx="150813"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10611" name="Line 19"/>
          <p:cNvSpPr>
            <a:spLocks noChangeShapeType="1"/>
          </p:cNvSpPr>
          <p:nvPr/>
        </p:nvSpPr>
        <p:spPr bwMode="auto">
          <a:xfrm flipH="1">
            <a:off x="1619250" y="1830388"/>
            <a:ext cx="150813"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10612" name="Line 20"/>
          <p:cNvSpPr>
            <a:spLocks noChangeShapeType="1"/>
          </p:cNvSpPr>
          <p:nvPr/>
        </p:nvSpPr>
        <p:spPr bwMode="auto">
          <a:xfrm>
            <a:off x="1789113" y="6061075"/>
            <a:ext cx="1587" cy="15081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10613" name="Line 21"/>
          <p:cNvSpPr>
            <a:spLocks noChangeShapeType="1"/>
          </p:cNvSpPr>
          <p:nvPr/>
        </p:nvSpPr>
        <p:spPr bwMode="auto">
          <a:xfrm>
            <a:off x="2654300" y="6061075"/>
            <a:ext cx="1588" cy="15081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10614" name="Line 22"/>
          <p:cNvSpPr>
            <a:spLocks noChangeShapeType="1"/>
          </p:cNvSpPr>
          <p:nvPr/>
        </p:nvSpPr>
        <p:spPr bwMode="auto">
          <a:xfrm>
            <a:off x="3517900" y="6061075"/>
            <a:ext cx="1588" cy="15081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10615" name="Line 23"/>
          <p:cNvSpPr>
            <a:spLocks noChangeShapeType="1"/>
          </p:cNvSpPr>
          <p:nvPr/>
        </p:nvSpPr>
        <p:spPr bwMode="auto">
          <a:xfrm>
            <a:off x="2146300" y="6116638"/>
            <a:ext cx="1588" cy="9525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10616" name="Line 24"/>
          <p:cNvSpPr>
            <a:spLocks noChangeShapeType="1"/>
          </p:cNvSpPr>
          <p:nvPr/>
        </p:nvSpPr>
        <p:spPr bwMode="auto">
          <a:xfrm>
            <a:off x="2314575" y="6116638"/>
            <a:ext cx="1588" cy="9525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10617" name="Line 25"/>
          <p:cNvSpPr>
            <a:spLocks noChangeShapeType="1"/>
          </p:cNvSpPr>
          <p:nvPr/>
        </p:nvSpPr>
        <p:spPr bwMode="auto">
          <a:xfrm>
            <a:off x="2484438" y="6116638"/>
            <a:ext cx="1587" cy="9525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10618" name="Line 26"/>
          <p:cNvSpPr>
            <a:spLocks noChangeShapeType="1"/>
          </p:cNvSpPr>
          <p:nvPr/>
        </p:nvSpPr>
        <p:spPr bwMode="auto">
          <a:xfrm>
            <a:off x="1976438" y="6116638"/>
            <a:ext cx="1587" cy="9525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10619" name="Line 27"/>
          <p:cNvSpPr>
            <a:spLocks noChangeShapeType="1"/>
          </p:cNvSpPr>
          <p:nvPr/>
        </p:nvSpPr>
        <p:spPr bwMode="auto">
          <a:xfrm>
            <a:off x="1619250" y="5910263"/>
            <a:ext cx="95250"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10620" name="Line 28"/>
          <p:cNvSpPr>
            <a:spLocks noChangeShapeType="1"/>
          </p:cNvSpPr>
          <p:nvPr/>
        </p:nvSpPr>
        <p:spPr bwMode="auto">
          <a:xfrm>
            <a:off x="1619250" y="5626100"/>
            <a:ext cx="95250"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10621" name="Line 29"/>
          <p:cNvSpPr>
            <a:spLocks noChangeShapeType="1"/>
          </p:cNvSpPr>
          <p:nvPr/>
        </p:nvSpPr>
        <p:spPr bwMode="auto">
          <a:xfrm>
            <a:off x="1619250" y="5324475"/>
            <a:ext cx="95250"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10622" name="Line 30"/>
          <p:cNvSpPr>
            <a:spLocks noChangeShapeType="1"/>
          </p:cNvSpPr>
          <p:nvPr/>
        </p:nvSpPr>
        <p:spPr bwMode="auto">
          <a:xfrm>
            <a:off x="1619250" y="5040313"/>
            <a:ext cx="95250"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10623" name="Line 31"/>
          <p:cNvSpPr>
            <a:spLocks noChangeShapeType="1"/>
          </p:cNvSpPr>
          <p:nvPr/>
        </p:nvSpPr>
        <p:spPr bwMode="auto">
          <a:xfrm>
            <a:off x="1619250" y="4456113"/>
            <a:ext cx="95250"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10624" name="Line 32"/>
          <p:cNvSpPr>
            <a:spLocks noChangeShapeType="1"/>
          </p:cNvSpPr>
          <p:nvPr/>
        </p:nvSpPr>
        <p:spPr bwMode="auto">
          <a:xfrm>
            <a:off x="1619250" y="4152900"/>
            <a:ext cx="95250"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10625" name="Line 33"/>
          <p:cNvSpPr>
            <a:spLocks noChangeShapeType="1"/>
          </p:cNvSpPr>
          <p:nvPr/>
        </p:nvSpPr>
        <p:spPr bwMode="auto">
          <a:xfrm>
            <a:off x="1619250" y="3870325"/>
            <a:ext cx="95250"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10626" name="Line 34"/>
          <p:cNvSpPr>
            <a:spLocks noChangeShapeType="1"/>
          </p:cNvSpPr>
          <p:nvPr/>
        </p:nvSpPr>
        <p:spPr bwMode="auto">
          <a:xfrm>
            <a:off x="1619250" y="3568700"/>
            <a:ext cx="95250"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10627" name="Line 35"/>
          <p:cNvSpPr>
            <a:spLocks noChangeShapeType="1"/>
          </p:cNvSpPr>
          <p:nvPr/>
        </p:nvSpPr>
        <p:spPr bwMode="auto">
          <a:xfrm>
            <a:off x="1619250" y="2982913"/>
            <a:ext cx="95250"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10628" name="Line 36"/>
          <p:cNvSpPr>
            <a:spLocks noChangeShapeType="1"/>
          </p:cNvSpPr>
          <p:nvPr/>
        </p:nvSpPr>
        <p:spPr bwMode="auto">
          <a:xfrm>
            <a:off x="1619250" y="2698750"/>
            <a:ext cx="95250"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10629" name="Line 37"/>
          <p:cNvSpPr>
            <a:spLocks noChangeShapeType="1"/>
          </p:cNvSpPr>
          <p:nvPr/>
        </p:nvSpPr>
        <p:spPr bwMode="auto">
          <a:xfrm>
            <a:off x="1619250" y="2397125"/>
            <a:ext cx="95250"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10630" name="Line 38"/>
          <p:cNvSpPr>
            <a:spLocks noChangeShapeType="1"/>
          </p:cNvSpPr>
          <p:nvPr/>
        </p:nvSpPr>
        <p:spPr bwMode="auto">
          <a:xfrm>
            <a:off x="1619250" y="2114550"/>
            <a:ext cx="95250"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10631" name="Line 39"/>
          <p:cNvSpPr>
            <a:spLocks noChangeShapeType="1"/>
          </p:cNvSpPr>
          <p:nvPr/>
        </p:nvSpPr>
        <p:spPr bwMode="auto">
          <a:xfrm>
            <a:off x="1619250" y="1509713"/>
            <a:ext cx="95250"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10632" name="Line 40"/>
          <p:cNvSpPr>
            <a:spLocks noChangeShapeType="1"/>
          </p:cNvSpPr>
          <p:nvPr/>
        </p:nvSpPr>
        <p:spPr bwMode="auto">
          <a:xfrm>
            <a:off x="2992438" y="6116638"/>
            <a:ext cx="1587" cy="9525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10633" name="Line 41"/>
          <p:cNvSpPr>
            <a:spLocks noChangeShapeType="1"/>
          </p:cNvSpPr>
          <p:nvPr/>
        </p:nvSpPr>
        <p:spPr bwMode="auto">
          <a:xfrm>
            <a:off x="3160713" y="6116638"/>
            <a:ext cx="1587" cy="9525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10634" name="Line 42"/>
          <p:cNvSpPr>
            <a:spLocks noChangeShapeType="1"/>
          </p:cNvSpPr>
          <p:nvPr/>
        </p:nvSpPr>
        <p:spPr bwMode="auto">
          <a:xfrm>
            <a:off x="3349625" y="6116638"/>
            <a:ext cx="1588" cy="9525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10635" name="Line 43"/>
          <p:cNvSpPr>
            <a:spLocks noChangeShapeType="1"/>
          </p:cNvSpPr>
          <p:nvPr/>
        </p:nvSpPr>
        <p:spPr bwMode="auto">
          <a:xfrm>
            <a:off x="2822575" y="6116638"/>
            <a:ext cx="1588" cy="9525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10636" name="Line 44"/>
          <p:cNvSpPr>
            <a:spLocks noChangeShapeType="1"/>
          </p:cNvSpPr>
          <p:nvPr/>
        </p:nvSpPr>
        <p:spPr bwMode="auto">
          <a:xfrm>
            <a:off x="4364038" y="6061075"/>
            <a:ext cx="1587" cy="15081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10637" name="Line 45"/>
          <p:cNvSpPr>
            <a:spLocks noChangeShapeType="1"/>
          </p:cNvSpPr>
          <p:nvPr/>
        </p:nvSpPr>
        <p:spPr bwMode="auto">
          <a:xfrm>
            <a:off x="3856038" y="6116638"/>
            <a:ext cx="1587" cy="9525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10638" name="Line 46"/>
          <p:cNvSpPr>
            <a:spLocks noChangeShapeType="1"/>
          </p:cNvSpPr>
          <p:nvPr/>
        </p:nvSpPr>
        <p:spPr bwMode="auto">
          <a:xfrm>
            <a:off x="4025900" y="6116638"/>
            <a:ext cx="1588" cy="9525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10639" name="Line 47"/>
          <p:cNvSpPr>
            <a:spLocks noChangeShapeType="1"/>
          </p:cNvSpPr>
          <p:nvPr/>
        </p:nvSpPr>
        <p:spPr bwMode="auto">
          <a:xfrm>
            <a:off x="4195763" y="6116638"/>
            <a:ext cx="1587" cy="9525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10640" name="Line 48"/>
          <p:cNvSpPr>
            <a:spLocks noChangeShapeType="1"/>
          </p:cNvSpPr>
          <p:nvPr/>
        </p:nvSpPr>
        <p:spPr bwMode="auto">
          <a:xfrm>
            <a:off x="3687763" y="6116638"/>
            <a:ext cx="1587" cy="9525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10641" name="Line 49"/>
          <p:cNvSpPr>
            <a:spLocks noChangeShapeType="1"/>
          </p:cNvSpPr>
          <p:nvPr/>
        </p:nvSpPr>
        <p:spPr bwMode="auto">
          <a:xfrm>
            <a:off x="5229225" y="6061075"/>
            <a:ext cx="1588" cy="15081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10642" name="Line 50"/>
          <p:cNvSpPr>
            <a:spLocks noChangeShapeType="1"/>
          </p:cNvSpPr>
          <p:nvPr/>
        </p:nvSpPr>
        <p:spPr bwMode="auto">
          <a:xfrm>
            <a:off x="4721225" y="6116638"/>
            <a:ext cx="1588" cy="9525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10643" name="Line 51"/>
          <p:cNvSpPr>
            <a:spLocks noChangeShapeType="1"/>
          </p:cNvSpPr>
          <p:nvPr/>
        </p:nvSpPr>
        <p:spPr bwMode="auto">
          <a:xfrm>
            <a:off x="4891088" y="6116638"/>
            <a:ext cx="1587" cy="9525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10644" name="Line 52"/>
          <p:cNvSpPr>
            <a:spLocks noChangeShapeType="1"/>
          </p:cNvSpPr>
          <p:nvPr/>
        </p:nvSpPr>
        <p:spPr bwMode="auto">
          <a:xfrm>
            <a:off x="5059363" y="6116638"/>
            <a:ext cx="1587" cy="9525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10645" name="Line 53"/>
          <p:cNvSpPr>
            <a:spLocks noChangeShapeType="1"/>
          </p:cNvSpPr>
          <p:nvPr/>
        </p:nvSpPr>
        <p:spPr bwMode="auto">
          <a:xfrm>
            <a:off x="4533900" y="6116638"/>
            <a:ext cx="1588" cy="9525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10646" name="Line 54"/>
          <p:cNvSpPr>
            <a:spLocks noChangeShapeType="1"/>
          </p:cNvSpPr>
          <p:nvPr/>
        </p:nvSpPr>
        <p:spPr bwMode="auto">
          <a:xfrm>
            <a:off x="6092825" y="6061075"/>
            <a:ext cx="1588" cy="15081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10647" name="Line 55"/>
          <p:cNvSpPr>
            <a:spLocks noChangeShapeType="1"/>
          </p:cNvSpPr>
          <p:nvPr/>
        </p:nvSpPr>
        <p:spPr bwMode="auto">
          <a:xfrm>
            <a:off x="5567363" y="6116638"/>
            <a:ext cx="1587" cy="9525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10648" name="Line 56"/>
          <p:cNvSpPr>
            <a:spLocks noChangeShapeType="1"/>
          </p:cNvSpPr>
          <p:nvPr/>
        </p:nvSpPr>
        <p:spPr bwMode="auto">
          <a:xfrm>
            <a:off x="5735638" y="6116638"/>
            <a:ext cx="1587" cy="9525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10649" name="Line 57"/>
          <p:cNvSpPr>
            <a:spLocks noChangeShapeType="1"/>
          </p:cNvSpPr>
          <p:nvPr/>
        </p:nvSpPr>
        <p:spPr bwMode="auto">
          <a:xfrm>
            <a:off x="5905500" y="6116638"/>
            <a:ext cx="1588" cy="9525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10650" name="Line 58"/>
          <p:cNvSpPr>
            <a:spLocks noChangeShapeType="1"/>
          </p:cNvSpPr>
          <p:nvPr/>
        </p:nvSpPr>
        <p:spPr bwMode="auto">
          <a:xfrm>
            <a:off x="5397500" y="6116638"/>
            <a:ext cx="1588" cy="9525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10651" name="Line 59"/>
          <p:cNvSpPr>
            <a:spLocks noChangeShapeType="1"/>
          </p:cNvSpPr>
          <p:nvPr/>
        </p:nvSpPr>
        <p:spPr bwMode="auto">
          <a:xfrm>
            <a:off x="6938963" y="6061075"/>
            <a:ext cx="1587" cy="15081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10652" name="Line 60"/>
          <p:cNvSpPr>
            <a:spLocks noChangeShapeType="1"/>
          </p:cNvSpPr>
          <p:nvPr/>
        </p:nvSpPr>
        <p:spPr bwMode="auto">
          <a:xfrm>
            <a:off x="6432550" y="6116638"/>
            <a:ext cx="1588" cy="9525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10653" name="Line 61"/>
          <p:cNvSpPr>
            <a:spLocks noChangeShapeType="1"/>
          </p:cNvSpPr>
          <p:nvPr/>
        </p:nvSpPr>
        <p:spPr bwMode="auto">
          <a:xfrm>
            <a:off x="6600825" y="6116638"/>
            <a:ext cx="1588" cy="9525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10654" name="Line 62"/>
          <p:cNvSpPr>
            <a:spLocks noChangeShapeType="1"/>
          </p:cNvSpPr>
          <p:nvPr/>
        </p:nvSpPr>
        <p:spPr bwMode="auto">
          <a:xfrm>
            <a:off x="6770688" y="6116638"/>
            <a:ext cx="1587" cy="9525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10655" name="Line 63"/>
          <p:cNvSpPr>
            <a:spLocks noChangeShapeType="1"/>
          </p:cNvSpPr>
          <p:nvPr/>
        </p:nvSpPr>
        <p:spPr bwMode="auto">
          <a:xfrm>
            <a:off x="6262688" y="6116638"/>
            <a:ext cx="1587" cy="9525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10656" name="Line 64"/>
          <p:cNvSpPr>
            <a:spLocks noChangeShapeType="1"/>
          </p:cNvSpPr>
          <p:nvPr/>
        </p:nvSpPr>
        <p:spPr bwMode="auto">
          <a:xfrm>
            <a:off x="7804150" y="6061075"/>
            <a:ext cx="1588" cy="15081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10657" name="Line 65"/>
          <p:cNvSpPr>
            <a:spLocks noChangeShapeType="1"/>
          </p:cNvSpPr>
          <p:nvPr/>
        </p:nvSpPr>
        <p:spPr bwMode="auto">
          <a:xfrm>
            <a:off x="7277100" y="6116638"/>
            <a:ext cx="1588" cy="9525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10658" name="Line 66"/>
          <p:cNvSpPr>
            <a:spLocks noChangeShapeType="1"/>
          </p:cNvSpPr>
          <p:nvPr/>
        </p:nvSpPr>
        <p:spPr bwMode="auto">
          <a:xfrm>
            <a:off x="7466013" y="6116638"/>
            <a:ext cx="1587" cy="9525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10659" name="Line 67"/>
          <p:cNvSpPr>
            <a:spLocks noChangeShapeType="1"/>
          </p:cNvSpPr>
          <p:nvPr/>
        </p:nvSpPr>
        <p:spPr bwMode="auto">
          <a:xfrm>
            <a:off x="7634288" y="6116638"/>
            <a:ext cx="1587" cy="9525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10660" name="Line 68"/>
          <p:cNvSpPr>
            <a:spLocks noChangeShapeType="1"/>
          </p:cNvSpPr>
          <p:nvPr/>
        </p:nvSpPr>
        <p:spPr bwMode="auto">
          <a:xfrm>
            <a:off x="7108825" y="6116638"/>
            <a:ext cx="1588" cy="9525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10661" name="Line 69"/>
          <p:cNvSpPr>
            <a:spLocks noChangeShapeType="1"/>
          </p:cNvSpPr>
          <p:nvPr/>
        </p:nvSpPr>
        <p:spPr bwMode="auto">
          <a:xfrm>
            <a:off x="7972425" y="6116638"/>
            <a:ext cx="1588" cy="9525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10662" name="Rectangle 70"/>
          <p:cNvSpPr>
            <a:spLocks noChangeArrowheads="1"/>
          </p:cNvSpPr>
          <p:nvPr/>
        </p:nvSpPr>
        <p:spPr bwMode="auto">
          <a:xfrm>
            <a:off x="1541463" y="6259513"/>
            <a:ext cx="538162"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600">
                <a:solidFill>
                  <a:srgbClr val="000000"/>
                </a:solidFill>
                <a:latin typeface="Arial" charset="0"/>
              </a:rPr>
              <a:t>1965</a:t>
            </a:r>
            <a:endParaRPr lang="en-US" sz="2400">
              <a:latin typeface="Times New Roman" pitchFamily="18" charset="0"/>
            </a:endParaRPr>
          </a:p>
        </p:txBody>
      </p:sp>
      <p:sp>
        <p:nvSpPr>
          <p:cNvPr id="110663" name="Rectangle 71"/>
          <p:cNvSpPr>
            <a:spLocks noChangeArrowheads="1"/>
          </p:cNvSpPr>
          <p:nvPr/>
        </p:nvSpPr>
        <p:spPr bwMode="auto">
          <a:xfrm>
            <a:off x="900112" y="2116138"/>
            <a:ext cx="1809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cs-CZ" sz="1600" b="1" dirty="0">
                <a:solidFill>
                  <a:srgbClr val="000000"/>
                </a:solidFill>
                <a:latin typeface="Arial" charset="0"/>
              </a:rPr>
              <a:t>%</a:t>
            </a:r>
            <a:endParaRPr lang="en-US" sz="2400" dirty="0">
              <a:latin typeface="Times New Roman" pitchFamily="18" charset="0"/>
            </a:endParaRPr>
          </a:p>
        </p:txBody>
      </p:sp>
      <p:sp>
        <p:nvSpPr>
          <p:cNvPr id="110664" name="Rectangle 72"/>
          <p:cNvSpPr>
            <a:spLocks noChangeArrowheads="1"/>
          </p:cNvSpPr>
          <p:nvPr/>
        </p:nvSpPr>
        <p:spPr bwMode="auto">
          <a:xfrm>
            <a:off x="623887" y="2396693"/>
            <a:ext cx="5524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cs-CZ" sz="1600" b="1" dirty="0">
                <a:solidFill>
                  <a:srgbClr val="000000"/>
                </a:solidFill>
                <a:latin typeface="Arial" charset="0"/>
              </a:rPr>
              <a:t>ročně</a:t>
            </a:r>
            <a:endParaRPr lang="en-US" sz="2400" dirty="0">
              <a:latin typeface="Times New Roman" pitchFamily="18" charset="0"/>
            </a:endParaRPr>
          </a:p>
        </p:txBody>
      </p:sp>
      <p:sp>
        <p:nvSpPr>
          <p:cNvPr id="110665" name="Rectangle 73"/>
          <p:cNvSpPr>
            <a:spLocks noChangeArrowheads="1"/>
          </p:cNvSpPr>
          <p:nvPr/>
        </p:nvSpPr>
        <p:spPr bwMode="auto">
          <a:xfrm>
            <a:off x="1296988" y="1741488"/>
            <a:ext cx="312737"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600">
                <a:solidFill>
                  <a:srgbClr val="000000"/>
                </a:solidFill>
                <a:latin typeface="Arial" charset="0"/>
              </a:rPr>
              <a:t>15</a:t>
            </a:r>
            <a:endParaRPr lang="en-US" sz="2400">
              <a:latin typeface="Times New Roman" pitchFamily="18" charset="0"/>
            </a:endParaRPr>
          </a:p>
        </p:txBody>
      </p:sp>
      <p:grpSp>
        <p:nvGrpSpPr>
          <p:cNvPr id="110666" name="Group 74"/>
          <p:cNvGrpSpPr>
            <a:grpSpLocks/>
          </p:cNvGrpSpPr>
          <p:nvPr/>
        </p:nvGrpSpPr>
        <p:grpSpPr bwMode="auto">
          <a:xfrm>
            <a:off x="3844925" y="2228850"/>
            <a:ext cx="350838" cy="395288"/>
            <a:chOff x="2422" y="1404"/>
            <a:chExt cx="221" cy="249"/>
          </a:xfrm>
        </p:grpSpPr>
        <p:sp>
          <p:nvSpPr>
            <p:cNvPr id="110667" name="Line 75"/>
            <p:cNvSpPr>
              <a:spLocks noChangeShapeType="1"/>
            </p:cNvSpPr>
            <p:nvPr/>
          </p:nvSpPr>
          <p:spPr bwMode="auto">
            <a:xfrm flipH="1" flipV="1">
              <a:off x="2548" y="1558"/>
              <a:ext cx="95" cy="9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10668" name="Rectangle 76"/>
            <p:cNvSpPr>
              <a:spLocks noChangeArrowheads="1"/>
            </p:cNvSpPr>
            <p:nvPr/>
          </p:nvSpPr>
          <p:spPr bwMode="auto">
            <a:xfrm>
              <a:off x="2422" y="1404"/>
              <a:ext cx="21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600">
                  <a:solidFill>
                    <a:srgbClr val="000000"/>
                  </a:solidFill>
                  <a:latin typeface="Arial" charset="0"/>
                </a:rPr>
                <a:t>CPI</a:t>
              </a:r>
              <a:endParaRPr lang="en-US" sz="2400">
                <a:latin typeface="Times New Roman" pitchFamily="18" charset="0"/>
              </a:endParaRPr>
            </a:p>
          </p:txBody>
        </p:sp>
      </p:grpSp>
      <p:grpSp>
        <p:nvGrpSpPr>
          <p:cNvPr id="110669" name="Group 77"/>
          <p:cNvGrpSpPr>
            <a:grpSpLocks/>
          </p:cNvGrpSpPr>
          <p:nvPr/>
        </p:nvGrpSpPr>
        <p:grpSpPr bwMode="auto">
          <a:xfrm>
            <a:off x="3387725" y="3586163"/>
            <a:ext cx="1174750" cy="1441450"/>
            <a:chOff x="2134" y="2259"/>
            <a:chExt cx="740" cy="908"/>
          </a:xfrm>
        </p:grpSpPr>
        <p:sp>
          <p:nvSpPr>
            <p:cNvPr id="110670" name="Line 78"/>
            <p:cNvSpPr>
              <a:spLocks noChangeShapeType="1"/>
            </p:cNvSpPr>
            <p:nvPr/>
          </p:nvSpPr>
          <p:spPr bwMode="auto">
            <a:xfrm flipV="1">
              <a:off x="2560" y="2259"/>
              <a:ext cx="236" cy="73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10671" name="Rectangle 79"/>
            <p:cNvSpPr>
              <a:spLocks noChangeArrowheads="1"/>
            </p:cNvSpPr>
            <p:nvPr/>
          </p:nvSpPr>
          <p:spPr bwMode="auto">
            <a:xfrm>
              <a:off x="2134" y="3013"/>
              <a:ext cx="74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600">
                  <a:solidFill>
                    <a:srgbClr val="000000"/>
                  </a:solidFill>
                  <a:latin typeface="Arial" charset="0"/>
                </a:rPr>
                <a:t>GDP deflator</a:t>
              </a:r>
              <a:endParaRPr lang="en-US" sz="2400">
                <a:latin typeface="Times New Roman" pitchFamily="18" charset="0"/>
              </a:endParaRPr>
            </a:p>
          </p:txBody>
        </p:sp>
      </p:grpSp>
      <p:sp>
        <p:nvSpPr>
          <p:cNvPr id="110672" name="Rectangle 80"/>
          <p:cNvSpPr>
            <a:spLocks noChangeArrowheads="1"/>
          </p:cNvSpPr>
          <p:nvPr/>
        </p:nvSpPr>
        <p:spPr bwMode="auto">
          <a:xfrm>
            <a:off x="1296988" y="3192463"/>
            <a:ext cx="312737"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600">
                <a:solidFill>
                  <a:srgbClr val="000000"/>
                </a:solidFill>
                <a:latin typeface="Arial" charset="0"/>
              </a:rPr>
              <a:t>10</a:t>
            </a:r>
            <a:endParaRPr lang="en-US" sz="2400">
              <a:latin typeface="Times New Roman" pitchFamily="18" charset="0"/>
            </a:endParaRPr>
          </a:p>
        </p:txBody>
      </p:sp>
      <p:sp>
        <p:nvSpPr>
          <p:cNvPr id="110673" name="Rectangle 81"/>
          <p:cNvSpPr>
            <a:spLocks noChangeArrowheads="1"/>
          </p:cNvSpPr>
          <p:nvPr/>
        </p:nvSpPr>
        <p:spPr bwMode="auto">
          <a:xfrm>
            <a:off x="1409700" y="4645025"/>
            <a:ext cx="20002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600">
                <a:solidFill>
                  <a:srgbClr val="000000"/>
                </a:solidFill>
                <a:latin typeface="Arial" charset="0"/>
              </a:rPr>
              <a:t>5</a:t>
            </a:r>
            <a:endParaRPr lang="en-US" sz="2400">
              <a:latin typeface="Times New Roman" pitchFamily="18" charset="0"/>
            </a:endParaRPr>
          </a:p>
        </p:txBody>
      </p:sp>
      <p:sp>
        <p:nvSpPr>
          <p:cNvPr id="110674" name="Rectangle 82"/>
          <p:cNvSpPr>
            <a:spLocks noChangeArrowheads="1"/>
          </p:cNvSpPr>
          <p:nvPr/>
        </p:nvSpPr>
        <p:spPr bwMode="auto">
          <a:xfrm>
            <a:off x="1403350" y="6097588"/>
            <a:ext cx="20002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600">
                <a:solidFill>
                  <a:srgbClr val="000000"/>
                </a:solidFill>
                <a:latin typeface="Arial" charset="0"/>
              </a:rPr>
              <a:t>0</a:t>
            </a:r>
            <a:endParaRPr lang="en-US" sz="2400">
              <a:latin typeface="Times New Roman" pitchFamily="18" charset="0"/>
            </a:endParaRPr>
          </a:p>
        </p:txBody>
      </p:sp>
      <p:sp>
        <p:nvSpPr>
          <p:cNvPr id="110675" name="Rectangle 83"/>
          <p:cNvSpPr>
            <a:spLocks noChangeArrowheads="1"/>
          </p:cNvSpPr>
          <p:nvPr/>
        </p:nvSpPr>
        <p:spPr bwMode="auto">
          <a:xfrm>
            <a:off x="2405063" y="6259513"/>
            <a:ext cx="538162"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600">
                <a:solidFill>
                  <a:srgbClr val="000000"/>
                </a:solidFill>
                <a:latin typeface="Arial" charset="0"/>
              </a:rPr>
              <a:t>1970</a:t>
            </a:r>
            <a:endParaRPr lang="en-US" sz="2400">
              <a:latin typeface="Times New Roman" pitchFamily="18" charset="0"/>
            </a:endParaRPr>
          </a:p>
        </p:txBody>
      </p:sp>
      <p:sp>
        <p:nvSpPr>
          <p:cNvPr id="110676" name="Rectangle 84"/>
          <p:cNvSpPr>
            <a:spLocks noChangeArrowheads="1"/>
          </p:cNvSpPr>
          <p:nvPr/>
        </p:nvSpPr>
        <p:spPr bwMode="auto">
          <a:xfrm>
            <a:off x="3262313" y="6259513"/>
            <a:ext cx="538162"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600">
                <a:solidFill>
                  <a:srgbClr val="000000"/>
                </a:solidFill>
                <a:latin typeface="Arial" charset="0"/>
              </a:rPr>
              <a:t>1975</a:t>
            </a:r>
            <a:endParaRPr lang="en-US" sz="2400">
              <a:latin typeface="Times New Roman" pitchFamily="18" charset="0"/>
            </a:endParaRPr>
          </a:p>
        </p:txBody>
      </p:sp>
      <p:sp>
        <p:nvSpPr>
          <p:cNvPr id="110677" name="Rectangle 85"/>
          <p:cNvSpPr>
            <a:spLocks noChangeArrowheads="1"/>
          </p:cNvSpPr>
          <p:nvPr/>
        </p:nvSpPr>
        <p:spPr bwMode="auto">
          <a:xfrm>
            <a:off x="4127500" y="6259513"/>
            <a:ext cx="538163"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600">
                <a:solidFill>
                  <a:srgbClr val="000000"/>
                </a:solidFill>
                <a:latin typeface="Arial" charset="0"/>
              </a:rPr>
              <a:t>1980</a:t>
            </a:r>
            <a:endParaRPr lang="en-US" sz="2400">
              <a:latin typeface="Times New Roman" pitchFamily="18" charset="0"/>
            </a:endParaRPr>
          </a:p>
        </p:txBody>
      </p:sp>
      <p:sp>
        <p:nvSpPr>
          <p:cNvPr id="110678" name="Rectangle 86"/>
          <p:cNvSpPr>
            <a:spLocks noChangeArrowheads="1"/>
          </p:cNvSpPr>
          <p:nvPr/>
        </p:nvSpPr>
        <p:spPr bwMode="auto">
          <a:xfrm>
            <a:off x="4984750" y="6259513"/>
            <a:ext cx="538163"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600">
                <a:solidFill>
                  <a:srgbClr val="000000"/>
                </a:solidFill>
                <a:latin typeface="Arial" charset="0"/>
              </a:rPr>
              <a:t>1985</a:t>
            </a:r>
            <a:endParaRPr lang="en-US" sz="2400">
              <a:latin typeface="Times New Roman" pitchFamily="18" charset="0"/>
            </a:endParaRPr>
          </a:p>
        </p:txBody>
      </p:sp>
      <p:sp>
        <p:nvSpPr>
          <p:cNvPr id="110679" name="Rectangle 87"/>
          <p:cNvSpPr>
            <a:spLocks noChangeArrowheads="1"/>
          </p:cNvSpPr>
          <p:nvPr/>
        </p:nvSpPr>
        <p:spPr bwMode="auto">
          <a:xfrm>
            <a:off x="5848350" y="6259513"/>
            <a:ext cx="538163"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600">
                <a:solidFill>
                  <a:srgbClr val="000000"/>
                </a:solidFill>
                <a:latin typeface="Arial" charset="0"/>
              </a:rPr>
              <a:t>1990</a:t>
            </a:r>
            <a:endParaRPr lang="en-US" sz="2400">
              <a:latin typeface="Times New Roman" pitchFamily="18" charset="0"/>
            </a:endParaRPr>
          </a:p>
        </p:txBody>
      </p:sp>
      <p:sp>
        <p:nvSpPr>
          <p:cNvPr id="110680" name="Rectangle 88"/>
          <p:cNvSpPr>
            <a:spLocks noChangeArrowheads="1"/>
          </p:cNvSpPr>
          <p:nvPr/>
        </p:nvSpPr>
        <p:spPr bwMode="auto">
          <a:xfrm>
            <a:off x="7570788" y="6259513"/>
            <a:ext cx="538162"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600">
                <a:solidFill>
                  <a:srgbClr val="000000"/>
                </a:solidFill>
                <a:latin typeface="Arial" charset="0"/>
              </a:rPr>
              <a:t>2000</a:t>
            </a:r>
            <a:endParaRPr lang="en-US" sz="2400">
              <a:latin typeface="Times New Roman" pitchFamily="18" charset="0"/>
            </a:endParaRPr>
          </a:p>
        </p:txBody>
      </p:sp>
      <p:sp>
        <p:nvSpPr>
          <p:cNvPr id="110681" name="Rectangle 89"/>
          <p:cNvSpPr>
            <a:spLocks noChangeArrowheads="1"/>
          </p:cNvSpPr>
          <p:nvPr/>
        </p:nvSpPr>
        <p:spPr bwMode="auto">
          <a:xfrm>
            <a:off x="6707188" y="6259513"/>
            <a:ext cx="538162"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600">
                <a:solidFill>
                  <a:srgbClr val="000000"/>
                </a:solidFill>
                <a:latin typeface="Arial" charset="0"/>
              </a:rPr>
              <a:t>1995</a:t>
            </a:r>
            <a:endParaRPr lang="en-US" sz="2400">
              <a:latin typeface="Times New Roman" pitchFamily="18" charset="0"/>
            </a:endParaRPr>
          </a:p>
        </p:txBody>
      </p:sp>
      <p:pic>
        <p:nvPicPr>
          <p:cNvPr id="110682" name="Picture 9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89113" y="2230438"/>
            <a:ext cx="6175375" cy="356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0683" name="Picture 9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9750" y="3454400"/>
            <a:ext cx="6138863" cy="245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0684" name="Text Box 92"/>
          <p:cNvSpPr txBox="1">
            <a:spLocks noChangeArrowheads="1"/>
          </p:cNvSpPr>
          <p:nvPr/>
        </p:nvSpPr>
        <p:spPr bwMode="auto">
          <a:xfrm>
            <a:off x="7086600" y="6643688"/>
            <a:ext cx="174625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800" b="1">
                <a:solidFill>
                  <a:schemeClr val="bg1"/>
                </a:solidFill>
                <a:latin typeface="Arial" charset="0"/>
              </a:rPr>
              <a:t>Copyright©2004  South-Western</a:t>
            </a:r>
          </a:p>
        </p:txBody>
      </p:sp>
      <p:sp>
        <p:nvSpPr>
          <p:cNvPr id="2" name="Zástupný symbol pro zápatí 1"/>
          <p:cNvSpPr>
            <a:spLocks noGrp="1"/>
          </p:cNvSpPr>
          <p:nvPr>
            <p:ph type="ftr" sz="quarter" idx="11"/>
          </p:nvPr>
        </p:nvSpPr>
        <p:spPr/>
        <p:txBody>
          <a:bodyPr/>
          <a:lstStyle/>
          <a:p>
            <a:r>
              <a:rPr lang="cs-CZ" smtClean="0"/>
              <a:t>Základy ekonomie</a:t>
            </a:r>
            <a:endParaRPr lang="cs-C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10682"/>
                                        </p:tgtEl>
                                        <p:attrNameLst>
                                          <p:attrName>style.visibility</p:attrName>
                                        </p:attrNameLst>
                                      </p:cBhvr>
                                      <p:to>
                                        <p:strVal val="visible"/>
                                      </p:to>
                                    </p:set>
                                    <p:animEffect transition="in" filter="wipe(left)">
                                      <p:cBhvr>
                                        <p:cTn id="7" dur="500"/>
                                        <p:tgtEl>
                                          <p:spTgt spid="1106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10666"/>
                                        </p:tgtEl>
                                        <p:attrNameLst>
                                          <p:attrName>style.visibility</p:attrName>
                                        </p:attrNameLst>
                                      </p:cBhvr>
                                      <p:to>
                                        <p:strVal val="visible"/>
                                      </p:to>
                                    </p:set>
                                    <p:animEffect transition="in" filter="wipe(down)">
                                      <p:cBhvr>
                                        <p:cTn id="12" dur="500"/>
                                        <p:tgtEl>
                                          <p:spTgt spid="11066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10683"/>
                                        </p:tgtEl>
                                        <p:attrNameLst>
                                          <p:attrName>style.visibility</p:attrName>
                                        </p:attrNameLst>
                                      </p:cBhvr>
                                      <p:to>
                                        <p:strVal val="visible"/>
                                      </p:to>
                                    </p:set>
                                    <p:animEffect transition="in" filter="wipe(left)">
                                      <p:cBhvr>
                                        <p:cTn id="17" dur="500"/>
                                        <p:tgtEl>
                                          <p:spTgt spid="11068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110669"/>
                                        </p:tgtEl>
                                        <p:attrNameLst>
                                          <p:attrName>style.visibility</p:attrName>
                                        </p:attrNameLst>
                                      </p:cBhvr>
                                      <p:to>
                                        <p:strVal val="visible"/>
                                      </p:to>
                                    </p:set>
                                    <p:animEffect transition="in" filter="wipe(up)">
                                      <p:cBhvr>
                                        <p:cTn id="22" dur="500"/>
                                        <p:tgtEl>
                                          <p:spTgt spid="1106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cs-CZ"/>
              <a:t>Očišťování od inflace</a:t>
            </a:r>
          </a:p>
        </p:txBody>
      </p:sp>
      <p:sp>
        <p:nvSpPr>
          <p:cNvPr id="109571" name="Rectangle 3"/>
          <p:cNvSpPr>
            <a:spLocks noGrp="1" noChangeArrowheads="1"/>
          </p:cNvSpPr>
          <p:nvPr>
            <p:ph type="body" idx="1"/>
          </p:nvPr>
        </p:nvSpPr>
        <p:spPr/>
        <p:txBody>
          <a:bodyPr/>
          <a:lstStyle/>
          <a:p>
            <a:r>
              <a:rPr lang="cs-CZ"/>
              <a:t>Indexace/valorizace</a:t>
            </a:r>
          </a:p>
          <a:p>
            <a:pPr lvl="2">
              <a:buFont typeface="Wingdings" pitchFamily="2" charset="2"/>
              <a:buNone/>
            </a:pPr>
            <a:r>
              <a:rPr lang="cs-CZ"/>
              <a:t>= automatická úprava o výši inflace</a:t>
            </a:r>
          </a:p>
          <a:p>
            <a:r>
              <a:rPr lang="cs-CZ"/>
              <a:t>Reálné veličiny</a:t>
            </a:r>
          </a:p>
        </p:txBody>
      </p:sp>
      <p:sp>
        <p:nvSpPr>
          <p:cNvPr id="2" name="Zástupný symbol pro zápatí 1"/>
          <p:cNvSpPr>
            <a:spLocks noGrp="1"/>
          </p:cNvSpPr>
          <p:nvPr>
            <p:ph type="ftr" sz="quarter" idx="11"/>
          </p:nvPr>
        </p:nvSpPr>
        <p:spPr/>
        <p:txBody>
          <a:bodyPr/>
          <a:lstStyle/>
          <a:p>
            <a:r>
              <a:rPr lang="cs-CZ" smtClean="0"/>
              <a:t>Základy ekonomie</a:t>
            </a:r>
            <a:endParaRPr lang="cs-CZ"/>
          </a:p>
        </p:txBody>
      </p:sp>
      <p:pic>
        <p:nvPicPr>
          <p:cNvPr id="14338" name="Picture 2" descr="Marek Simon &amp;ccaron;.3723 -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3573532"/>
            <a:ext cx="5285978" cy="32596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Rectangle 4"/>
          <p:cNvSpPr>
            <a:spLocks noChangeArrowheads="1"/>
          </p:cNvSpPr>
          <p:nvPr/>
        </p:nvSpPr>
        <p:spPr bwMode="auto">
          <a:xfrm>
            <a:off x="1892300" y="1338263"/>
            <a:ext cx="6172200" cy="4878387"/>
          </a:xfrm>
          <a:prstGeom prst="rect">
            <a:avLst/>
          </a:prstGeom>
          <a:solidFill>
            <a:srgbClr val="F3F6F9"/>
          </a:solidFill>
          <a:ln w="203200">
            <a:solidFill>
              <a:srgbClr val="F3F6F9"/>
            </a:solidFill>
            <a:miter lim="800000"/>
            <a:headEnd/>
            <a:tailEnd/>
          </a:ln>
        </p:spPr>
        <p:txBody>
          <a:bodyPr/>
          <a:lstStyle/>
          <a:p>
            <a:endParaRPr lang="cs-CZ"/>
          </a:p>
        </p:txBody>
      </p:sp>
      <p:sp>
        <p:nvSpPr>
          <p:cNvPr id="111621" name="Rectangle 5"/>
          <p:cNvSpPr>
            <a:spLocks noChangeArrowheads="1"/>
          </p:cNvSpPr>
          <p:nvPr/>
        </p:nvSpPr>
        <p:spPr bwMode="auto">
          <a:xfrm>
            <a:off x="1892300" y="1338263"/>
            <a:ext cx="6172200" cy="4878387"/>
          </a:xfrm>
          <a:prstGeom prst="rect">
            <a:avLst/>
          </a:prstGeom>
          <a:solidFill>
            <a:srgbClr val="F2F4F8"/>
          </a:solidFill>
          <a:ln w="185738">
            <a:solidFill>
              <a:srgbClr val="F2F4F8"/>
            </a:solidFill>
            <a:miter lim="800000"/>
            <a:headEnd/>
            <a:tailEnd/>
          </a:ln>
        </p:spPr>
        <p:txBody>
          <a:bodyPr/>
          <a:lstStyle/>
          <a:p>
            <a:endParaRPr lang="cs-CZ"/>
          </a:p>
        </p:txBody>
      </p:sp>
      <p:sp>
        <p:nvSpPr>
          <p:cNvPr id="111622" name="Rectangle 6"/>
          <p:cNvSpPr>
            <a:spLocks noChangeArrowheads="1"/>
          </p:cNvSpPr>
          <p:nvPr/>
        </p:nvSpPr>
        <p:spPr bwMode="auto">
          <a:xfrm>
            <a:off x="1892300" y="1338263"/>
            <a:ext cx="6172200" cy="4878387"/>
          </a:xfrm>
          <a:prstGeom prst="rect">
            <a:avLst/>
          </a:prstGeom>
          <a:solidFill>
            <a:srgbClr val="F1F4F7"/>
          </a:solidFill>
          <a:ln w="166688">
            <a:solidFill>
              <a:srgbClr val="F1F4F7"/>
            </a:solidFill>
            <a:miter lim="800000"/>
            <a:headEnd/>
            <a:tailEnd/>
          </a:ln>
        </p:spPr>
        <p:txBody>
          <a:bodyPr/>
          <a:lstStyle/>
          <a:p>
            <a:endParaRPr lang="cs-CZ"/>
          </a:p>
        </p:txBody>
      </p:sp>
      <p:sp>
        <p:nvSpPr>
          <p:cNvPr id="111623" name="Rectangle 7"/>
          <p:cNvSpPr>
            <a:spLocks noChangeArrowheads="1"/>
          </p:cNvSpPr>
          <p:nvPr/>
        </p:nvSpPr>
        <p:spPr bwMode="auto">
          <a:xfrm>
            <a:off x="1892300" y="1338263"/>
            <a:ext cx="6172200" cy="4878387"/>
          </a:xfrm>
          <a:prstGeom prst="rect">
            <a:avLst/>
          </a:prstGeom>
          <a:solidFill>
            <a:srgbClr val="F0F2F5"/>
          </a:solidFill>
          <a:ln w="147638">
            <a:solidFill>
              <a:srgbClr val="F0F2F5"/>
            </a:solidFill>
            <a:miter lim="800000"/>
            <a:headEnd/>
            <a:tailEnd/>
          </a:ln>
        </p:spPr>
        <p:txBody>
          <a:bodyPr/>
          <a:lstStyle/>
          <a:p>
            <a:endParaRPr lang="cs-CZ"/>
          </a:p>
        </p:txBody>
      </p:sp>
      <p:sp>
        <p:nvSpPr>
          <p:cNvPr id="111624" name="Rectangle 8"/>
          <p:cNvSpPr>
            <a:spLocks noChangeArrowheads="1"/>
          </p:cNvSpPr>
          <p:nvPr/>
        </p:nvSpPr>
        <p:spPr bwMode="auto">
          <a:xfrm>
            <a:off x="1892300" y="1338263"/>
            <a:ext cx="6172200" cy="4878387"/>
          </a:xfrm>
          <a:prstGeom prst="rect">
            <a:avLst/>
          </a:prstGeom>
          <a:solidFill>
            <a:srgbClr val="EEF1F4"/>
          </a:solidFill>
          <a:ln w="130175">
            <a:solidFill>
              <a:srgbClr val="EEF1F4"/>
            </a:solidFill>
            <a:miter lim="800000"/>
            <a:headEnd/>
            <a:tailEnd/>
          </a:ln>
        </p:spPr>
        <p:txBody>
          <a:bodyPr/>
          <a:lstStyle/>
          <a:p>
            <a:endParaRPr lang="cs-CZ"/>
          </a:p>
        </p:txBody>
      </p:sp>
      <p:sp>
        <p:nvSpPr>
          <p:cNvPr id="111625" name="Rectangle 9"/>
          <p:cNvSpPr>
            <a:spLocks noChangeArrowheads="1"/>
          </p:cNvSpPr>
          <p:nvPr/>
        </p:nvSpPr>
        <p:spPr bwMode="auto">
          <a:xfrm>
            <a:off x="1892300" y="1338263"/>
            <a:ext cx="6172200" cy="4878387"/>
          </a:xfrm>
          <a:prstGeom prst="rect">
            <a:avLst/>
          </a:prstGeom>
          <a:solidFill>
            <a:srgbClr val="EDEFF3"/>
          </a:solidFill>
          <a:ln w="111125">
            <a:solidFill>
              <a:srgbClr val="EDEFF3"/>
            </a:solidFill>
            <a:miter lim="800000"/>
            <a:headEnd/>
            <a:tailEnd/>
          </a:ln>
        </p:spPr>
        <p:txBody>
          <a:bodyPr/>
          <a:lstStyle/>
          <a:p>
            <a:endParaRPr lang="cs-CZ"/>
          </a:p>
        </p:txBody>
      </p:sp>
      <p:sp>
        <p:nvSpPr>
          <p:cNvPr id="111626" name="Rectangle 10"/>
          <p:cNvSpPr>
            <a:spLocks noChangeArrowheads="1"/>
          </p:cNvSpPr>
          <p:nvPr/>
        </p:nvSpPr>
        <p:spPr bwMode="auto">
          <a:xfrm>
            <a:off x="1892300" y="1338263"/>
            <a:ext cx="6172200" cy="4878387"/>
          </a:xfrm>
          <a:prstGeom prst="rect">
            <a:avLst/>
          </a:prstGeom>
          <a:solidFill>
            <a:srgbClr val="EBEEF2"/>
          </a:solidFill>
          <a:ln w="92075">
            <a:solidFill>
              <a:srgbClr val="EBEEF2"/>
            </a:solidFill>
            <a:miter lim="800000"/>
            <a:headEnd/>
            <a:tailEnd/>
          </a:ln>
        </p:spPr>
        <p:txBody>
          <a:bodyPr/>
          <a:lstStyle/>
          <a:p>
            <a:endParaRPr lang="cs-CZ"/>
          </a:p>
        </p:txBody>
      </p:sp>
      <p:sp>
        <p:nvSpPr>
          <p:cNvPr id="111627" name="Rectangle 11"/>
          <p:cNvSpPr>
            <a:spLocks noChangeArrowheads="1"/>
          </p:cNvSpPr>
          <p:nvPr/>
        </p:nvSpPr>
        <p:spPr bwMode="auto">
          <a:xfrm>
            <a:off x="1892300" y="1338263"/>
            <a:ext cx="6172200" cy="4878387"/>
          </a:xfrm>
          <a:prstGeom prst="rect">
            <a:avLst/>
          </a:prstGeom>
          <a:solidFill>
            <a:srgbClr val="EAECF1"/>
          </a:solidFill>
          <a:ln w="74613">
            <a:solidFill>
              <a:srgbClr val="EAECF1"/>
            </a:solidFill>
            <a:miter lim="800000"/>
            <a:headEnd/>
            <a:tailEnd/>
          </a:ln>
        </p:spPr>
        <p:txBody>
          <a:bodyPr/>
          <a:lstStyle/>
          <a:p>
            <a:endParaRPr lang="cs-CZ"/>
          </a:p>
        </p:txBody>
      </p:sp>
      <p:sp>
        <p:nvSpPr>
          <p:cNvPr id="111628" name="Rectangle 12"/>
          <p:cNvSpPr>
            <a:spLocks noChangeArrowheads="1"/>
          </p:cNvSpPr>
          <p:nvPr/>
        </p:nvSpPr>
        <p:spPr bwMode="auto">
          <a:xfrm>
            <a:off x="1892300" y="1338263"/>
            <a:ext cx="6172200" cy="4878387"/>
          </a:xfrm>
          <a:prstGeom prst="rect">
            <a:avLst/>
          </a:prstGeom>
          <a:solidFill>
            <a:srgbClr val="E9EBF0"/>
          </a:solidFill>
          <a:ln w="55563">
            <a:solidFill>
              <a:srgbClr val="E9EBF0"/>
            </a:solidFill>
            <a:miter lim="800000"/>
            <a:headEnd/>
            <a:tailEnd/>
          </a:ln>
        </p:spPr>
        <p:txBody>
          <a:bodyPr/>
          <a:lstStyle/>
          <a:p>
            <a:endParaRPr lang="cs-CZ"/>
          </a:p>
        </p:txBody>
      </p:sp>
      <p:sp>
        <p:nvSpPr>
          <p:cNvPr id="111629" name="Rectangle 13"/>
          <p:cNvSpPr>
            <a:spLocks noChangeArrowheads="1"/>
          </p:cNvSpPr>
          <p:nvPr/>
        </p:nvSpPr>
        <p:spPr bwMode="auto">
          <a:xfrm>
            <a:off x="1892300" y="1338263"/>
            <a:ext cx="6172200" cy="4878387"/>
          </a:xfrm>
          <a:prstGeom prst="rect">
            <a:avLst/>
          </a:prstGeom>
          <a:solidFill>
            <a:srgbClr val="E7EAEF"/>
          </a:solidFill>
          <a:ln w="36513">
            <a:solidFill>
              <a:srgbClr val="E7EAEF"/>
            </a:solidFill>
            <a:miter lim="800000"/>
            <a:headEnd/>
            <a:tailEnd/>
          </a:ln>
        </p:spPr>
        <p:txBody>
          <a:bodyPr/>
          <a:lstStyle/>
          <a:p>
            <a:endParaRPr lang="cs-CZ"/>
          </a:p>
        </p:txBody>
      </p:sp>
      <p:sp>
        <p:nvSpPr>
          <p:cNvPr id="111630" name="Rectangle 14"/>
          <p:cNvSpPr>
            <a:spLocks noChangeArrowheads="1"/>
          </p:cNvSpPr>
          <p:nvPr/>
        </p:nvSpPr>
        <p:spPr bwMode="auto">
          <a:xfrm>
            <a:off x="1892300" y="1338263"/>
            <a:ext cx="6172200" cy="4878387"/>
          </a:xfrm>
          <a:prstGeom prst="rect">
            <a:avLst/>
          </a:prstGeom>
          <a:solidFill>
            <a:srgbClr val="E6E9EF"/>
          </a:solidFill>
          <a:ln w="19050">
            <a:solidFill>
              <a:srgbClr val="E6E9EF"/>
            </a:solidFill>
            <a:miter lim="800000"/>
            <a:headEnd/>
            <a:tailEnd/>
          </a:ln>
        </p:spPr>
        <p:txBody>
          <a:bodyPr/>
          <a:lstStyle/>
          <a:p>
            <a:endParaRPr lang="cs-CZ"/>
          </a:p>
        </p:txBody>
      </p:sp>
      <p:sp>
        <p:nvSpPr>
          <p:cNvPr id="111631" name="Rectangle 15"/>
          <p:cNvSpPr>
            <a:spLocks noChangeArrowheads="1"/>
          </p:cNvSpPr>
          <p:nvPr/>
        </p:nvSpPr>
        <p:spPr bwMode="auto">
          <a:xfrm>
            <a:off x="1725613" y="1171575"/>
            <a:ext cx="6265862" cy="49704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cs-CZ"/>
          </a:p>
        </p:txBody>
      </p:sp>
      <p:sp>
        <p:nvSpPr>
          <p:cNvPr id="111632" name="Rectangle 16"/>
          <p:cNvSpPr>
            <a:spLocks noChangeArrowheads="1"/>
          </p:cNvSpPr>
          <p:nvPr/>
        </p:nvSpPr>
        <p:spPr bwMode="auto">
          <a:xfrm>
            <a:off x="1725613" y="1171575"/>
            <a:ext cx="6265862" cy="49704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cs-CZ"/>
          </a:p>
        </p:txBody>
      </p:sp>
      <p:sp>
        <p:nvSpPr>
          <p:cNvPr id="111633" name="Line 17"/>
          <p:cNvSpPr>
            <a:spLocks noChangeShapeType="1"/>
          </p:cNvSpPr>
          <p:nvPr/>
        </p:nvSpPr>
        <p:spPr bwMode="auto">
          <a:xfrm>
            <a:off x="1725613" y="5122863"/>
            <a:ext cx="6265862"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11634" name="Freeform 18"/>
          <p:cNvSpPr>
            <a:spLocks/>
          </p:cNvSpPr>
          <p:nvPr/>
        </p:nvSpPr>
        <p:spPr bwMode="auto">
          <a:xfrm>
            <a:off x="1725613" y="1190625"/>
            <a:ext cx="6265862" cy="4951413"/>
          </a:xfrm>
          <a:custGeom>
            <a:avLst/>
            <a:gdLst>
              <a:gd name="T0" fmla="*/ 3947 w 3947"/>
              <a:gd name="T1" fmla="*/ 3119 h 3119"/>
              <a:gd name="T2" fmla="*/ 0 w 3947"/>
              <a:gd name="T3" fmla="*/ 3119 h 3119"/>
              <a:gd name="T4" fmla="*/ 0 w 3947"/>
              <a:gd name="T5" fmla="*/ 0 h 3119"/>
            </a:gdLst>
            <a:ahLst/>
            <a:cxnLst>
              <a:cxn ang="0">
                <a:pos x="T0" y="T1"/>
              </a:cxn>
              <a:cxn ang="0">
                <a:pos x="T2" y="T3"/>
              </a:cxn>
              <a:cxn ang="0">
                <a:pos x="T4" y="T5"/>
              </a:cxn>
            </a:cxnLst>
            <a:rect l="0" t="0" r="r" b="b"/>
            <a:pathLst>
              <a:path w="3947" h="3119">
                <a:moveTo>
                  <a:pt x="3947" y="3119"/>
                </a:moveTo>
                <a:lnTo>
                  <a:pt x="0" y="3119"/>
                </a:lnTo>
                <a:lnTo>
                  <a:pt x="0" y="0"/>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1635" name="Line 19"/>
          <p:cNvSpPr>
            <a:spLocks noChangeShapeType="1"/>
          </p:cNvSpPr>
          <p:nvPr/>
        </p:nvSpPr>
        <p:spPr bwMode="auto">
          <a:xfrm flipH="1">
            <a:off x="1725613" y="4084638"/>
            <a:ext cx="149225"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11636" name="Line 20"/>
          <p:cNvSpPr>
            <a:spLocks noChangeShapeType="1"/>
          </p:cNvSpPr>
          <p:nvPr/>
        </p:nvSpPr>
        <p:spPr bwMode="auto">
          <a:xfrm flipH="1">
            <a:off x="1725613" y="3063875"/>
            <a:ext cx="149225"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11637" name="Line 21"/>
          <p:cNvSpPr>
            <a:spLocks noChangeShapeType="1"/>
          </p:cNvSpPr>
          <p:nvPr/>
        </p:nvSpPr>
        <p:spPr bwMode="auto">
          <a:xfrm flipH="1">
            <a:off x="1725613" y="2043113"/>
            <a:ext cx="149225"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11638" name="Line 22"/>
          <p:cNvSpPr>
            <a:spLocks noChangeShapeType="1"/>
          </p:cNvSpPr>
          <p:nvPr/>
        </p:nvSpPr>
        <p:spPr bwMode="auto">
          <a:xfrm>
            <a:off x="1947863" y="5994400"/>
            <a:ext cx="1587" cy="14763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11639" name="Line 23"/>
          <p:cNvSpPr>
            <a:spLocks noChangeShapeType="1"/>
          </p:cNvSpPr>
          <p:nvPr/>
        </p:nvSpPr>
        <p:spPr bwMode="auto">
          <a:xfrm>
            <a:off x="2782888" y="5994400"/>
            <a:ext cx="1587" cy="14763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11640" name="Line 24"/>
          <p:cNvSpPr>
            <a:spLocks noChangeShapeType="1"/>
          </p:cNvSpPr>
          <p:nvPr/>
        </p:nvSpPr>
        <p:spPr bwMode="auto">
          <a:xfrm>
            <a:off x="3635375" y="5994400"/>
            <a:ext cx="1588" cy="14763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11641" name="Line 25"/>
          <p:cNvSpPr>
            <a:spLocks noChangeShapeType="1"/>
          </p:cNvSpPr>
          <p:nvPr/>
        </p:nvSpPr>
        <p:spPr bwMode="auto">
          <a:xfrm>
            <a:off x="2282825" y="6069013"/>
            <a:ext cx="1588" cy="7302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11642" name="Line 26"/>
          <p:cNvSpPr>
            <a:spLocks noChangeShapeType="1"/>
          </p:cNvSpPr>
          <p:nvPr/>
        </p:nvSpPr>
        <p:spPr bwMode="auto">
          <a:xfrm>
            <a:off x="2449513" y="6069013"/>
            <a:ext cx="1587" cy="7302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11643" name="Line 27"/>
          <p:cNvSpPr>
            <a:spLocks noChangeShapeType="1"/>
          </p:cNvSpPr>
          <p:nvPr/>
        </p:nvSpPr>
        <p:spPr bwMode="auto">
          <a:xfrm>
            <a:off x="2616200" y="6069013"/>
            <a:ext cx="1588" cy="7302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11644" name="Line 28"/>
          <p:cNvSpPr>
            <a:spLocks noChangeShapeType="1"/>
          </p:cNvSpPr>
          <p:nvPr/>
        </p:nvSpPr>
        <p:spPr bwMode="auto">
          <a:xfrm>
            <a:off x="2114550" y="6069013"/>
            <a:ext cx="1588" cy="7302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11645" name="Line 29"/>
          <p:cNvSpPr>
            <a:spLocks noChangeShapeType="1"/>
          </p:cNvSpPr>
          <p:nvPr/>
        </p:nvSpPr>
        <p:spPr bwMode="auto">
          <a:xfrm>
            <a:off x="1725613" y="5938838"/>
            <a:ext cx="93662"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11646" name="Line 30"/>
          <p:cNvSpPr>
            <a:spLocks noChangeShapeType="1"/>
          </p:cNvSpPr>
          <p:nvPr/>
        </p:nvSpPr>
        <p:spPr bwMode="auto">
          <a:xfrm>
            <a:off x="1725613" y="5734050"/>
            <a:ext cx="93662"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11647" name="Line 31"/>
          <p:cNvSpPr>
            <a:spLocks noChangeShapeType="1"/>
          </p:cNvSpPr>
          <p:nvPr/>
        </p:nvSpPr>
        <p:spPr bwMode="auto">
          <a:xfrm>
            <a:off x="1725613" y="5530850"/>
            <a:ext cx="93662"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11648" name="Line 32"/>
          <p:cNvSpPr>
            <a:spLocks noChangeShapeType="1"/>
          </p:cNvSpPr>
          <p:nvPr/>
        </p:nvSpPr>
        <p:spPr bwMode="auto">
          <a:xfrm>
            <a:off x="1725613" y="5326063"/>
            <a:ext cx="93662"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11649" name="Line 33"/>
          <p:cNvSpPr>
            <a:spLocks noChangeShapeType="1"/>
          </p:cNvSpPr>
          <p:nvPr/>
        </p:nvSpPr>
        <p:spPr bwMode="auto">
          <a:xfrm>
            <a:off x="1725613" y="4918075"/>
            <a:ext cx="93662"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11650" name="Line 34"/>
          <p:cNvSpPr>
            <a:spLocks noChangeShapeType="1"/>
          </p:cNvSpPr>
          <p:nvPr/>
        </p:nvSpPr>
        <p:spPr bwMode="auto">
          <a:xfrm>
            <a:off x="1725613" y="4714875"/>
            <a:ext cx="93662"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11651" name="Line 35"/>
          <p:cNvSpPr>
            <a:spLocks noChangeShapeType="1"/>
          </p:cNvSpPr>
          <p:nvPr/>
        </p:nvSpPr>
        <p:spPr bwMode="auto">
          <a:xfrm>
            <a:off x="1725613" y="4492625"/>
            <a:ext cx="93662"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11652" name="Line 36"/>
          <p:cNvSpPr>
            <a:spLocks noChangeShapeType="1"/>
          </p:cNvSpPr>
          <p:nvPr/>
        </p:nvSpPr>
        <p:spPr bwMode="auto">
          <a:xfrm>
            <a:off x="1725613" y="4287838"/>
            <a:ext cx="93662"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11653" name="Line 37"/>
          <p:cNvSpPr>
            <a:spLocks noChangeShapeType="1"/>
          </p:cNvSpPr>
          <p:nvPr/>
        </p:nvSpPr>
        <p:spPr bwMode="auto">
          <a:xfrm>
            <a:off x="1725613" y="3879850"/>
            <a:ext cx="93662"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11654" name="Line 38"/>
          <p:cNvSpPr>
            <a:spLocks noChangeShapeType="1"/>
          </p:cNvSpPr>
          <p:nvPr/>
        </p:nvSpPr>
        <p:spPr bwMode="auto">
          <a:xfrm>
            <a:off x="1725613" y="3676650"/>
            <a:ext cx="93662"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11655" name="Line 39"/>
          <p:cNvSpPr>
            <a:spLocks noChangeShapeType="1"/>
          </p:cNvSpPr>
          <p:nvPr/>
        </p:nvSpPr>
        <p:spPr bwMode="auto">
          <a:xfrm>
            <a:off x="1725613" y="3471863"/>
            <a:ext cx="93662"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11656" name="Line 40"/>
          <p:cNvSpPr>
            <a:spLocks noChangeShapeType="1"/>
          </p:cNvSpPr>
          <p:nvPr/>
        </p:nvSpPr>
        <p:spPr bwMode="auto">
          <a:xfrm>
            <a:off x="1725613" y="3268663"/>
            <a:ext cx="93662"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11657" name="Line 41"/>
          <p:cNvSpPr>
            <a:spLocks noChangeShapeType="1"/>
          </p:cNvSpPr>
          <p:nvPr/>
        </p:nvSpPr>
        <p:spPr bwMode="auto">
          <a:xfrm>
            <a:off x="1725613" y="2247900"/>
            <a:ext cx="93662"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11658" name="Line 42"/>
          <p:cNvSpPr>
            <a:spLocks noChangeShapeType="1"/>
          </p:cNvSpPr>
          <p:nvPr/>
        </p:nvSpPr>
        <p:spPr bwMode="auto">
          <a:xfrm>
            <a:off x="1725613" y="2451100"/>
            <a:ext cx="93662"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11659" name="Line 43"/>
          <p:cNvSpPr>
            <a:spLocks noChangeShapeType="1"/>
          </p:cNvSpPr>
          <p:nvPr/>
        </p:nvSpPr>
        <p:spPr bwMode="auto">
          <a:xfrm>
            <a:off x="1725613" y="2655888"/>
            <a:ext cx="93662"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11660" name="Line 44"/>
          <p:cNvSpPr>
            <a:spLocks noChangeShapeType="1"/>
          </p:cNvSpPr>
          <p:nvPr/>
        </p:nvSpPr>
        <p:spPr bwMode="auto">
          <a:xfrm>
            <a:off x="1725613" y="2859088"/>
            <a:ext cx="93662"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11661" name="Line 45"/>
          <p:cNvSpPr>
            <a:spLocks noChangeShapeType="1"/>
          </p:cNvSpPr>
          <p:nvPr/>
        </p:nvSpPr>
        <p:spPr bwMode="auto">
          <a:xfrm>
            <a:off x="1725613" y="1227138"/>
            <a:ext cx="93662"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11662" name="Line 46"/>
          <p:cNvSpPr>
            <a:spLocks noChangeShapeType="1"/>
          </p:cNvSpPr>
          <p:nvPr/>
        </p:nvSpPr>
        <p:spPr bwMode="auto">
          <a:xfrm>
            <a:off x="1725613" y="1431925"/>
            <a:ext cx="93662"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11663" name="Line 47"/>
          <p:cNvSpPr>
            <a:spLocks noChangeShapeType="1"/>
          </p:cNvSpPr>
          <p:nvPr/>
        </p:nvSpPr>
        <p:spPr bwMode="auto">
          <a:xfrm>
            <a:off x="1725613" y="1635125"/>
            <a:ext cx="93662"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11664" name="Line 48"/>
          <p:cNvSpPr>
            <a:spLocks noChangeShapeType="1"/>
          </p:cNvSpPr>
          <p:nvPr/>
        </p:nvSpPr>
        <p:spPr bwMode="auto">
          <a:xfrm>
            <a:off x="1725613" y="1839913"/>
            <a:ext cx="93662"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11665" name="Line 49"/>
          <p:cNvSpPr>
            <a:spLocks noChangeShapeType="1"/>
          </p:cNvSpPr>
          <p:nvPr/>
        </p:nvSpPr>
        <p:spPr bwMode="auto">
          <a:xfrm>
            <a:off x="3116263" y="6069013"/>
            <a:ext cx="1587" cy="7302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11666" name="Line 50"/>
          <p:cNvSpPr>
            <a:spLocks noChangeShapeType="1"/>
          </p:cNvSpPr>
          <p:nvPr/>
        </p:nvSpPr>
        <p:spPr bwMode="auto">
          <a:xfrm>
            <a:off x="3282950" y="6069013"/>
            <a:ext cx="1588" cy="7302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11667" name="Line 51"/>
          <p:cNvSpPr>
            <a:spLocks noChangeShapeType="1"/>
          </p:cNvSpPr>
          <p:nvPr/>
        </p:nvSpPr>
        <p:spPr bwMode="auto">
          <a:xfrm>
            <a:off x="3468688" y="6069013"/>
            <a:ext cx="1587" cy="7302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11668" name="Line 52"/>
          <p:cNvSpPr>
            <a:spLocks noChangeShapeType="1"/>
          </p:cNvSpPr>
          <p:nvPr/>
        </p:nvSpPr>
        <p:spPr bwMode="auto">
          <a:xfrm>
            <a:off x="2949575" y="6069013"/>
            <a:ext cx="1588" cy="7302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11669" name="Line 53"/>
          <p:cNvSpPr>
            <a:spLocks noChangeShapeType="1"/>
          </p:cNvSpPr>
          <p:nvPr/>
        </p:nvSpPr>
        <p:spPr bwMode="auto">
          <a:xfrm>
            <a:off x="4468813" y="5994400"/>
            <a:ext cx="1587" cy="14763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11670" name="Line 54"/>
          <p:cNvSpPr>
            <a:spLocks noChangeShapeType="1"/>
          </p:cNvSpPr>
          <p:nvPr/>
        </p:nvSpPr>
        <p:spPr bwMode="auto">
          <a:xfrm>
            <a:off x="3968750" y="6069013"/>
            <a:ext cx="1588" cy="7302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11671" name="Line 55"/>
          <p:cNvSpPr>
            <a:spLocks noChangeShapeType="1"/>
          </p:cNvSpPr>
          <p:nvPr/>
        </p:nvSpPr>
        <p:spPr bwMode="auto">
          <a:xfrm>
            <a:off x="4135438" y="6069013"/>
            <a:ext cx="1587" cy="7302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11672" name="Line 56"/>
          <p:cNvSpPr>
            <a:spLocks noChangeShapeType="1"/>
          </p:cNvSpPr>
          <p:nvPr/>
        </p:nvSpPr>
        <p:spPr bwMode="auto">
          <a:xfrm>
            <a:off x="4302125" y="6069013"/>
            <a:ext cx="1588" cy="7302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11673" name="Line 57"/>
          <p:cNvSpPr>
            <a:spLocks noChangeShapeType="1"/>
          </p:cNvSpPr>
          <p:nvPr/>
        </p:nvSpPr>
        <p:spPr bwMode="auto">
          <a:xfrm>
            <a:off x="3802063" y="6069013"/>
            <a:ext cx="1587" cy="7302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11674" name="Line 58"/>
          <p:cNvSpPr>
            <a:spLocks noChangeShapeType="1"/>
          </p:cNvSpPr>
          <p:nvPr/>
        </p:nvSpPr>
        <p:spPr bwMode="auto">
          <a:xfrm>
            <a:off x="5303838" y="5994400"/>
            <a:ext cx="1587" cy="14763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11675" name="Line 59"/>
          <p:cNvSpPr>
            <a:spLocks noChangeShapeType="1"/>
          </p:cNvSpPr>
          <p:nvPr/>
        </p:nvSpPr>
        <p:spPr bwMode="auto">
          <a:xfrm>
            <a:off x="4802188" y="6069013"/>
            <a:ext cx="1587" cy="7302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11676" name="Line 60"/>
          <p:cNvSpPr>
            <a:spLocks noChangeShapeType="1"/>
          </p:cNvSpPr>
          <p:nvPr/>
        </p:nvSpPr>
        <p:spPr bwMode="auto">
          <a:xfrm>
            <a:off x="4968875" y="6069013"/>
            <a:ext cx="1588" cy="7302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11677" name="Line 61"/>
          <p:cNvSpPr>
            <a:spLocks noChangeShapeType="1"/>
          </p:cNvSpPr>
          <p:nvPr/>
        </p:nvSpPr>
        <p:spPr bwMode="auto">
          <a:xfrm>
            <a:off x="5137150" y="6069013"/>
            <a:ext cx="1588" cy="7302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11678" name="Line 62"/>
          <p:cNvSpPr>
            <a:spLocks noChangeShapeType="1"/>
          </p:cNvSpPr>
          <p:nvPr/>
        </p:nvSpPr>
        <p:spPr bwMode="auto">
          <a:xfrm>
            <a:off x="4635500" y="6069013"/>
            <a:ext cx="1588" cy="7302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11679" name="Line 63"/>
          <p:cNvSpPr>
            <a:spLocks noChangeShapeType="1"/>
          </p:cNvSpPr>
          <p:nvPr/>
        </p:nvSpPr>
        <p:spPr bwMode="auto">
          <a:xfrm>
            <a:off x="6156325" y="5994400"/>
            <a:ext cx="1588" cy="14763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11680" name="Line 64"/>
          <p:cNvSpPr>
            <a:spLocks noChangeShapeType="1"/>
          </p:cNvSpPr>
          <p:nvPr/>
        </p:nvSpPr>
        <p:spPr bwMode="auto">
          <a:xfrm>
            <a:off x="5637213" y="6069013"/>
            <a:ext cx="1587" cy="7302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11681" name="Line 65"/>
          <p:cNvSpPr>
            <a:spLocks noChangeShapeType="1"/>
          </p:cNvSpPr>
          <p:nvPr/>
        </p:nvSpPr>
        <p:spPr bwMode="auto">
          <a:xfrm>
            <a:off x="5822950" y="6069013"/>
            <a:ext cx="1588" cy="7302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11682" name="Line 66"/>
          <p:cNvSpPr>
            <a:spLocks noChangeShapeType="1"/>
          </p:cNvSpPr>
          <p:nvPr/>
        </p:nvSpPr>
        <p:spPr bwMode="auto">
          <a:xfrm>
            <a:off x="5989638" y="6069013"/>
            <a:ext cx="1587" cy="7302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11683" name="Line 67"/>
          <p:cNvSpPr>
            <a:spLocks noChangeShapeType="1"/>
          </p:cNvSpPr>
          <p:nvPr/>
        </p:nvSpPr>
        <p:spPr bwMode="auto">
          <a:xfrm>
            <a:off x="5470525" y="6069013"/>
            <a:ext cx="1588" cy="7302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11684" name="Line 68"/>
          <p:cNvSpPr>
            <a:spLocks noChangeShapeType="1"/>
          </p:cNvSpPr>
          <p:nvPr/>
        </p:nvSpPr>
        <p:spPr bwMode="auto">
          <a:xfrm>
            <a:off x="6989763" y="5994400"/>
            <a:ext cx="1587" cy="14763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11685" name="Line 69"/>
          <p:cNvSpPr>
            <a:spLocks noChangeShapeType="1"/>
          </p:cNvSpPr>
          <p:nvPr/>
        </p:nvSpPr>
        <p:spPr bwMode="auto">
          <a:xfrm>
            <a:off x="6489700" y="6069013"/>
            <a:ext cx="1588" cy="7302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11686" name="Line 70"/>
          <p:cNvSpPr>
            <a:spLocks noChangeShapeType="1"/>
          </p:cNvSpPr>
          <p:nvPr/>
        </p:nvSpPr>
        <p:spPr bwMode="auto">
          <a:xfrm>
            <a:off x="6656388" y="6069013"/>
            <a:ext cx="1587" cy="7302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11687" name="Line 71"/>
          <p:cNvSpPr>
            <a:spLocks noChangeShapeType="1"/>
          </p:cNvSpPr>
          <p:nvPr/>
        </p:nvSpPr>
        <p:spPr bwMode="auto">
          <a:xfrm>
            <a:off x="6823075" y="6069013"/>
            <a:ext cx="1588" cy="7302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11688" name="Line 72"/>
          <p:cNvSpPr>
            <a:spLocks noChangeShapeType="1"/>
          </p:cNvSpPr>
          <p:nvPr/>
        </p:nvSpPr>
        <p:spPr bwMode="auto">
          <a:xfrm>
            <a:off x="6323013" y="6069013"/>
            <a:ext cx="1587" cy="7302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11689" name="Line 73"/>
          <p:cNvSpPr>
            <a:spLocks noChangeShapeType="1"/>
          </p:cNvSpPr>
          <p:nvPr/>
        </p:nvSpPr>
        <p:spPr bwMode="auto">
          <a:xfrm>
            <a:off x="7823200" y="5994400"/>
            <a:ext cx="1588" cy="14763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11690" name="Line 74"/>
          <p:cNvSpPr>
            <a:spLocks noChangeShapeType="1"/>
          </p:cNvSpPr>
          <p:nvPr/>
        </p:nvSpPr>
        <p:spPr bwMode="auto">
          <a:xfrm>
            <a:off x="7323138" y="6069013"/>
            <a:ext cx="1587" cy="7302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11691" name="Line 75"/>
          <p:cNvSpPr>
            <a:spLocks noChangeShapeType="1"/>
          </p:cNvSpPr>
          <p:nvPr/>
        </p:nvSpPr>
        <p:spPr bwMode="auto">
          <a:xfrm>
            <a:off x="7489825" y="6069013"/>
            <a:ext cx="1588" cy="7302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11692" name="Line 76"/>
          <p:cNvSpPr>
            <a:spLocks noChangeShapeType="1"/>
          </p:cNvSpPr>
          <p:nvPr/>
        </p:nvSpPr>
        <p:spPr bwMode="auto">
          <a:xfrm>
            <a:off x="7656513" y="6069013"/>
            <a:ext cx="1587" cy="7302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11693" name="Line 77"/>
          <p:cNvSpPr>
            <a:spLocks noChangeShapeType="1"/>
          </p:cNvSpPr>
          <p:nvPr/>
        </p:nvSpPr>
        <p:spPr bwMode="auto">
          <a:xfrm>
            <a:off x="7991475" y="6069013"/>
            <a:ext cx="1588" cy="7302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11694" name="Line 78"/>
          <p:cNvSpPr>
            <a:spLocks noChangeShapeType="1"/>
          </p:cNvSpPr>
          <p:nvPr/>
        </p:nvSpPr>
        <p:spPr bwMode="auto">
          <a:xfrm>
            <a:off x="7156450" y="6069013"/>
            <a:ext cx="1588" cy="7302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11695" name="Rectangle 79"/>
          <p:cNvSpPr>
            <a:spLocks noChangeArrowheads="1"/>
          </p:cNvSpPr>
          <p:nvPr/>
        </p:nvSpPr>
        <p:spPr bwMode="auto">
          <a:xfrm>
            <a:off x="1693863" y="6200775"/>
            <a:ext cx="5365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600">
                <a:solidFill>
                  <a:srgbClr val="000000"/>
                </a:solidFill>
                <a:latin typeface="Arial" charset="0"/>
              </a:rPr>
              <a:t>1965</a:t>
            </a:r>
            <a:endParaRPr lang="en-US" sz="2400">
              <a:latin typeface="Times New Roman" pitchFamily="18" charset="0"/>
            </a:endParaRPr>
          </a:p>
        </p:txBody>
      </p:sp>
      <p:sp>
        <p:nvSpPr>
          <p:cNvPr id="111696" name="Rectangle 80"/>
          <p:cNvSpPr>
            <a:spLocks noChangeArrowheads="1"/>
          </p:cNvSpPr>
          <p:nvPr/>
        </p:nvSpPr>
        <p:spPr bwMode="auto">
          <a:xfrm>
            <a:off x="468313" y="765175"/>
            <a:ext cx="1298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cs-CZ" sz="1600" b="1">
                <a:solidFill>
                  <a:srgbClr val="000000"/>
                </a:solidFill>
                <a:latin typeface="Arial" charset="0"/>
              </a:rPr>
              <a:t>Úroková míra</a:t>
            </a:r>
            <a:endParaRPr lang="en-US" sz="2400">
              <a:latin typeface="Times New Roman" pitchFamily="18" charset="0"/>
            </a:endParaRPr>
          </a:p>
        </p:txBody>
      </p:sp>
      <p:sp>
        <p:nvSpPr>
          <p:cNvPr id="111698" name="Rectangle 82"/>
          <p:cNvSpPr>
            <a:spLocks noChangeArrowheads="1"/>
          </p:cNvSpPr>
          <p:nvPr/>
        </p:nvSpPr>
        <p:spPr bwMode="auto">
          <a:xfrm>
            <a:off x="827088" y="981075"/>
            <a:ext cx="8477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cs-CZ" sz="1600" b="1">
                <a:solidFill>
                  <a:srgbClr val="000000"/>
                </a:solidFill>
                <a:latin typeface="Arial" charset="0"/>
              </a:rPr>
              <a:t> % ročně</a:t>
            </a:r>
            <a:endParaRPr lang="en-US" sz="2400">
              <a:latin typeface="Times New Roman" pitchFamily="18" charset="0"/>
            </a:endParaRPr>
          </a:p>
        </p:txBody>
      </p:sp>
      <p:sp>
        <p:nvSpPr>
          <p:cNvPr id="111699" name="Rectangle 83"/>
          <p:cNvSpPr>
            <a:spLocks noChangeArrowheads="1"/>
          </p:cNvSpPr>
          <p:nvPr/>
        </p:nvSpPr>
        <p:spPr bwMode="auto">
          <a:xfrm>
            <a:off x="1416050" y="1936750"/>
            <a:ext cx="3143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600">
                <a:solidFill>
                  <a:srgbClr val="000000"/>
                </a:solidFill>
                <a:latin typeface="Arial" charset="0"/>
              </a:rPr>
              <a:t>15</a:t>
            </a:r>
            <a:endParaRPr lang="en-US" sz="2400">
              <a:latin typeface="Times New Roman" pitchFamily="18" charset="0"/>
            </a:endParaRPr>
          </a:p>
        </p:txBody>
      </p:sp>
      <p:grpSp>
        <p:nvGrpSpPr>
          <p:cNvPr id="111700" name="Group 84"/>
          <p:cNvGrpSpPr>
            <a:grpSpLocks/>
          </p:cNvGrpSpPr>
          <p:nvPr/>
        </p:nvGrpSpPr>
        <p:grpSpPr bwMode="auto">
          <a:xfrm>
            <a:off x="3709988" y="5626100"/>
            <a:ext cx="2187575" cy="277813"/>
            <a:chOff x="2337" y="3544"/>
            <a:chExt cx="1378" cy="175"/>
          </a:xfrm>
        </p:grpSpPr>
        <p:sp>
          <p:nvSpPr>
            <p:cNvPr id="111701" name="Line 85"/>
            <p:cNvSpPr>
              <a:spLocks noChangeShapeType="1"/>
            </p:cNvSpPr>
            <p:nvPr/>
          </p:nvSpPr>
          <p:spPr bwMode="auto">
            <a:xfrm>
              <a:off x="2337" y="3612"/>
              <a:ext cx="350"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11702" name="Rectangle 86"/>
            <p:cNvSpPr>
              <a:spLocks noChangeArrowheads="1"/>
            </p:cNvSpPr>
            <p:nvPr/>
          </p:nvSpPr>
          <p:spPr bwMode="auto">
            <a:xfrm>
              <a:off x="2716" y="3544"/>
              <a:ext cx="999"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600">
                  <a:solidFill>
                    <a:srgbClr val="000000"/>
                  </a:solidFill>
                  <a:latin typeface="Arial" charset="0"/>
                </a:rPr>
                <a:t>Real interest rate</a:t>
              </a:r>
              <a:endParaRPr lang="en-US" sz="2400">
                <a:latin typeface="Times New Roman" pitchFamily="18" charset="0"/>
              </a:endParaRPr>
            </a:p>
          </p:txBody>
        </p:sp>
      </p:grpSp>
      <p:sp>
        <p:nvSpPr>
          <p:cNvPr id="111703" name="Rectangle 87"/>
          <p:cNvSpPr>
            <a:spLocks noChangeArrowheads="1"/>
          </p:cNvSpPr>
          <p:nvPr/>
        </p:nvSpPr>
        <p:spPr bwMode="auto">
          <a:xfrm>
            <a:off x="1416050" y="2947988"/>
            <a:ext cx="3143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600">
                <a:solidFill>
                  <a:srgbClr val="000000"/>
                </a:solidFill>
                <a:latin typeface="Arial" charset="0"/>
              </a:rPr>
              <a:t>10</a:t>
            </a:r>
            <a:endParaRPr lang="en-US" sz="2400">
              <a:latin typeface="Times New Roman" pitchFamily="18" charset="0"/>
            </a:endParaRPr>
          </a:p>
        </p:txBody>
      </p:sp>
      <p:sp>
        <p:nvSpPr>
          <p:cNvPr id="111704" name="Rectangle 88"/>
          <p:cNvSpPr>
            <a:spLocks noChangeArrowheads="1"/>
          </p:cNvSpPr>
          <p:nvPr/>
        </p:nvSpPr>
        <p:spPr bwMode="auto">
          <a:xfrm>
            <a:off x="1527175" y="3967163"/>
            <a:ext cx="2032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600">
                <a:solidFill>
                  <a:srgbClr val="000000"/>
                </a:solidFill>
                <a:latin typeface="Arial" charset="0"/>
              </a:rPr>
              <a:t>5</a:t>
            </a:r>
            <a:endParaRPr lang="en-US" sz="2400">
              <a:latin typeface="Times New Roman" pitchFamily="18" charset="0"/>
            </a:endParaRPr>
          </a:p>
        </p:txBody>
      </p:sp>
      <p:sp>
        <p:nvSpPr>
          <p:cNvPr id="111705" name="Rectangle 89"/>
          <p:cNvSpPr>
            <a:spLocks noChangeArrowheads="1"/>
          </p:cNvSpPr>
          <p:nvPr/>
        </p:nvSpPr>
        <p:spPr bwMode="auto">
          <a:xfrm>
            <a:off x="1527175" y="5003800"/>
            <a:ext cx="2032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600">
                <a:solidFill>
                  <a:srgbClr val="000000"/>
                </a:solidFill>
                <a:latin typeface="Arial" charset="0"/>
              </a:rPr>
              <a:t>0</a:t>
            </a:r>
            <a:endParaRPr lang="en-US" sz="2400">
              <a:latin typeface="Times New Roman" pitchFamily="18" charset="0"/>
            </a:endParaRPr>
          </a:p>
        </p:txBody>
      </p:sp>
      <p:sp>
        <p:nvSpPr>
          <p:cNvPr id="111706" name="Rectangle 90"/>
          <p:cNvSpPr>
            <a:spLocks noChangeArrowheads="1"/>
          </p:cNvSpPr>
          <p:nvPr/>
        </p:nvSpPr>
        <p:spPr bwMode="auto">
          <a:xfrm>
            <a:off x="1414463" y="6027738"/>
            <a:ext cx="225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eaLnBrk="0" hangingPunct="0"/>
            <a:r>
              <a:rPr lang="en-US" sz="1600">
                <a:solidFill>
                  <a:srgbClr val="000000"/>
                </a:solidFill>
                <a:latin typeface="Arial" charset="0"/>
              </a:rPr>
              <a:t>–5</a:t>
            </a:r>
            <a:endParaRPr lang="en-US" sz="2400">
              <a:latin typeface="Times New Roman" pitchFamily="18" charset="0"/>
            </a:endParaRPr>
          </a:p>
        </p:txBody>
      </p:sp>
      <p:sp>
        <p:nvSpPr>
          <p:cNvPr id="111707" name="Rectangle 91"/>
          <p:cNvSpPr>
            <a:spLocks noChangeArrowheads="1"/>
          </p:cNvSpPr>
          <p:nvPr/>
        </p:nvSpPr>
        <p:spPr bwMode="auto">
          <a:xfrm>
            <a:off x="2540000" y="6200775"/>
            <a:ext cx="5365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600">
                <a:solidFill>
                  <a:srgbClr val="000000"/>
                </a:solidFill>
                <a:latin typeface="Arial" charset="0"/>
              </a:rPr>
              <a:t>1970</a:t>
            </a:r>
            <a:endParaRPr lang="en-US" sz="2400">
              <a:latin typeface="Times New Roman" pitchFamily="18" charset="0"/>
            </a:endParaRPr>
          </a:p>
        </p:txBody>
      </p:sp>
      <p:sp>
        <p:nvSpPr>
          <p:cNvPr id="111708" name="Rectangle 92"/>
          <p:cNvSpPr>
            <a:spLocks noChangeArrowheads="1"/>
          </p:cNvSpPr>
          <p:nvPr/>
        </p:nvSpPr>
        <p:spPr bwMode="auto">
          <a:xfrm>
            <a:off x="3379788" y="6200775"/>
            <a:ext cx="5365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600">
                <a:solidFill>
                  <a:srgbClr val="000000"/>
                </a:solidFill>
                <a:latin typeface="Arial" charset="0"/>
              </a:rPr>
              <a:t>1975</a:t>
            </a:r>
            <a:endParaRPr lang="en-US" sz="2400">
              <a:latin typeface="Times New Roman" pitchFamily="18" charset="0"/>
            </a:endParaRPr>
          </a:p>
        </p:txBody>
      </p:sp>
      <p:sp>
        <p:nvSpPr>
          <p:cNvPr id="111709" name="Rectangle 93"/>
          <p:cNvSpPr>
            <a:spLocks noChangeArrowheads="1"/>
          </p:cNvSpPr>
          <p:nvPr/>
        </p:nvSpPr>
        <p:spPr bwMode="auto">
          <a:xfrm>
            <a:off x="4225925" y="6200775"/>
            <a:ext cx="5365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600">
                <a:solidFill>
                  <a:srgbClr val="000000"/>
                </a:solidFill>
                <a:latin typeface="Arial" charset="0"/>
              </a:rPr>
              <a:t>1980</a:t>
            </a:r>
            <a:endParaRPr lang="en-US" sz="2400">
              <a:latin typeface="Times New Roman" pitchFamily="18" charset="0"/>
            </a:endParaRPr>
          </a:p>
        </p:txBody>
      </p:sp>
      <p:sp>
        <p:nvSpPr>
          <p:cNvPr id="111710" name="Rectangle 94"/>
          <p:cNvSpPr>
            <a:spLocks noChangeArrowheads="1"/>
          </p:cNvSpPr>
          <p:nvPr/>
        </p:nvSpPr>
        <p:spPr bwMode="auto">
          <a:xfrm>
            <a:off x="5065713" y="6200775"/>
            <a:ext cx="5365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600">
                <a:solidFill>
                  <a:srgbClr val="000000"/>
                </a:solidFill>
                <a:latin typeface="Arial" charset="0"/>
              </a:rPr>
              <a:t>1985</a:t>
            </a:r>
            <a:endParaRPr lang="en-US" sz="2400">
              <a:latin typeface="Times New Roman" pitchFamily="18" charset="0"/>
            </a:endParaRPr>
          </a:p>
        </p:txBody>
      </p:sp>
      <p:sp>
        <p:nvSpPr>
          <p:cNvPr id="111711" name="Rectangle 95"/>
          <p:cNvSpPr>
            <a:spLocks noChangeArrowheads="1"/>
          </p:cNvSpPr>
          <p:nvPr/>
        </p:nvSpPr>
        <p:spPr bwMode="auto">
          <a:xfrm>
            <a:off x="5910263" y="6200775"/>
            <a:ext cx="5365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600">
                <a:solidFill>
                  <a:srgbClr val="000000"/>
                </a:solidFill>
                <a:latin typeface="Arial" charset="0"/>
              </a:rPr>
              <a:t>1990</a:t>
            </a:r>
            <a:endParaRPr lang="en-US" sz="2400">
              <a:latin typeface="Times New Roman" pitchFamily="18" charset="0"/>
            </a:endParaRPr>
          </a:p>
        </p:txBody>
      </p:sp>
      <p:sp>
        <p:nvSpPr>
          <p:cNvPr id="111712" name="Rectangle 96"/>
          <p:cNvSpPr>
            <a:spLocks noChangeArrowheads="1"/>
          </p:cNvSpPr>
          <p:nvPr/>
        </p:nvSpPr>
        <p:spPr bwMode="auto">
          <a:xfrm>
            <a:off x="6750050" y="6200775"/>
            <a:ext cx="5365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600">
                <a:solidFill>
                  <a:srgbClr val="000000"/>
                </a:solidFill>
                <a:latin typeface="Arial" charset="0"/>
              </a:rPr>
              <a:t>1995</a:t>
            </a:r>
            <a:endParaRPr lang="en-US" sz="2400">
              <a:latin typeface="Times New Roman" pitchFamily="18" charset="0"/>
            </a:endParaRPr>
          </a:p>
        </p:txBody>
      </p:sp>
      <p:sp>
        <p:nvSpPr>
          <p:cNvPr id="111713" name="Rectangle 97"/>
          <p:cNvSpPr>
            <a:spLocks noChangeArrowheads="1"/>
          </p:cNvSpPr>
          <p:nvPr/>
        </p:nvSpPr>
        <p:spPr bwMode="auto">
          <a:xfrm>
            <a:off x="7589838" y="6200775"/>
            <a:ext cx="5365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600">
                <a:solidFill>
                  <a:srgbClr val="000000"/>
                </a:solidFill>
                <a:latin typeface="Arial" charset="0"/>
              </a:rPr>
              <a:t>2000</a:t>
            </a:r>
            <a:endParaRPr lang="en-US" sz="2400">
              <a:latin typeface="Times New Roman" pitchFamily="18" charset="0"/>
            </a:endParaRPr>
          </a:p>
        </p:txBody>
      </p:sp>
      <p:grpSp>
        <p:nvGrpSpPr>
          <p:cNvPr id="111714" name="Group 98"/>
          <p:cNvGrpSpPr>
            <a:grpSpLocks/>
          </p:cNvGrpSpPr>
          <p:nvPr/>
        </p:nvGrpSpPr>
        <p:grpSpPr bwMode="auto">
          <a:xfrm>
            <a:off x="2039938" y="2935288"/>
            <a:ext cx="2151062" cy="277812"/>
            <a:chOff x="1285" y="1849"/>
            <a:chExt cx="1355" cy="175"/>
          </a:xfrm>
        </p:grpSpPr>
        <p:sp>
          <p:nvSpPr>
            <p:cNvPr id="111715" name="Line 99"/>
            <p:cNvSpPr>
              <a:spLocks noChangeShapeType="1"/>
            </p:cNvSpPr>
            <p:nvPr/>
          </p:nvSpPr>
          <p:spPr bwMode="auto">
            <a:xfrm flipH="1">
              <a:off x="2488" y="1930"/>
              <a:ext cx="15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11716" name="Rectangle 100"/>
            <p:cNvSpPr>
              <a:spLocks noChangeArrowheads="1"/>
            </p:cNvSpPr>
            <p:nvPr/>
          </p:nvSpPr>
          <p:spPr bwMode="auto">
            <a:xfrm>
              <a:off x="1285" y="1849"/>
              <a:ext cx="1202"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600">
                  <a:solidFill>
                    <a:srgbClr val="000000"/>
                  </a:solidFill>
                  <a:latin typeface="Arial" charset="0"/>
                </a:rPr>
                <a:t>Nominal interest rate</a:t>
              </a:r>
              <a:endParaRPr lang="en-US" sz="2400">
                <a:latin typeface="Times New Roman" pitchFamily="18" charset="0"/>
              </a:endParaRPr>
            </a:p>
          </p:txBody>
        </p:sp>
      </p:grpSp>
      <p:pic>
        <p:nvPicPr>
          <p:cNvPr id="111717" name="Picture 1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17700" y="2190750"/>
            <a:ext cx="6088063"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1718" name="Picture 1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4688" y="4003675"/>
            <a:ext cx="6032500" cy="183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1719" name="Text Box 103"/>
          <p:cNvSpPr txBox="1">
            <a:spLocks noChangeArrowheads="1"/>
          </p:cNvSpPr>
          <p:nvPr/>
        </p:nvSpPr>
        <p:spPr bwMode="auto">
          <a:xfrm>
            <a:off x="7086600" y="6643688"/>
            <a:ext cx="174625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800" b="1">
                <a:solidFill>
                  <a:schemeClr val="bg1"/>
                </a:solidFill>
                <a:latin typeface="Arial" charset="0"/>
              </a:rPr>
              <a:t>Copyright©2004  South-Western</a:t>
            </a:r>
          </a:p>
        </p:txBody>
      </p:sp>
      <p:sp>
        <p:nvSpPr>
          <p:cNvPr id="2" name="Zástupný symbol pro zápatí 1"/>
          <p:cNvSpPr>
            <a:spLocks noGrp="1"/>
          </p:cNvSpPr>
          <p:nvPr>
            <p:ph type="ftr" sz="quarter" idx="11"/>
          </p:nvPr>
        </p:nvSpPr>
        <p:spPr/>
        <p:txBody>
          <a:bodyPr/>
          <a:lstStyle/>
          <a:p>
            <a:r>
              <a:rPr lang="cs-CZ" smtClean="0"/>
              <a:t>Základy ekonomie</a:t>
            </a:r>
            <a:endParaRPr lang="cs-C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11717"/>
                                        </p:tgtEl>
                                        <p:attrNameLst>
                                          <p:attrName>style.visibility</p:attrName>
                                        </p:attrNameLst>
                                      </p:cBhvr>
                                      <p:to>
                                        <p:strVal val="visible"/>
                                      </p:to>
                                    </p:set>
                                    <p:animEffect transition="in" filter="wipe(left)">
                                      <p:cBhvr>
                                        <p:cTn id="7" dur="500"/>
                                        <p:tgtEl>
                                          <p:spTgt spid="1117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111714"/>
                                        </p:tgtEl>
                                        <p:attrNameLst>
                                          <p:attrName>style.visibility</p:attrName>
                                        </p:attrNameLst>
                                      </p:cBhvr>
                                      <p:to>
                                        <p:strVal val="visible"/>
                                      </p:to>
                                    </p:set>
                                    <p:animEffect transition="in" filter="wipe(right)">
                                      <p:cBhvr>
                                        <p:cTn id="12" dur="500"/>
                                        <p:tgtEl>
                                          <p:spTgt spid="1117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11718"/>
                                        </p:tgtEl>
                                        <p:attrNameLst>
                                          <p:attrName>style.visibility</p:attrName>
                                        </p:attrNameLst>
                                      </p:cBhvr>
                                      <p:to>
                                        <p:strVal val="visible"/>
                                      </p:to>
                                    </p:set>
                                    <p:animEffect transition="in" filter="wipe(left)">
                                      <p:cBhvr>
                                        <p:cTn id="17" dur="500"/>
                                        <p:tgtEl>
                                          <p:spTgt spid="11171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11700"/>
                                        </p:tgtEl>
                                        <p:attrNameLst>
                                          <p:attrName>style.visibility</p:attrName>
                                        </p:attrNameLst>
                                      </p:cBhvr>
                                      <p:to>
                                        <p:strVal val="visible"/>
                                      </p:to>
                                    </p:set>
                                    <p:animEffect transition="in" filter="wipe(left)">
                                      <p:cBhvr>
                                        <p:cTn id="22" dur="500"/>
                                        <p:tgtEl>
                                          <p:spTgt spid="111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cs-CZ"/>
              <a:t>Dopady inflace</a:t>
            </a:r>
          </a:p>
        </p:txBody>
      </p:sp>
      <p:sp>
        <p:nvSpPr>
          <p:cNvPr id="120835" name="Rectangle 3"/>
          <p:cNvSpPr>
            <a:spLocks noGrp="1" noChangeArrowheads="1"/>
          </p:cNvSpPr>
          <p:nvPr>
            <p:ph type="body" idx="1"/>
          </p:nvPr>
        </p:nvSpPr>
        <p:spPr/>
        <p:txBody>
          <a:bodyPr/>
          <a:lstStyle/>
          <a:p>
            <a:pPr marL="533400" indent="-533400">
              <a:buFont typeface="Wingdings" pitchFamily="2" charset="2"/>
              <a:buAutoNum type="arabicPeriod"/>
            </a:pPr>
            <a:r>
              <a:rPr lang="cs-CZ"/>
              <a:t>narušuje signály o relativních cenách</a:t>
            </a:r>
          </a:p>
          <a:p>
            <a:pPr marL="533400" indent="-533400">
              <a:buFont typeface="Wingdings" pitchFamily="2" charset="2"/>
              <a:buAutoNum type="arabicPeriod"/>
            </a:pPr>
            <a:r>
              <a:rPr lang="cs-CZ"/>
              <a:t>není dokonale predikovatelná – nejistota odrazuje investory</a:t>
            </a:r>
          </a:p>
          <a:p>
            <a:pPr marL="533400" indent="-533400">
              <a:buFont typeface="Wingdings" pitchFamily="2" charset="2"/>
              <a:buAutoNum type="arabicPeriod"/>
            </a:pPr>
            <a:r>
              <a:rPr lang="cs-CZ"/>
              <a:t>redistribuce příjmů</a:t>
            </a:r>
          </a:p>
          <a:p>
            <a:pPr marL="533400" indent="-533400">
              <a:buFont typeface="Wingdings" pitchFamily="2" charset="2"/>
              <a:buAutoNum type="arabicPeriod"/>
            </a:pPr>
            <a:r>
              <a:rPr lang="cs-CZ"/>
              <a:t>pokles kupní síly peněz</a:t>
            </a:r>
          </a:p>
          <a:p>
            <a:pPr marL="533400" indent="-533400">
              <a:buFont typeface="Wingdings" pitchFamily="2" charset="2"/>
              <a:buAutoNum type="arabicPeriod"/>
            </a:pPr>
            <a:r>
              <a:rPr lang="cs-CZ"/>
              <a:t>v extrémním případě: útěk od peněz</a:t>
            </a:r>
          </a:p>
          <a:p>
            <a:pPr marL="533400" indent="-533400">
              <a:buFont typeface="Wingdings" pitchFamily="2" charset="2"/>
              <a:buAutoNum type="arabicPeriod"/>
            </a:pPr>
            <a:endParaRPr lang="cs-CZ"/>
          </a:p>
        </p:txBody>
      </p:sp>
      <p:sp>
        <p:nvSpPr>
          <p:cNvPr id="2" name="Zástupný symbol pro zápatí 1"/>
          <p:cNvSpPr>
            <a:spLocks noGrp="1"/>
          </p:cNvSpPr>
          <p:nvPr>
            <p:ph type="ftr" sz="quarter" idx="11"/>
          </p:nvPr>
        </p:nvSpPr>
        <p:spPr/>
        <p:txBody>
          <a:bodyPr/>
          <a:lstStyle/>
          <a:p>
            <a:r>
              <a:rPr lang="cs-CZ" smtClean="0"/>
              <a:t>Základy ekonomie</a:t>
            </a:r>
            <a:endParaRPr lang="cs-CZ"/>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cs-CZ"/>
              <a:t>3. Nezaměstnanost a inflace</a:t>
            </a:r>
          </a:p>
        </p:txBody>
      </p:sp>
      <p:sp>
        <p:nvSpPr>
          <p:cNvPr id="112643" name="Rectangle 3"/>
          <p:cNvSpPr>
            <a:spLocks noGrp="1" noChangeArrowheads="1"/>
          </p:cNvSpPr>
          <p:nvPr>
            <p:ph type="body" idx="1"/>
          </p:nvPr>
        </p:nvSpPr>
        <p:spPr/>
        <p:txBody>
          <a:bodyPr/>
          <a:lstStyle/>
          <a:p>
            <a:r>
              <a:rPr lang="cs-CZ"/>
              <a:t>Přirozená míra nezaměstnanosti závisí na různých aspektech trhu práce (minimální mzda, síla odborů, efektivní mzdy, vyhledávání práce)</a:t>
            </a:r>
          </a:p>
          <a:p>
            <a:r>
              <a:rPr lang="cs-CZ"/>
              <a:t>Inflace závisí především na růstu množství peněz (kontroluje CB)</a:t>
            </a:r>
          </a:p>
        </p:txBody>
      </p:sp>
      <p:sp>
        <p:nvSpPr>
          <p:cNvPr id="2" name="Zástupný symbol pro zápatí 1"/>
          <p:cNvSpPr>
            <a:spLocks noGrp="1"/>
          </p:cNvSpPr>
          <p:nvPr>
            <p:ph type="ftr" sz="quarter" idx="11"/>
          </p:nvPr>
        </p:nvSpPr>
        <p:spPr/>
        <p:txBody>
          <a:bodyPr/>
          <a:lstStyle/>
          <a:p>
            <a:r>
              <a:rPr lang="cs-CZ" smtClean="0"/>
              <a:t>Základy ekonomie</a:t>
            </a:r>
            <a:endParaRPr lang="cs-CZ"/>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cs-CZ"/>
              <a:t>1. Nezaměstnanost</a:t>
            </a:r>
          </a:p>
        </p:txBody>
      </p:sp>
      <p:sp>
        <p:nvSpPr>
          <p:cNvPr id="79875" name="Rectangle 3"/>
          <p:cNvSpPr>
            <a:spLocks noGrp="1" noChangeArrowheads="1"/>
          </p:cNvSpPr>
          <p:nvPr>
            <p:ph type="body" idx="1"/>
          </p:nvPr>
        </p:nvSpPr>
        <p:spPr/>
        <p:txBody>
          <a:bodyPr/>
          <a:lstStyle/>
          <a:p>
            <a:r>
              <a:rPr lang="cs-CZ" b="1" dirty="0">
                <a:solidFill>
                  <a:srgbClr val="C00000"/>
                </a:solidFill>
              </a:rPr>
              <a:t>Ztráta zaměstnání </a:t>
            </a:r>
            <a:r>
              <a:rPr lang="cs-CZ" dirty="0"/>
              <a:t>= snížení životní úrovně dnes, nejistota do budoucna a ztráta sebeúcty</a:t>
            </a:r>
          </a:p>
          <a:p>
            <a:r>
              <a:rPr lang="cs-CZ" dirty="0"/>
              <a:t>Nezaměstnaní </a:t>
            </a:r>
            <a:r>
              <a:rPr lang="cs-CZ" b="1" dirty="0"/>
              <a:t>nepřispívají k HDP</a:t>
            </a:r>
          </a:p>
          <a:p>
            <a:r>
              <a:rPr lang="cs-CZ" dirty="0"/>
              <a:t>Nedostatek pracovních příležitostí: krátkodobý X dlouhodobý</a:t>
            </a:r>
          </a:p>
          <a:p>
            <a:pPr>
              <a:buFont typeface="Wingdings" pitchFamily="2" charset="2"/>
              <a:buNone/>
            </a:pPr>
            <a:endParaRPr lang="cs-CZ" dirty="0"/>
          </a:p>
        </p:txBody>
      </p:sp>
      <p:sp>
        <p:nvSpPr>
          <p:cNvPr id="2" name="Zástupný symbol pro zápatí 1"/>
          <p:cNvSpPr>
            <a:spLocks noGrp="1"/>
          </p:cNvSpPr>
          <p:nvPr>
            <p:ph type="ftr" sz="quarter" idx="11"/>
          </p:nvPr>
        </p:nvSpPr>
        <p:spPr/>
        <p:txBody>
          <a:bodyPr/>
          <a:lstStyle/>
          <a:p>
            <a:r>
              <a:rPr lang="cs-CZ" smtClean="0"/>
              <a:t>Základy ekonomie</a:t>
            </a:r>
            <a:endParaRPr lang="cs-CZ"/>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cs-CZ"/>
              <a:t>Nezaměstnanost a inflace</a:t>
            </a:r>
          </a:p>
        </p:txBody>
      </p:sp>
      <p:sp>
        <p:nvSpPr>
          <p:cNvPr id="113667" name="Rectangle 3"/>
          <p:cNvSpPr>
            <a:spLocks noGrp="1" noChangeArrowheads="1"/>
          </p:cNvSpPr>
          <p:nvPr>
            <p:ph type="body" idx="1"/>
          </p:nvPr>
        </p:nvSpPr>
        <p:spPr/>
        <p:txBody>
          <a:bodyPr/>
          <a:lstStyle/>
          <a:p>
            <a:r>
              <a:rPr lang="cs-CZ" dirty="0"/>
              <a:t>V krátkém období lze volit mezi nezaměstnaností a inflací = </a:t>
            </a:r>
            <a:r>
              <a:rPr lang="cs-CZ" b="1" dirty="0" err="1"/>
              <a:t>Phillipsova</a:t>
            </a:r>
            <a:r>
              <a:rPr lang="cs-CZ" b="1" dirty="0"/>
              <a:t> křivka</a:t>
            </a:r>
          </a:p>
          <a:p>
            <a:endParaRPr lang="cs-CZ" dirty="0"/>
          </a:p>
        </p:txBody>
      </p:sp>
      <p:sp>
        <p:nvSpPr>
          <p:cNvPr id="2" name="Zástupný symbol pro zápatí 1"/>
          <p:cNvSpPr>
            <a:spLocks noGrp="1"/>
          </p:cNvSpPr>
          <p:nvPr>
            <p:ph type="ftr" sz="quarter" idx="11"/>
          </p:nvPr>
        </p:nvSpPr>
        <p:spPr/>
        <p:txBody>
          <a:bodyPr/>
          <a:lstStyle/>
          <a:p>
            <a:r>
              <a:rPr lang="cs-CZ" smtClean="0"/>
              <a:t>Základy ekonomie</a:t>
            </a:r>
            <a:endParaRPr lang="cs-CZ"/>
          </a:p>
        </p:txBody>
      </p:sp>
      <p:pic>
        <p:nvPicPr>
          <p:cNvPr id="16386" name="Picture 2" descr="Výsledek obrázku pro semaf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3068960"/>
            <a:ext cx="1704975" cy="30956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Phillipsova</a:t>
            </a:r>
            <a:r>
              <a:rPr lang="cs-CZ" dirty="0" smtClean="0"/>
              <a:t> křivka</a:t>
            </a:r>
            <a:endParaRPr lang="cs-CZ" dirty="0"/>
          </a:p>
        </p:txBody>
      </p:sp>
      <p:sp>
        <p:nvSpPr>
          <p:cNvPr id="3" name="Zástupný symbol pro zápatí 2"/>
          <p:cNvSpPr>
            <a:spLocks noGrp="1"/>
          </p:cNvSpPr>
          <p:nvPr>
            <p:ph type="ftr" sz="quarter" idx="11"/>
          </p:nvPr>
        </p:nvSpPr>
        <p:spPr/>
        <p:txBody>
          <a:bodyPr/>
          <a:lstStyle/>
          <a:p>
            <a:r>
              <a:rPr lang="cs-CZ" smtClean="0"/>
              <a:t>Základy ekonomie</a:t>
            </a:r>
            <a:endParaRPr lang="cs-CZ"/>
          </a:p>
        </p:txBody>
      </p:sp>
      <p:graphicFrame>
        <p:nvGraphicFramePr>
          <p:cNvPr id="4" name="Graf 3"/>
          <p:cNvGraphicFramePr/>
          <p:nvPr>
            <p:extLst>
              <p:ext uri="{D42A27DB-BD31-4B8C-83A1-F6EECF244321}">
                <p14:modId xmlns:p14="http://schemas.microsoft.com/office/powerpoint/2010/main" val="1635326144"/>
              </p:ext>
            </p:extLst>
          </p:nvPr>
        </p:nvGraphicFramePr>
        <p:xfrm>
          <a:off x="107504" y="1916832"/>
          <a:ext cx="8856984" cy="4800600"/>
        </p:xfrm>
        <a:graphic>
          <a:graphicData uri="http://schemas.openxmlformats.org/drawingml/2006/chart">
            <c:chart xmlns:c="http://schemas.openxmlformats.org/drawingml/2006/chart" xmlns:r="http://schemas.openxmlformats.org/officeDocument/2006/relationships" r:id="rId2"/>
          </a:graphicData>
        </a:graphic>
      </p:graphicFrame>
      <p:pic>
        <p:nvPicPr>
          <p:cNvPr id="15362" name="Picture 2" descr="Výsledek obrázku pro crocodile dundee"/>
          <p:cNvPicPr>
            <a:picLocks noChangeAspect="1" noChangeArrowheads="1"/>
          </p:cNvPicPr>
          <p:nvPr/>
        </p:nvPicPr>
        <p:blipFill rotWithShape="1">
          <a:blip r:embed="rId3">
            <a:extLst>
              <a:ext uri="{28A0092B-C50C-407E-A947-70E740481C1C}">
                <a14:useLocalDpi xmlns:a14="http://schemas.microsoft.com/office/drawing/2010/main" val="0"/>
              </a:ext>
            </a:extLst>
          </a:blip>
          <a:srcRect b="6065"/>
          <a:stretch/>
        </p:blipFill>
        <p:spPr bwMode="auto">
          <a:xfrm>
            <a:off x="5416599" y="332656"/>
            <a:ext cx="3581400" cy="336418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32143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Příště: Hospodářská politika</a:t>
            </a:r>
            <a:endParaRPr lang="cs-CZ" dirty="0"/>
          </a:p>
        </p:txBody>
      </p:sp>
      <p:sp>
        <p:nvSpPr>
          <p:cNvPr id="3" name="Zástupný symbol pro zápatí 2"/>
          <p:cNvSpPr>
            <a:spLocks noGrp="1"/>
          </p:cNvSpPr>
          <p:nvPr>
            <p:ph type="ftr" sz="quarter" idx="11"/>
          </p:nvPr>
        </p:nvSpPr>
        <p:spPr/>
        <p:txBody>
          <a:bodyPr/>
          <a:lstStyle/>
          <a:p>
            <a:r>
              <a:rPr lang="cs-CZ" smtClean="0"/>
              <a:t>Základy ekonomie</a:t>
            </a:r>
            <a:endParaRPr lang="cs-CZ"/>
          </a:p>
        </p:txBody>
      </p:sp>
      <p:pic>
        <p:nvPicPr>
          <p:cNvPr id="10242" name="Picture 2" descr="Výsledek obrázku pro govern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2060848"/>
            <a:ext cx="6057876" cy="35283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7500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cs-CZ" dirty="0" smtClean="0"/>
              <a:t>a. Frikční nezaměstnanost</a:t>
            </a:r>
            <a:endParaRPr lang="cs-CZ" dirty="0"/>
          </a:p>
        </p:txBody>
      </p:sp>
      <p:sp>
        <p:nvSpPr>
          <p:cNvPr id="117763" name="Rectangle 3"/>
          <p:cNvSpPr>
            <a:spLocks noGrp="1" noChangeArrowheads="1"/>
          </p:cNvSpPr>
          <p:nvPr>
            <p:ph type="body" idx="1"/>
          </p:nvPr>
        </p:nvSpPr>
        <p:spPr>
          <a:xfrm>
            <a:off x="0" y="2017712"/>
            <a:ext cx="9144000" cy="4840287"/>
          </a:xfrm>
        </p:spPr>
        <p:txBody>
          <a:bodyPr/>
          <a:lstStyle/>
          <a:p>
            <a:r>
              <a:rPr lang="cs-CZ" sz="2800" dirty="0" smtClean="0"/>
              <a:t>Důsledek </a:t>
            </a:r>
            <a:r>
              <a:rPr lang="cs-CZ" sz="2800" b="1" dirty="0" smtClean="0"/>
              <a:t>hledání nové práce, </a:t>
            </a:r>
            <a:r>
              <a:rPr lang="cs-CZ" sz="2800" dirty="0" smtClean="0"/>
              <a:t>krátkodobá</a:t>
            </a:r>
          </a:p>
          <a:p>
            <a:r>
              <a:rPr lang="cs-CZ" sz="2800" dirty="0" smtClean="0"/>
              <a:t>Odlišnost schopností a preferencí</a:t>
            </a:r>
          </a:p>
          <a:p>
            <a:r>
              <a:rPr lang="cs-CZ" sz="2800" dirty="0" smtClean="0"/>
              <a:t>Stěhování za prací</a:t>
            </a:r>
            <a:endParaRPr lang="cs-CZ" sz="2800" b="1" dirty="0" smtClean="0"/>
          </a:p>
          <a:p>
            <a:pPr marL="0" indent="0">
              <a:buNone/>
            </a:pPr>
            <a:endParaRPr lang="cs-CZ" sz="2400" dirty="0" smtClean="0"/>
          </a:p>
          <a:p>
            <a:pPr marL="0" indent="0">
              <a:buNone/>
            </a:pPr>
            <a:r>
              <a:rPr lang="cs-CZ" sz="2400" dirty="0" smtClean="0"/>
              <a:t>Iris </a:t>
            </a:r>
            <a:r>
              <a:rPr lang="cs-CZ" sz="2400" dirty="0"/>
              <a:t>odejde z překladatelské firmy, protože si nerozumí s kolegy. </a:t>
            </a:r>
            <a:r>
              <a:rPr lang="cs-CZ" sz="2400" dirty="0" smtClean="0"/>
              <a:t>Se </a:t>
            </a:r>
            <a:r>
              <a:rPr lang="cs-CZ" sz="2400" dirty="0"/>
              <a:t>svou kvalifikací a zkušenostmi může nastoupit třeba už druhý den do firmy </a:t>
            </a:r>
            <a:r>
              <a:rPr lang="cs-CZ" sz="2400" dirty="0" smtClean="0"/>
              <a:t>bývalé </a:t>
            </a:r>
            <a:r>
              <a:rPr lang="cs-CZ" sz="2400" dirty="0"/>
              <a:t>spolužačky, která jí nabízí 25 000 Kč měsíčně. Iris se ale rozhodne, že bude ještě několik týdnů pátrat po zaměstnání, které by jí vyhovovalo lépe. Za měsíc skutečně nastoupí do mezinárodní firmy za mzdu 38 000 Kč měsíčně.</a:t>
            </a:r>
            <a:r>
              <a:rPr lang="cs-CZ" sz="2800" dirty="0"/>
              <a:t/>
            </a:r>
            <a:br>
              <a:rPr lang="cs-CZ" sz="2800" dirty="0"/>
            </a:br>
            <a:endParaRPr lang="cs-CZ" sz="28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1150938" y="214313"/>
            <a:ext cx="7993062" cy="1462087"/>
          </a:xfrm>
        </p:spPr>
        <p:txBody>
          <a:bodyPr/>
          <a:lstStyle/>
          <a:p>
            <a:r>
              <a:rPr lang="cs-CZ" dirty="0" smtClean="0"/>
              <a:t>b. Strukturální nezaměstnanost</a:t>
            </a:r>
            <a:endParaRPr lang="cs-CZ" dirty="0"/>
          </a:p>
        </p:txBody>
      </p:sp>
      <p:sp>
        <p:nvSpPr>
          <p:cNvPr id="117763" name="Rectangle 3"/>
          <p:cNvSpPr>
            <a:spLocks noGrp="1" noChangeArrowheads="1"/>
          </p:cNvSpPr>
          <p:nvPr>
            <p:ph type="body" idx="1"/>
          </p:nvPr>
        </p:nvSpPr>
        <p:spPr>
          <a:xfrm>
            <a:off x="0" y="2017713"/>
            <a:ext cx="8955088" cy="4114800"/>
          </a:xfrm>
        </p:spPr>
        <p:txBody>
          <a:bodyPr/>
          <a:lstStyle/>
          <a:p>
            <a:r>
              <a:rPr lang="cs-CZ" sz="2800" dirty="0" smtClean="0"/>
              <a:t>Důsledek útlumu odvětví – rekvalifikace</a:t>
            </a:r>
          </a:p>
          <a:p>
            <a:pPr marL="0" indent="0">
              <a:buNone/>
            </a:pPr>
            <a:endParaRPr lang="cs-CZ" sz="2800" dirty="0" smtClean="0"/>
          </a:p>
          <a:p>
            <a:pPr marL="0" indent="0">
              <a:buNone/>
            </a:pPr>
            <a:r>
              <a:rPr lang="cs-CZ" sz="2400" dirty="0" smtClean="0"/>
              <a:t>Do </a:t>
            </a:r>
            <a:r>
              <a:rPr lang="cs-CZ" sz="2400" dirty="0"/>
              <a:t>roku 1989 byla na českých středních školách povinná maturita z ruského jazyka. Počet učitelů ruštiny byl tedy vzhledem k počtu učitelů angličtiny velmi vysoký. Po roce 1989 vzrostl zájem o výuku angličtiny. Potenciální strukturální nezaměstnanosti ruštinářů se předešlo tzv. přeškolením těchto pedagogů na výuku angličtiny.</a:t>
            </a:r>
            <a:endParaRPr lang="cs-CZ" sz="2400" dirty="0"/>
          </a:p>
        </p:txBody>
      </p:sp>
      <p:sp>
        <p:nvSpPr>
          <p:cNvPr id="2" name="Zástupný symbol pro zápatí 1"/>
          <p:cNvSpPr>
            <a:spLocks noGrp="1"/>
          </p:cNvSpPr>
          <p:nvPr>
            <p:ph type="ftr" sz="quarter" idx="11"/>
          </p:nvPr>
        </p:nvSpPr>
        <p:spPr/>
        <p:txBody>
          <a:bodyPr/>
          <a:lstStyle/>
          <a:p>
            <a:r>
              <a:rPr lang="cs-CZ" smtClean="0"/>
              <a:t>Základy ekonomie</a:t>
            </a:r>
            <a:endParaRPr lang="cs-CZ"/>
          </a:p>
        </p:txBody>
      </p:sp>
    </p:spTree>
    <p:extLst>
      <p:ext uri="{BB962C8B-B14F-4D97-AF65-F5344CB8AC3E}">
        <p14:creationId xmlns:p14="http://schemas.microsoft.com/office/powerpoint/2010/main" val="20250588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cs-CZ" dirty="0" smtClean="0"/>
              <a:t>c. Cyklická nezaměstnanost</a:t>
            </a:r>
            <a:endParaRPr lang="cs-CZ" dirty="0"/>
          </a:p>
        </p:txBody>
      </p:sp>
      <p:sp>
        <p:nvSpPr>
          <p:cNvPr id="117763" name="Rectangle 3"/>
          <p:cNvSpPr>
            <a:spLocks noGrp="1" noChangeArrowheads="1"/>
          </p:cNvSpPr>
          <p:nvPr>
            <p:ph type="body" idx="1"/>
          </p:nvPr>
        </p:nvSpPr>
        <p:spPr>
          <a:xfrm>
            <a:off x="0" y="2017713"/>
            <a:ext cx="8955088" cy="4114800"/>
          </a:xfrm>
        </p:spPr>
        <p:txBody>
          <a:bodyPr/>
          <a:lstStyle/>
          <a:p>
            <a:r>
              <a:rPr lang="cs-CZ" sz="2800" dirty="0" smtClean="0"/>
              <a:t>pokles </a:t>
            </a:r>
            <a:r>
              <a:rPr lang="cs-CZ" sz="2800" dirty="0"/>
              <a:t>výkonu ekonomiky (všechna </a:t>
            </a:r>
            <a:r>
              <a:rPr lang="cs-CZ" sz="2800" dirty="0" smtClean="0"/>
              <a:t>odvětví)</a:t>
            </a:r>
          </a:p>
          <a:p>
            <a:r>
              <a:rPr lang="cs-CZ" sz="2800" dirty="0" smtClean="0"/>
              <a:t>Důsledek hospodářské krize</a:t>
            </a:r>
          </a:p>
          <a:p>
            <a:endParaRPr lang="cs-CZ" sz="2800" dirty="0"/>
          </a:p>
        </p:txBody>
      </p:sp>
      <p:sp>
        <p:nvSpPr>
          <p:cNvPr id="2" name="Zástupný symbol pro zápatí 1"/>
          <p:cNvSpPr>
            <a:spLocks noGrp="1"/>
          </p:cNvSpPr>
          <p:nvPr>
            <p:ph type="ftr" sz="quarter" idx="11"/>
          </p:nvPr>
        </p:nvSpPr>
        <p:spPr/>
        <p:txBody>
          <a:bodyPr/>
          <a:lstStyle/>
          <a:p>
            <a:r>
              <a:rPr lang="cs-CZ" smtClean="0"/>
              <a:t>Základy ekonomie</a:t>
            </a:r>
            <a:endParaRPr lang="cs-CZ"/>
          </a:p>
        </p:txBody>
      </p:sp>
      <p:pic>
        <p:nvPicPr>
          <p:cNvPr id="3074" name="Picture 2" descr="Výsledek obrázku pro vývoj nezam&amp;ecaron;stnanosti v &amp;ccaron;r HD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068960"/>
            <a:ext cx="9144000" cy="3789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50588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cs-CZ"/>
              <a:t>Krátkodobá X dlouhodobá</a:t>
            </a:r>
          </a:p>
        </p:txBody>
      </p:sp>
      <p:sp>
        <p:nvSpPr>
          <p:cNvPr id="78189" name="Rectangle 365"/>
          <p:cNvSpPr>
            <a:spLocks noGrp="1" noChangeArrowheads="1"/>
          </p:cNvSpPr>
          <p:nvPr>
            <p:ph type="body" idx="1"/>
          </p:nvPr>
        </p:nvSpPr>
        <p:spPr/>
        <p:txBody>
          <a:bodyPr/>
          <a:lstStyle/>
          <a:p>
            <a:r>
              <a:rPr lang="cs-CZ"/>
              <a:t>Krátkodobá = </a:t>
            </a:r>
            <a:r>
              <a:rPr lang="cs-CZ" b="1"/>
              <a:t>cyklická míra nezaměstnanosti</a:t>
            </a:r>
          </a:p>
          <a:p>
            <a:pPr lvl="2"/>
            <a:r>
              <a:rPr lang="cs-CZ"/>
              <a:t>Každoroční výkyvy dle výkyvů výkonu ekonomiky</a:t>
            </a:r>
          </a:p>
          <a:p>
            <a:r>
              <a:rPr lang="cs-CZ"/>
              <a:t>Dlouhodobá = </a:t>
            </a:r>
            <a:r>
              <a:rPr lang="cs-CZ" b="1"/>
              <a:t>přirozená míra nezaměstnanosti</a:t>
            </a:r>
          </a:p>
          <a:p>
            <a:pPr lvl="2"/>
            <a:r>
              <a:rPr lang="cs-CZ"/>
              <a:t>Dlouhodobá úroveň</a:t>
            </a:r>
          </a:p>
          <a:p>
            <a:endParaRPr lang="cs-CZ" b="1"/>
          </a:p>
        </p:txBody>
      </p:sp>
      <p:sp>
        <p:nvSpPr>
          <p:cNvPr id="2" name="Zástupný symbol pro zápatí 1"/>
          <p:cNvSpPr>
            <a:spLocks noGrp="1"/>
          </p:cNvSpPr>
          <p:nvPr>
            <p:ph type="ftr" sz="quarter" idx="11"/>
          </p:nvPr>
        </p:nvSpPr>
        <p:spPr/>
        <p:txBody>
          <a:bodyPr/>
          <a:lstStyle/>
          <a:p>
            <a:r>
              <a:rPr lang="cs-CZ" smtClean="0"/>
              <a:t>Základy ekonomie</a:t>
            </a:r>
            <a:endParaRPr lang="cs-CZ"/>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Výsledek obrázku pro v&amp;ccaron;elka máj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1224" y="3952875"/>
            <a:ext cx="3009900" cy="2905125"/>
          </a:xfrm>
          <a:prstGeom prst="rect">
            <a:avLst/>
          </a:prstGeom>
          <a:noFill/>
          <a:extLst>
            <a:ext uri="{909E8E84-426E-40DD-AFC4-6F175D3DCCD1}">
              <a14:hiddenFill xmlns:a14="http://schemas.microsoft.com/office/drawing/2010/main">
                <a:solidFill>
                  <a:srgbClr val="FFFFFF"/>
                </a:solidFill>
              </a14:hiddenFill>
            </a:ext>
          </a:extLst>
        </p:spPr>
      </p:pic>
      <p:sp>
        <p:nvSpPr>
          <p:cNvPr id="118786" name="Rectangle 2"/>
          <p:cNvSpPr>
            <a:spLocks noGrp="1" noChangeArrowheads="1"/>
          </p:cNvSpPr>
          <p:nvPr>
            <p:ph type="title"/>
          </p:nvPr>
        </p:nvSpPr>
        <p:spPr/>
        <p:txBody>
          <a:bodyPr/>
          <a:lstStyle/>
          <a:p>
            <a:r>
              <a:rPr lang="cs-CZ" dirty="0"/>
              <a:t>Dobrovolná X nedobrovolná</a:t>
            </a:r>
          </a:p>
        </p:txBody>
      </p:sp>
      <p:sp>
        <p:nvSpPr>
          <p:cNvPr id="118787" name="Rectangle 3"/>
          <p:cNvSpPr>
            <a:spLocks noGrp="1" noChangeArrowheads="1"/>
          </p:cNvSpPr>
          <p:nvPr>
            <p:ph type="body" idx="1"/>
          </p:nvPr>
        </p:nvSpPr>
        <p:spPr/>
        <p:txBody>
          <a:bodyPr/>
          <a:lstStyle/>
          <a:p>
            <a:pPr marL="0" indent="0">
              <a:buNone/>
            </a:pPr>
            <a:r>
              <a:rPr lang="cs-CZ" dirty="0" smtClean="0"/>
              <a:t>   </a:t>
            </a:r>
            <a:r>
              <a:rPr lang="cs-CZ" b="1" dirty="0" smtClean="0"/>
              <a:t>Dobrovolná</a:t>
            </a:r>
            <a:endParaRPr lang="cs-CZ" dirty="0"/>
          </a:p>
          <a:p>
            <a:endParaRPr lang="cs-CZ" dirty="0"/>
          </a:p>
          <a:p>
            <a:endParaRPr lang="cs-CZ" dirty="0" smtClean="0"/>
          </a:p>
          <a:p>
            <a:r>
              <a:rPr lang="cs-CZ" dirty="0" smtClean="0"/>
              <a:t>                       </a:t>
            </a:r>
            <a:r>
              <a:rPr lang="cs-CZ" b="1" dirty="0" smtClean="0"/>
              <a:t>Nedobrovolná</a:t>
            </a:r>
            <a:endParaRPr lang="cs-CZ" b="1" dirty="0"/>
          </a:p>
        </p:txBody>
      </p:sp>
      <p:sp>
        <p:nvSpPr>
          <p:cNvPr id="2" name="Zástupný symbol pro zápatí 1"/>
          <p:cNvSpPr>
            <a:spLocks noGrp="1"/>
          </p:cNvSpPr>
          <p:nvPr>
            <p:ph type="ftr" sz="quarter" idx="11"/>
          </p:nvPr>
        </p:nvSpPr>
        <p:spPr>
          <a:xfrm>
            <a:off x="3392796" y="6393557"/>
            <a:ext cx="2895600" cy="457200"/>
          </a:xfrm>
        </p:spPr>
        <p:txBody>
          <a:bodyPr/>
          <a:lstStyle/>
          <a:p>
            <a:r>
              <a:rPr lang="cs-CZ" dirty="0" smtClean="0"/>
              <a:t>Základy ekonomie</a:t>
            </a:r>
            <a:endParaRPr lang="cs-CZ" dirty="0"/>
          </a:p>
        </p:txBody>
      </p:sp>
      <p:pic>
        <p:nvPicPr>
          <p:cNvPr id="4098" name="Picture 2" descr="Výsledek obrázku pro skrblí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232" y="2348880"/>
            <a:ext cx="1428750" cy="2076450"/>
          </a:xfrm>
          <a:prstGeom prst="rect">
            <a:avLst/>
          </a:prstGeom>
          <a:noFill/>
          <a:extLst>
            <a:ext uri="{909E8E84-426E-40DD-AFC4-6F175D3DCCD1}">
              <a14:hiddenFill xmlns:a14="http://schemas.microsoft.com/office/drawing/2010/main">
                <a:solidFill>
                  <a:srgbClr val="FFFFFF"/>
                </a:solidFill>
              </a14:hiddenFill>
            </a:ext>
          </a:extLst>
        </p:spPr>
      </p:pic>
      <p:sp>
        <p:nvSpPr>
          <p:cNvPr id="3" name="Obdélníkový popisek 2"/>
          <p:cNvSpPr/>
          <p:nvPr/>
        </p:nvSpPr>
        <p:spPr>
          <a:xfrm>
            <a:off x="4664822" y="2132856"/>
            <a:ext cx="3939625" cy="1440160"/>
          </a:xfrm>
          <a:prstGeom prst="wedgeRectCallout">
            <a:avLst>
              <a:gd name="adj1" fmla="val -133416"/>
              <a:gd name="adj2" fmla="val 64942"/>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None/>
            </a:pPr>
            <a:r>
              <a:rPr lang="cs-CZ" dirty="0" smtClean="0">
                <a:solidFill>
                  <a:schemeClr val="tx1"/>
                </a:solidFill>
              </a:rPr>
              <a:t>„Chci </a:t>
            </a:r>
            <a:r>
              <a:rPr lang="cs-CZ" dirty="0">
                <a:solidFill>
                  <a:schemeClr val="tx1"/>
                </a:solidFill>
              </a:rPr>
              <a:t>pracovat, ale jen za vyšší </a:t>
            </a:r>
            <a:r>
              <a:rPr lang="cs-CZ" dirty="0" smtClean="0">
                <a:solidFill>
                  <a:schemeClr val="tx1"/>
                </a:solidFill>
              </a:rPr>
              <a:t>mzdu!“   </a:t>
            </a:r>
            <a:endParaRPr lang="cs-CZ" dirty="0">
              <a:solidFill>
                <a:schemeClr val="tx1"/>
              </a:solidFill>
            </a:endParaRPr>
          </a:p>
          <a:p>
            <a:pPr>
              <a:buFont typeface="Wingdings" pitchFamily="2" charset="2"/>
              <a:buNone/>
            </a:pPr>
            <a:r>
              <a:rPr lang="cs-CZ" dirty="0" smtClean="0">
                <a:solidFill>
                  <a:schemeClr val="tx1"/>
                </a:solidFill>
              </a:rPr>
              <a:t>příčina</a:t>
            </a:r>
            <a:r>
              <a:rPr lang="cs-CZ" dirty="0">
                <a:solidFill>
                  <a:schemeClr val="tx1"/>
                </a:solidFill>
              </a:rPr>
              <a:t>: vysoká podpora v </a:t>
            </a:r>
            <a:r>
              <a:rPr lang="cs-CZ" dirty="0" smtClean="0">
                <a:solidFill>
                  <a:schemeClr val="tx1"/>
                </a:solidFill>
              </a:rPr>
              <a:t>nezaměstnanosti</a:t>
            </a:r>
            <a:endParaRPr lang="cs-CZ" dirty="0">
              <a:solidFill>
                <a:schemeClr val="tx1"/>
              </a:solidFill>
            </a:endParaRPr>
          </a:p>
        </p:txBody>
      </p:sp>
      <p:sp>
        <p:nvSpPr>
          <p:cNvPr id="4" name="Obdélníkový popisek 3"/>
          <p:cNvSpPr/>
          <p:nvPr/>
        </p:nvSpPr>
        <p:spPr>
          <a:xfrm>
            <a:off x="922878" y="4505337"/>
            <a:ext cx="4464496" cy="1800200"/>
          </a:xfrm>
          <a:prstGeom prst="wedgeRectCallout">
            <a:avLst>
              <a:gd name="adj1" fmla="val 101033"/>
              <a:gd name="adj2" fmla="val 5960"/>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None/>
            </a:pPr>
            <a:r>
              <a:rPr lang="cs-CZ" dirty="0" smtClean="0">
                <a:solidFill>
                  <a:schemeClr val="tx1"/>
                </a:solidFill>
              </a:rPr>
              <a:t>„Chci </a:t>
            </a:r>
            <a:r>
              <a:rPr lang="cs-CZ" dirty="0">
                <a:solidFill>
                  <a:schemeClr val="tx1"/>
                </a:solidFill>
              </a:rPr>
              <a:t>pracovat i za </a:t>
            </a:r>
            <a:r>
              <a:rPr lang="cs-CZ" dirty="0" smtClean="0">
                <a:solidFill>
                  <a:schemeClr val="tx1"/>
                </a:solidFill>
              </a:rPr>
              <a:t>nižší mzdu, </a:t>
            </a:r>
            <a:br>
              <a:rPr lang="cs-CZ" dirty="0" smtClean="0">
                <a:solidFill>
                  <a:schemeClr val="tx1"/>
                </a:solidFill>
              </a:rPr>
            </a:br>
            <a:r>
              <a:rPr lang="cs-CZ" dirty="0" smtClean="0">
                <a:solidFill>
                  <a:schemeClr val="tx1"/>
                </a:solidFill>
              </a:rPr>
              <a:t>ale nemohu!“</a:t>
            </a:r>
            <a:endParaRPr lang="cs-CZ" dirty="0">
              <a:solidFill>
                <a:schemeClr val="tx1"/>
              </a:solidFill>
            </a:endParaRPr>
          </a:p>
          <a:p>
            <a:pPr>
              <a:buFont typeface="Wingdings" pitchFamily="2" charset="2"/>
              <a:buNone/>
            </a:pPr>
            <a:r>
              <a:rPr lang="cs-CZ" dirty="0" smtClean="0">
                <a:solidFill>
                  <a:schemeClr val="tx1"/>
                </a:solidFill>
              </a:rPr>
              <a:t>Příčina</a:t>
            </a:r>
            <a:r>
              <a:rPr lang="cs-CZ" dirty="0">
                <a:solidFill>
                  <a:schemeClr val="tx1"/>
                </a:solidFill>
              </a:rPr>
              <a:t>: odbory bránící poklesu </a:t>
            </a:r>
            <a:r>
              <a:rPr lang="cs-CZ" dirty="0" smtClean="0">
                <a:solidFill>
                  <a:schemeClr val="tx1"/>
                </a:solidFill>
              </a:rPr>
              <a:t>mezd, zákonná </a:t>
            </a:r>
            <a:r>
              <a:rPr lang="cs-CZ" dirty="0">
                <a:solidFill>
                  <a:schemeClr val="tx1"/>
                </a:solidFill>
              </a:rPr>
              <a:t>minimální mzda</a:t>
            </a:r>
            <a:endParaRPr lang="cs-CZ" dirty="0">
              <a:solidFill>
                <a:schemeClr val="tx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měsice">
  <a:themeElements>
    <a:clrScheme name="Směsice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Směsice">
      <a:majorFont>
        <a:latin typeface="Tahoma"/>
        <a:ea typeface=""/>
        <a:cs typeface=""/>
      </a:majorFont>
      <a:minorFont>
        <a:latin typeface="Tahoma"/>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měsice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ce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ce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ce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Směsice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ce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Blends</Template>
  <TotalTime>2354</TotalTime>
  <Words>1028</Words>
  <Application>Microsoft Office PowerPoint</Application>
  <PresentationFormat>Předvádění na obrazovce (4:3)</PresentationFormat>
  <Paragraphs>286</Paragraphs>
  <Slides>42</Slides>
  <Notes>2</Notes>
  <HiddenSlides>0</HiddenSlides>
  <MMClips>0</MMClips>
  <ScaleCrop>false</ScaleCrop>
  <HeadingPairs>
    <vt:vector size="4" baseType="variant">
      <vt:variant>
        <vt:lpstr>Motiv</vt:lpstr>
      </vt:variant>
      <vt:variant>
        <vt:i4>1</vt:i4>
      </vt:variant>
      <vt:variant>
        <vt:lpstr>Nadpisy snímků</vt:lpstr>
      </vt:variant>
      <vt:variant>
        <vt:i4>42</vt:i4>
      </vt:variant>
    </vt:vector>
  </HeadingPairs>
  <TitlesOfParts>
    <vt:vector size="43" baseType="lpstr">
      <vt:lpstr>Směsice</vt:lpstr>
      <vt:lpstr>10 </vt:lpstr>
      <vt:lpstr>Největší problémy podle občanů EU</vt:lpstr>
      <vt:lpstr>Prezentace aplikace PowerPoint</vt:lpstr>
      <vt:lpstr>1. Nezaměstnanost</vt:lpstr>
      <vt:lpstr>a. Frikční nezaměstnanost</vt:lpstr>
      <vt:lpstr>b. Strukturální nezaměstnanost</vt:lpstr>
      <vt:lpstr>c. Cyklická nezaměstnanost</vt:lpstr>
      <vt:lpstr>Krátkodobá X dlouhodobá</vt:lpstr>
      <vt:lpstr>Dobrovolná X nedobrovolná</vt:lpstr>
      <vt:lpstr>Míra nezaměstnanosti</vt:lpstr>
      <vt:lpstr>Jak se měří nezaměstnanost?</vt:lpstr>
      <vt:lpstr>Registrovaná nezaměstnanost</vt:lpstr>
      <vt:lpstr>Výběrové šetření pracovních sil</vt:lpstr>
      <vt:lpstr>Jak se měří nezaměstnanost?</vt:lpstr>
      <vt:lpstr>Míra nezaměstnanosti v ČR</vt:lpstr>
      <vt:lpstr>Podíl nezaměstnaných osob  v ČR (k 30. 9. 2015)</vt:lpstr>
      <vt:lpstr>Prezentace aplikace PowerPoint</vt:lpstr>
      <vt:lpstr>Problémy s tradičním měřením nezaměstnanosti</vt:lpstr>
      <vt:lpstr>Rozdíl VŠPS X MPSV</vt:lpstr>
      <vt:lpstr>Jak dlouho jsou nezaměstnaní bez práce?</vt:lpstr>
      <vt:lpstr>Příčiny existence nezaměstnanosti</vt:lpstr>
      <vt:lpstr>2. Inflace</vt:lpstr>
      <vt:lpstr>2. Inflace</vt:lpstr>
      <vt:lpstr>Kolik piva jsme si v jednotlivých letech mohli reálně koupit za láhev piva z roku 1997? </vt:lpstr>
      <vt:lpstr>Míra inflace ve světě (r. 2010)</vt:lpstr>
      <vt:lpstr>Míra inflace v ČR</vt:lpstr>
      <vt:lpstr>Druhy inflace podle výše</vt:lpstr>
      <vt:lpstr>Největší hyperinflace v historii</vt:lpstr>
      <vt:lpstr>Erich Maria Remarque: Černý obelisk (1956)</vt:lpstr>
      <vt:lpstr>Příčiny inflace</vt:lpstr>
      <vt:lpstr>Jak se měří inflace?</vt:lpstr>
      <vt:lpstr>Prezentace aplikace PowerPoint</vt:lpstr>
      <vt:lpstr>Problémy s měřením životních nákladů</vt:lpstr>
      <vt:lpstr>CPI X deflátor HDP</vt:lpstr>
      <vt:lpstr>Prezentace aplikace PowerPoint</vt:lpstr>
      <vt:lpstr>Očišťování od inflace</vt:lpstr>
      <vt:lpstr>Prezentace aplikace PowerPoint</vt:lpstr>
      <vt:lpstr>Dopady inflace</vt:lpstr>
      <vt:lpstr>3. Nezaměstnanost a inflace</vt:lpstr>
      <vt:lpstr>Nezaměstnanost a inflace</vt:lpstr>
      <vt:lpstr>Phillipsova křivka</vt:lpstr>
      <vt:lpstr>Příště: Hospodářská politika</vt:lpstr>
    </vt:vector>
  </TitlesOfParts>
  <Company>ESF - MU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Přednáška 1.</dc:title>
  <dc:creator>TP</dc:creator>
  <cp:lastModifiedBy>Lipovská Hana</cp:lastModifiedBy>
  <cp:revision>88</cp:revision>
  <dcterms:created xsi:type="dcterms:W3CDTF">2007-09-07T08:06:30Z</dcterms:created>
  <dcterms:modified xsi:type="dcterms:W3CDTF">2016-11-16T14:04:55Z</dcterms:modified>
</cp:coreProperties>
</file>