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sldIdLst>
    <p:sldId id="256" r:id="rId2"/>
    <p:sldId id="364" r:id="rId3"/>
    <p:sldId id="335" r:id="rId4"/>
    <p:sldId id="336" r:id="rId5"/>
    <p:sldId id="363" r:id="rId6"/>
    <p:sldId id="337" r:id="rId7"/>
    <p:sldId id="339" r:id="rId8"/>
    <p:sldId id="355" r:id="rId9"/>
    <p:sldId id="359" r:id="rId10"/>
    <p:sldId id="360" r:id="rId11"/>
    <p:sldId id="361" r:id="rId12"/>
    <p:sldId id="362" r:id="rId13"/>
    <p:sldId id="365" r:id="rId14"/>
    <p:sldId id="344" r:id="rId15"/>
    <p:sldId id="346" r:id="rId16"/>
    <p:sldId id="347" r:id="rId17"/>
    <p:sldId id="350" r:id="rId18"/>
    <p:sldId id="351" r:id="rId19"/>
    <p:sldId id="349" r:id="rId20"/>
    <p:sldId id="352" r:id="rId21"/>
    <p:sldId id="353" r:id="rId22"/>
    <p:sldId id="354" r:id="rId23"/>
    <p:sldId id="366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3" autoAdjust="0"/>
  </p:normalViewPr>
  <p:slideViewPr>
    <p:cSldViewPr>
      <p:cViewPr>
        <p:scale>
          <a:sx n="81" d="100"/>
          <a:sy n="81" d="100"/>
        </p:scale>
        <p:origin x="-16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A3123-D796-4206-8BF3-3439B7C74F0B}" type="doc">
      <dgm:prSet loTypeId="urn:microsoft.com/office/officeart/2005/8/layout/matrix1" loCatId="matrix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C10058B8-8CB4-47B9-B807-7E727EC8F971}">
      <dgm:prSet phldrT="[Text]"/>
      <dgm:spPr/>
      <dgm:t>
        <a:bodyPr/>
        <a:lstStyle/>
        <a:p>
          <a:r>
            <a:rPr lang="cs-CZ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HOPO</a:t>
          </a:r>
          <a:endParaRPr lang="cs-CZ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3B5F3A4-992F-46EF-9E04-053A824551C3}" type="parTrans" cxnId="{69BBA359-3A9A-4467-AF4E-AC38C21C8711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C0A13C6-16E5-420C-81ED-D9F486436D20}" type="sibTrans" cxnId="{69BBA359-3A9A-4467-AF4E-AC38C21C8711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1E6ECDB-A804-477E-BBEE-51B716A32AF6}">
      <dgm:prSet phldrT="[Text]"/>
      <dgm:spPr/>
      <dgm:t>
        <a:bodyPr/>
        <a:lstStyle/>
        <a:p>
          <a:r>
            <a:rPr lang="cs-CZ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Cíle</a:t>
          </a:r>
          <a:endParaRPr lang="cs-CZ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66E9F47-6F60-4E4D-AC57-A45A764412D1}" type="parTrans" cxnId="{B45FDB80-F6F2-4AF4-BCC3-5A1CCCE8C2F1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B28F14F-1DAF-4DD6-A3C4-F9FA318DE277}" type="sibTrans" cxnId="{B45FDB80-F6F2-4AF4-BCC3-5A1CCCE8C2F1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BF0CE29-A9FB-49E1-A5B7-F77ACFA72880}">
      <dgm:prSet phldrT="[Text]"/>
      <dgm:spPr/>
      <dgm:t>
        <a:bodyPr/>
        <a:lstStyle/>
        <a:p>
          <a:r>
            <a:rPr lang="cs-CZ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Nástroje</a:t>
          </a:r>
          <a:endParaRPr lang="cs-CZ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2967167-72BA-48C6-AEBC-8E838C838209}" type="parTrans" cxnId="{557254B5-E1DD-49A9-8B9C-ADF4AC462A23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D386A68-E0A7-462C-9680-7C00F4778CFC}" type="sibTrans" cxnId="{557254B5-E1DD-49A9-8B9C-ADF4AC462A23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1A92E1-3B54-4FB7-8899-0D7E6B4CD790}">
      <dgm:prSet phldrT="[Text]"/>
      <dgm:spPr/>
      <dgm:t>
        <a:bodyPr/>
        <a:lstStyle/>
        <a:p>
          <a:r>
            <a:rPr lang="cs-CZ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Rozhodovací procesy</a:t>
          </a:r>
          <a:endParaRPr lang="cs-CZ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8C51639-75D2-4F04-9978-966B7A4F34EE}" type="parTrans" cxnId="{228AFF47-CBBF-4E08-920F-346E6C30767D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2B98517-8B3E-4605-AA21-A9DB2A9BB94B}" type="sibTrans" cxnId="{228AFF47-CBBF-4E08-920F-346E6C30767D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0D1CBA1-223B-4385-B9F1-861103BCA559}">
      <dgm:prSet phldrT="[Text]"/>
      <dgm:spPr/>
      <dgm:t>
        <a:bodyPr/>
        <a:lstStyle/>
        <a:p>
          <a:r>
            <a:rPr lang="cs-CZ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Konkrétní opatření</a:t>
          </a:r>
          <a:endParaRPr lang="cs-CZ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DF1C73-4DAD-4C0A-8395-90C1666FEBDB}" type="parTrans" cxnId="{7D1FEC4D-33D2-4C14-8880-20073ED2A12B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6167E81-7FD2-49BD-81C8-C69CAD47C4A5}" type="sibTrans" cxnId="{7D1FEC4D-33D2-4C14-8880-20073ED2A12B}">
      <dgm:prSet/>
      <dgm:spPr/>
      <dgm:t>
        <a:bodyPr/>
        <a:lstStyle/>
        <a:p>
          <a:endParaRPr lang="cs-CZ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6D02650-49B8-4395-9670-ACD77B69413E}" type="pres">
      <dgm:prSet presAssocID="{571A3123-D796-4206-8BF3-3439B7C74F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D9E85B-29EA-4B75-A05C-019459610172}" type="pres">
      <dgm:prSet presAssocID="{571A3123-D796-4206-8BF3-3439B7C74F0B}" presName="matrix" presStyleCnt="0"/>
      <dgm:spPr/>
    </dgm:pt>
    <dgm:pt modelId="{1EC172DA-9227-463D-BDFE-546179C9EF38}" type="pres">
      <dgm:prSet presAssocID="{571A3123-D796-4206-8BF3-3439B7C74F0B}" presName="tile1" presStyleLbl="node1" presStyleIdx="0" presStyleCnt="4"/>
      <dgm:spPr/>
      <dgm:t>
        <a:bodyPr/>
        <a:lstStyle/>
        <a:p>
          <a:endParaRPr lang="cs-CZ"/>
        </a:p>
      </dgm:t>
    </dgm:pt>
    <dgm:pt modelId="{FAB8063A-5076-4E9C-947F-59E030C217A3}" type="pres">
      <dgm:prSet presAssocID="{571A3123-D796-4206-8BF3-3439B7C74F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E66B4A-2E51-4EC8-B5A6-3436E07DAA44}" type="pres">
      <dgm:prSet presAssocID="{571A3123-D796-4206-8BF3-3439B7C74F0B}" presName="tile2" presStyleLbl="node1" presStyleIdx="1" presStyleCnt="4"/>
      <dgm:spPr/>
      <dgm:t>
        <a:bodyPr/>
        <a:lstStyle/>
        <a:p>
          <a:endParaRPr lang="cs-CZ"/>
        </a:p>
      </dgm:t>
    </dgm:pt>
    <dgm:pt modelId="{F7E980A8-F34C-4E42-835F-32E597D4477D}" type="pres">
      <dgm:prSet presAssocID="{571A3123-D796-4206-8BF3-3439B7C74F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762B0A-A708-462A-AFC8-4F87D12CD555}" type="pres">
      <dgm:prSet presAssocID="{571A3123-D796-4206-8BF3-3439B7C74F0B}" presName="tile3" presStyleLbl="node1" presStyleIdx="2" presStyleCnt="4"/>
      <dgm:spPr/>
      <dgm:t>
        <a:bodyPr/>
        <a:lstStyle/>
        <a:p>
          <a:endParaRPr lang="cs-CZ"/>
        </a:p>
      </dgm:t>
    </dgm:pt>
    <dgm:pt modelId="{5D4B9951-C881-481A-A5F8-485BF816A9EF}" type="pres">
      <dgm:prSet presAssocID="{571A3123-D796-4206-8BF3-3439B7C74F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540E19-1AF6-454C-A733-9570F2D56097}" type="pres">
      <dgm:prSet presAssocID="{571A3123-D796-4206-8BF3-3439B7C74F0B}" presName="tile4" presStyleLbl="node1" presStyleIdx="3" presStyleCnt="4"/>
      <dgm:spPr/>
      <dgm:t>
        <a:bodyPr/>
        <a:lstStyle/>
        <a:p>
          <a:endParaRPr lang="cs-CZ"/>
        </a:p>
      </dgm:t>
    </dgm:pt>
    <dgm:pt modelId="{4B58536D-C8A6-4BB7-A3EE-7EB0E769FD8E}" type="pres">
      <dgm:prSet presAssocID="{571A3123-D796-4206-8BF3-3439B7C74F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D2B570-DB8F-4CE5-9A22-E9D091455B72}" type="pres">
      <dgm:prSet presAssocID="{571A3123-D796-4206-8BF3-3439B7C74F0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557254B5-E1DD-49A9-8B9C-ADF4AC462A23}" srcId="{C10058B8-8CB4-47B9-B807-7E727EC8F971}" destId="{6BF0CE29-A9FB-49E1-A5B7-F77ACFA72880}" srcOrd="1" destOrd="0" parTransId="{D2967167-72BA-48C6-AEBC-8E838C838209}" sibTransId="{0D386A68-E0A7-462C-9680-7C00F4778CFC}"/>
    <dgm:cxn modelId="{531E5D04-FAEA-45C6-A792-2163D8AF1387}" type="presOf" srcId="{C10058B8-8CB4-47B9-B807-7E727EC8F971}" destId="{E2D2B570-DB8F-4CE5-9A22-E9D091455B72}" srcOrd="0" destOrd="0" presId="urn:microsoft.com/office/officeart/2005/8/layout/matrix1"/>
    <dgm:cxn modelId="{C82AED3E-C631-4DF7-9C1B-DC59EF4B4031}" type="presOf" srcId="{D0D1CBA1-223B-4385-B9F1-861103BCA559}" destId="{4B58536D-C8A6-4BB7-A3EE-7EB0E769FD8E}" srcOrd="1" destOrd="0" presId="urn:microsoft.com/office/officeart/2005/8/layout/matrix1"/>
    <dgm:cxn modelId="{B45FDB80-F6F2-4AF4-BCC3-5A1CCCE8C2F1}" srcId="{C10058B8-8CB4-47B9-B807-7E727EC8F971}" destId="{E1E6ECDB-A804-477E-BBEE-51B716A32AF6}" srcOrd="0" destOrd="0" parTransId="{066E9F47-6F60-4E4D-AC57-A45A764412D1}" sibTransId="{5B28F14F-1DAF-4DD6-A3C4-F9FA318DE277}"/>
    <dgm:cxn modelId="{CE0AC8A5-8AEE-43FE-B4B5-33910F88F843}" type="presOf" srcId="{6BF0CE29-A9FB-49E1-A5B7-F77ACFA72880}" destId="{35E66B4A-2E51-4EC8-B5A6-3436E07DAA44}" srcOrd="0" destOrd="0" presId="urn:microsoft.com/office/officeart/2005/8/layout/matrix1"/>
    <dgm:cxn modelId="{228AFF47-CBBF-4E08-920F-346E6C30767D}" srcId="{C10058B8-8CB4-47B9-B807-7E727EC8F971}" destId="{A11A92E1-3B54-4FB7-8899-0D7E6B4CD790}" srcOrd="2" destOrd="0" parTransId="{F8C51639-75D2-4F04-9978-966B7A4F34EE}" sibTransId="{62B98517-8B3E-4605-AA21-A9DB2A9BB94B}"/>
    <dgm:cxn modelId="{D344E859-0FFD-4C54-8797-CBA78F57E6A5}" type="presOf" srcId="{A11A92E1-3B54-4FB7-8899-0D7E6B4CD790}" destId="{5D4B9951-C881-481A-A5F8-485BF816A9EF}" srcOrd="1" destOrd="0" presId="urn:microsoft.com/office/officeart/2005/8/layout/matrix1"/>
    <dgm:cxn modelId="{69BBA359-3A9A-4467-AF4E-AC38C21C8711}" srcId="{571A3123-D796-4206-8BF3-3439B7C74F0B}" destId="{C10058B8-8CB4-47B9-B807-7E727EC8F971}" srcOrd="0" destOrd="0" parTransId="{F3B5F3A4-992F-46EF-9E04-053A824551C3}" sibTransId="{6C0A13C6-16E5-420C-81ED-D9F486436D20}"/>
    <dgm:cxn modelId="{F1D99B0B-461C-4846-9113-F0948106CA24}" type="presOf" srcId="{E1E6ECDB-A804-477E-BBEE-51B716A32AF6}" destId="{FAB8063A-5076-4E9C-947F-59E030C217A3}" srcOrd="1" destOrd="0" presId="urn:microsoft.com/office/officeart/2005/8/layout/matrix1"/>
    <dgm:cxn modelId="{7D1FEC4D-33D2-4C14-8880-20073ED2A12B}" srcId="{C10058B8-8CB4-47B9-B807-7E727EC8F971}" destId="{D0D1CBA1-223B-4385-B9F1-861103BCA559}" srcOrd="3" destOrd="0" parTransId="{A9DF1C73-4DAD-4C0A-8395-90C1666FEBDB}" sibTransId="{36167E81-7FD2-49BD-81C8-C69CAD47C4A5}"/>
    <dgm:cxn modelId="{7F4DD5FB-4812-4F77-93A2-933B545139D4}" type="presOf" srcId="{A11A92E1-3B54-4FB7-8899-0D7E6B4CD790}" destId="{C1762B0A-A708-462A-AFC8-4F87D12CD555}" srcOrd="0" destOrd="0" presId="urn:microsoft.com/office/officeart/2005/8/layout/matrix1"/>
    <dgm:cxn modelId="{CFC0303C-8068-4F65-A3FD-DB65D6D4FCEA}" type="presOf" srcId="{D0D1CBA1-223B-4385-B9F1-861103BCA559}" destId="{29540E19-1AF6-454C-A733-9570F2D56097}" srcOrd="0" destOrd="0" presId="urn:microsoft.com/office/officeart/2005/8/layout/matrix1"/>
    <dgm:cxn modelId="{807D6D78-3A32-46F9-8102-99B29A02F9F5}" type="presOf" srcId="{571A3123-D796-4206-8BF3-3439B7C74F0B}" destId="{E6D02650-49B8-4395-9670-ACD77B69413E}" srcOrd="0" destOrd="0" presId="urn:microsoft.com/office/officeart/2005/8/layout/matrix1"/>
    <dgm:cxn modelId="{3E1DE70F-D3E7-4519-A21A-D1C77661A044}" type="presOf" srcId="{6BF0CE29-A9FB-49E1-A5B7-F77ACFA72880}" destId="{F7E980A8-F34C-4E42-835F-32E597D4477D}" srcOrd="1" destOrd="0" presId="urn:microsoft.com/office/officeart/2005/8/layout/matrix1"/>
    <dgm:cxn modelId="{FE2A6F68-73B8-4E30-8525-8C3BB8AE03FC}" type="presOf" srcId="{E1E6ECDB-A804-477E-BBEE-51B716A32AF6}" destId="{1EC172DA-9227-463D-BDFE-546179C9EF38}" srcOrd="0" destOrd="0" presId="urn:microsoft.com/office/officeart/2005/8/layout/matrix1"/>
    <dgm:cxn modelId="{CF4BD0EC-0BD2-45C2-9CB1-5F5898A2DB9E}" type="presParOf" srcId="{E6D02650-49B8-4395-9670-ACD77B69413E}" destId="{BED9E85B-29EA-4B75-A05C-019459610172}" srcOrd="0" destOrd="0" presId="urn:microsoft.com/office/officeart/2005/8/layout/matrix1"/>
    <dgm:cxn modelId="{C608729F-3C11-4651-9CE0-DE0B8B13F848}" type="presParOf" srcId="{BED9E85B-29EA-4B75-A05C-019459610172}" destId="{1EC172DA-9227-463D-BDFE-546179C9EF38}" srcOrd="0" destOrd="0" presId="urn:microsoft.com/office/officeart/2005/8/layout/matrix1"/>
    <dgm:cxn modelId="{9F5481DC-18E9-4FAA-82CC-A8148A522724}" type="presParOf" srcId="{BED9E85B-29EA-4B75-A05C-019459610172}" destId="{FAB8063A-5076-4E9C-947F-59E030C217A3}" srcOrd="1" destOrd="0" presId="urn:microsoft.com/office/officeart/2005/8/layout/matrix1"/>
    <dgm:cxn modelId="{99C16348-9A4D-430D-941D-02CDA8E94547}" type="presParOf" srcId="{BED9E85B-29EA-4B75-A05C-019459610172}" destId="{35E66B4A-2E51-4EC8-B5A6-3436E07DAA44}" srcOrd="2" destOrd="0" presId="urn:microsoft.com/office/officeart/2005/8/layout/matrix1"/>
    <dgm:cxn modelId="{C257F71C-51BB-4706-9E12-9B2FED112657}" type="presParOf" srcId="{BED9E85B-29EA-4B75-A05C-019459610172}" destId="{F7E980A8-F34C-4E42-835F-32E597D4477D}" srcOrd="3" destOrd="0" presId="urn:microsoft.com/office/officeart/2005/8/layout/matrix1"/>
    <dgm:cxn modelId="{F414BF5B-AAE8-4AD4-8283-76016ABEEDBB}" type="presParOf" srcId="{BED9E85B-29EA-4B75-A05C-019459610172}" destId="{C1762B0A-A708-462A-AFC8-4F87D12CD555}" srcOrd="4" destOrd="0" presId="urn:microsoft.com/office/officeart/2005/8/layout/matrix1"/>
    <dgm:cxn modelId="{0EB064A0-BD3B-4511-899E-DFD9E9CD42FF}" type="presParOf" srcId="{BED9E85B-29EA-4B75-A05C-019459610172}" destId="{5D4B9951-C881-481A-A5F8-485BF816A9EF}" srcOrd="5" destOrd="0" presId="urn:microsoft.com/office/officeart/2005/8/layout/matrix1"/>
    <dgm:cxn modelId="{87BB0A5B-B2C5-4AE4-A91E-A54EC73B2950}" type="presParOf" srcId="{BED9E85B-29EA-4B75-A05C-019459610172}" destId="{29540E19-1AF6-454C-A733-9570F2D56097}" srcOrd="6" destOrd="0" presId="urn:microsoft.com/office/officeart/2005/8/layout/matrix1"/>
    <dgm:cxn modelId="{703836A0-69B0-429E-9B6D-0948011F3CA1}" type="presParOf" srcId="{BED9E85B-29EA-4B75-A05C-019459610172}" destId="{4B58536D-C8A6-4BB7-A3EE-7EB0E769FD8E}" srcOrd="7" destOrd="0" presId="urn:microsoft.com/office/officeart/2005/8/layout/matrix1"/>
    <dgm:cxn modelId="{2DBDCC11-DED1-4BAE-822F-662026515DD2}" type="presParOf" srcId="{E6D02650-49B8-4395-9670-ACD77B69413E}" destId="{E2D2B570-DB8F-4CE5-9A22-E9D091455B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172DA-9227-463D-BDFE-546179C9EF38}">
      <dsp:nvSpPr>
        <dsp:cNvPr id="0" name=""/>
        <dsp:cNvSpPr/>
      </dsp:nvSpPr>
      <dsp:spPr>
        <a:xfrm rot="16200000">
          <a:off x="576063" y="-576063"/>
          <a:ext cx="3276364" cy="4428492"/>
        </a:xfrm>
        <a:prstGeom prst="round1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Cíle</a:t>
          </a:r>
          <a:endParaRPr lang="cs-CZ" sz="3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5400000">
        <a:off x="0" y="0"/>
        <a:ext cx="4428492" cy="2457273"/>
      </dsp:txXfrm>
    </dsp:sp>
    <dsp:sp modelId="{35E66B4A-2E51-4EC8-B5A6-3436E07DAA44}">
      <dsp:nvSpPr>
        <dsp:cNvPr id="0" name=""/>
        <dsp:cNvSpPr/>
      </dsp:nvSpPr>
      <dsp:spPr>
        <a:xfrm>
          <a:off x="4428492" y="0"/>
          <a:ext cx="4428492" cy="3276364"/>
        </a:xfrm>
        <a:prstGeom prst="round1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Nástroje</a:t>
          </a:r>
          <a:endParaRPr lang="cs-CZ" sz="3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428492" y="0"/>
        <a:ext cx="4428492" cy="2457273"/>
      </dsp:txXfrm>
    </dsp:sp>
    <dsp:sp modelId="{C1762B0A-A708-462A-AFC8-4F87D12CD555}">
      <dsp:nvSpPr>
        <dsp:cNvPr id="0" name=""/>
        <dsp:cNvSpPr/>
      </dsp:nvSpPr>
      <dsp:spPr>
        <a:xfrm rot="10800000">
          <a:off x="0" y="3276364"/>
          <a:ext cx="4428492" cy="3276364"/>
        </a:xfrm>
        <a:prstGeom prst="round1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Rozhodovací procesy</a:t>
          </a:r>
          <a:endParaRPr lang="cs-CZ" sz="3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10800000">
        <a:off x="0" y="4095455"/>
        <a:ext cx="4428492" cy="2457273"/>
      </dsp:txXfrm>
    </dsp:sp>
    <dsp:sp modelId="{29540E19-1AF6-454C-A733-9570F2D56097}">
      <dsp:nvSpPr>
        <dsp:cNvPr id="0" name=""/>
        <dsp:cNvSpPr/>
      </dsp:nvSpPr>
      <dsp:spPr>
        <a:xfrm rot="5400000">
          <a:off x="5004555" y="2700300"/>
          <a:ext cx="3276364" cy="4428492"/>
        </a:xfrm>
        <a:prstGeom prst="round1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Konkrétní opatření</a:t>
          </a:r>
          <a:endParaRPr lang="cs-CZ" sz="3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5400000">
        <a:off x="4428492" y="4095454"/>
        <a:ext cx="4428492" cy="2457273"/>
      </dsp:txXfrm>
    </dsp:sp>
    <dsp:sp modelId="{E2D2B570-DB8F-4CE5-9A22-E9D091455B72}">
      <dsp:nvSpPr>
        <dsp:cNvPr id="0" name=""/>
        <dsp:cNvSpPr/>
      </dsp:nvSpPr>
      <dsp:spPr>
        <a:xfrm>
          <a:off x="3099944" y="2457273"/>
          <a:ext cx="2657095" cy="1638182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HOPO</a:t>
          </a:r>
          <a:endParaRPr lang="cs-CZ" sz="3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179913" y="2537242"/>
        <a:ext cx="2497157" cy="14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0F56722-3DD7-45A9-A92A-1AD3E350D73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97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97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9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2F9623-E2ED-4E6F-A3E9-2D361152F0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6BCE-A5E5-4A09-93C6-46A3CB613AC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8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26CC-89C6-4E99-BA13-CB5A1C5823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C5D5-ACC2-437D-B90E-771DC71039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C1D1-6F44-4099-8560-731F4C3F05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0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AE0EF-FBE3-4571-AD3E-62CBE827990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7FEE-3E60-42EF-87BC-5010A4FED6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4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946F-C4B9-47E3-92E3-813A838183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5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CABF6-C0EB-4827-93D2-96733A5443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5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384E-DAB9-4580-A699-11F1777B43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5FB3-301F-497B-8F23-F15A4290EB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8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58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8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B70ED-FE63-47D0-BA67-6B5DF85C59B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HOSPODÁŘSKÁ POLITIKA</a:t>
            </a:r>
            <a:endParaRPr lang="cs-CZ"/>
          </a:p>
        </p:txBody>
      </p:sp>
      <p:pic>
        <p:nvPicPr>
          <p:cNvPr id="2" name="Picture 2" descr="Výsledek obrázku pro keynes hay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5"/>
            <a:ext cx="5206820" cy="340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ANO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r>
              <a:rPr lang="cs-CZ" dirty="0"/>
              <a:t>Ekonomiky jsou </a:t>
            </a:r>
            <a:r>
              <a:rPr lang="cs-CZ" b="1" dirty="0"/>
              <a:t>nestabilní</a:t>
            </a:r>
            <a:r>
              <a:rPr lang="cs-CZ" dirty="0"/>
              <a:t>, samy o sobě mají tendenci k výkyvům</a:t>
            </a:r>
          </a:p>
          <a:p>
            <a:pPr lvl="2"/>
            <a:r>
              <a:rPr lang="cs-CZ" b="1" dirty="0"/>
              <a:t>„Recese = plýtvání zdroji“</a:t>
            </a:r>
            <a:endParaRPr lang="en-US" b="1" dirty="0"/>
          </a:p>
          <a:p>
            <a:r>
              <a:rPr lang="cs-CZ" dirty="0"/>
              <a:t>HOPO může ovlivnit agregátní poptávku, tak aby </a:t>
            </a:r>
            <a:r>
              <a:rPr lang="cs-CZ" b="1" dirty="0"/>
              <a:t>„vyrovnala“ výkyvy ekonomiky </a:t>
            </a:r>
            <a:r>
              <a:rPr lang="cs-CZ" dirty="0"/>
              <a:t>a zmírnila jejich negativní dopady</a:t>
            </a:r>
          </a:p>
          <a:p>
            <a:r>
              <a:rPr lang="cs-CZ" dirty="0"/>
              <a:t>Stimulace ekonomiky: ↑ vládních výdajů, ↓ daní = ↑ výkonu a zaměstnanosti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ekonomie</a:t>
            </a:r>
            <a:endParaRPr lang="cs-CZ" dirty="0"/>
          </a:p>
        </p:txBody>
      </p:sp>
      <p:pic>
        <p:nvPicPr>
          <p:cNvPr id="8194" name="Picture 2" descr="Výsledek obrázku pro key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822"/>
            <a:ext cx="35814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HOPO </a:t>
            </a:r>
            <a:r>
              <a:rPr lang="cs-CZ" dirty="0"/>
              <a:t>nemají okamžité účinky, ale působí s určitým </a:t>
            </a:r>
            <a:r>
              <a:rPr lang="cs-CZ" b="1" dirty="0"/>
              <a:t>zpožděním</a:t>
            </a:r>
            <a:r>
              <a:rPr lang="cs-CZ" dirty="0"/>
              <a:t> (u MP 6 měsíců, FP i roky)</a:t>
            </a:r>
          </a:p>
          <a:p>
            <a:r>
              <a:rPr lang="cs-CZ" dirty="0"/>
              <a:t>Často neúmyslně zesilují výkyvy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= </a:t>
            </a:r>
            <a:r>
              <a:rPr lang="cs-CZ" b="1" dirty="0"/>
              <a:t>„neškodit“ </a:t>
            </a:r>
          </a:p>
          <a:p>
            <a:pPr lvl="2"/>
            <a:r>
              <a:rPr lang="cs-CZ" dirty="0"/>
              <a:t>Nelze odstranit všechny výkyvy – omezené znalosti, </a:t>
            </a:r>
            <a:r>
              <a:rPr lang="cs-CZ" dirty="0" err="1"/>
              <a:t>predikovatelnost</a:t>
            </a:r>
            <a:r>
              <a:rPr lang="cs-CZ" dirty="0"/>
              <a:t> událostí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9220" name="Picture 4" descr="Výsledek obrázku pro milton fried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6"/>
            <a:ext cx="3581400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62933"/>
            <a:ext cx="4933230" cy="694407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TRH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bg2"/>
                </a:solidFill>
              </a:rPr>
              <a:t>versus</a:t>
            </a:r>
            <a:r>
              <a:rPr lang="cs-CZ" dirty="0" smtClean="0"/>
              <a:t> </a:t>
            </a:r>
            <a:r>
              <a:rPr lang="cs-CZ" dirty="0">
                <a:solidFill>
                  <a:srgbClr val="C00000"/>
                </a:solidFill>
              </a:rPr>
              <a:t>VLÁDA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547191"/>
          </a:xfrm>
        </p:spPr>
        <p:txBody>
          <a:bodyPr/>
          <a:lstStyle/>
          <a:p>
            <a:r>
              <a:rPr lang="cs-CZ" dirty="0"/>
              <a:t>= základní dilema </a:t>
            </a:r>
            <a:r>
              <a:rPr lang="cs-CZ" dirty="0" smtClean="0"/>
              <a:t>HOPO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2825347"/>
            <a:ext cx="7920880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Výhody trhu</a:t>
            </a:r>
            <a:r>
              <a:rPr lang="cs-CZ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Efektivnost;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Prostor </a:t>
            </a:r>
            <a:r>
              <a:rPr lang="cs-CZ" sz="3200" dirty="0"/>
              <a:t>pro </a:t>
            </a:r>
            <a:r>
              <a:rPr lang="cs-CZ" sz="3200" dirty="0" smtClean="0"/>
              <a:t>svobodu rozhodování;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Nulové </a:t>
            </a:r>
            <a:r>
              <a:rPr lang="cs-CZ" sz="3200" dirty="0"/>
              <a:t>náklady </a:t>
            </a:r>
            <a:r>
              <a:rPr lang="cs-CZ" sz="3200" dirty="0" smtClean="0"/>
              <a:t>fungování.</a:t>
            </a:r>
            <a:endParaRPr lang="cs-CZ" sz="3200" dirty="0"/>
          </a:p>
          <a:p>
            <a:endParaRPr lang="cs-CZ" sz="3200" dirty="0" smtClean="0">
              <a:solidFill>
                <a:srgbClr val="FF9900"/>
              </a:solidFill>
            </a:endParaRPr>
          </a:p>
          <a:p>
            <a:r>
              <a:rPr lang="cs-CZ" sz="3200" dirty="0" smtClean="0">
                <a:solidFill>
                  <a:srgbClr val="C00000"/>
                </a:solidFill>
              </a:rPr>
              <a:t>Nevýhody trhu</a:t>
            </a:r>
            <a:r>
              <a:rPr lang="cs-CZ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Monopolizace;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Preference krátkodobých efektů;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Veřejné statky.</a:t>
            </a:r>
            <a:endParaRPr lang="cs-CZ" sz="3200" dirty="0"/>
          </a:p>
          <a:p>
            <a:endParaRPr lang="cs-CZ" sz="2000" dirty="0"/>
          </a:p>
        </p:txBody>
      </p:sp>
      <p:pic>
        <p:nvPicPr>
          <p:cNvPr id="10242" name="Picture 2" descr="Výsledek obrázku pro market or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221360" cy="309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ú&amp;rcaron;ed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14" y="4221088"/>
            <a:ext cx="3581400" cy="226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885558" cy="1462087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Veřejný</a:t>
            </a:r>
            <a:r>
              <a:rPr lang="cs-CZ" dirty="0"/>
              <a:t>  </a:t>
            </a:r>
            <a:r>
              <a:rPr lang="cs-CZ" dirty="0" smtClean="0">
                <a:solidFill>
                  <a:schemeClr val="bg2"/>
                </a:solidFill>
              </a:rPr>
              <a:t>vs. </a:t>
            </a:r>
            <a:r>
              <a:rPr lang="cs-CZ" dirty="0"/>
              <a:t>soukromý sektor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ekonomie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38942"/>
              </p:ext>
            </p:extLst>
          </p:nvPr>
        </p:nvGraphicFramePr>
        <p:xfrm>
          <a:off x="539552" y="198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Sektor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Soukromý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Veřejný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Trh manažerů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neexistuje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Mzdy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vyšší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nižší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Odpovědnost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vynucená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selhává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4005065"/>
            <a:ext cx="7772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kern="0" dirty="0" smtClean="0"/>
              <a:t>Řešení?</a:t>
            </a:r>
            <a:r>
              <a:rPr lang="cs-CZ" sz="2400" kern="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400" kern="0" dirty="0" smtClean="0"/>
              <a:t>Omezení informační asymetrie;</a:t>
            </a:r>
          </a:p>
          <a:p>
            <a:pPr>
              <a:lnSpc>
                <a:spcPct val="90000"/>
              </a:lnSpc>
            </a:pPr>
            <a:r>
              <a:rPr lang="cs-CZ" sz="2400" kern="0" dirty="0" smtClean="0"/>
              <a:t>Poměřování se soukromým sektorem;</a:t>
            </a:r>
          </a:p>
          <a:p>
            <a:pPr>
              <a:lnSpc>
                <a:spcPct val="90000"/>
              </a:lnSpc>
            </a:pPr>
            <a:r>
              <a:rPr lang="cs-CZ" sz="2400" kern="0" dirty="0" smtClean="0"/>
              <a:t>Normování výkonů.</a:t>
            </a: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8241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454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70038" y="234950"/>
            <a:ext cx="7331075" cy="598488"/>
          </a:xfrm>
        </p:spPr>
        <p:txBody>
          <a:bodyPr/>
          <a:lstStyle/>
          <a:p>
            <a:r>
              <a:rPr lang="cs-CZ" sz="4000"/>
              <a:t>Preference politických stran</a:t>
            </a:r>
            <a:endParaRPr lang="cs-CZ" sz="4000">
              <a:cs typeface="Times New Roman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Výsledek obrázku pro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3"/>
            <a:ext cx="9050719" cy="68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00" y="1161256"/>
            <a:ext cx="7793037" cy="779463"/>
          </a:xfrm>
          <a:solidFill>
            <a:schemeClr val="bg1">
              <a:lumMod val="95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cs-CZ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Vliv médií na HOPO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478" y="1916832"/>
            <a:ext cx="7772400" cy="411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dirty="0"/>
              <a:t>Média = 4. složka moci</a:t>
            </a:r>
          </a:p>
          <a:p>
            <a:r>
              <a:rPr lang="cs-CZ" dirty="0"/>
              <a:t>Role: informovat, </a:t>
            </a:r>
            <a:r>
              <a:rPr lang="cs-CZ" dirty="0" smtClean="0"/>
              <a:t>kontrola státní moci</a:t>
            </a:r>
            <a:endParaRPr lang="cs-CZ" dirty="0"/>
          </a:p>
          <a:p>
            <a:r>
              <a:rPr lang="cs-CZ" dirty="0"/>
              <a:t>Nutná </a:t>
            </a:r>
            <a:r>
              <a:rPr lang="cs-CZ" b="1" dirty="0"/>
              <a:t>nezávislost</a:t>
            </a:r>
            <a:r>
              <a:rPr lang="cs-CZ" dirty="0"/>
              <a:t> médií</a:t>
            </a:r>
          </a:p>
          <a:p>
            <a:pPr lvl="2"/>
            <a:r>
              <a:rPr lang="cs-CZ" dirty="0"/>
              <a:t>Přesahování politiky do médií </a:t>
            </a:r>
          </a:p>
          <a:p>
            <a:pPr lvl="2"/>
            <a:r>
              <a:rPr lang="cs-CZ" dirty="0"/>
              <a:t>Vliv médií na politiku</a:t>
            </a:r>
          </a:p>
          <a:p>
            <a:r>
              <a:rPr lang="cs-CZ" dirty="0"/>
              <a:t>Odborná: nízký podíl  X populární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AutoShape 2" descr="Výsledek obrázku pro newspaper wallpaper"/>
          <p:cNvSpPr>
            <a:spLocks noChangeAspect="1" noChangeArrowheads="1"/>
          </p:cNvSpPr>
          <p:nvPr/>
        </p:nvSpPr>
        <p:spPr bwMode="auto">
          <a:xfrm>
            <a:off x="155575" y="-12874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ýsledek obrázku pro newspaper wallpaper"/>
          <p:cNvSpPr>
            <a:spLocks noChangeAspect="1" noChangeArrowheads="1"/>
          </p:cNvSpPr>
          <p:nvPr/>
        </p:nvSpPr>
        <p:spPr bwMode="auto">
          <a:xfrm>
            <a:off x="307975" y="-11350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newspaper wallpaper"/>
          <p:cNvSpPr>
            <a:spLocks noChangeAspect="1" noChangeArrowheads="1"/>
          </p:cNvSpPr>
          <p:nvPr/>
        </p:nvSpPr>
        <p:spPr bwMode="auto">
          <a:xfrm>
            <a:off x="460375" y="-9826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Limity HOPO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b="1" dirty="0"/>
              <a:t>Čas </a:t>
            </a:r>
          </a:p>
          <a:p>
            <a:pPr lvl="2"/>
            <a:r>
              <a:rPr lang="cs-CZ" dirty="0"/>
              <a:t>časové </a:t>
            </a:r>
            <a:r>
              <a:rPr lang="cs-CZ" dirty="0" smtClean="0"/>
              <a:t>zpoždění</a:t>
            </a:r>
          </a:p>
          <a:p>
            <a:pPr lvl="2"/>
            <a:r>
              <a:rPr lang="cs-CZ" dirty="0" smtClean="0"/>
              <a:t>politický </a:t>
            </a:r>
            <a:r>
              <a:rPr lang="cs-CZ" dirty="0"/>
              <a:t>a ekonomický cyklus</a:t>
            </a:r>
          </a:p>
          <a:p>
            <a:r>
              <a:rPr lang="cs-CZ" b="1" dirty="0"/>
              <a:t>Vládní selhání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tendence k neefektivnosti</a:t>
            </a:r>
          </a:p>
          <a:p>
            <a:r>
              <a:rPr lang="cs-CZ" b="1" dirty="0"/>
              <a:t>Vliv mezinárodních smluv a institucí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velký význam s rostoucí integrací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3314" name="Picture 2" descr="Výsledek obrázku pro zpo&amp;zcaron;d&amp;ecaron;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"/>
            <a:ext cx="4572000" cy="274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Soukromé vs. </a:t>
            </a:r>
            <a:r>
              <a:rPr lang="cs-CZ" dirty="0"/>
              <a:t>veřejné statky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dirty="0"/>
              <a:t>VS – financovány ze </a:t>
            </a:r>
            <a:r>
              <a:rPr lang="cs-CZ" b="1" dirty="0"/>
              <a:t>státního rozpočtu</a:t>
            </a:r>
          </a:p>
          <a:p>
            <a:pPr lvl="1"/>
            <a:r>
              <a:rPr lang="cs-CZ" dirty="0" smtClean="0"/>
              <a:t>Žádný oběd není zadarmo.</a:t>
            </a:r>
            <a:endParaRPr lang="cs-CZ" dirty="0"/>
          </a:p>
          <a:p>
            <a:r>
              <a:rPr lang="cs-CZ" dirty="0"/>
              <a:t>Množství VS může být zvýšeno, jen při poklesu SS</a:t>
            </a:r>
          </a:p>
          <a:p>
            <a:r>
              <a:rPr lang="cs-CZ" dirty="0"/>
              <a:t>Spor: proporce VS-SS = veřejná volba (voliči)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Volba soukromé X veřejné statky </a:t>
            </a: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484438" y="2492375"/>
            <a:ext cx="0" cy="331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2484438" y="5805488"/>
            <a:ext cx="3455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Soukromé statky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632450" y="58245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Veřejné statky</a:t>
            </a:r>
          </a:p>
        </p:txBody>
      </p:sp>
      <p:sp>
        <p:nvSpPr>
          <p:cNvPr id="140299" name="Freeform 11"/>
          <p:cNvSpPr>
            <a:spLocks/>
          </p:cNvSpPr>
          <p:nvPr/>
        </p:nvSpPr>
        <p:spPr bwMode="auto">
          <a:xfrm>
            <a:off x="2484438" y="3933825"/>
            <a:ext cx="2735262" cy="1871663"/>
          </a:xfrm>
          <a:custGeom>
            <a:avLst/>
            <a:gdLst>
              <a:gd name="T0" fmla="*/ 0 w 1769"/>
              <a:gd name="T1" fmla="*/ 0 h 1769"/>
              <a:gd name="T2" fmla="*/ 997 w 1769"/>
              <a:gd name="T3" fmla="*/ 363 h 1769"/>
              <a:gd name="T4" fmla="*/ 1769 w 1769"/>
              <a:gd name="T5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1769">
                <a:moveTo>
                  <a:pt x="0" y="0"/>
                </a:moveTo>
                <a:cubicBezTo>
                  <a:pt x="351" y="34"/>
                  <a:pt x="702" y="68"/>
                  <a:pt x="997" y="363"/>
                </a:cubicBezTo>
                <a:cubicBezTo>
                  <a:pt x="1292" y="658"/>
                  <a:pt x="1530" y="1213"/>
                  <a:pt x="1769" y="17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4356100" y="4221163"/>
            <a:ext cx="86360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 flipV="1">
            <a:off x="2916238" y="3716338"/>
            <a:ext cx="136842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276600" y="34290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pravice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643438" y="4365625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levice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zastupování v HOPO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err="1"/>
              <a:t>Principal</a:t>
            </a:r>
            <a:r>
              <a:rPr lang="cs-CZ" b="1" dirty="0"/>
              <a:t> – agent model</a:t>
            </a:r>
            <a:r>
              <a:rPr lang="cs-CZ" dirty="0"/>
              <a:t>:</a:t>
            </a:r>
          </a:p>
          <a:p>
            <a:r>
              <a:rPr lang="cs-CZ" dirty="0"/>
              <a:t>Morální hazard</a:t>
            </a:r>
          </a:p>
          <a:p>
            <a:r>
              <a:rPr lang="cs-CZ" dirty="0"/>
              <a:t>Volič deleguje na vládu část pravomocí</a:t>
            </a:r>
          </a:p>
          <a:p>
            <a:r>
              <a:rPr lang="cs-CZ" dirty="0"/>
              <a:t>Výsledek vládní činnosti rozdělen mezi voliče a vládu</a:t>
            </a:r>
          </a:p>
          <a:p>
            <a:r>
              <a:rPr lang="cs-CZ" u="sng" dirty="0"/>
              <a:t>Vláda sleduje vlastní zájmy </a:t>
            </a:r>
            <a:r>
              <a:rPr lang="cs-CZ" dirty="0"/>
              <a:t>– asymetrické informace, populismus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9707987"/>
              </p:ext>
            </p:extLst>
          </p:nvPr>
        </p:nvGraphicFramePr>
        <p:xfrm>
          <a:off x="107504" y="11663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01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Racionální </a:t>
            </a:r>
            <a:r>
              <a:rPr lang="cs-CZ" dirty="0" smtClean="0"/>
              <a:t>neznalost/ignorance</a:t>
            </a:r>
            <a:endParaRPr lang="cs-CZ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8686800" cy="46080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Koho volit???</a:t>
            </a:r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dirty="0" smtClean="0"/>
              <a:t>Nákladné zjišťování informací (programy…)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/>
              <a:t>-&gt; náklady </a:t>
            </a:r>
            <a:r>
              <a:rPr lang="cs-CZ" dirty="0"/>
              <a:t>jsou vyšší než přínosy</a:t>
            </a:r>
          </a:p>
          <a:p>
            <a:pPr>
              <a:lnSpc>
                <a:spcPct val="90000"/>
              </a:lnSpc>
            </a:pPr>
            <a:r>
              <a:rPr lang="cs-CZ" dirty="0"/>
              <a:t>Důsledek: slabá kontrola politiků = prostor 	pro jejich vlastní zájmy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AutoShape 2" descr="Výsledek obrázku pro rational ignorance"/>
          <p:cNvSpPr>
            <a:spLocks noChangeAspect="1" noChangeArrowheads="1"/>
          </p:cNvSpPr>
          <p:nvPr/>
        </p:nvSpPr>
        <p:spPr bwMode="auto">
          <a:xfrm>
            <a:off x="155575" y="-1531938"/>
            <a:ext cx="30003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8" name="Picture 4" descr="Výsledek obrázku pro rational igno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3" y="10725"/>
            <a:ext cx="3000375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Zájmové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285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= skupiny prosazující své zájmy prostřednictvím </a:t>
            </a:r>
            <a:r>
              <a:rPr lang="cs-CZ" dirty="0" smtClean="0"/>
              <a:t>státu (zemědělci…)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Vliv na rozhodování politiků</a:t>
            </a:r>
          </a:p>
          <a:p>
            <a:pPr>
              <a:lnSpc>
                <a:spcPct val="90000"/>
              </a:lnSpc>
            </a:pPr>
            <a:r>
              <a:rPr lang="cs-CZ" b="1" dirty="0"/>
              <a:t>Realita</a:t>
            </a:r>
            <a:r>
              <a:rPr lang="cs-CZ" dirty="0"/>
              <a:t>: prohrávají skupiny početné </a:t>
            </a:r>
            <a:r>
              <a:rPr lang="cs-CZ" sz="2800" dirty="0"/>
              <a:t>(spotřebitelé, daň. poplatníci) </a:t>
            </a:r>
            <a:r>
              <a:rPr lang="cs-CZ" dirty="0"/>
              <a:t>X vyhrávají málo početné</a:t>
            </a:r>
          </a:p>
          <a:p>
            <a:pPr>
              <a:lnSpc>
                <a:spcPct val="90000"/>
              </a:lnSpc>
            </a:pPr>
            <a:r>
              <a:rPr lang="cs-CZ" dirty="0"/>
              <a:t>Důvod: </a:t>
            </a:r>
            <a:r>
              <a:rPr lang="cs-CZ" b="1" dirty="0"/>
              <a:t>podíl z prospěchu z politického opatření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5362" name="Picture 2" descr="Výsledek obrázku pro farmers strike bru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08" y="116632"/>
            <a:ext cx="3581400" cy="201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Zájmové skupiny  - možnosti vlivu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Lobbování</a:t>
            </a:r>
          </a:p>
          <a:p>
            <a:r>
              <a:rPr lang="cs-CZ"/>
              <a:t>Vystupování v médiích</a:t>
            </a:r>
          </a:p>
          <a:p>
            <a:r>
              <a:rPr lang="cs-CZ"/>
              <a:t>Stávka</a:t>
            </a:r>
          </a:p>
          <a:p>
            <a:r>
              <a:rPr lang="cs-CZ"/>
              <a:t>Demonstrace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4338" name="Picture 2" descr="Výsledek obrázku pro lobb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92" y="3429000"/>
            <a:ext cx="4336480" cy="289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Příště? </a:t>
            </a:r>
            <a:br>
              <a:rPr lang="cs-CZ" dirty="0" smtClean="0"/>
            </a:br>
            <a:r>
              <a:rPr lang="cs-CZ" dirty="0" smtClean="0"/>
              <a:t>Fiskální a monetární politika!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7412" name="Picture 4" descr="Výsledek obrázku pro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" y="2132856"/>
            <a:ext cx="902500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ýsledek obrázku pro F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637184" cy="163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3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 dirty="0" smtClean="0"/>
              <a:t>Cíle HOPO</a:t>
            </a:r>
            <a:endParaRPr lang="cs-CZ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01850"/>
            <a:ext cx="8129786" cy="3814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Plná zaměstnanost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Stabilita cen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Hospodářský růst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Rovnováha platební bilance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3074" name="Picture 2" descr="Výsledek obrázku pro shooting du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5" y="4104257"/>
            <a:ext cx="54726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Oblasti HOPO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772400" cy="44646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Makroekonomická</a:t>
            </a:r>
            <a:r>
              <a:rPr lang="cs-CZ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Fiskální </a:t>
            </a:r>
            <a:r>
              <a:rPr lang="cs-CZ" sz="2400" dirty="0"/>
              <a:t>(</a:t>
            </a:r>
            <a:r>
              <a:rPr lang="cs-CZ" sz="2400" dirty="0" smtClean="0"/>
              <a:t>rozpočtová) – MF ČR, Vláda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Monetární </a:t>
            </a:r>
            <a:r>
              <a:rPr lang="cs-CZ" sz="2400" dirty="0"/>
              <a:t>(</a:t>
            </a:r>
            <a:r>
              <a:rPr lang="cs-CZ" sz="2400" dirty="0" smtClean="0"/>
              <a:t>peněžní) – Česká národní banka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Důchodová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Vnější </a:t>
            </a:r>
            <a:r>
              <a:rPr lang="cs-CZ" sz="2400" dirty="0"/>
              <a:t>obchodní a měnová</a:t>
            </a:r>
          </a:p>
          <a:p>
            <a:pPr>
              <a:lnSpc>
                <a:spcPct val="90000"/>
              </a:lnSpc>
            </a:pPr>
            <a:r>
              <a:rPr lang="cs-CZ" b="1" dirty="0" smtClean="0"/>
              <a:t>Mikroekonomická</a:t>
            </a:r>
            <a:r>
              <a:rPr lang="cs-CZ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Strukturální - 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Sociální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Důchodová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Ochrana </a:t>
            </a:r>
            <a:r>
              <a:rPr lang="cs-CZ" sz="2400" dirty="0"/>
              <a:t>hospodářské </a:t>
            </a:r>
            <a:r>
              <a:rPr lang="cs-CZ" sz="2400" dirty="0" smtClean="0"/>
              <a:t>soutěže – monopoly, kartely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/>
          <a:lstStyle/>
          <a:p>
            <a:r>
              <a:rPr lang="cs-CZ" dirty="0" smtClean="0"/>
              <a:t>Ochrana hospodářské soutěže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6" name="Picture 2" descr="Výsledek obrázku pro jaroslav bach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528170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5868144" y="3933056"/>
            <a:ext cx="2160240" cy="64807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Kartel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755576" y="4437112"/>
            <a:ext cx="1872208" cy="72008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Monopol</a:t>
            </a:r>
            <a:endParaRPr lang="cs-CZ" dirty="0"/>
          </a:p>
        </p:txBody>
      </p:sp>
      <p:sp>
        <p:nvSpPr>
          <p:cNvPr id="10" name="Šipka doleva 9"/>
          <p:cNvSpPr/>
          <p:nvPr/>
        </p:nvSpPr>
        <p:spPr>
          <a:xfrm>
            <a:off x="5220072" y="1161528"/>
            <a:ext cx="3456384" cy="64807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Predatoring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49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Nositelé HOPO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2"/>
            <a:ext cx="8847584" cy="472365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dirty="0" smtClean="0"/>
              <a:t>= subjekty </a:t>
            </a:r>
            <a:r>
              <a:rPr lang="cs-CZ" dirty="0"/>
              <a:t>podílející se na </a:t>
            </a:r>
            <a:endParaRPr lang="cs-CZ" dirty="0" smtClean="0"/>
          </a:p>
          <a:p>
            <a:pPr marL="609600" indent="-609600">
              <a:buFont typeface="Wingdings" pitchFamily="2" charset="2"/>
              <a:buNone/>
            </a:pPr>
            <a:r>
              <a:rPr lang="cs-CZ" dirty="0" smtClean="0"/>
              <a:t>procesu formulování HOPO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Decizní sféra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parlament</a:t>
            </a:r>
            <a:r>
              <a:rPr lang="cs-CZ" dirty="0"/>
              <a:t>, vláda, státní úřady, ČNB</a:t>
            </a:r>
          </a:p>
          <a:p>
            <a:pPr marL="0" indent="0">
              <a:buNone/>
            </a:pPr>
            <a:r>
              <a:rPr lang="cs-CZ" b="1" dirty="0"/>
              <a:t>Vlivová sféra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velké </a:t>
            </a:r>
            <a:r>
              <a:rPr lang="cs-CZ" dirty="0"/>
              <a:t>podniky, politické strany, odbory, média</a:t>
            </a:r>
          </a:p>
          <a:p>
            <a:pPr marL="0" indent="0">
              <a:buNone/>
            </a:pPr>
            <a:r>
              <a:rPr lang="cs-CZ" b="1" dirty="0"/>
              <a:t>Vnější sféra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orgány </a:t>
            </a:r>
            <a:r>
              <a:rPr lang="cs-CZ" dirty="0"/>
              <a:t>integračních seskupení </a:t>
            </a:r>
            <a:r>
              <a:rPr lang="cs-CZ" dirty="0" smtClean="0"/>
              <a:t>(EK, EP, RE…)</a:t>
            </a:r>
            <a:endParaRPr lang="cs-CZ" sz="2800" dirty="0"/>
          </a:p>
        </p:txBody>
      </p:sp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581400" cy="313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619125"/>
            <a:ext cx="7359650" cy="811213"/>
          </a:xfrm>
        </p:spPr>
        <p:txBody>
          <a:bodyPr/>
          <a:lstStyle/>
          <a:p>
            <a:r>
              <a:rPr lang="cs-CZ"/>
              <a:t>Funkce vlády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62174"/>
            <a:ext cx="9144000" cy="4147145"/>
          </a:xfrm>
        </p:spPr>
        <p:txBody>
          <a:bodyPr/>
          <a:lstStyle/>
          <a:p>
            <a:r>
              <a:rPr lang="cs-CZ" b="1" dirty="0"/>
              <a:t>Efektivnost </a:t>
            </a:r>
          </a:p>
          <a:p>
            <a:pPr lvl="2"/>
            <a:r>
              <a:rPr lang="cs-CZ" dirty="0"/>
              <a:t>otázka alokace</a:t>
            </a:r>
          </a:p>
          <a:p>
            <a:r>
              <a:rPr lang="cs-CZ" b="1" dirty="0"/>
              <a:t>Sociální spravedlnost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přerozdělování</a:t>
            </a:r>
          </a:p>
          <a:p>
            <a:r>
              <a:rPr lang="cs-CZ" b="1" dirty="0"/>
              <a:t>Stabilita vývoje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makroekonomická rovnováha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5122" name="Picture 2" descr="Výsledek obrázku pro pizza small 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4553"/>
            <a:ext cx="35814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pizza sl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60766"/>
            <a:ext cx="3077344" cy="184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</a:t>
            </a:r>
            <a:r>
              <a:rPr lang="cs-CZ" dirty="0" smtClean="0"/>
              <a:t>(L × </a:t>
            </a:r>
            <a:r>
              <a:rPr lang="cs-CZ" dirty="0" smtClean="0">
                <a:solidFill>
                  <a:srgbClr val="C00000"/>
                </a:solidFill>
              </a:rPr>
              <a:t>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8955088" cy="45796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002060"/>
                </a:solidFill>
              </a:rPr>
              <a:t>Klaus:</a:t>
            </a:r>
            <a:r>
              <a:rPr lang="cs-CZ" b="1" dirty="0"/>
              <a:t> </a:t>
            </a:r>
            <a:r>
              <a:rPr lang="cs-CZ" i="1" dirty="0"/>
              <a:t>„Hospodářskou krizi způsobilo selhání vlády, ne nezdar trhu“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	      ×</a:t>
            </a:r>
            <a:endParaRPr lang="cs-CZ" sz="2800" b="1" dirty="0"/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C00000"/>
                </a:solidFill>
              </a:rPr>
              <a:t>Sarkozy: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i="1" dirty="0" smtClean="0"/>
              <a:t>„</a:t>
            </a:r>
            <a:r>
              <a:rPr lang="cs-CZ" i="1" dirty="0"/>
              <a:t>Nenecháme padnout </a:t>
            </a:r>
            <a:endParaRPr lang="cs-CZ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i="1" dirty="0" smtClean="0"/>
              <a:t>automobilový průmysl,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i="1" dirty="0" smtClean="0"/>
              <a:t>který </a:t>
            </a:r>
            <a:r>
              <a:rPr lang="cs-CZ" i="1" dirty="0"/>
              <a:t>zaměstnává jen ve Francii přímo či nepřímo deset procent aktivního obyvatelstva“</a:t>
            </a:r>
          </a:p>
        </p:txBody>
      </p:sp>
      <p:pic>
        <p:nvPicPr>
          <p:cNvPr id="6146" name="Picture 2" descr="Výsledek obrázku pro car industry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581400" cy="252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872" y="1556792"/>
            <a:ext cx="82296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sz="4000" b="1" i="1" dirty="0">
                <a:solidFill>
                  <a:srgbClr val="C00000"/>
                </a:solidFill>
              </a:rPr>
              <a:t>Měli</a:t>
            </a:r>
            <a:r>
              <a:rPr lang="cs-CZ" sz="4000" b="1" dirty="0"/>
              <a:t> by tvůrci HOPO usilovat</a:t>
            </a:r>
          </a:p>
          <a:p>
            <a:pPr algn="ctr">
              <a:buFont typeface="Wingdings" pitchFamily="2" charset="2"/>
              <a:buNone/>
            </a:pPr>
            <a:r>
              <a:rPr lang="cs-CZ" sz="4000" b="1" dirty="0"/>
              <a:t> o 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stabilizaci ekonomiky</a:t>
            </a:r>
            <a:r>
              <a:rPr lang="en-US" sz="4000" b="1" dirty="0"/>
              <a:t>?</a:t>
            </a:r>
            <a:endParaRPr lang="cs-CZ" sz="40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814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1211</TotalTime>
  <Words>558</Words>
  <Application>Microsoft Office PowerPoint</Application>
  <PresentationFormat>Předvádění na obrazovce (4:3)</PresentationFormat>
  <Paragraphs>161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Směsice</vt:lpstr>
      <vt:lpstr>11 </vt:lpstr>
      <vt:lpstr>Prezentace aplikace PowerPoint</vt:lpstr>
      <vt:lpstr>Cíle HOPO</vt:lpstr>
      <vt:lpstr>Oblasti HOPO</vt:lpstr>
      <vt:lpstr>Ochrana hospodářské soutěže</vt:lpstr>
      <vt:lpstr>Nositelé HOPO</vt:lpstr>
      <vt:lpstr>Funkce vlády</vt:lpstr>
      <vt:lpstr>Krize (L × R)</vt:lpstr>
      <vt:lpstr> </vt:lpstr>
      <vt:lpstr>ANO</vt:lpstr>
      <vt:lpstr>NE</vt:lpstr>
      <vt:lpstr>TRH  versus VLÁDA</vt:lpstr>
      <vt:lpstr>Veřejný  vs. soukromý sektor</vt:lpstr>
      <vt:lpstr>Preference politických stran</vt:lpstr>
      <vt:lpstr>Vliv médií na HOPO</vt:lpstr>
      <vt:lpstr>Limity HOPO</vt:lpstr>
      <vt:lpstr>Soukromé vs. veřejné statky</vt:lpstr>
      <vt:lpstr>Volba soukromé X veřejné statky </vt:lpstr>
      <vt:lpstr>Model zastupování v HOPO</vt:lpstr>
      <vt:lpstr>Racionální neznalost/ignorance</vt:lpstr>
      <vt:lpstr>Zájmové skupiny</vt:lpstr>
      <vt:lpstr>Zájmové skupiny  - možnosti vlivu</vt:lpstr>
      <vt:lpstr>Příště?  Fiskální a monetární politika!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momo</dc:creator>
  <cp:lastModifiedBy>Hana Lipovská</cp:lastModifiedBy>
  <cp:revision>62</cp:revision>
  <dcterms:created xsi:type="dcterms:W3CDTF">2007-09-07T08:06:30Z</dcterms:created>
  <dcterms:modified xsi:type="dcterms:W3CDTF">2017-05-01T14:05:11Z</dcterms:modified>
</cp:coreProperties>
</file>