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7"/>
  </p:notesMasterIdLst>
  <p:sldIdLst>
    <p:sldId id="364" r:id="rId2"/>
    <p:sldId id="398" r:id="rId3"/>
    <p:sldId id="365" r:id="rId4"/>
    <p:sldId id="366" r:id="rId5"/>
    <p:sldId id="367" r:id="rId6"/>
    <p:sldId id="368" r:id="rId7"/>
    <p:sldId id="369" r:id="rId8"/>
    <p:sldId id="370" r:id="rId9"/>
    <p:sldId id="396" r:id="rId10"/>
    <p:sldId id="371" r:id="rId11"/>
    <p:sldId id="399" r:id="rId12"/>
    <p:sldId id="400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1" r:id="rId22"/>
    <p:sldId id="382" r:id="rId23"/>
    <p:sldId id="395" r:id="rId24"/>
    <p:sldId id="383" r:id="rId25"/>
    <p:sldId id="401" r:id="rId26"/>
    <p:sldId id="397" r:id="rId27"/>
    <p:sldId id="384" r:id="rId28"/>
    <p:sldId id="385" r:id="rId29"/>
    <p:sldId id="387" r:id="rId30"/>
    <p:sldId id="388" r:id="rId31"/>
    <p:sldId id="390" r:id="rId32"/>
    <p:sldId id="391" r:id="rId33"/>
    <p:sldId id="392" r:id="rId34"/>
    <p:sldId id="393" r:id="rId35"/>
    <p:sldId id="394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>
      <p:cViewPr>
        <p:scale>
          <a:sx n="81" d="100"/>
          <a:sy n="81" d="100"/>
        </p:scale>
        <p:origin x="-247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0545\AppData\Local\Temp\Vystu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[mil. Kč]</c:v>
                </c:pt>
              </c:strCache>
            </c:strRef>
          </c:tx>
          <c:invertIfNegative val="0"/>
          <c:cat>
            <c:strRef>
              <c:f>List2!$A$2:$A$8</c:f>
              <c:strCache>
                <c:ptCount val="7"/>
                <c:pt idx="0">
                  <c:v>Rada pro rozhlasové a televizní vysílání</c:v>
                </c:pt>
                <c:pt idx="1">
                  <c:v>Státní dluh</c:v>
                </c:pt>
                <c:pt idx="2">
                  <c:v>Ministerstvo obrany</c:v>
                </c:pt>
                <c:pt idx="3">
                  <c:v>Ministerstvo dopravy</c:v>
                </c:pt>
                <c:pt idx="4">
                  <c:v>Ministerstvo vnitra</c:v>
                </c:pt>
                <c:pt idx="5">
                  <c:v>Ministerstvo školství</c:v>
                </c:pt>
                <c:pt idx="6">
                  <c:v>Ministerstvo práce a sociálních věcí</c:v>
                </c:pt>
              </c:strCache>
            </c:strRef>
          </c:cat>
          <c:val>
            <c:numRef>
              <c:f>List2!$B$2:$B$8</c:f>
              <c:numCache>
                <c:formatCode>General</c:formatCode>
                <c:ptCount val="7"/>
                <c:pt idx="0">
                  <c:v>62</c:v>
                </c:pt>
                <c:pt idx="1">
                  <c:v>46342</c:v>
                </c:pt>
                <c:pt idx="2">
                  <c:v>52535</c:v>
                </c:pt>
                <c:pt idx="3">
                  <c:v>55090</c:v>
                </c:pt>
                <c:pt idx="4">
                  <c:v>63347</c:v>
                </c:pt>
                <c:pt idx="5">
                  <c:v>156525</c:v>
                </c:pt>
                <c:pt idx="6">
                  <c:v>560466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10496"/>
        <c:axId val="47653248"/>
      </c:barChart>
      <c:catAx>
        <c:axId val="47610496"/>
        <c:scaling>
          <c:orientation val="minMax"/>
        </c:scaling>
        <c:delete val="0"/>
        <c:axPos val="l"/>
        <c:majorTickMark val="out"/>
        <c:minorTickMark val="none"/>
        <c:tickLblPos val="nextTo"/>
        <c:crossAx val="47653248"/>
        <c:crosses val="autoZero"/>
        <c:auto val="1"/>
        <c:lblAlgn val="ctr"/>
        <c:lblOffset val="100"/>
        <c:noMultiLvlLbl val="0"/>
      </c:catAx>
      <c:valAx>
        <c:axId val="47653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[mil. Kč]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61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[Vystup.xls]Vystup!$B$4:$B$5</c:f>
              <c:strCache>
                <c:ptCount val="1"/>
                <c:pt idx="0">
                  <c:v>UK1 1. M1 - Oběživo</c:v>
                </c:pt>
              </c:strCache>
            </c:strRef>
          </c:tx>
          <c:marker>
            <c:symbol val="none"/>
          </c:marker>
          <c:cat>
            <c:numRef>
              <c:f>[Vystup.xls]Vystup!$A$6:$A$92</c:f>
              <c:numCache>
                <c:formatCode>m/d/yyyy</c:formatCode>
                <c:ptCount val="87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</c:numCache>
            </c:numRef>
          </c:cat>
          <c:val>
            <c:numRef>
              <c:f>[Vystup.xls]Vystup!$B$6:$B$92</c:f>
              <c:numCache>
                <c:formatCode>General</c:formatCode>
                <c:ptCount val="87"/>
                <c:pt idx="0">
                  <c:v>353635</c:v>
                </c:pt>
                <c:pt idx="1">
                  <c:v>354190.8</c:v>
                </c:pt>
                <c:pt idx="2">
                  <c:v>351641.4</c:v>
                </c:pt>
                <c:pt idx="3">
                  <c:v>353177.8</c:v>
                </c:pt>
                <c:pt idx="4">
                  <c:v>354199</c:v>
                </c:pt>
                <c:pt idx="5">
                  <c:v>356495.9</c:v>
                </c:pt>
                <c:pt idx="6">
                  <c:v>354234.6</c:v>
                </c:pt>
                <c:pt idx="7">
                  <c:v>352621.8</c:v>
                </c:pt>
                <c:pt idx="8">
                  <c:v>355509.3</c:v>
                </c:pt>
                <c:pt idx="9">
                  <c:v>356830.8</c:v>
                </c:pt>
                <c:pt idx="10">
                  <c:v>356544.5</c:v>
                </c:pt>
                <c:pt idx="11">
                  <c:v>357510.1</c:v>
                </c:pt>
                <c:pt idx="12">
                  <c:v>356157.2</c:v>
                </c:pt>
                <c:pt idx="13">
                  <c:v>357511.8</c:v>
                </c:pt>
                <c:pt idx="14">
                  <c:v>358081</c:v>
                </c:pt>
                <c:pt idx="15">
                  <c:v>361700</c:v>
                </c:pt>
                <c:pt idx="16">
                  <c:v>360514</c:v>
                </c:pt>
                <c:pt idx="17">
                  <c:v>364297.9</c:v>
                </c:pt>
                <c:pt idx="18">
                  <c:v>364070.8</c:v>
                </c:pt>
                <c:pt idx="19">
                  <c:v>363640.2</c:v>
                </c:pt>
                <c:pt idx="20">
                  <c:v>368289.6</c:v>
                </c:pt>
                <c:pt idx="21">
                  <c:v>370350.2</c:v>
                </c:pt>
                <c:pt idx="22">
                  <c:v>374050.3</c:v>
                </c:pt>
                <c:pt idx="23">
                  <c:v>377942.1</c:v>
                </c:pt>
                <c:pt idx="24">
                  <c:v>376435.1</c:v>
                </c:pt>
                <c:pt idx="25">
                  <c:v>378152.9</c:v>
                </c:pt>
                <c:pt idx="26">
                  <c:v>379210.2</c:v>
                </c:pt>
                <c:pt idx="27">
                  <c:v>382063.6</c:v>
                </c:pt>
                <c:pt idx="28">
                  <c:v>382638.4</c:v>
                </c:pt>
                <c:pt idx="29">
                  <c:v>386484.4</c:v>
                </c:pt>
                <c:pt idx="30">
                  <c:v>382339</c:v>
                </c:pt>
                <c:pt idx="31">
                  <c:v>382274</c:v>
                </c:pt>
                <c:pt idx="32">
                  <c:v>386421.7</c:v>
                </c:pt>
                <c:pt idx="33">
                  <c:v>383623.9</c:v>
                </c:pt>
                <c:pt idx="34">
                  <c:v>387843.6</c:v>
                </c:pt>
                <c:pt idx="35">
                  <c:v>388879.5</c:v>
                </c:pt>
                <c:pt idx="36">
                  <c:v>386815.8</c:v>
                </c:pt>
                <c:pt idx="37">
                  <c:v>387983.5</c:v>
                </c:pt>
                <c:pt idx="38">
                  <c:v>391662.8</c:v>
                </c:pt>
                <c:pt idx="39">
                  <c:v>395906.5</c:v>
                </c:pt>
                <c:pt idx="40">
                  <c:v>396230.8</c:v>
                </c:pt>
                <c:pt idx="41">
                  <c:v>399431.3</c:v>
                </c:pt>
                <c:pt idx="42">
                  <c:v>396819.5</c:v>
                </c:pt>
                <c:pt idx="43">
                  <c:v>398635.1</c:v>
                </c:pt>
                <c:pt idx="44">
                  <c:v>399126.8</c:v>
                </c:pt>
                <c:pt idx="45">
                  <c:v>400455.1</c:v>
                </c:pt>
                <c:pt idx="46">
                  <c:v>405362.8</c:v>
                </c:pt>
                <c:pt idx="47">
                  <c:v>405445.2</c:v>
                </c:pt>
                <c:pt idx="48">
                  <c:v>402908</c:v>
                </c:pt>
                <c:pt idx="49">
                  <c:v>405214.1</c:v>
                </c:pt>
                <c:pt idx="50">
                  <c:v>405280</c:v>
                </c:pt>
                <c:pt idx="51">
                  <c:v>411100.9</c:v>
                </c:pt>
                <c:pt idx="52">
                  <c:v>412435.7</c:v>
                </c:pt>
                <c:pt idx="53">
                  <c:v>414533.7</c:v>
                </c:pt>
                <c:pt idx="54">
                  <c:v>416929</c:v>
                </c:pt>
                <c:pt idx="55">
                  <c:v>420008.2</c:v>
                </c:pt>
                <c:pt idx="56">
                  <c:v>420735.3</c:v>
                </c:pt>
                <c:pt idx="57">
                  <c:v>424415.2</c:v>
                </c:pt>
                <c:pt idx="58">
                  <c:v>431036.7</c:v>
                </c:pt>
                <c:pt idx="59">
                  <c:v>432159.9</c:v>
                </c:pt>
                <c:pt idx="60">
                  <c:v>433490.4</c:v>
                </c:pt>
                <c:pt idx="61">
                  <c:v>436596.8</c:v>
                </c:pt>
                <c:pt idx="62">
                  <c:v>437544</c:v>
                </c:pt>
                <c:pt idx="63">
                  <c:v>445550.2</c:v>
                </c:pt>
                <c:pt idx="64">
                  <c:v>447812</c:v>
                </c:pt>
                <c:pt idx="65">
                  <c:v>448187.7</c:v>
                </c:pt>
                <c:pt idx="66">
                  <c:v>450305.8</c:v>
                </c:pt>
                <c:pt idx="67">
                  <c:v>452783.8</c:v>
                </c:pt>
                <c:pt idx="68">
                  <c:v>457234.3</c:v>
                </c:pt>
                <c:pt idx="69">
                  <c:v>462207.4</c:v>
                </c:pt>
                <c:pt idx="70">
                  <c:v>465533.8</c:v>
                </c:pt>
                <c:pt idx="71">
                  <c:v>467054.9</c:v>
                </c:pt>
                <c:pt idx="72">
                  <c:v>469239.8</c:v>
                </c:pt>
                <c:pt idx="73">
                  <c:v>472526.7</c:v>
                </c:pt>
                <c:pt idx="74">
                  <c:v>475698.8</c:v>
                </c:pt>
                <c:pt idx="75">
                  <c:v>478898.3</c:v>
                </c:pt>
                <c:pt idx="76">
                  <c:v>481746</c:v>
                </c:pt>
                <c:pt idx="77">
                  <c:v>488970.4</c:v>
                </c:pt>
                <c:pt idx="78">
                  <c:v>490816.5</c:v>
                </c:pt>
                <c:pt idx="79">
                  <c:v>490052.1</c:v>
                </c:pt>
                <c:pt idx="80">
                  <c:v>495685.9</c:v>
                </c:pt>
                <c:pt idx="81">
                  <c:v>501585</c:v>
                </c:pt>
                <c:pt idx="82">
                  <c:v>504935</c:v>
                </c:pt>
                <c:pt idx="83">
                  <c:v>514294.8</c:v>
                </c:pt>
                <c:pt idx="84">
                  <c:v>510532.4</c:v>
                </c:pt>
                <c:pt idx="85">
                  <c:v>516592</c:v>
                </c:pt>
                <c:pt idx="86">
                  <c:v>521832.3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65696"/>
        <c:axId val="47967232"/>
      </c:lineChart>
      <c:dateAx>
        <c:axId val="47965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7967232"/>
        <c:crosses val="autoZero"/>
        <c:auto val="1"/>
        <c:lblOffset val="100"/>
        <c:baseTimeUnit val="months"/>
      </c:dateAx>
      <c:valAx>
        <c:axId val="47967232"/>
        <c:scaling>
          <c:orientation val="minMax"/>
          <c:max val="550000"/>
          <c:min val="35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4796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0F56722-3DD7-45A9-A92A-1AD3E350D73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http://www.mfcr.cz/cs/legislativa/legislativni-dokumenty/2016/zakon-c-400-2015-sb-23454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6722-3DD7-45A9-A92A-1AD3E350D73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5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https://dailybritain.wordpress.com/tag/window-tax/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6722-3DD7-45A9-A92A-1AD3E350D73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84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BEFF0-2EDD-4410-B7D1-F172ADDDFA72}" type="slidenum">
              <a:rPr lang="cs-CZ"/>
              <a:pPr/>
              <a:t>22</a:t>
            </a:fld>
            <a:endParaRPr 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BEFF0-2EDD-4410-B7D1-F172ADDDFA72}" type="slidenum">
              <a:rPr lang="cs-CZ"/>
              <a:pPr/>
              <a:t>23</a:t>
            </a:fld>
            <a:endParaRPr 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z/publicdata/explore?ds=ds22a34krhq5p_&amp;met_y=gd_pc_gdp&amp;idim=country:cz:hu:sk&amp;hl=cs&amp;dl=cs#!ctype=m&amp;strail=false&amp;bcs=d&amp;nselm=s&amp;met_s=gd_pc_gdp&amp;scale_s=lin&amp;ind_s=false&amp;idim=country:cz&amp;ifdim=country:country_group:eu&amp;hl=cs&amp;dl=cs&amp;ind=fals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6722-3DD7-45A9-A92A-1AD3E350D73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6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viz:</a:t>
            </a:r>
            <a:r>
              <a:rPr lang="cs-CZ" baseline="0" dirty="0" smtClean="0"/>
              <a:t> https://www.online.muni.cz/</a:t>
            </a:r>
            <a:r>
              <a:rPr lang="cs-CZ" baseline="0" dirty="0" err="1" smtClean="0"/>
              <a:t>vite</a:t>
            </a:r>
            <a:r>
              <a:rPr lang="cs-CZ" baseline="0" dirty="0" smtClean="0"/>
              <a:t>/8212-kde-se-vzaly-peníze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6722-3DD7-45A9-A92A-1AD3E350D73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6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97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97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9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2F9623-E2ED-4E6F-A3E9-2D361152F0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6BCE-A5E5-4A09-93C6-46A3CB613AC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8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26CC-89C6-4E99-BA13-CB5A1C5823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6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030A23-9216-458F-8382-05A96D48BB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2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C5D5-ACC2-437D-B90E-771DC71039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C1D1-6F44-4099-8560-731F4C3F05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0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AE0EF-FBE3-4571-AD3E-62CBE827990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7FEE-3E60-42EF-87BC-5010A4FED6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4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946F-C4B9-47E3-92E3-813A838183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5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CABF6-C0EB-4827-93D2-96733A5443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5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384E-DAB9-4580-A699-11F1777B43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5FB3-301F-497B-8F23-F15A4290EB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8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58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8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B70ED-FE63-47D0-BA67-6B5DF85C59B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FISKÁLNÍ A MONETÁRNÍ POLITIKA</a:t>
            </a:r>
            <a:endParaRPr lang="cs-CZ"/>
          </a:p>
        </p:txBody>
      </p:sp>
      <p:pic>
        <p:nvPicPr>
          <p:cNvPr id="2" name="Picture 2" descr="Výsledek obrázku pro fiscal mone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4454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dirty="0"/>
              <a:t>významný vliv na ekonomickou </a:t>
            </a:r>
            <a:r>
              <a:rPr lang="cs-CZ" dirty="0" smtClean="0"/>
              <a:t>aktivitu (disponibilní důchod = Y – T)</a:t>
            </a:r>
            <a:endParaRPr lang="cs-CZ" dirty="0"/>
          </a:p>
          <a:p>
            <a:r>
              <a:rPr lang="cs-CZ" dirty="0"/>
              <a:t>automatický </a:t>
            </a:r>
            <a:r>
              <a:rPr lang="cs-CZ" dirty="0" smtClean="0"/>
              <a:t>stabilizátor (krize vs. boom)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4100" name="Picture 4" descr="Výsledek obrázku pro read from my lips no new 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6519369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27984" y="6237312"/>
            <a:ext cx="1080120" cy="432048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85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Daně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435623"/>
          </a:xfrm>
        </p:spPr>
        <p:txBody>
          <a:bodyPr/>
          <a:lstStyle/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Progresivní</a:t>
            </a:r>
            <a:endParaRPr lang="cs-CZ" dirty="0"/>
          </a:p>
          <a:p>
            <a:pPr lvl="1"/>
            <a:r>
              <a:rPr lang="cs-CZ" dirty="0" smtClean="0"/>
              <a:t>vyšší příjem, vyšší sazba</a:t>
            </a:r>
            <a:endParaRPr lang="cs-CZ" dirty="0"/>
          </a:p>
          <a:p>
            <a:r>
              <a:rPr lang="cs-CZ" dirty="0" smtClean="0">
                <a:solidFill>
                  <a:srgbClr val="3366FF"/>
                </a:solidFill>
              </a:rPr>
              <a:t>Proporcionální</a:t>
            </a:r>
            <a:endParaRPr lang="cs-CZ" dirty="0" smtClean="0"/>
          </a:p>
          <a:p>
            <a:pPr lvl="1"/>
            <a:r>
              <a:rPr lang="cs-CZ" dirty="0" smtClean="0"/>
              <a:t>míra zdanění je úměrná příjmu </a:t>
            </a: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Regresivní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daňové břemeno dopadá na poplatníky s menšími příjmy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5437" b="6827"/>
          <a:stretch/>
        </p:blipFill>
        <p:spPr>
          <a:xfrm>
            <a:off x="4644008" y="153399"/>
            <a:ext cx="4407877" cy="33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7283" r="23889" b="16701"/>
          <a:stretch/>
        </p:blipFill>
        <p:spPr bwMode="auto">
          <a:xfrm>
            <a:off x="176644" y="32610"/>
            <a:ext cx="871583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7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7944" y="23446"/>
            <a:ext cx="5741986" cy="2031342"/>
          </a:xfrm>
        </p:spPr>
        <p:txBody>
          <a:bodyPr/>
          <a:lstStyle/>
          <a:p>
            <a:r>
              <a:rPr lang="cs-CZ" sz="3200" i="1" dirty="0" smtClean="0"/>
              <a:t>„</a:t>
            </a:r>
            <a:r>
              <a:rPr lang="cs-CZ" sz="3200" i="1" dirty="0"/>
              <a:t>Jen dvě věcí na světě jsou jisté: daně a smrt. Smrt ovšem není rok od roku horší</a:t>
            </a:r>
            <a:r>
              <a:rPr lang="cs-CZ" sz="3200" i="1" dirty="0" smtClean="0"/>
              <a:t>.</a:t>
            </a:r>
            <a:r>
              <a:rPr lang="cs-CZ" sz="3200" dirty="0" smtClean="0"/>
              <a:t>“</a:t>
            </a:r>
            <a:r>
              <a:rPr lang="cs-CZ" sz="3200" i="1" dirty="0" smtClean="0"/>
              <a:t>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		</a:t>
            </a:r>
            <a:r>
              <a:rPr lang="en-US" sz="3200" b="1" dirty="0" smtClean="0">
                <a:solidFill>
                  <a:srgbClr val="FF9900"/>
                </a:solidFill>
              </a:rPr>
              <a:t>Benjamin </a:t>
            </a:r>
            <a:r>
              <a:rPr lang="en-US" sz="3200" b="1" dirty="0">
                <a:solidFill>
                  <a:srgbClr val="FF9900"/>
                </a:solidFill>
              </a:rPr>
              <a:t>Franklin</a:t>
            </a:r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2195513" y="1989138"/>
            <a:ext cx="2120900" cy="3894137"/>
            <a:chOff x="410" y="1252"/>
            <a:chExt cx="1336" cy="2453"/>
          </a:xfrm>
        </p:grpSpPr>
        <p:sp>
          <p:nvSpPr>
            <p:cNvPr id="146436" name="Freeform 4"/>
            <p:cNvSpPr>
              <a:spLocks/>
            </p:cNvSpPr>
            <p:nvPr/>
          </p:nvSpPr>
          <p:spPr bwMode="auto">
            <a:xfrm>
              <a:off x="780" y="1252"/>
              <a:ext cx="381" cy="2261"/>
            </a:xfrm>
            <a:custGeom>
              <a:avLst/>
              <a:gdLst>
                <a:gd name="T0" fmla="*/ 0 w 381"/>
                <a:gd name="T1" fmla="*/ 2260 h 2261"/>
                <a:gd name="T2" fmla="*/ 0 w 381"/>
                <a:gd name="T3" fmla="*/ 292 h 2261"/>
                <a:gd name="T4" fmla="*/ 380 w 381"/>
                <a:gd name="T5" fmla="*/ 0 h 2261"/>
                <a:gd name="T6" fmla="*/ 380 w 381"/>
                <a:gd name="T7" fmla="*/ 1968 h 2261"/>
                <a:gd name="T8" fmla="*/ 0 w 381"/>
                <a:gd name="T9" fmla="*/ 226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261">
                  <a:moveTo>
                    <a:pt x="0" y="2260"/>
                  </a:moveTo>
                  <a:lnTo>
                    <a:pt x="0" y="292"/>
                  </a:lnTo>
                  <a:lnTo>
                    <a:pt x="380" y="0"/>
                  </a:lnTo>
                  <a:lnTo>
                    <a:pt x="380" y="1968"/>
                  </a:lnTo>
                  <a:lnTo>
                    <a:pt x="0" y="226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auto">
            <a:xfrm>
              <a:off x="780" y="1252"/>
              <a:ext cx="381" cy="2261"/>
            </a:xfrm>
            <a:custGeom>
              <a:avLst/>
              <a:gdLst>
                <a:gd name="T0" fmla="*/ 0 w 381"/>
                <a:gd name="T1" fmla="*/ 2260 h 2261"/>
                <a:gd name="T2" fmla="*/ 0 w 381"/>
                <a:gd name="T3" fmla="*/ 292 h 2261"/>
                <a:gd name="T4" fmla="*/ 380 w 381"/>
                <a:gd name="T5" fmla="*/ 0 h 2261"/>
                <a:gd name="T6" fmla="*/ 380 w 381"/>
                <a:gd name="T7" fmla="*/ 1968 h 2261"/>
                <a:gd name="T8" fmla="*/ 0 w 381"/>
                <a:gd name="T9" fmla="*/ 226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261">
                  <a:moveTo>
                    <a:pt x="0" y="2260"/>
                  </a:moveTo>
                  <a:lnTo>
                    <a:pt x="0" y="292"/>
                  </a:lnTo>
                  <a:lnTo>
                    <a:pt x="380" y="0"/>
                  </a:lnTo>
                  <a:lnTo>
                    <a:pt x="380" y="1968"/>
                  </a:lnTo>
                  <a:lnTo>
                    <a:pt x="0" y="226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775" y="3607"/>
              <a:ext cx="0" cy="2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813" y="3466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0" name="Rectangle 8"/>
            <p:cNvSpPr>
              <a:spLocks noChangeArrowheads="1"/>
            </p:cNvSpPr>
            <p:nvPr/>
          </p:nvSpPr>
          <p:spPr bwMode="auto">
            <a:xfrm>
              <a:off x="1515" y="3589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1310" y="3212"/>
              <a:ext cx="396" cy="392"/>
            </a:xfrm>
            <a:custGeom>
              <a:avLst/>
              <a:gdLst>
                <a:gd name="T0" fmla="*/ 395 w 396"/>
                <a:gd name="T1" fmla="*/ 99 h 392"/>
                <a:gd name="T2" fmla="*/ 392 w 396"/>
                <a:gd name="T3" fmla="*/ 0 h 392"/>
                <a:gd name="T4" fmla="*/ 0 w 396"/>
                <a:gd name="T5" fmla="*/ 293 h 392"/>
                <a:gd name="T6" fmla="*/ 1 w 396"/>
                <a:gd name="T7" fmla="*/ 391 h 392"/>
                <a:gd name="T8" fmla="*/ 395 w 396"/>
                <a:gd name="T9" fmla="*/ 9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2">
                  <a:moveTo>
                    <a:pt x="395" y="99"/>
                  </a:moveTo>
                  <a:lnTo>
                    <a:pt x="392" y="0"/>
                  </a:lnTo>
                  <a:lnTo>
                    <a:pt x="0" y="293"/>
                  </a:lnTo>
                  <a:lnTo>
                    <a:pt x="1" y="391"/>
                  </a:lnTo>
                  <a:lnTo>
                    <a:pt x="395" y="99"/>
                  </a:lnTo>
                </a:path>
              </a:pathLst>
            </a:custGeom>
            <a:solidFill>
              <a:srgbClr val="B16C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auto">
            <a:xfrm>
              <a:off x="1008" y="3505"/>
              <a:ext cx="305" cy="99"/>
            </a:xfrm>
            <a:custGeom>
              <a:avLst/>
              <a:gdLst>
                <a:gd name="T0" fmla="*/ 304 w 305"/>
                <a:gd name="T1" fmla="*/ 98 h 99"/>
                <a:gd name="T2" fmla="*/ 303 w 305"/>
                <a:gd name="T3" fmla="*/ 0 h 99"/>
                <a:gd name="T4" fmla="*/ 1 w 305"/>
                <a:gd name="T5" fmla="*/ 0 h 99"/>
                <a:gd name="T6" fmla="*/ 0 w 305"/>
                <a:gd name="T7" fmla="*/ 98 h 99"/>
                <a:gd name="T8" fmla="*/ 304 w 305"/>
                <a:gd name="T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99">
                  <a:moveTo>
                    <a:pt x="304" y="98"/>
                  </a:moveTo>
                  <a:lnTo>
                    <a:pt x="303" y="0"/>
                  </a:lnTo>
                  <a:lnTo>
                    <a:pt x="1" y="0"/>
                  </a:lnTo>
                  <a:lnTo>
                    <a:pt x="0" y="98"/>
                  </a:lnTo>
                  <a:lnTo>
                    <a:pt x="304" y="98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1310" y="1339"/>
              <a:ext cx="396" cy="2167"/>
            </a:xfrm>
            <a:custGeom>
              <a:avLst/>
              <a:gdLst>
                <a:gd name="T0" fmla="*/ 392 w 396"/>
                <a:gd name="T1" fmla="*/ 1874 h 2167"/>
                <a:gd name="T2" fmla="*/ 395 w 396"/>
                <a:gd name="T3" fmla="*/ 0 h 2167"/>
                <a:gd name="T4" fmla="*/ 1 w 396"/>
                <a:gd name="T5" fmla="*/ 293 h 2167"/>
                <a:gd name="T6" fmla="*/ 0 w 396"/>
                <a:gd name="T7" fmla="*/ 2166 h 2167"/>
                <a:gd name="T8" fmla="*/ 392 w 396"/>
                <a:gd name="T9" fmla="*/ 1874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2167">
                  <a:moveTo>
                    <a:pt x="392" y="1874"/>
                  </a:moveTo>
                  <a:lnTo>
                    <a:pt x="395" y="0"/>
                  </a:lnTo>
                  <a:lnTo>
                    <a:pt x="1" y="293"/>
                  </a:lnTo>
                  <a:lnTo>
                    <a:pt x="0" y="2166"/>
                  </a:lnTo>
                  <a:lnTo>
                    <a:pt x="392" y="1874"/>
                  </a:lnTo>
                </a:path>
              </a:pathLst>
            </a:custGeom>
            <a:solidFill>
              <a:srgbClr val="0C39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1008" y="1632"/>
              <a:ext cx="305" cy="1874"/>
            </a:xfrm>
            <a:custGeom>
              <a:avLst/>
              <a:gdLst>
                <a:gd name="T0" fmla="*/ 303 w 305"/>
                <a:gd name="T1" fmla="*/ 1873 h 1874"/>
                <a:gd name="T2" fmla="*/ 304 w 305"/>
                <a:gd name="T3" fmla="*/ 0 h 1874"/>
                <a:gd name="T4" fmla="*/ 0 w 305"/>
                <a:gd name="T5" fmla="*/ 0 h 1874"/>
                <a:gd name="T6" fmla="*/ 1 w 305"/>
                <a:gd name="T7" fmla="*/ 1873 h 1874"/>
                <a:gd name="T8" fmla="*/ 303 w 305"/>
                <a:gd name="T9" fmla="*/ 187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874">
                  <a:moveTo>
                    <a:pt x="303" y="1873"/>
                  </a:moveTo>
                  <a:lnTo>
                    <a:pt x="304" y="0"/>
                  </a:lnTo>
                  <a:lnTo>
                    <a:pt x="0" y="0"/>
                  </a:lnTo>
                  <a:lnTo>
                    <a:pt x="1" y="1873"/>
                  </a:lnTo>
                  <a:lnTo>
                    <a:pt x="303" y="1873"/>
                  </a:lnTo>
                </a:path>
              </a:pathLst>
            </a:custGeom>
            <a:solidFill>
              <a:srgbClr val="114FF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>
              <a:off x="1008" y="1339"/>
              <a:ext cx="698" cy="294"/>
            </a:xfrm>
            <a:custGeom>
              <a:avLst/>
              <a:gdLst>
                <a:gd name="T0" fmla="*/ 697 w 698"/>
                <a:gd name="T1" fmla="*/ 0 h 294"/>
                <a:gd name="T2" fmla="*/ 303 w 698"/>
                <a:gd name="T3" fmla="*/ 293 h 294"/>
                <a:gd name="T4" fmla="*/ 0 w 698"/>
                <a:gd name="T5" fmla="*/ 293 h 294"/>
                <a:gd name="T6" fmla="*/ 395 w 698"/>
                <a:gd name="T7" fmla="*/ 1 h 294"/>
                <a:gd name="T8" fmla="*/ 697 w 698"/>
                <a:gd name="T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94">
                  <a:moveTo>
                    <a:pt x="697" y="0"/>
                  </a:moveTo>
                  <a:lnTo>
                    <a:pt x="303" y="293"/>
                  </a:lnTo>
                  <a:lnTo>
                    <a:pt x="0" y="293"/>
                  </a:lnTo>
                  <a:lnTo>
                    <a:pt x="395" y="1"/>
                  </a:lnTo>
                  <a:lnTo>
                    <a:pt x="697" y="0"/>
                  </a:lnTo>
                </a:path>
              </a:pathLst>
            </a:custGeom>
            <a:solidFill>
              <a:srgbClr val="0827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 flipV="1">
              <a:off x="768" y="1536"/>
              <a:ext cx="0" cy="196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 flipH="1">
              <a:off x="736" y="3604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 flipH="1">
              <a:off x="736" y="3209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 flipH="1">
              <a:off x="736" y="2817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 flipH="1">
              <a:off x="736" y="2420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 flipH="1">
              <a:off x="736" y="2026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 flipH="1">
              <a:off x="736" y="1633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3" name="Rectangle 21"/>
            <p:cNvSpPr>
              <a:spLocks noChangeArrowheads="1"/>
            </p:cNvSpPr>
            <p:nvPr/>
          </p:nvSpPr>
          <p:spPr bwMode="auto">
            <a:xfrm rot="5400000" flipH="1">
              <a:off x="450" y="343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46454" name="Rectangle 22"/>
            <p:cNvSpPr>
              <a:spLocks noChangeArrowheads="1"/>
            </p:cNvSpPr>
            <p:nvPr/>
          </p:nvSpPr>
          <p:spPr bwMode="auto">
            <a:xfrm rot="5400000" flipH="1">
              <a:off x="399" y="304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6455" name="Rectangle 23"/>
            <p:cNvSpPr>
              <a:spLocks noChangeArrowheads="1"/>
            </p:cNvSpPr>
            <p:nvPr/>
          </p:nvSpPr>
          <p:spPr bwMode="auto">
            <a:xfrm rot="5400000" flipH="1">
              <a:off x="399" y="2649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46456" name="Rectangle 24"/>
            <p:cNvSpPr>
              <a:spLocks noChangeArrowheads="1"/>
            </p:cNvSpPr>
            <p:nvPr/>
          </p:nvSpPr>
          <p:spPr bwMode="auto">
            <a:xfrm rot="5400000" flipH="1">
              <a:off x="399" y="225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146457" name="Rectangle 25"/>
            <p:cNvSpPr>
              <a:spLocks noChangeArrowheads="1"/>
            </p:cNvSpPr>
            <p:nvPr/>
          </p:nvSpPr>
          <p:spPr bwMode="auto">
            <a:xfrm rot="5400000" flipH="1">
              <a:off x="399" y="186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146458" name="Rectangle 26"/>
            <p:cNvSpPr>
              <a:spLocks noChangeArrowheads="1"/>
            </p:cNvSpPr>
            <p:nvPr/>
          </p:nvSpPr>
          <p:spPr bwMode="auto">
            <a:xfrm rot="5400000" flipH="1">
              <a:off x="348" y="1469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 flipV="1">
              <a:off x="768" y="3504"/>
              <a:ext cx="0" cy="9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813" y="3466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2328863" y="5659438"/>
            <a:ext cx="5191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3059113" y="5805488"/>
            <a:ext cx="108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latin typeface="Arial" charset="0"/>
              </a:rPr>
              <a:t>1789</a:t>
            </a:r>
          </a:p>
        </p:txBody>
      </p:sp>
      <p:grpSp>
        <p:nvGrpSpPr>
          <p:cNvPr id="146463" name="Group 31"/>
          <p:cNvGrpSpPr>
            <a:grpSpLocks/>
          </p:cNvGrpSpPr>
          <p:nvPr/>
        </p:nvGrpSpPr>
        <p:grpSpPr bwMode="auto">
          <a:xfrm>
            <a:off x="4643438" y="2133600"/>
            <a:ext cx="1312862" cy="4237038"/>
            <a:chOff x="1632" y="1344"/>
            <a:chExt cx="827" cy="2669"/>
          </a:xfrm>
        </p:grpSpPr>
        <p:sp>
          <p:nvSpPr>
            <p:cNvPr id="146464" name="Freeform 32"/>
            <p:cNvSpPr>
              <a:spLocks/>
            </p:cNvSpPr>
            <p:nvPr/>
          </p:nvSpPr>
          <p:spPr bwMode="auto">
            <a:xfrm>
              <a:off x="2066" y="2624"/>
              <a:ext cx="393" cy="984"/>
            </a:xfrm>
            <a:custGeom>
              <a:avLst/>
              <a:gdLst>
                <a:gd name="T0" fmla="*/ 392 w 393"/>
                <a:gd name="T1" fmla="*/ 691 h 984"/>
                <a:gd name="T2" fmla="*/ 389 w 393"/>
                <a:gd name="T3" fmla="*/ 0 h 984"/>
                <a:gd name="T4" fmla="*/ 0 w 393"/>
                <a:gd name="T5" fmla="*/ 293 h 984"/>
                <a:gd name="T6" fmla="*/ 0 w 393"/>
                <a:gd name="T7" fmla="*/ 983 h 984"/>
                <a:gd name="T8" fmla="*/ 392 w 393"/>
                <a:gd name="T9" fmla="*/ 691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4">
                  <a:moveTo>
                    <a:pt x="392" y="691"/>
                  </a:moveTo>
                  <a:lnTo>
                    <a:pt x="389" y="0"/>
                  </a:lnTo>
                  <a:lnTo>
                    <a:pt x="0" y="293"/>
                  </a:lnTo>
                  <a:lnTo>
                    <a:pt x="0" y="983"/>
                  </a:lnTo>
                  <a:lnTo>
                    <a:pt x="392" y="691"/>
                  </a:lnTo>
                </a:path>
              </a:pathLst>
            </a:custGeom>
            <a:solidFill>
              <a:srgbClr val="B16C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5" name="Freeform 33"/>
            <p:cNvSpPr>
              <a:spLocks/>
            </p:cNvSpPr>
            <p:nvPr/>
          </p:nvSpPr>
          <p:spPr bwMode="auto">
            <a:xfrm>
              <a:off x="1768" y="2917"/>
              <a:ext cx="299" cy="691"/>
            </a:xfrm>
            <a:custGeom>
              <a:avLst/>
              <a:gdLst>
                <a:gd name="T0" fmla="*/ 298 w 299"/>
                <a:gd name="T1" fmla="*/ 690 h 691"/>
                <a:gd name="T2" fmla="*/ 298 w 299"/>
                <a:gd name="T3" fmla="*/ 0 h 691"/>
                <a:gd name="T4" fmla="*/ 0 w 299"/>
                <a:gd name="T5" fmla="*/ 0 h 691"/>
                <a:gd name="T6" fmla="*/ 0 w 299"/>
                <a:gd name="T7" fmla="*/ 689 h 691"/>
                <a:gd name="T8" fmla="*/ 298 w 299"/>
                <a:gd name="T9" fmla="*/ 69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91">
                  <a:moveTo>
                    <a:pt x="298" y="690"/>
                  </a:moveTo>
                  <a:lnTo>
                    <a:pt x="298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298" y="690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6" name="Freeform 34"/>
            <p:cNvSpPr>
              <a:spLocks/>
            </p:cNvSpPr>
            <p:nvPr/>
          </p:nvSpPr>
          <p:spPr bwMode="auto">
            <a:xfrm>
              <a:off x="2064" y="1344"/>
              <a:ext cx="392" cy="1574"/>
            </a:xfrm>
            <a:custGeom>
              <a:avLst/>
              <a:gdLst>
                <a:gd name="T0" fmla="*/ 390 w 392"/>
                <a:gd name="T1" fmla="*/ 1281 h 1574"/>
                <a:gd name="T2" fmla="*/ 391 w 392"/>
                <a:gd name="T3" fmla="*/ 0 h 1574"/>
                <a:gd name="T4" fmla="*/ 0 w 392"/>
                <a:gd name="T5" fmla="*/ 291 h 1574"/>
                <a:gd name="T6" fmla="*/ 1 w 392"/>
                <a:gd name="T7" fmla="*/ 1573 h 1574"/>
                <a:gd name="T8" fmla="*/ 390 w 392"/>
                <a:gd name="T9" fmla="*/ 1281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4">
                  <a:moveTo>
                    <a:pt x="390" y="1281"/>
                  </a:moveTo>
                  <a:lnTo>
                    <a:pt x="391" y="0"/>
                  </a:lnTo>
                  <a:lnTo>
                    <a:pt x="0" y="291"/>
                  </a:lnTo>
                  <a:lnTo>
                    <a:pt x="1" y="1573"/>
                  </a:lnTo>
                  <a:lnTo>
                    <a:pt x="390" y="1281"/>
                  </a:lnTo>
                </a:path>
              </a:pathLst>
            </a:custGeom>
            <a:solidFill>
              <a:srgbClr val="0C39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7" name="Freeform 35"/>
            <p:cNvSpPr>
              <a:spLocks/>
            </p:cNvSpPr>
            <p:nvPr/>
          </p:nvSpPr>
          <p:spPr bwMode="auto">
            <a:xfrm>
              <a:off x="1767" y="1636"/>
              <a:ext cx="300" cy="1282"/>
            </a:xfrm>
            <a:custGeom>
              <a:avLst/>
              <a:gdLst>
                <a:gd name="T0" fmla="*/ 299 w 300"/>
                <a:gd name="T1" fmla="*/ 1281 h 1282"/>
                <a:gd name="T2" fmla="*/ 298 w 300"/>
                <a:gd name="T3" fmla="*/ 0 h 1282"/>
                <a:gd name="T4" fmla="*/ 0 w 300"/>
                <a:gd name="T5" fmla="*/ 0 h 1282"/>
                <a:gd name="T6" fmla="*/ 1 w 300"/>
                <a:gd name="T7" fmla="*/ 1281 h 1282"/>
                <a:gd name="T8" fmla="*/ 299 w 300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282">
                  <a:moveTo>
                    <a:pt x="299" y="1281"/>
                  </a:moveTo>
                  <a:lnTo>
                    <a:pt x="298" y="0"/>
                  </a:lnTo>
                  <a:lnTo>
                    <a:pt x="0" y="0"/>
                  </a:lnTo>
                  <a:lnTo>
                    <a:pt x="1" y="1281"/>
                  </a:lnTo>
                  <a:lnTo>
                    <a:pt x="299" y="1281"/>
                  </a:lnTo>
                </a:path>
              </a:pathLst>
            </a:custGeom>
            <a:solidFill>
              <a:srgbClr val="114FF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8" name="Freeform 36"/>
            <p:cNvSpPr>
              <a:spLocks/>
            </p:cNvSpPr>
            <p:nvPr/>
          </p:nvSpPr>
          <p:spPr bwMode="auto">
            <a:xfrm>
              <a:off x="1767" y="1344"/>
              <a:ext cx="689" cy="293"/>
            </a:xfrm>
            <a:custGeom>
              <a:avLst/>
              <a:gdLst>
                <a:gd name="T0" fmla="*/ 688 w 689"/>
                <a:gd name="T1" fmla="*/ 0 h 293"/>
                <a:gd name="T2" fmla="*/ 300 w 689"/>
                <a:gd name="T3" fmla="*/ 292 h 293"/>
                <a:gd name="T4" fmla="*/ 0 w 689"/>
                <a:gd name="T5" fmla="*/ 292 h 293"/>
                <a:gd name="T6" fmla="*/ 387 w 689"/>
                <a:gd name="T7" fmla="*/ 0 h 293"/>
                <a:gd name="T8" fmla="*/ 688 w 689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9" h="293">
                  <a:moveTo>
                    <a:pt x="688" y="0"/>
                  </a:moveTo>
                  <a:lnTo>
                    <a:pt x="300" y="292"/>
                  </a:lnTo>
                  <a:lnTo>
                    <a:pt x="0" y="292"/>
                  </a:lnTo>
                  <a:lnTo>
                    <a:pt x="387" y="0"/>
                  </a:lnTo>
                  <a:lnTo>
                    <a:pt x="688" y="0"/>
                  </a:lnTo>
                </a:path>
              </a:pathLst>
            </a:custGeom>
            <a:solidFill>
              <a:srgbClr val="0827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9" name="Rectangle 37"/>
            <p:cNvSpPr>
              <a:spLocks noChangeArrowheads="1"/>
            </p:cNvSpPr>
            <p:nvPr/>
          </p:nvSpPr>
          <p:spPr bwMode="auto">
            <a:xfrm>
              <a:off x="1632" y="3648"/>
              <a:ext cx="7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cs-CZ" sz="3200" b="1">
                  <a:latin typeface="Arial" charset="0"/>
                </a:rPr>
                <a:t>Dnes</a:t>
              </a:r>
              <a:endParaRPr lang="en-US" sz="3200" b="1">
                <a:latin typeface="Arial" charset="0"/>
              </a:endParaRPr>
            </a:p>
          </p:txBody>
        </p:sp>
      </p:grpSp>
      <p:pic>
        <p:nvPicPr>
          <p:cNvPr id="5124" name="Picture 4" descr="Výsledek obrázku pro benjamin franklin 100 dollar 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" y="0"/>
            <a:ext cx="32089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8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6146" name="Picture 2" descr="Výsledek obrázku pro den da&amp;nacute;ové svobody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19754" cy="58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8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Efektivnost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4" y="2132856"/>
            <a:ext cx="7772400" cy="4114800"/>
          </a:xfrm>
        </p:spPr>
        <p:txBody>
          <a:bodyPr/>
          <a:lstStyle/>
          <a:p>
            <a:r>
              <a:rPr lang="cs-CZ" dirty="0"/>
              <a:t>Náklady daní</a:t>
            </a:r>
            <a:endParaRPr lang="en-US" dirty="0"/>
          </a:p>
          <a:p>
            <a:pPr lvl="1"/>
            <a:r>
              <a:rPr lang="cs-CZ" dirty="0"/>
              <a:t>Samotná platba</a:t>
            </a:r>
            <a:endParaRPr lang="en-US" dirty="0"/>
          </a:p>
          <a:p>
            <a:pPr lvl="1"/>
            <a:r>
              <a:rPr lang="cs-CZ" dirty="0"/>
              <a:t>Náklady mrtvé váhy</a:t>
            </a:r>
            <a:endParaRPr lang="en-US" dirty="0"/>
          </a:p>
          <a:p>
            <a:pPr lvl="1"/>
            <a:r>
              <a:rPr lang="cs-CZ" dirty="0"/>
              <a:t>Administrativní </a:t>
            </a:r>
            <a:r>
              <a:rPr lang="cs-CZ" dirty="0" smtClean="0"/>
              <a:t>zátěž</a:t>
            </a:r>
          </a:p>
          <a:p>
            <a:r>
              <a:rPr lang="cs-CZ" dirty="0" smtClean="0"/>
              <a:t>Příjem × spotřeba?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7170" name="Picture 2" descr="https://dailybritain.files.wordpress.com/2015/07/image_image__3a-3_3d_3f_2c3_40v-3_60t-c0v-s1o-c_40w_3bs-s_2cfys_2c6x_60_0a_60_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88" y="381346"/>
            <a:ext cx="4762500" cy="549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013176"/>
            <a:ext cx="3816424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Window</a:t>
            </a:r>
            <a:r>
              <a:rPr lang="cs-CZ" sz="2000" b="1" dirty="0" smtClean="0"/>
              <a:t> Tax</a:t>
            </a:r>
            <a:r>
              <a:rPr lang="cs-CZ" sz="2000" dirty="0" smtClean="0"/>
              <a:t> (1696-1851)</a:t>
            </a:r>
          </a:p>
          <a:p>
            <a:r>
              <a:rPr lang="cs-CZ" sz="2000" dirty="0" smtClean="0"/>
              <a:t>Každá domácnost: 2 šilinky</a:t>
            </a:r>
          </a:p>
          <a:p>
            <a:r>
              <a:rPr lang="cs-CZ" sz="2000" dirty="0" smtClean="0"/>
              <a:t>10-20 oken: + 4 šilinky</a:t>
            </a:r>
          </a:p>
          <a:p>
            <a:r>
              <a:rPr lang="cs-CZ" sz="2000" dirty="0" smtClean="0"/>
              <a:t>&gt;20 oken: + 8 šilinků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71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 a rovnost</a:t>
            </a:r>
            <a:r>
              <a:rPr lang="en-US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dirty="0"/>
              <a:t>Principy zdanění</a:t>
            </a:r>
            <a:endParaRPr lang="en-US" dirty="0"/>
          </a:p>
          <a:p>
            <a:pPr lvl="1"/>
            <a:r>
              <a:rPr lang="cs-CZ" dirty="0"/>
              <a:t>Užitek z vládních </a:t>
            </a:r>
            <a:r>
              <a:rPr lang="cs-CZ" dirty="0" smtClean="0"/>
              <a:t>služeb</a:t>
            </a:r>
          </a:p>
          <a:p>
            <a:pPr lvl="2"/>
            <a:r>
              <a:rPr lang="cs-CZ" dirty="0" smtClean="0"/>
              <a:t>daň </a:t>
            </a:r>
            <a:r>
              <a:rPr lang="cs-CZ" dirty="0"/>
              <a:t>z benzínu – financování dopravní infrastruktury</a:t>
            </a:r>
            <a:endParaRPr lang="en-US" dirty="0"/>
          </a:p>
          <a:p>
            <a:pPr lvl="1"/>
            <a:r>
              <a:rPr lang="cs-CZ" dirty="0"/>
              <a:t>Schopnost platit </a:t>
            </a:r>
          </a:p>
          <a:p>
            <a:pPr lvl="2"/>
            <a:r>
              <a:rPr lang="cs-CZ" dirty="0" smtClean="0"/>
              <a:t>vertikální spravedlnost</a:t>
            </a:r>
          </a:p>
          <a:p>
            <a:pPr lvl="2"/>
            <a:r>
              <a:rPr lang="cs-CZ" dirty="0" smtClean="0"/>
              <a:t>Horizontální spravedlnost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8194" name="Picture 2" descr="Výsledek obrázku pro da&amp;ncaron; z benzí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92249" cy="230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8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Vertikální spravedlnost</a:t>
            </a:r>
            <a:endParaRPr lang="en-US" sz="4000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75" y="2026629"/>
            <a:ext cx="7772400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cs-CZ" dirty="0"/>
              <a:t>Lidé s větší schopností </a:t>
            </a:r>
            <a:r>
              <a:rPr lang="cs-CZ" dirty="0" smtClean="0"/>
              <a:t>platit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by </a:t>
            </a:r>
            <a:r>
              <a:rPr lang="cs-CZ" dirty="0"/>
              <a:t>měli platit víc</a:t>
            </a:r>
          </a:p>
          <a:p>
            <a:pPr>
              <a:buClr>
                <a:srgbClr val="000000"/>
              </a:buClr>
            </a:pPr>
            <a:r>
              <a:rPr lang="cs-CZ" dirty="0" smtClean="0"/>
              <a:t>Progrese </a:t>
            </a:r>
            <a:r>
              <a:rPr lang="cs-CZ" dirty="0"/>
              <a:t>= lidé s vyšším </a:t>
            </a: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důchodem </a:t>
            </a:r>
            <a:r>
              <a:rPr lang="cs-CZ" dirty="0"/>
              <a:t>platí víc </a:t>
            </a: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(větší </a:t>
            </a:r>
            <a:r>
              <a:rPr lang="cs-CZ" dirty="0"/>
              <a:t>část důchodu) </a:t>
            </a: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než </a:t>
            </a:r>
            <a:r>
              <a:rPr lang="cs-CZ" dirty="0"/>
              <a:t>ti s </a:t>
            </a:r>
            <a:r>
              <a:rPr lang="cs-CZ" dirty="0" smtClean="0"/>
              <a:t>nižším důchodem.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9222" name="Picture 6" descr="Výsledek obrázku pro vertiká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7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73162"/>
          </a:xfrm>
        </p:spPr>
        <p:txBody>
          <a:bodyPr/>
          <a:lstStyle/>
          <a:p>
            <a:r>
              <a:rPr lang="cs-CZ" sz="4000"/>
              <a:t>Horizontální spravedlnost</a:t>
            </a:r>
            <a:endParaRPr lang="en-US" sz="400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229600" cy="3526706"/>
          </a:xfrm>
        </p:spPr>
        <p:txBody>
          <a:bodyPr/>
          <a:lstStyle/>
          <a:p>
            <a:r>
              <a:rPr lang="cs-CZ" dirty="0"/>
              <a:t>Lidé s podobnou schopností platit daně by měli stejnou částku</a:t>
            </a:r>
          </a:p>
          <a:p>
            <a:r>
              <a:rPr lang="cs-CZ" dirty="0" smtClean="0"/>
              <a:t>Problém: mají platit stejně? </a:t>
            </a:r>
          </a:p>
          <a:p>
            <a:pPr lvl="1"/>
            <a:r>
              <a:rPr lang="cs-CZ" dirty="0" smtClean="0"/>
              <a:t>rodina </a:t>
            </a:r>
            <a:r>
              <a:rPr lang="cs-CZ" dirty="0"/>
              <a:t>bez dětí, vydělají 50 </a:t>
            </a:r>
            <a:r>
              <a:rPr lang="cs-CZ" dirty="0" smtClean="0"/>
              <a:t>000 $, </a:t>
            </a:r>
            <a:r>
              <a:rPr lang="cs-CZ" dirty="0"/>
              <a:t>muž nemocný (roční náklady 20 </a:t>
            </a:r>
            <a:r>
              <a:rPr lang="cs-CZ" dirty="0" smtClean="0"/>
              <a:t>000 $) </a:t>
            </a:r>
            <a:endParaRPr lang="cs-CZ" dirty="0"/>
          </a:p>
          <a:p>
            <a:pPr lvl="1"/>
            <a:r>
              <a:rPr lang="cs-CZ" dirty="0" smtClean="0"/>
              <a:t>rodina </a:t>
            </a:r>
            <a:r>
              <a:rPr lang="cs-CZ" dirty="0"/>
              <a:t>se 4 dětmi, vydělají 30 </a:t>
            </a:r>
            <a:r>
              <a:rPr lang="cs-CZ" dirty="0" smtClean="0"/>
              <a:t>000 $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42" name="Picture 2" descr="Výsledek obrázku pro horiz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4926"/>
            <a:ext cx="9099550" cy="17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422604"/>
            <a:ext cx="7359650" cy="1350634"/>
          </a:xfrm>
        </p:spPr>
        <p:txBody>
          <a:bodyPr/>
          <a:lstStyle/>
          <a:p>
            <a:r>
              <a:rPr lang="cs-CZ" dirty="0" err="1"/>
              <a:t>Lafferova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křivka</a:t>
            </a:r>
            <a:endParaRPr lang="cs-CZ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7772400" cy="4056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Při stanovení </a:t>
            </a:r>
            <a:r>
              <a:rPr lang="cs-CZ" dirty="0" smtClean="0"/>
              <a:t>výše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 smtClean="0"/>
              <a:t>daní </a:t>
            </a:r>
            <a:r>
              <a:rPr lang="cs-CZ" dirty="0"/>
              <a:t>se musí uvažovat i o </a:t>
            </a:r>
            <a:r>
              <a:rPr lang="cs-CZ" b="1" dirty="0"/>
              <a:t>velikosti výnosu</a:t>
            </a:r>
            <a:r>
              <a:rPr lang="cs-CZ" sz="2800" b="1" dirty="0"/>
              <a:t> 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Existuje hranice,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od které již dalším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zdaněním výnosy klesají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 </a:t>
            </a:r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 flipV="1">
            <a:off x="1692275" y="1773238"/>
            <a:ext cx="3455988" cy="35274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4724400" y="34290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4724400" y="6019800"/>
            <a:ext cx="3354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5" name="Freeform 7"/>
          <p:cNvSpPr>
            <a:spLocks/>
          </p:cNvSpPr>
          <p:nvPr/>
        </p:nvSpPr>
        <p:spPr bwMode="auto">
          <a:xfrm>
            <a:off x="4724400" y="3886200"/>
            <a:ext cx="2971800" cy="2133600"/>
          </a:xfrm>
          <a:custGeom>
            <a:avLst/>
            <a:gdLst>
              <a:gd name="T0" fmla="*/ 0 w 1872"/>
              <a:gd name="T1" fmla="*/ 1344 h 1344"/>
              <a:gd name="T2" fmla="*/ 864 w 1872"/>
              <a:gd name="T3" fmla="*/ 0 h 1344"/>
              <a:gd name="T4" fmla="*/ 1872 w 1872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1344">
                <a:moveTo>
                  <a:pt x="0" y="1344"/>
                </a:moveTo>
                <a:cubicBezTo>
                  <a:pt x="276" y="672"/>
                  <a:pt x="552" y="0"/>
                  <a:pt x="864" y="0"/>
                </a:cubicBezTo>
                <a:cubicBezTo>
                  <a:pt x="1176" y="0"/>
                  <a:pt x="1704" y="1112"/>
                  <a:pt x="1872" y="1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6096000" y="3886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4724400" y="3886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3132138" y="3357563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Daňový výnos</a:t>
            </a: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7343775" y="6237288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         Míra zdanění</a:t>
            </a: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 flipH="1">
            <a:off x="6248400" y="42672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6248400" y="4495800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 flipH="1">
            <a:off x="6324600" y="4800600"/>
            <a:ext cx="381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6324600" y="50292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6705600" y="53340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6934200" y="5562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4114800" y="6019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0%</a:t>
            </a:r>
          </a:p>
        </p:txBody>
      </p:sp>
      <p:sp>
        <p:nvSpPr>
          <p:cNvPr id="319507" name="Text Box 19"/>
          <p:cNvSpPr txBox="1">
            <a:spLocks noChangeArrowheads="1"/>
          </p:cNvSpPr>
          <p:nvPr/>
        </p:nvSpPr>
        <p:spPr bwMode="auto">
          <a:xfrm>
            <a:off x="7451725" y="602138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100%</a:t>
            </a:r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 flipV="1">
            <a:off x="6477000" y="3733800"/>
            <a:ext cx="11430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7162800" y="35052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ZAKÁZANÁ ZÓNA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1266" name="Picture 2" descr="Debunking the Debunking of Dynamic Scoring and the Laffer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33" y="0"/>
            <a:ext cx="5044334" cy="2553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1</a:t>
            </a:r>
            <a:r>
              <a:rPr lang="cs-CZ" sz="2800" dirty="0" smtClean="0"/>
              <a:t>. Fiskální politika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7172" name="Picture 4" descr="http://www.mfcr.cz/assets/cs/cmsimg/mo-loga/PF_MF_C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" y="188640"/>
            <a:ext cx="8829760" cy="42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Rozpočtové výdaje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b="1" dirty="0"/>
              <a:t>transferové platby </a:t>
            </a:r>
            <a:r>
              <a:rPr lang="cs-CZ" dirty="0"/>
              <a:t>domácnostem </a:t>
            </a:r>
          </a:p>
          <a:p>
            <a:r>
              <a:rPr lang="cs-CZ" b="1" dirty="0"/>
              <a:t>vládní nákupy </a:t>
            </a:r>
            <a:r>
              <a:rPr lang="cs-CZ" dirty="0"/>
              <a:t>v podobě financování běžných i investičních výdajů (např. ve školství a zdravotnictví)</a:t>
            </a:r>
          </a:p>
          <a:p>
            <a:r>
              <a:rPr lang="cs-CZ" dirty="0"/>
              <a:t>transferové platby podnikům v podobě </a:t>
            </a:r>
            <a:r>
              <a:rPr lang="cs-CZ" b="1" dirty="0"/>
              <a:t>subvencí </a:t>
            </a:r>
          </a:p>
          <a:p>
            <a:r>
              <a:rPr lang="cs-CZ" dirty="0"/>
              <a:t>placený </a:t>
            </a:r>
            <a:r>
              <a:rPr lang="cs-CZ" b="1" dirty="0"/>
              <a:t>úrok z veřejného dluhu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9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Saldo státního rozpočtu</a:t>
            </a:r>
            <a:endParaRPr lang="en-US" sz="400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Rozpočtový </a:t>
            </a:r>
            <a:r>
              <a:rPr lang="cs-CZ" b="1" dirty="0" smtClean="0">
                <a:solidFill>
                  <a:srgbClr val="00B050"/>
                </a:solidFill>
              </a:rPr>
              <a:t>přebytek </a:t>
            </a:r>
            <a:r>
              <a:rPr lang="cs-CZ" dirty="0" smtClean="0"/>
              <a:t>(Německo 2016)</a:t>
            </a:r>
            <a:endParaRPr lang="cs-CZ" dirty="0"/>
          </a:p>
          <a:p>
            <a:pPr lvl="1"/>
            <a:r>
              <a:rPr lang="cs-CZ" dirty="0"/>
              <a:t>Výdaje &lt; příjmy</a:t>
            </a:r>
            <a:endParaRPr lang="en-US" dirty="0"/>
          </a:p>
          <a:p>
            <a:r>
              <a:rPr lang="cs-CZ" b="1" dirty="0">
                <a:solidFill>
                  <a:srgbClr val="C00000"/>
                </a:solidFill>
              </a:rPr>
              <a:t>Rozpočtový </a:t>
            </a:r>
            <a:r>
              <a:rPr lang="cs-CZ" b="1" dirty="0" smtClean="0">
                <a:solidFill>
                  <a:srgbClr val="C00000"/>
                </a:solidFill>
              </a:rPr>
              <a:t>deficit </a:t>
            </a:r>
            <a:r>
              <a:rPr lang="cs-CZ" dirty="0" smtClean="0"/>
              <a:t>(ČR od roku 1998)</a:t>
            </a:r>
            <a:endParaRPr lang="en-US" dirty="0"/>
          </a:p>
          <a:p>
            <a:pPr lvl="1">
              <a:buClr>
                <a:srgbClr val="000000"/>
              </a:buClr>
            </a:pPr>
            <a:r>
              <a:rPr lang="cs-CZ" dirty="0"/>
              <a:t>Příjmy &lt; výdaje</a:t>
            </a:r>
          </a:p>
          <a:p>
            <a:pPr>
              <a:buClr>
                <a:srgbClr val="000000"/>
              </a:buClr>
            </a:pPr>
            <a:r>
              <a:rPr lang="cs-CZ" b="1" dirty="0"/>
              <a:t>Vyrovnaný rozpočet</a:t>
            </a:r>
          </a:p>
          <a:p>
            <a:pPr lvl="1">
              <a:buClr>
                <a:srgbClr val="000000"/>
              </a:buClr>
            </a:pPr>
            <a:r>
              <a:rPr lang="cs-CZ" dirty="0"/>
              <a:t>P</a:t>
            </a:r>
            <a:r>
              <a:rPr lang="cs-CZ" dirty="0" smtClean="0"/>
              <a:t>říjmy </a:t>
            </a:r>
            <a:r>
              <a:rPr lang="cs-CZ" dirty="0"/>
              <a:t>= výdaje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229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5059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87375"/>
            <a:ext cx="7642225" cy="974725"/>
          </a:xfrm>
        </p:spPr>
        <p:txBody>
          <a:bodyPr/>
          <a:lstStyle/>
          <a:p>
            <a:r>
              <a:rPr lang="cs-CZ"/>
              <a:t>Státní dluh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29563" cy="4609231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= nahromaděné vypůjčené částky z minulosti</a:t>
            </a:r>
          </a:p>
          <a:p>
            <a:pPr marL="533400" indent="-533400">
              <a:lnSpc>
                <a:spcPct val="80000"/>
              </a:lnSpc>
            </a:pPr>
            <a:r>
              <a:rPr lang="cs-CZ" dirty="0"/>
              <a:t>Změna vládního dluhu v daném roce je rovna rozpočtovému deficitu</a:t>
            </a:r>
          </a:p>
          <a:p>
            <a:pPr marL="533400" indent="-533400">
              <a:lnSpc>
                <a:spcPct val="80000"/>
              </a:lnSpc>
            </a:pPr>
            <a:r>
              <a:rPr lang="cs-CZ" dirty="0" smtClean="0"/>
              <a:t>Vnitřní </a:t>
            </a:r>
            <a:r>
              <a:rPr lang="cs-CZ" dirty="0"/>
              <a:t>X V</a:t>
            </a:r>
            <a:r>
              <a:rPr lang="cs-CZ" dirty="0" smtClean="0"/>
              <a:t>nější </a:t>
            </a:r>
            <a:endParaRPr lang="cs-CZ" dirty="0"/>
          </a:p>
          <a:p>
            <a:pPr marL="533400" indent="-533400">
              <a:lnSpc>
                <a:spcPct val="80000"/>
              </a:lnSpc>
            </a:pPr>
            <a:r>
              <a:rPr lang="cs-CZ" b="1" dirty="0"/>
              <a:t>Břemena </a:t>
            </a:r>
            <a:r>
              <a:rPr lang="cs-CZ" b="1" dirty="0" smtClean="0"/>
              <a:t>dluhu</a:t>
            </a:r>
            <a:r>
              <a:rPr lang="cs-CZ" dirty="0" smtClean="0"/>
              <a:t>:</a:t>
            </a:r>
          </a:p>
          <a:p>
            <a:pPr marL="933450" lvl="1" indent="-533400">
              <a:lnSpc>
                <a:spcPct val="80000"/>
              </a:lnSpc>
            </a:pPr>
            <a:r>
              <a:rPr lang="cs-CZ" dirty="0" smtClean="0"/>
              <a:t>Potřeba </a:t>
            </a:r>
            <a:r>
              <a:rPr lang="cs-CZ" dirty="0"/>
              <a:t>obsluhovat dluh (platit, „valit před sebou</a:t>
            </a:r>
            <a:r>
              <a:rPr lang="cs-CZ" dirty="0" smtClean="0"/>
              <a:t>“)</a:t>
            </a:r>
          </a:p>
          <a:p>
            <a:pPr marL="933450" lvl="1" indent="-533400">
              <a:lnSpc>
                <a:spcPct val="80000"/>
              </a:lnSpc>
            </a:pPr>
            <a:r>
              <a:rPr lang="cs-CZ" dirty="0" smtClean="0"/>
              <a:t>Ztráta </a:t>
            </a:r>
            <a:r>
              <a:rPr lang="cs-CZ" dirty="0"/>
              <a:t>efektivnosti </a:t>
            </a:r>
            <a:r>
              <a:rPr lang="cs-CZ" dirty="0" smtClean="0"/>
              <a:t>zdanění</a:t>
            </a:r>
          </a:p>
          <a:p>
            <a:pPr marL="933450" lvl="1" indent="-533400">
              <a:lnSpc>
                <a:spcPct val="80000"/>
              </a:lnSpc>
            </a:pPr>
            <a:r>
              <a:rPr lang="cs-CZ" dirty="0" smtClean="0"/>
              <a:t>Nahrazování </a:t>
            </a:r>
            <a:r>
              <a:rPr lang="cs-CZ" dirty="0"/>
              <a:t>soukromého kapitálu dluhem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54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4904"/>
            <a:ext cx="7929563" cy="330517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endParaRPr lang="cs-CZ" i="1" dirty="0" smtClean="0"/>
          </a:p>
          <a:p>
            <a:pPr marL="533400" indent="-533400">
              <a:lnSpc>
                <a:spcPct val="80000"/>
              </a:lnSpc>
              <a:buNone/>
            </a:pPr>
            <a:r>
              <a:rPr lang="cs-CZ" i="1" dirty="0" smtClean="0"/>
              <a:t>„</a:t>
            </a:r>
            <a:r>
              <a:rPr lang="cs-CZ" i="1" dirty="0"/>
              <a:t>Bože, opatruj mladou generaci, </a:t>
            </a:r>
            <a:endParaRPr lang="cs-CZ" i="1" dirty="0" smtClean="0"/>
          </a:p>
          <a:p>
            <a:pPr marL="533400" indent="-533400">
              <a:lnSpc>
                <a:spcPct val="80000"/>
              </a:lnSpc>
              <a:buNone/>
            </a:pPr>
            <a:r>
              <a:rPr lang="cs-CZ" i="1" dirty="0" smtClean="0"/>
              <a:t>která </a:t>
            </a:r>
            <a:r>
              <a:rPr lang="cs-CZ" i="1" dirty="0"/>
              <a:t>zdědí náš národní dluh</a:t>
            </a:r>
            <a:r>
              <a:rPr lang="cs-CZ" i="1" dirty="0" smtClean="0"/>
              <a:t>.“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Herbert </a:t>
            </a:r>
            <a:r>
              <a:rPr lang="cs-CZ" dirty="0" err="1"/>
              <a:t>Hoover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4098" name="Picture 2" descr="File:Herbert Clark Hoover by Greene, 1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05" y="26005"/>
            <a:ext cx="3225950" cy="407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3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t="21755" r="3365" b="19952"/>
          <a:stretch/>
        </p:blipFill>
        <p:spPr bwMode="auto">
          <a:xfrm>
            <a:off x="-1343" y="63323"/>
            <a:ext cx="9144000" cy="591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63323"/>
            <a:ext cx="7505700" cy="649288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tx1"/>
                </a:solidFill>
              </a:rPr>
              <a:t>Vývoj státního dluhu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6732" y="5862701"/>
            <a:ext cx="9127268" cy="979239"/>
          </a:xfrm>
        </p:spPr>
        <p:txBody>
          <a:bodyPr/>
          <a:lstStyle/>
          <a:p>
            <a:pPr marL="0" indent="0" algn="ctr">
              <a:buNone/>
            </a:pPr>
            <a:r>
              <a:rPr lang="cs-CZ" sz="6600" dirty="0" smtClean="0">
                <a:solidFill>
                  <a:srgbClr val="C00000"/>
                </a:solidFill>
              </a:rPr>
              <a:t>1 633 000 000 000 Kč</a:t>
            </a:r>
            <a:endParaRPr lang="cs-CZ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4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9568" r="11926" b="21526"/>
          <a:stretch/>
        </p:blipFill>
        <p:spPr bwMode="auto">
          <a:xfrm>
            <a:off x="-36512" y="0"/>
            <a:ext cx="7769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0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2. Monetární politika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6146" name="Picture 2" descr="Výsledek obrázku pro mo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581400" cy="364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MONETÁRNÍ POLITIKA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88" y="2060848"/>
            <a:ext cx="8845996" cy="4545012"/>
          </a:xfrm>
        </p:spPr>
        <p:txBody>
          <a:bodyPr/>
          <a:lstStyle/>
          <a:p>
            <a:r>
              <a:rPr lang="cs-CZ" b="1" dirty="0" smtClean="0"/>
              <a:t>Hospodářské cíle:</a:t>
            </a:r>
          </a:p>
          <a:p>
            <a:pPr lvl="1"/>
            <a:r>
              <a:rPr lang="cs-CZ" dirty="0" smtClean="0"/>
              <a:t>Cenová stabilita</a:t>
            </a:r>
          </a:p>
          <a:p>
            <a:pPr lvl="1"/>
            <a:r>
              <a:rPr lang="cs-CZ" dirty="0" smtClean="0"/>
              <a:t>Zaměstnanost</a:t>
            </a:r>
            <a:endParaRPr lang="cs-CZ" dirty="0"/>
          </a:p>
          <a:p>
            <a:r>
              <a:rPr lang="cs-CZ" b="1" dirty="0" smtClean="0"/>
              <a:t>Monetární cíle: </a:t>
            </a:r>
          </a:p>
          <a:p>
            <a:pPr lvl="1"/>
            <a:r>
              <a:rPr lang="cs-CZ" dirty="0" smtClean="0"/>
              <a:t>Množství peněz v ekonomice (M)</a:t>
            </a:r>
          </a:p>
          <a:p>
            <a:pPr lvl="1"/>
            <a:r>
              <a:rPr lang="cs-CZ" dirty="0" smtClean="0"/>
              <a:t>Úroková míra (r)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Monetární cíle </a:t>
            </a:r>
            <a:r>
              <a:rPr lang="cs-CZ" dirty="0" smtClean="0">
                <a:latin typeface="Times New Roman"/>
                <a:cs typeface="Times New Roman"/>
              </a:rPr>
              <a:t>→ Hospodářské cíle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1074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Peníze</a:t>
            </a: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8955088" cy="4840287"/>
          </a:xfrm>
        </p:spPr>
        <p:txBody>
          <a:bodyPr/>
          <a:lstStyle/>
          <a:p>
            <a:r>
              <a:rPr lang="cs-CZ" dirty="0" smtClean="0"/>
              <a:t>Tři funkce:</a:t>
            </a:r>
          </a:p>
          <a:p>
            <a:pPr lvl="1"/>
            <a:r>
              <a:rPr lang="cs-CZ" dirty="0" smtClean="0"/>
              <a:t>prostředek směny,</a:t>
            </a:r>
          </a:p>
          <a:p>
            <a:pPr lvl="1"/>
            <a:r>
              <a:rPr lang="cs-CZ" dirty="0" smtClean="0"/>
              <a:t>měřítko </a:t>
            </a:r>
            <a:r>
              <a:rPr lang="cs-CZ" dirty="0"/>
              <a:t>hodnoty, </a:t>
            </a:r>
            <a:endParaRPr lang="cs-CZ" dirty="0" smtClean="0"/>
          </a:p>
          <a:p>
            <a:pPr lvl="1"/>
            <a:r>
              <a:rPr lang="cs-CZ" dirty="0" smtClean="0"/>
              <a:t>uchovatel </a:t>
            </a:r>
            <a:r>
              <a:rPr lang="cs-CZ" dirty="0"/>
              <a:t>bohatství</a:t>
            </a:r>
          </a:p>
          <a:p>
            <a:r>
              <a:rPr lang="cs-CZ" dirty="0"/>
              <a:t>Peníze – zboží jako </a:t>
            </a:r>
            <a:r>
              <a:rPr lang="cs-CZ" dirty="0" smtClean="0"/>
              <a:t>každé jiné. Cena = úroková sazba</a:t>
            </a:r>
            <a:endParaRPr lang="cs-CZ" dirty="0"/>
          </a:p>
          <a:p>
            <a:r>
              <a:rPr lang="cs-CZ" dirty="0" smtClean="0"/>
              <a:t>Trh peněz = finanční trh:   </a:t>
            </a:r>
          </a:p>
          <a:p>
            <a:pPr lvl="1"/>
            <a:r>
              <a:rPr lang="cs-CZ" dirty="0" smtClean="0"/>
              <a:t>Strana nabídky: úspory (věřitel)</a:t>
            </a:r>
          </a:p>
          <a:p>
            <a:pPr lvl="1"/>
            <a:r>
              <a:rPr lang="cs-CZ" dirty="0" smtClean="0"/>
              <a:t>Strana poptávky: investice a spotřeba (dlužník)</a:t>
            </a:r>
            <a:endParaRPr lang="cs-CZ" dirty="0"/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4324" r="6975" b="14139"/>
          <a:stretch/>
        </p:blipFill>
        <p:spPr>
          <a:xfrm>
            <a:off x="3898503" y="188640"/>
            <a:ext cx="5017785" cy="3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Nabídka peněz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= oběživo + vklady </a:t>
            </a:r>
            <a:r>
              <a:rPr lang="cs-CZ" dirty="0" smtClean="0"/>
              <a:t>na účtech (depozita</a:t>
            </a:r>
            <a:r>
              <a:rPr lang="cs-CZ" dirty="0"/>
              <a:t>) </a:t>
            </a:r>
          </a:p>
          <a:p>
            <a:r>
              <a:rPr lang="cs-CZ" dirty="0"/>
              <a:t>ovlivňována centrální bankou </a:t>
            </a:r>
            <a:r>
              <a:rPr lang="cs-CZ" dirty="0" smtClean="0"/>
              <a:t>prostřednictvím regulace komerčních bank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/>
              <a:t>vliv na cenu </a:t>
            </a:r>
            <a:r>
              <a:rPr lang="cs-CZ" dirty="0" smtClean="0"/>
              <a:t>peněz = úrokovou míru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508" y="4808875"/>
            <a:ext cx="435597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Březen 2017: </a:t>
            </a:r>
            <a:br>
              <a:rPr lang="cs-CZ" sz="3200" dirty="0" smtClean="0"/>
            </a:b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3200" dirty="0" smtClean="0"/>
              <a:t> celkem</a:t>
            </a:r>
          </a:p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3 620,3 miliard Kč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00837"/>
              </p:ext>
            </p:extLst>
          </p:nvPr>
        </p:nvGraphicFramePr>
        <p:xfrm>
          <a:off x="4556938" y="41030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981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FISKÁLNÍ POLITIKA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9144000" cy="4651647"/>
          </a:xfrm>
        </p:spPr>
        <p:txBody>
          <a:bodyPr/>
          <a:lstStyle/>
          <a:p>
            <a:r>
              <a:rPr lang="cs-CZ" dirty="0"/>
              <a:t>Základní nástroj: </a:t>
            </a:r>
            <a:r>
              <a:rPr lang="cs-CZ" b="1" dirty="0">
                <a:solidFill>
                  <a:srgbClr val="C00000"/>
                </a:solidFill>
              </a:rPr>
              <a:t>státní rozpočet </a:t>
            </a:r>
            <a:r>
              <a:rPr lang="cs-CZ" dirty="0"/>
              <a:t>(příjmová a výdajová stránka)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Expanzivní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/>
              <a:t>stimulace výkonu </a:t>
            </a:r>
            <a:r>
              <a:rPr lang="cs-CZ" dirty="0" smtClean="0"/>
              <a:t>ekonomiky:</a:t>
            </a:r>
          </a:p>
          <a:p>
            <a:r>
              <a:rPr lang="cs-CZ" dirty="0" smtClean="0"/>
              <a:t>růst vládních výdajů/pokles daní </a:t>
            </a:r>
          </a:p>
          <a:p>
            <a:pPr marL="0" indent="0">
              <a:buNone/>
            </a:pPr>
            <a:r>
              <a:rPr lang="en-US" dirty="0" smtClean="0"/>
              <a:t>=&gt; </a:t>
            </a:r>
            <a:r>
              <a:rPr lang="cs-CZ" dirty="0"/>
              <a:t>růst </a:t>
            </a:r>
            <a:r>
              <a:rPr lang="cs-CZ" dirty="0" smtClean="0"/>
              <a:t>HDP </a:t>
            </a:r>
            <a:r>
              <a:rPr lang="cs-CZ" dirty="0"/>
              <a:t>a současně růst </a:t>
            </a:r>
            <a:r>
              <a:rPr lang="cs-CZ" dirty="0" smtClean="0"/>
              <a:t>cenové hladiny </a:t>
            </a: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Restriktivní </a:t>
            </a:r>
            <a:r>
              <a:rPr lang="cs-CZ" b="1" dirty="0">
                <a:solidFill>
                  <a:srgbClr val="C00000"/>
                </a:solidFill>
              </a:rPr>
              <a:t>FP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– omezení </a:t>
            </a:r>
            <a:r>
              <a:rPr lang="cs-CZ" dirty="0" smtClean="0"/>
              <a:t>výkonu:</a:t>
            </a:r>
          </a:p>
          <a:p>
            <a:r>
              <a:rPr lang="cs-CZ" dirty="0"/>
              <a:t>pokles vládních </a:t>
            </a:r>
            <a:r>
              <a:rPr lang="cs-CZ" dirty="0" smtClean="0"/>
              <a:t>výdajů/růst daní</a:t>
            </a:r>
          </a:p>
          <a:p>
            <a:pPr marL="0" indent="0">
              <a:buNone/>
            </a:pPr>
            <a:r>
              <a:rPr lang="en-US" dirty="0"/>
              <a:t>=&gt; </a:t>
            </a:r>
            <a:r>
              <a:rPr lang="cs-CZ" dirty="0" smtClean="0"/>
              <a:t>pokles </a:t>
            </a:r>
            <a:r>
              <a:rPr lang="cs-CZ" dirty="0"/>
              <a:t>HDP a současně </a:t>
            </a:r>
            <a:r>
              <a:rPr lang="cs-CZ" dirty="0" smtClean="0"/>
              <a:t>pokles </a:t>
            </a:r>
            <a:r>
              <a:rPr lang="cs-CZ" dirty="0"/>
              <a:t>cenové hladiny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Výsledek obrázku pro sema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07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Sazby CB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8955088" cy="472365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/>
              <a:t>= </a:t>
            </a:r>
            <a:r>
              <a:rPr lang="cs-CZ" dirty="0"/>
              <a:t>úrokové sazby, za které CB půjčují bankovnímu systému</a:t>
            </a:r>
          </a:p>
          <a:p>
            <a:r>
              <a:rPr lang="cs-CZ" dirty="0"/>
              <a:t>význam: </a:t>
            </a:r>
            <a:endParaRPr lang="cs-CZ" dirty="0" smtClean="0"/>
          </a:p>
          <a:p>
            <a:pPr lvl="1"/>
            <a:r>
              <a:rPr lang="cs-CZ" dirty="0" smtClean="0"/>
              <a:t>indikátor </a:t>
            </a:r>
            <a:r>
              <a:rPr lang="cs-CZ" dirty="0"/>
              <a:t>monetární politiky </a:t>
            </a:r>
            <a:r>
              <a:rPr lang="cs-CZ" dirty="0" smtClean="0"/>
              <a:t>CB</a:t>
            </a:r>
          </a:p>
          <a:p>
            <a:pPr lvl="1"/>
            <a:r>
              <a:rPr lang="cs-CZ" dirty="0" smtClean="0"/>
              <a:t>ovlivňují </a:t>
            </a:r>
            <a:r>
              <a:rPr lang="cs-CZ" dirty="0"/>
              <a:t>bankovní rezervy, M a tržní úrokové míry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2T REPO sazba</a:t>
            </a:r>
            <a:r>
              <a:rPr lang="cs-CZ" dirty="0" smtClean="0"/>
              <a:t>: 0,05 %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Diskontní sazba</a:t>
            </a:r>
            <a:r>
              <a:rPr lang="cs-CZ" dirty="0" smtClean="0"/>
              <a:t>: 0,05 %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Lombardní sazba</a:t>
            </a:r>
            <a:r>
              <a:rPr lang="cs-CZ" dirty="0" smtClean="0"/>
              <a:t>: 0,25 %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5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772400" cy="762000"/>
          </a:xfrm>
        </p:spPr>
        <p:txBody>
          <a:bodyPr/>
          <a:lstStyle/>
          <a:p>
            <a:r>
              <a:rPr lang="cs-CZ" dirty="0" smtClean="0"/>
              <a:t>  Účinky </a:t>
            </a:r>
            <a:r>
              <a:rPr lang="cs-CZ" dirty="0"/>
              <a:t>monetární politiky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60848"/>
            <a:ext cx="8350696" cy="4680519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Expanzivní </a:t>
            </a:r>
            <a:r>
              <a:rPr lang="cs-CZ" dirty="0" smtClean="0"/>
              <a:t>= </a:t>
            </a:r>
            <a:r>
              <a:rPr lang="cs-CZ" dirty="0"/>
              <a:t>růst </a:t>
            </a:r>
            <a:r>
              <a:rPr lang="cs-CZ" dirty="0" smtClean="0"/>
              <a:t>množství peněz, </a:t>
            </a:r>
            <a:r>
              <a:rPr lang="cs-CZ" dirty="0"/>
              <a:t>pokles </a:t>
            </a:r>
            <a:r>
              <a:rPr lang="cs-CZ" dirty="0" smtClean="0"/>
              <a:t>úrokové sazby </a:t>
            </a:r>
            <a:r>
              <a:rPr lang="en-US" dirty="0"/>
              <a:t>=&gt;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růst </a:t>
            </a:r>
            <a:r>
              <a:rPr lang="cs-CZ" dirty="0" smtClean="0"/>
              <a:t>HDP </a:t>
            </a:r>
            <a:r>
              <a:rPr lang="cs-CZ" dirty="0"/>
              <a:t>a snižování nezaměstnanosti</a:t>
            </a:r>
          </a:p>
          <a:p>
            <a:pPr lvl="1"/>
            <a:r>
              <a:rPr lang="cs-CZ" dirty="0"/>
              <a:t>možný růst </a:t>
            </a:r>
            <a:r>
              <a:rPr lang="cs-CZ" dirty="0" smtClean="0"/>
              <a:t>cenové hladiny</a:t>
            </a:r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Restriktivní </a:t>
            </a:r>
            <a:r>
              <a:rPr lang="cs-CZ" dirty="0" smtClean="0"/>
              <a:t>= </a:t>
            </a:r>
            <a:r>
              <a:rPr lang="cs-CZ" dirty="0"/>
              <a:t>pokles </a:t>
            </a:r>
            <a:r>
              <a:rPr lang="cs-CZ" dirty="0" smtClean="0"/>
              <a:t>množství peněz, </a:t>
            </a:r>
            <a:r>
              <a:rPr lang="cs-CZ" dirty="0"/>
              <a:t>růst </a:t>
            </a:r>
            <a:r>
              <a:rPr lang="cs-CZ" dirty="0" smtClean="0"/>
              <a:t>úrokové sazby </a:t>
            </a:r>
            <a:r>
              <a:rPr lang="en-US" dirty="0"/>
              <a:t>=&gt;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pokles ochoty investovat, pokles </a:t>
            </a:r>
            <a:r>
              <a:rPr lang="cs-CZ" dirty="0" smtClean="0"/>
              <a:t>HDP </a:t>
            </a:r>
            <a:r>
              <a:rPr lang="cs-CZ" dirty="0"/>
              <a:t>a zaměstnanosti</a:t>
            </a:r>
          </a:p>
          <a:p>
            <a:pPr lvl="1"/>
            <a:r>
              <a:rPr lang="cs-CZ" dirty="0"/>
              <a:t>možný pokles </a:t>
            </a:r>
            <a:r>
              <a:rPr lang="cs-CZ" dirty="0" smtClean="0"/>
              <a:t>cenové hladiny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20646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ČNB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cs-CZ" dirty="0"/>
              <a:t>Dvoustupňová bankovní soustava</a:t>
            </a:r>
          </a:p>
          <a:p>
            <a:pPr>
              <a:buClr>
                <a:srgbClr val="000000"/>
              </a:buClr>
            </a:pPr>
            <a:r>
              <a:rPr lang="cs-CZ" b="1" dirty="0" smtClean="0"/>
              <a:t>Funkce ČNB</a:t>
            </a:r>
            <a:endParaRPr lang="cs-CZ" b="1" dirty="0"/>
          </a:p>
          <a:p>
            <a:pPr lvl="1">
              <a:buClr>
                <a:srgbClr val="000000"/>
              </a:buClr>
            </a:pPr>
            <a:r>
              <a:rPr lang="cs-CZ" dirty="0" smtClean="0"/>
              <a:t>Dohled </a:t>
            </a:r>
            <a:r>
              <a:rPr lang="cs-CZ" dirty="0"/>
              <a:t>nad bankovním systémem</a:t>
            </a:r>
          </a:p>
          <a:p>
            <a:pPr lvl="1">
              <a:buClr>
                <a:srgbClr val="000000"/>
              </a:buClr>
            </a:pPr>
            <a:r>
              <a:rPr lang="cs-CZ" dirty="0"/>
              <a:t>Banka bank</a:t>
            </a:r>
          </a:p>
          <a:p>
            <a:pPr lvl="1">
              <a:buClr>
                <a:srgbClr val="000000"/>
              </a:buClr>
            </a:pPr>
            <a:r>
              <a:rPr lang="cs-CZ" dirty="0"/>
              <a:t>Banka státu</a:t>
            </a:r>
          </a:p>
          <a:p>
            <a:pPr lvl="1">
              <a:buClr>
                <a:srgbClr val="000000"/>
              </a:buClr>
            </a:pPr>
            <a:r>
              <a:rPr lang="cs-CZ" dirty="0"/>
              <a:t>Provádění monetární politiky</a:t>
            </a:r>
          </a:p>
          <a:p>
            <a:pPr lvl="1">
              <a:buClr>
                <a:srgbClr val="000000"/>
              </a:buClr>
            </a:pPr>
            <a:r>
              <a:rPr lang="cs-CZ" dirty="0" smtClean="0"/>
              <a:t>Emise oběživa (monopol)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7410" name="Picture 2" descr="Sv&amp;ecaron;tlono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31" y="0"/>
            <a:ext cx="3020169" cy="22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8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Fungování ČNB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9144000" cy="4363615"/>
          </a:xfrm>
        </p:spPr>
        <p:txBody>
          <a:bodyPr/>
          <a:lstStyle/>
          <a:p>
            <a:r>
              <a:rPr lang="cs-CZ" b="1" dirty="0"/>
              <a:t>Cíl: </a:t>
            </a:r>
            <a:r>
              <a:rPr lang="cs-CZ" dirty="0"/>
              <a:t>cenová stabilita (cílování </a:t>
            </a:r>
            <a:r>
              <a:rPr lang="cs-CZ" dirty="0" smtClean="0"/>
              <a:t>inflace: </a:t>
            </a:r>
            <a:r>
              <a:rPr lang="cs-CZ" b="1" dirty="0" smtClean="0">
                <a:solidFill>
                  <a:srgbClr val="C00000"/>
                </a:solidFill>
              </a:rPr>
              <a:t>2 %</a:t>
            </a:r>
            <a:r>
              <a:rPr lang="cs-CZ" dirty="0" smtClean="0"/>
              <a:t>)</a:t>
            </a:r>
            <a:endParaRPr lang="cs-CZ" b="1" dirty="0"/>
          </a:p>
          <a:p>
            <a:r>
              <a:rPr lang="cs-CZ" b="1" dirty="0"/>
              <a:t>Nezávislost </a:t>
            </a:r>
            <a:r>
              <a:rPr lang="cs-CZ" dirty="0"/>
              <a:t>= podmínka úspěšné realizace MP („udržitelného neinflačního růstu ekonomiky“)</a:t>
            </a:r>
          </a:p>
          <a:p>
            <a:r>
              <a:rPr lang="cs-CZ" dirty="0" smtClean="0"/>
              <a:t>ČNB je již od roku 1993 velmi nezávislá a transparentní, nezávislost je dána Ústavou a Zákonem č. 6/1993 Sb., o České národní bance</a:t>
            </a:r>
            <a:endParaRPr lang="cs-CZ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977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Cílování inflace - ČNB</a:t>
            </a:r>
          </a:p>
        </p:txBody>
      </p:sp>
      <p:pic>
        <p:nvPicPr>
          <p:cNvPr id="332805" name="Picture 5" descr="Inflační cíle Č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05802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3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Příště: Otevřená ekonomika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3074" name="Picture 2" descr="Výsledek obrázku pro hrani&amp;ccaron;ní p&amp;rcaron;ec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525616" cy="414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465138"/>
            <a:ext cx="7359650" cy="811212"/>
          </a:xfrm>
        </p:spPr>
        <p:txBody>
          <a:bodyPr/>
          <a:lstStyle/>
          <a:p>
            <a:r>
              <a:rPr lang="cs-CZ"/>
              <a:t>Státní rozpočet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832"/>
            <a:ext cx="8497888" cy="494116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i="1" dirty="0"/>
              <a:t>= „soustava veřejných rozpočtů, které představují tvorbu a použití centralizovaných peněžních fondů vládou včetně veřejné správy na místní úrovni (municipality) za určité období (fiskální rok)“</a:t>
            </a:r>
            <a:endParaRPr lang="en-US" sz="2800" i="1" dirty="0"/>
          </a:p>
          <a:p>
            <a:pPr>
              <a:lnSpc>
                <a:spcPct val="90000"/>
              </a:lnSpc>
            </a:pPr>
            <a:r>
              <a:rPr lang="cs-CZ" dirty="0"/>
              <a:t>Schvalován každoročně </a:t>
            </a:r>
            <a:r>
              <a:rPr lang="cs-CZ" b="1" dirty="0">
                <a:solidFill>
                  <a:srgbClr val="00B050"/>
                </a:solidFill>
              </a:rPr>
              <a:t>zákonem</a:t>
            </a:r>
          </a:p>
          <a:p>
            <a:pPr>
              <a:lnSpc>
                <a:spcPct val="90000"/>
              </a:lnSpc>
            </a:pPr>
            <a:r>
              <a:rPr lang="cs-CZ" dirty="0"/>
              <a:t>Součásti veřejných financí: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státní rozpočet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místní </a:t>
            </a:r>
            <a:r>
              <a:rPr lang="cs-CZ" sz="2800" dirty="0" smtClean="0"/>
              <a:t>rozpočty (Praha, JMK, Dolní Lhota)</a:t>
            </a:r>
            <a:endParaRPr lang="cs-CZ" sz="2800" dirty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speciální </a:t>
            </a:r>
            <a:r>
              <a:rPr lang="cs-CZ" sz="2800" dirty="0" smtClean="0"/>
              <a:t>fondy (kinematografie, doprava)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r</a:t>
            </a:r>
            <a:r>
              <a:rPr lang="cs-CZ" sz="2800" dirty="0" smtClean="0"/>
              <a:t>ozpočty státních podniků (</a:t>
            </a:r>
            <a:r>
              <a:rPr lang="cs-CZ" sz="2800" dirty="0" err="1" smtClean="0"/>
              <a:t>Budwar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859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</a:t>
            </a:r>
            <a:r>
              <a:rPr lang="cs-CZ" b="1" dirty="0" smtClean="0"/>
              <a:t>rozpočet umožňuje</a:t>
            </a:r>
            <a:endParaRPr lang="cs-CZ" b="1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17713"/>
            <a:ext cx="8703568" cy="4114800"/>
          </a:xfrm>
        </p:spPr>
        <p:txBody>
          <a:bodyPr/>
          <a:lstStyle/>
          <a:p>
            <a:pPr lvl="1"/>
            <a:r>
              <a:rPr lang="cs-CZ" sz="3200" dirty="0" smtClean="0"/>
              <a:t>poskytování </a:t>
            </a:r>
            <a:r>
              <a:rPr lang="cs-CZ" sz="3200" dirty="0"/>
              <a:t>veřejných </a:t>
            </a:r>
            <a:r>
              <a:rPr lang="cs-CZ" sz="3200" dirty="0" smtClean="0"/>
              <a:t>služeb</a:t>
            </a:r>
          </a:p>
          <a:p>
            <a:pPr lvl="1"/>
            <a:r>
              <a:rPr lang="cs-CZ" sz="3200" dirty="0"/>
              <a:t>ovlivňování voličů před </a:t>
            </a:r>
            <a:r>
              <a:rPr lang="cs-CZ" sz="3200" dirty="0" smtClean="0"/>
              <a:t>volbami</a:t>
            </a:r>
          </a:p>
          <a:p>
            <a:pPr lvl="1"/>
            <a:r>
              <a:rPr lang="cs-CZ" sz="3200" dirty="0" smtClean="0"/>
              <a:t>ovlivňování </a:t>
            </a:r>
            <a:r>
              <a:rPr lang="cs-CZ" sz="3200" dirty="0"/>
              <a:t>celkové úrovně ekonomické </a:t>
            </a:r>
            <a:r>
              <a:rPr lang="cs-CZ" sz="3200" dirty="0" smtClean="0"/>
              <a:t>aktivity</a:t>
            </a:r>
          </a:p>
          <a:p>
            <a:pPr lvl="1"/>
            <a:r>
              <a:rPr lang="cs-CZ" sz="3200" dirty="0"/>
              <a:t>redistribuci příjmů</a:t>
            </a:r>
          </a:p>
          <a:p>
            <a:pPr marL="457200" lvl="1" indent="0">
              <a:buNone/>
            </a:pPr>
            <a:endParaRPr lang="cs-CZ" sz="32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9218" name="Picture 2" descr="Výsledek obrázku pro státní rozpo&amp;ccaron;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4829"/>
            <a:ext cx="35814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7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Státní rozpočet ČR </a:t>
            </a:r>
            <a:r>
              <a:rPr lang="cs-CZ" sz="4000" dirty="0" smtClean="0"/>
              <a:t>na </a:t>
            </a:r>
            <a:r>
              <a:rPr lang="cs-CZ" sz="4000" dirty="0"/>
              <a:t>rok </a:t>
            </a:r>
            <a:r>
              <a:rPr lang="cs-CZ" sz="4000" dirty="0" smtClean="0"/>
              <a:t>2017</a:t>
            </a:r>
            <a:br>
              <a:rPr lang="cs-CZ" sz="4000" dirty="0" smtClean="0"/>
            </a:br>
            <a:r>
              <a:rPr lang="cs-CZ" sz="4000" dirty="0" smtClean="0"/>
              <a:t>zákon č. 457/2016 Sb.</a:t>
            </a:r>
            <a:endParaRPr lang="cs-CZ" sz="4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37620" r="31635" b="14183"/>
          <a:stretch/>
        </p:blipFill>
        <p:spPr bwMode="auto">
          <a:xfrm>
            <a:off x="1115616" y="1916832"/>
            <a:ext cx="7326924" cy="47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07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31925"/>
          </a:xfrm>
        </p:spPr>
        <p:txBody>
          <a:bodyPr/>
          <a:lstStyle/>
          <a:p>
            <a:r>
              <a:rPr lang="cs-CZ"/>
              <a:t>Příjmy státního rozpočtu</a:t>
            </a:r>
          </a:p>
        </p:txBody>
      </p:sp>
      <p:pic>
        <p:nvPicPr>
          <p:cNvPr id="313347" name="Picture 3" descr="Bez náz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83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1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924800" cy="708025"/>
          </a:xfrm>
        </p:spPr>
        <p:txBody>
          <a:bodyPr/>
          <a:lstStyle/>
          <a:p>
            <a:r>
              <a:rPr lang="cs-CZ" b="1" dirty="0" smtClean="0"/>
              <a:t>Vybrané kapitoly SR 2017</a:t>
            </a:r>
            <a:endParaRPr 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512454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90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„Umění danit je umění oškubat husu tak, abychom s co nejmenším kejháním dostali co nejvíce peněz.“ </a:t>
            </a:r>
            <a:br>
              <a:rPr lang="cs-CZ" i="1" dirty="0"/>
            </a:br>
            <a:r>
              <a:rPr lang="cs-CZ" i="1" dirty="0" smtClean="0"/>
              <a:t>					</a:t>
            </a:r>
            <a:r>
              <a:rPr lang="cs-CZ" dirty="0" smtClean="0"/>
              <a:t>Jean </a:t>
            </a:r>
            <a:r>
              <a:rPr lang="cs-CZ" dirty="0" err="1"/>
              <a:t>Baptiste</a:t>
            </a:r>
            <a:r>
              <a:rPr lang="cs-CZ" dirty="0"/>
              <a:t> </a:t>
            </a:r>
            <a:r>
              <a:rPr lang="cs-CZ" dirty="0" err="1"/>
              <a:t>Colbert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5122" name="Picture 2" descr="Výsledek obrázku pro bernský salašnic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58140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3199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1270</TotalTime>
  <Words>894</Words>
  <Application>Microsoft Office PowerPoint</Application>
  <PresentationFormat>Předvádění na obrazovce (4:3)</PresentationFormat>
  <Paragraphs>209</Paragraphs>
  <Slides>35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Směsice</vt:lpstr>
      <vt:lpstr>12 </vt:lpstr>
      <vt:lpstr>1. Fiskální politika</vt:lpstr>
      <vt:lpstr>1. FISKÁLNÍ POLITIKA</vt:lpstr>
      <vt:lpstr>Státní rozpočet</vt:lpstr>
      <vt:lpstr>Státní rozpočet umožňuje</vt:lpstr>
      <vt:lpstr>Státní rozpočet ČR na rok 2017 zákon č. 457/2016 Sb.</vt:lpstr>
      <vt:lpstr>Příjmy státního rozpočtu</vt:lpstr>
      <vt:lpstr>Vybrané kapitoly SR 2017</vt:lpstr>
      <vt:lpstr>Daně</vt:lpstr>
      <vt:lpstr>Daně</vt:lpstr>
      <vt:lpstr>Daně</vt:lpstr>
      <vt:lpstr>Daně</vt:lpstr>
      <vt:lpstr>„Jen dvě věcí na světě jsou jisté: daně a smrt. Smrt ovšem není rok od roku horší.“    Benjamin Franklin</vt:lpstr>
      <vt:lpstr>Prezentace aplikace PowerPoint</vt:lpstr>
      <vt:lpstr>Efektivnost</vt:lpstr>
      <vt:lpstr>Daně a rovnost </vt:lpstr>
      <vt:lpstr>Vertikální spravedlnost</vt:lpstr>
      <vt:lpstr>Horizontální spravedlnost</vt:lpstr>
      <vt:lpstr>Lafferova       křivka</vt:lpstr>
      <vt:lpstr>Rozpočtové výdaje</vt:lpstr>
      <vt:lpstr>Saldo státního rozpočtu</vt:lpstr>
      <vt:lpstr>Státní dluh</vt:lpstr>
      <vt:lpstr>Prezentace aplikace PowerPoint</vt:lpstr>
      <vt:lpstr>Vývoj státního dluhu ČR</vt:lpstr>
      <vt:lpstr>Prezentace aplikace PowerPoint</vt:lpstr>
      <vt:lpstr>2. Monetární politika</vt:lpstr>
      <vt:lpstr>2. MONETÁRNÍ POLITIKA</vt:lpstr>
      <vt:lpstr>Peníze</vt:lpstr>
      <vt:lpstr>Nabídka peněz</vt:lpstr>
      <vt:lpstr>Sazby CB</vt:lpstr>
      <vt:lpstr>  Účinky monetární politiky</vt:lpstr>
      <vt:lpstr>ČNB</vt:lpstr>
      <vt:lpstr>Fungování ČNB</vt:lpstr>
      <vt:lpstr>Cílování inflace - ČNB</vt:lpstr>
      <vt:lpstr>Příště: Otevřená ekonomika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momo</dc:creator>
  <cp:lastModifiedBy>Lipovská Hana</cp:lastModifiedBy>
  <cp:revision>83</cp:revision>
  <dcterms:created xsi:type="dcterms:W3CDTF">2007-09-07T08:06:30Z</dcterms:created>
  <dcterms:modified xsi:type="dcterms:W3CDTF">2018-05-14T14:46:56Z</dcterms:modified>
</cp:coreProperties>
</file>