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70" r:id="rId4"/>
    <p:sldId id="271" r:id="rId5"/>
    <p:sldId id="272" r:id="rId6"/>
    <p:sldId id="273" r:id="rId7"/>
    <p:sldId id="274" r:id="rId8"/>
    <p:sldId id="275" r:id="rId9"/>
    <p:sldId id="278" r:id="rId10"/>
    <p:sldId id="276" r:id="rId11"/>
    <p:sldId id="277" r:id="rId12"/>
    <p:sldId id="279" r:id="rId13"/>
    <p:sldId id="280" r:id="rId14"/>
    <p:sldId id="281" r:id="rId15"/>
    <p:sldId id="282" r:id="rId16"/>
    <p:sldId id="283" r:id="rId17"/>
    <p:sldId id="284" r:id="rId18"/>
    <p:sldId id="291" r:id="rId19"/>
    <p:sldId id="287" r:id="rId20"/>
    <p:sldId id="285" r:id="rId21"/>
    <p:sldId id="304" r:id="rId22"/>
    <p:sldId id="288" r:id="rId23"/>
    <p:sldId id="289" r:id="rId24"/>
    <p:sldId id="290" r:id="rId25"/>
    <p:sldId id="286" r:id="rId26"/>
    <p:sldId id="262" r:id="rId27"/>
    <p:sldId id="293" r:id="rId28"/>
    <p:sldId id="259" r:id="rId29"/>
    <p:sldId id="261" r:id="rId30"/>
    <p:sldId id="265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86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9825379-BBE0-4F15-BCFE-2BA3A27569E7}" type="datetimeFigureOut">
              <a:rPr lang="cs-CZ" smtClean="0"/>
              <a:t>21.4.2020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1361F60-FD5A-4FF3-A6E8-39CD541A199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2FPPM_2Ffs" TargetMode="External"/><Relationship Id="rId2" Type="http://schemas.openxmlformats.org/officeDocument/2006/relationships/hyperlink" Target="https://www.youtube.com/watch?v=IHUAJA2t_NA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rbnTZPjg0k" TargetMode="External"/><Relationship Id="rId2" Type="http://schemas.openxmlformats.org/officeDocument/2006/relationships/hyperlink" Target="https://www.youtube.com/watch?v=TI2RUxq7N4k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themedically.com/bad-logos/" TargetMode="Externa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V0MNMT5lYNI" TargetMode="External"/><Relationship Id="rId2" Type="http://schemas.openxmlformats.org/officeDocument/2006/relationships/hyperlink" Target="https://www.youtube.com/watch?v=cFdCzN7RYbw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FdCzN7RYbw" TargetMode="External"/><Relationship Id="rId2" Type="http://schemas.openxmlformats.org/officeDocument/2006/relationships/hyperlink" Target="https://www.inv24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V0MNMT5lYNI" TargetMode="External"/><Relationship Id="rId4" Type="http://schemas.openxmlformats.org/officeDocument/2006/relationships/hyperlink" Target="https://themedically.com/bad-logo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Komunikace v obchodní činnosti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Pavla </a:t>
            </a:r>
            <a:r>
              <a:rPr lang="cs-CZ" dirty="0" err="1" smtClean="0"/>
              <a:t>Marciánová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4539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Výběr místa jednání </a:t>
            </a:r>
            <a:r>
              <a:rPr lang="cs-CZ" dirty="0" smtClean="0"/>
              <a:t>– domácí či neutrální půda, popř. půda protistrany</a:t>
            </a:r>
          </a:p>
          <a:p>
            <a:r>
              <a:rPr lang="cs-CZ" b="1" dirty="0" smtClean="0"/>
              <a:t>Doba jednání – </a:t>
            </a:r>
            <a:r>
              <a:rPr lang="cs-CZ" dirty="0" smtClean="0"/>
              <a:t>vymezení časového rámce a doby jednání, obrana proti manipulativním technikám</a:t>
            </a:r>
          </a:p>
          <a:p>
            <a:r>
              <a:rPr lang="cs-CZ" b="1" dirty="0" smtClean="0"/>
              <a:t>Jednající osoby – </a:t>
            </a:r>
            <a:r>
              <a:rPr lang="cs-CZ" dirty="0" smtClean="0"/>
              <a:t>je třeba dopředu vědět s KÝM budeme jednat, počet zúčastněných osob, jejich kompetence, odborná úroveň – </a:t>
            </a:r>
            <a:r>
              <a:rPr lang="cs-CZ" b="1" dirty="0" smtClean="0"/>
              <a:t>pravidlo parity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Jednací jazyk</a:t>
            </a:r>
            <a:endParaRPr lang="cs-CZ" b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a) Technicko organizační stránka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692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Je důležité stanovení cíle a případných alternativ. </a:t>
            </a:r>
          </a:p>
          <a:p>
            <a:r>
              <a:rPr lang="cs-CZ" dirty="0" smtClean="0"/>
              <a:t>Jaké je naše minimum, pod co </a:t>
            </a:r>
            <a:r>
              <a:rPr lang="cs-CZ" dirty="0" err="1" smtClean="0"/>
              <a:t>nepůjdem</a:t>
            </a:r>
            <a:r>
              <a:rPr lang="cs-CZ" dirty="0" smtClean="0"/>
              <a:t> popř. jaké je maximum. Jedná se např. o cenu, platební a dodací podmínky, kvalitu atd.</a:t>
            </a:r>
          </a:p>
          <a:p>
            <a:r>
              <a:rPr lang="cs-CZ" dirty="0" smtClean="0"/>
              <a:t>Máme i prostor pro kompromis</a:t>
            </a:r>
          </a:p>
          <a:p>
            <a:r>
              <a:rPr lang="cs-CZ" dirty="0" smtClean="0"/>
              <a:t>Prostředky k dosažení cíle: </a:t>
            </a:r>
          </a:p>
          <a:p>
            <a:pPr lvl="1"/>
            <a:r>
              <a:rPr lang="cs-CZ" dirty="0" smtClean="0"/>
              <a:t>příprava argumentů – výhod, </a:t>
            </a:r>
          </a:p>
          <a:p>
            <a:pPr lvl="1"/>
            <a:r>
              <a:rPr lang="cs-CZ" dirty="0" smtClean="0"/>
              <a:t>uvědomění si slabých stránek a stanovení protiargumentů , </a:t>
            </a:r>
          </a:p>
          <a:p>
            <a:pPr lvl="1"/>
            <a:r>
              <a:rPr lang="cs-CZ" dirty="0" smtClean="0"/>
              <a:t> prostředky proti zdolávání námitek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b) Cíl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0211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229600" cy="4525963"/>
          </a:xfrm>
        </p:spPr>
        <p:txBody>
          <a:bodyPr/>
          <a:lstStyle/>
          <a:p>
            <a:r>
              <a:rPr lang="cs-CZ" dirty="0" smtClean="0"/>
              <a:t>Nový či již známý partner</a:t>
            </a:r>
          </a:p>
          <a:p>
            <a:r>
              <a:rPr lang="cs-CZ" dirty="0" smtClean="0"/>
              <a:t>Informace o osobách, konkurenci, podniku samotném, lze tak nastavit efektivní strategie.</a:t>
            </a:r>
          </a:p>
          <a:p>
            <a:r>
              <a:rPr lang="cs-CZ" dirty="0" smtClean="0"/>
              <a:t>Vyhodnocení výsledků minulých jednání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c)Získání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2079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Tzn. jak chceme být partnerem viděni</a:t>
            </a:r>
          </a:p>
          <a:p>
            <a:r>
              <a:rPr lang="cs-CZ" dirty="0" smtClean="0"/>
              <a:t>Jde o estetiku, verbální a neverbální komunikace, komunikační dovednosti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d) Osobní image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9408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62500" lnSpcReduction="20000"/>
          </a:bodyPr>
          <a:lstStyle/>
          <a:p>
            <a:r>
              <a:rPr lang="pl-PL" dirty="0"/>
              <a:t>1. Co je předmětem jednání?</a:t>
            </a:r>
          </a:p>
          <a:p>
            <a:r>
              <a:rPr lang="cs-CZ" dirty="0"/>
              <a:t>2. Dojednali jsme schůzku se správnou osobou?</a:t>
            </a:r>
          </a:p>
          <a:p>
            <a:r>
              <a:rPr lang="cs-CZ" dirty="0"/>
              <a:t>3. Jaká byla odezva na první kontakt? Má partner zájem o jednání?</a:t>
            </a:r>
          </a:p>
          <a:p>
            <a:r>
              <a:rPr lang="cs-CZ" dirty="0"/>
              <a:t>4. Co víme o kontaktní osobě (jméno, věk, kraj, rodina, obchodní a pracovní zaměření,</a:t>
            </a:r>
          </a:p>
          <a:p>
            <a:r>
              <a:rPr lang="cs-CZ" dirty="0"/>
              <a:t>vzdělání, tituly, zdravotní stav, zájmy, další informace)?</a:t>
            </a:r>
          </a:p>
          <a:p>
            <a:r>
              <a:rPr lang="cs-CZ" dirty="0"/>
              <a:t>5. Jaká je její pozice v organizaci, její funkce a místo v rámci řídící úrovně?</a:t>
            </a:r>
          </a:p>
          <a:p>
            <a:r>
              <a:rPr lang="cs-CZ" dirty="0"/>
              <a:t>6. Jaké jsou její kompetence?</a:t>
            </a:r>
          </a:p>
          <a:p>
            <a:r>
              <a:rPr lang="cs-CZ" dirty="0"/>
              <a:t>7. Musíme pro přijetí konečného rozhodnutí kontaktovat někoho na vyšší organizační</a:t>
            </a:r>
          </a:p>
          <a:p>
            <a:r>
              <a:rPr lang="cs-CZ" dirty="0"/>
              <a:t>úrovni?</a:t>
            </a:r>
          </a:p>
          <a:p>
            <a:r>
              <a:rPr lang="cs-CZ" dirty="0"/>
              <a:t>8. Máme dostatečné informace o osobě, se kterou budeme dále jednat a která zaujímá vyšší</a:t>
            </a:r>
          </a:p>
          <a:p>
            <a:r>
              <a:rPr lang="cs-CZ" dirty="0"/>
              <a:t>postavení?</a:t>
            </a:r>
          </a:p>
          <a:p>
            <a:r>
              <a:rPr lang="pl-PL" dirty="0"/>
              <a:t>9. Jedná partner také s konkurencí? S kým?</a:t>
            </a:r>
          </a:p>
          <a:p>
            <a:r>
              <a:rPr lang="cs-CZ" dirty="0"/>
              <a:t>10. Jaké jsou silné a slabé stránky konkurence?</a:t>
            </a:r>
          </a:p>
          <a:p>
            <a:r>
              <a:rPr lang="cs-CZ" dirty="0"/>
              <a:t>11. Jaké jsou silné a slabé stránky naší nabídky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co znát otázky v přípravné fázi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406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12. Jaké informace máme o partnerské firmě (velikost, obrat, produkce, pracovníci, platební</a:t>
            </a:r>
          </a:p>
          <a:p>
            <a:r>
              <a:rPr lang="pl-PL" dirty="0" smtClean="0"/>
              <a:t>schopnost, postavení na trhu, její konkurence)?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13. Známe právní a finanční náležitosti obchodu?</a:t>
            </a:r>
          </a:p>
          <a:p>
            <a:r>
              <a:rPr lang="cs-CZ" dirty="0" smtClean="0"/>
              <a:t>14. Jaký postoj zaujmeme?</a:t>
            </a:r>
          </a:p>
          <a:p>
            <a:r>
              <a:rPr lang="cs-CZ" dirty="0" smtClean="0"/>
              <a:t>15. Máme připravené všechny materiály a dokumenty pro jednání?</a:t>
            </a:r>
          </a:p>
          <a:p>
            <a:r>
              <a:rPr lang="cs-CZ" dirty="0" smtClean="0"/>
              <a:t>16. Jakou největší výhodu můžeme partnerovi nabídnout?</a:t>
            </a:r>
          </a:p>
          <a:p>
            <a:r>
              <a:rPr lang="cs-CZ" dirty="0" smtClean="0"/>
              <a:t>17. Co můžeme obětovat? Kam až můžeme couvnout?</a:t>
            </a:r>
          </a:p>
          <a:p>
            <a:r>
              <a:rPr lang="cs-CZ" dirty="0" smtClean="0"/>
              <a:t>18. Jaký je náš odhad doby jednání? Máme rezervu před dalším jednáním?</a:t>
            </a:r>
          </a:p>
          <a:p>
            <a:r>
              <a:rPr lang="cs-CZ" dirty="0" smtClean="0"/>
              <a:t>19. Můžeme si dovolit v případě prodloužení doby jednání odvolat další schůzku?</a:t>
            </a:r>
          </a:p>
          <a:p>
            <a:r>
              <a:rPr lang="cs-CZ" dirty="0" smtClean="0"/>
              <a:t>20. Víme, jak se dostaneme na místo schůzky a jak dlouho nám to bude trvat? Jaký dopravní</a:t>
            </a:r>
          </a:p>
          <a:p>
            <a:r>
              <a:rPr lang="cs-CZ" dirty="0" smtClean="0"/>
              <a:t>prostředek zvolíme?</a:t>
            </a:r>
          </a:p>
          <a:p>
            <a:r>
              <a:rPr lang="cs-CZ" dirty="0" smtClean="0"/>
              <a:t>21. Jsme v odpovídající kondici? Nebylo by lépe jednání odložit?</a:t>
            </a:r>
          </a:p>
          <a:p>
            <a:r>
              <a:rPr lang="cs-CZ" dirty="0" smtClean="0"/>
              <a:t>22. Jsme pro jednání vhodně oblečeni a upraveni? Jak se chceme prezentovat?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09008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Úvodní, neformální kontakt a následný rozhovor na neutrální téma nám </a:t>
            </a:r>
            <a:r>
              <a:rPr lang="cs-CZ" dirty="0" smtClean="0"/>
              <a:t>umožňují uvolnit </a:t>
            </a:r>
            <a:r>
              <a:rPr lang="cs-CZ" dirty="0"/>
              <a:t>napětí, odstranit překážky ve vzájemných vztazích, vytvořit vřelejší osobní </a:t>
            </a:r>
            <a:r>
              <a:rPr lang="cs-CZ" dirty="0" smtClean="0"/>
              <a:t>vztah a </a:t>
            </a:r>
            <a:r>
              <a:rPr lang="cs-CZ" dirty="0"/>
              <a:t>navodit příznivou atmosféru pro další fáze jednání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Zahájení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33976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b="1" dirty="0" smtClean="0"/>
              <a:t>časové možnosti partnerů</a:t>
            </a:r>
            <a:endParaRPr lang="cs-CZ" dirty="0"/>
          </a:p>
          <a:p>
            <a:r>
              <a:rPr lang="cs-CZ" b="1" dirty="0" smtClean="0"/>
              <a:t>kompetence </a:t>
            </a:r>
            <a:r>
              <a:rPr lang="cs-CZ" b="1" dirty="0"/>
              <a:t>osob, </a:t>
            </a:r>
            <a:r>
              <a:rPr lang="cs-CZ" dirty="0"/>
              <a:t>které se jednání účastní. Než nastane fáze vyjednávání, měli </a:t>
            </a:r>
            <a:r>
              <a:rPr lang="cs-CZ" dirty="0" smtClean="0"/>
              <a:t>bychom přesně </a:t>
            </a:r>
            <a:r>
              <a:rPr lang="cs-CZ" dirty="0"/>
              <a:t>vědět, s kým budeme jednat a jaké jsou pravomoci </a:t>
            </a:r>
            <a:r>
              <a:rPr lang="cs-CZ" dirty="0" smtClean="0"/>
              <a:t>účastníků. </a:t>
            </a:r>
            <a:r>
              <a:rPr lang="cs-CZ" dirty="0"/>
              <a:t>Osoba kompetentní k podepsání obchodní smlouvy by měla </a:t>
            </a:r>
            <a:r>
              <a:rPr lang="cs-CZ" dirty="0" smtClean="0"/>
              <a:t>být vždy </a:t>
            </a:r>
            <a:r>
              <a:rPr lang="cs-CZ" dirty="0"/>
              <a:t>přítomna u rozhodujících bodů jednání. Nezjistíme-li přesně </a:t>
            </a:r>
            <a:r>
              <a:rPr lang="cs-CZ" dirty="0" smtClean="0"/>
              <a:t>kompetence protistrany</a:t>
            </a:r>
            <a:r>
              <a:rPr lang="cs-CZ" dirty="0"/>
              <a:t>, neodhalujeme ani pravomoci své strany;</a:t>
            </a:r>
          </a:p>
          <a:p>
            <a:r>
              <a:rPr lang="cs-CZ" b="1" dirty="0" smtClean="0"/>
              <a:t>program </a:t>
            </a:r>
            <a:r>
              <a:rPr lang="cs-CZ" b="1" dirty="0"/>
              <a:t>jednání </a:t>
            </a:r>
            <a:r>
              <a:rPr lang="cs-CZ" dirty="0"/>
              <a:t>a stanovení pořadí pro jednání hlavních bodů. Tím </a:t>
            </a:r>
            <a:r>
              <a:rPr lang="cs-CZ" dirty="0" smtClean="0"/>
              <a:t>zamezíme opomenutí </a:t>
            </a:r>
            <a:r>
              <a:rPr lang="cs-CZ" dirty="0"/>
              <a:t>projednání podstatných věcí a stresu při jednání;</a:t>
            </a:r>
          </a:p>
          <a:p>
            <a:r>
              <a:rPr lang="cs-CZ" b="1" dirty="0" smtClean="0"/>
              <a:t>cíle jednání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co je třeba dát si pozor: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0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i="1" dirty="0"/>
              <a:t> </a:t>
            </a:r>
          </a:p>
          <a:p>
            <a:r>
              <a:rPr lang="cs-CZ" dirty="0"/>
              <a:t>1.	Jsem vždy přesný!</a:t>
            </a:r>
          </a:p>
          <a:p>
            <a:r>
              <a:rPr lang="cs-CZ" dirty="0"/>
              <a:t>2.	Mé prodejní materiály jsou úplné a uspořádané! </a:t>
            </a:r>
          </a:p>
          <a:p>
            <a:r>
              <a:rPr lang="cs-CZ" dirty="0"/>
              <a:t>3.	Jaké hospodářské zázemí má můj klient?</a:t>
            </a:r>
          </a:p>
          <a:p>
            <a:r>
              <a:rPr lang="cs-CZ" dirty="0"/>
              <a:t>4.	Kterým produktům dává klient přednost a jakým ne? </a:t>
            </a:r>
          </a:p>
          <a:p>
            <a:r>
              <a:rPr lang="cs-CZ" dirty="0"/>
              <a:t>5.	Co nekoupil? Co ho odpuzuje?</a:t>
            </a:r>
          </a:p>
          <a:p>
            <a:r>
              <a:rPr lang="cs-CZ" dirty="0"/>
              <a:t>6.	Co jsem mu slíbil?</a:t>
            </a:r>
          </a:p>
          <a:p>
            <a:r>
              <a:rPr lang="cs-CZ" dirty="0"/>
              <a:t>7.	Které otázky klient posledně nadhodil a nyní je musíme probrat podrobněji? Znám jeho hlavní námitky a dovedu na ně odpovědět! </a:t>
            </a:r>
          </a:p>
          <a:p>
            <a:r>
              <a:rPr lang="cs-CZ" dirty="0"/>
              <a:t>8.	Co chci prodat?</a:t>
            </a:r>
          </a:p>
          <a:p>
            <a:r>
              <a:rPr lang="cs-CZ" dirty="0"/>
              <a:t>9.	Za jakých podmínek?</a:t>
            </a:r>
          </a:p>
          <a:p>
            <a:r>
              <a:rPr lang="cs-CZ" dirty="0"/>
              <a:t>10.	Co nabídnu dodatečně?</a:t>
            </a:r>
          </a:p>
          <a:p>
            <a:r>
              <a:rPr lang="cs-CZ" dirty="0"/>
              <a:t>11.	Jaké mohu klientovi nabídnout dodatečné informace nebo služby? </a:t>
            </a:r>
          </a:p>
          <a:p>
            <a:r>
              <a:rPr lang="cs-CZ" dirty="0"/>
              <a:t>12.	Jaké mám pro něj nápady, novinky, zajímavosti?</a:t>
            </a:r>
          </a:p>
          <a:p>
            <a:r>
              <a:rPr lang="cs-CZ" dirty="0"/>
              <a:t>13.	Jak zahájím rozhovor? Cit – rozum – cit! </a:t>
            </a:r>
          </a:p>
          <a:p>
            <a:r>
              <a:rPr lang="cs-CZ" dirty="0"/>
              <a:t>14.	Jaké otázky mu položím?</a:t>
            </a:r>
          </a:p>
          <a:p>
            <a:r>
              <a:rPr lang="cs-CZ" dirty="0"/>
              <a:t>15.	Jaké argumenty mám k dispozici? </a:t>
            </a:r>
          </a:p>
          <a:p>
            <a:r>
              <a:rPr lang="cs-CZ" dirty="0"/>
              <a:t>16.	Co mohu vzít s sebou a předvést?</a:t>
            </a:r>
          </a:p>
          <a:p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Pravidla dobrého obchodníka před začátkem obchodu</a:t>
            </a:r>
            <a:br>
              <a:rPr lang="cs-CZ" b="1" i="1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5183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0745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Blok 2 - 22.4. </a:t>
            </a:r>
            <a:r>
              <a:rPr lang="cs-CZ" b="1" dirty="0" smtClean="0"/>
              <a:t>:</a:t>
            </a:r>
            <a:r>
              <a:rPr lang="cs-CZ" b="1" dirty="0"/>
              <a:t>  </a:t>
            </a:r>
            <a:r>
              <a:rPr lang="cs-CZ" dirty="0"/>
              <a:t> </a:t>
            </a:r>
            <a:br>
              <a:rPr lang="cs-CZ" dirty="0"/>
            </a:br>
            <a:endParaRPr lang="cs-CZ" dirty="0"/>
          </a:p>
          <a:p>
            <a:r>
              <a:rPr lang="cs-CZ" dirty="0"/>
              <a:t>3. Taktiky a </a:t>
            </a:r>
            <a:r>
              <a:rPr lang="cs-CZ" dirty="0" smtClean="0"/>
              <a:t>strategie</a:t>
            </a:r>
            <a:r>
              <a:rPr lang="cs-CZ" dirty="0"/>
              <a:t> obchodního jednání</a:t>
            </a:r>
          </a:p>
          <a:p>
            <a:r>
              <a:rPr lang="cs-CZ" dirty="0"/>
              <a:t>4. Fáze obchodního jednání</a:t>
            </a:r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b="1" dirty="0"/>
              <a:t>Blok 3 - 13.5. </a:t>
            </a:r>
            <a:r>
              <a:rPr lang="cs-CZ" b="1" dirty="0" smtClean="0"/>
              <a:t>:</a:t>
            </a:r>
            <a:r>
              <a:rPr lang="cs-CZ" b="1" dirty="0"/>
              <a:t>  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  <a:p>
            <a:r>
              <a:rPr lang="cs-CZ" dirty="0"/>
              <a:t>5. Nátlakové praktiky a zdolávání námitek</a:t>
            </a:r>
          </a:p>
          <a:p>
            <a:r>
              <a:rPr lang="cs-CZ" dirty="0"/>
              <a:t>6. Prodejní rozhovor a jeho pravidla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00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Neverbální komunikace - Podání ruky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Rovnovážná pozice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Leklá ryba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182019"/>
            <a:ext cx="3429000" cy="1246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348880"/>
            <a:ext cx="2754313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5252529" y="5877272"/>
            <a:ext cx="22573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dirty="0" smtClean="0"/>
              <a:t>Drtič kloubů</a:t>
            </a:r>
            <a:endParaRPr lang="cs-CZ" sz="28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068763"/>
            <a:ext cx="2286000" cy="1279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1259632" y="5877272"/>
            <a:ext cx="1754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800" dirty="0" smtClean="0"/>
              <a:t>Rukavice</a:t>
            </a: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2152421" y="6211669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1957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Potřesení rukou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https://www.youtube.com/watch?v=IHUAJA2t_NA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https://www.youtube.com/watch?v=B2FPPM_2Ffs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389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Neverbální komunikace gesta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sz="quarter" idx="4"/>
          </p:nvPr>
        </p:nvSpPr>
        <p:spPr>
          <a:xfrm>
            <a:off x="4860032" y="1484784"/>
            <a:ext cx="4041775" cy="3941763"/>
          </a:xfrm>
        </p:spPr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www.youtube.com/watch?v=TI2RUxq7N4k</a:t>
            </a:r>
            <a:endParaRPr lang="cs-CZ" dirty="0" smtClean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https://www.youtube.com/watch?v=JrbnTZPjg0k</a:t>
            </a:r>
            <a:endParaRPr lang="cs-CZ" dirty="0"/>
          </a:p>
        </p:txBody>
      </p:sp>
      <p:pic>
        <p:nvPicPr>
          <p:cNvPr id="5122" name="Picture 2" descr="C:\Users\Uzivatel\Pictures\gesta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64426"/>
            <a:ext cx="4227934" cy="5637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3292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Místo v čele stolu – osoba vedoucí jednání</a:t>
            </a:r>
          </a:p>
          <a:p>
            <a:r>
              <a:rPr lang="cs-CZ" dirty="0" smtClean="0"/>
              <a:t>Na </a:t>
            </a:r>
            <a:r>
              <a:rPr lang="cs-CZ" dirty="0" err="1" smtClean="0"/>
              <a:t>pravo</a:t>
            </a:r>
            <a:r>
              <a:rPr lang="cs-CZ" dirty="0" smtClean="0"/>
              <a:t> - „pravá“ ruka šéfa</a:t>
            </a:r>
          </a:p>
          <a:p>
            <a:r>
              <a:rPr lang="cs-CZ" dirty="0" smtClean="0"/>
              <a:t>Na </a:t>
            </a:r>
            <a:r>
              <a:rPr lang="cs-CZ" dirty="0" err="1" smtClean="0"/>
              <a:t>levo</a:t>
            </a:r>
            <a:r>
              <a:rPr lang="cs-CZ" dirty="0" smtClean="0"/>
              <a:t> – „zastánci šéfa“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Sezení u stolu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206" y="3645024"/>
            <a:ext cx="3040063" cy="216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48204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Důležitý je </a:t>
            </a:r>
            <a:r>
              <a:rPr lang="cs-CZ" b="1" dirty="0" smtClean="0"/>
              <a:t>způsob</a:t>
            </a:r>
            <a:r>
              <a:rPr lang="cs-CZ" dirty="0" smtClean="0"/>
              <a:t> – sebejistota a připravenost</a:t>
            </a:r>
          </a:p>
          <a:p>
            <a:r>
              <a:rPr lang="cs-CZ" dirty="0" smtClean="0"/>
              <a:t>Začínáme s </a:t>
            </a:r>
            <a:r>
              <a:rPr lang="cs-CZ" b="1" dirty="0" smtClean="0"/>
              <a:t>výhodami a pozitivními </a:t>
            </a:r>
            <a:r>
              <a:rPr lang="cs-CZ" dirty="0" smtClean="0"/>
              <a:t>informacemi</a:t>
            </a:r>
          </a:p>
          <a:p>
            <a:r>
              <a:rPr lang="cs-CZ" b="1" dirty="0" smtClean="0"/>
              <a:t>Vysvětlíme</a:t>
            </a:r>
            <a:r>
              <a:rPr lang="cs-CZ" dirty="0" smtClean="0"/>
              <a:t> jak jsme se k daným podmínkám ( cena, kvalita, atd.) dopracovali</a:t>
            </a:r>
          </a:p>
          <a:p>
            <a:r>
              <a:rPr lang="cs-CZ" dirty="0" smtClean="0"/>
              <a:t>Vyčkáme na </a:t>
            </a:r>
            <a:r>
              <a:rPr lang="cs-CZ" b="1" dirty="0" smtClean="0"/>
              <a:t>zpětnou vazbu </a:t>
            </a:r>
            <a:r>
              <a:rPr lang="cs-CZ" dirty="0" smtClean="0"/>
              <a:t>partnery, abychom mohli upravit dle jeho představ</a:t>
            </a:r>
          </a:p>
          <a:p>
            <a:r>
              <a:rPr lang="cs-CZ" dirty="0" smtClean="0"/>
              <a:t>Není žádoucí ihned argumentovat protinabídkou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obchodní nabídky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088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Obchodní nabídka x obchodní rozhovor, jednání</a:t>
            </a:r>
          </a:p>
          <a:p>
            <a:r>
              <a:rPr lang="cs-CZ" b="1" dirty="0" smtClean="0"/>
              <a:t>Obchodní nabídka</a:t>
            </a:r>
            <a:r>
              <a:rPr lang="cs-CZ" dirty="0" smtClean="0"/>
              <a:t>:</a:t>
            </a:r>
          </a:p>
          <a:p>
            <a:r>
              <a:rPr lang="cs-CZ" dirty="0" smtClean="0"/>
              <a:t>Písemné vyjádření – pravidla:</a:t>
            </a:r>
          </a:p>
          <a:p>
            <a:r>
              <a:rPr lang="cs-CZ" dirty="0" smtClean="0"/>
              <a:t>Zdvořile strohé, prosté avšak bezchybné, text nesmí zastínit obsah, používat běžný font a velikost písma, neplýtvat barvami, či vlastnoručně vytvořeným logem, důležitý je podpis!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517811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Nezapomenout na všechny potřebné náležitosti:</a:t>
            </a:r>
          </a:p>
          <a:p>
            <a:pPr lvl="1"/>
            <a:r>
              <a:rPr lang="cs-CZ" dirty="0" smtClean="0"/>
              <a:t>Adresa, uvítání, oslovení</a:t>
            </a:r>
          </a:p>
          <a:p>
            <a:pPr lvl="1"/>
            <a:r>
              <a:rPr lang="cs-CZ" dirty="0" smtClean="0"/>
              <a:t>Popis produktu</a:t>
            </a:r>
          </a:p>
          <a:p>
            <a:pPr lvl="1"/>
            <a:r>
              <a:rPr lang="cs-CZ" dirty="0" smtClean="0"/>
              <a:t>Cena</a:t>
            </a:r>
          </a:p>
          <a:p>
            <a:pPr lvl="1"/>
            <a:r>
              <a:rPr lang="cs-CZ" dirty="0" smtClean="0"/>
              <a:t>Dodací a platební podmínky ( čas, místo)</a:t>
            </a:r>
          </a:p>
          <a:p>
            <a:pPr lvl="1"/>
            <a:r>
              <a:rPr lang="cs-CZ" dirty="0" smtClean="0"/>
              <a:t>Výhody</a:t>
            </a:r>
          </a:p>
          <a:p>
            <a:pPr lvl="1"/>
            <a:r>
              <a:rPr lang="cs-CZ" dirty="0" smtClean="0"/>
              <a:t>Kontakt atd.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918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8298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V </a:t>
            </a:r>
            <a:r>
              <a:rPr lang="cs-CZ" dirty="0" err="1" smtClean="0"/>
              <a:t>Čechyni</a:t>
            </a:r>
            <a:r>
              <a:rPr lang="cs-CZ" dirty="0" smtClean="0"/>
              <a:t> 15.4.2020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>
              <a:solidFill>
                <a:srgbClr val="FF0000"/>
              </a:solidFill>
              <a:latin typeface="Algerian" pitchFamily="82" charset="0"/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  <a:latin typeface="Algerian" pitchFamily="82" charset="0"/>
              </a:rPr>
              <a:t>Penzion Na Hradbách</a:t>
            </a:r>
          </a:p>
          <a:p>
            <a:pPr marL="0" indent="0">
              <a:buNone/>
            </a:pPr>
            <a:endParaRPr lang="cs-CZ" dirty="0">
              <a:latin typeface="Algerian" pitchFamily="82" charset="0"/>
            </a:endParaRPr>
          </a:p>
          <a:p>
            <a:pPr marL="0" indent="0">
              <a:buNone/>
            </a:pPr>
            <a:r>
              <a:rPr lang="cs-CZ" dirty="0" smtClean="0">
                <a:cs typeface="Aharoni" pitchFamily="2" charset="-79"/>
              </a:rPr>
              <a:t>Vážený pane inženýre/</a:t>
            </a:r>
            <a:r>
              <a:rPr lang="cs-CZ" dirty="0" err="1" smtClean="0">
                <a:cs typeface="Aharoni" pitchFamily="2" charset="-79"/>
              </a:rPr>
              <a:t>ko</a:t>
            </a:r>
            <a:r>
              <a:rPr lang="cs-CZ" dirty="0" smtClean="0">
                <a:cs typeface="Aharoni" pitchFamily="2" charset="-79"/>
              </a:rPr>
              <a:t>,</a:t>
            </a:r>
          </a:p>
          <a:p>
            <a:pPr marL="0" indent="0">
              <a:buNone/>
            </a:pPr>
            <a:r>
              <a:rPr lang="cs-CZ" dirty="0" smtClean="0">
                <a:cs typeface="Aharoni" pitchFamily="2" charset="-79"/>
              </a:rPr>
              <a:t>Dovolujeme si Vám poslat nabídku ubytování pro účely </a:t>
            </a:r>
            <a:r>
              <a:rPr lang="cs-CZ" dirty="0" err="1" smtClean="0">
                <a:cs typeface="Aharoni" pitchFamily="2" charset="-79"/>
              </a:rPr>
              <a:t>teambuildingu</a:t>
            </a:r>
            <a:r>
              <a:rPr lang="cs-CZ" dirty="0" smtClean="0">
                <a:cs typeface="Aharoni" pitchFamily="2" charset="-79"/>
              </a:rPr>
              <a:t>. Náš penzion je vyhlášen široko daleko a má perfektní reference. </a:t>
            </a:r>
            <a:r>
              <a:rPr lang="cs-CZ" b="1" i="1" dirty="0" smtClean="0">
                <a:solidFill>
                  <a:srgbClr val="FF0000"/>
                </a:solidFill>
                <a:latin typeface="Algerian" pitchFamily="82" charset="0"/>
              </a:rPr>
              <a:t>Garantujeme 100% spokojenost!!! </a:t>
            </a:r>
            <a:r>
              <a:rPr lang="cs-CZ" dirty="0" smtClean="0"/>
              <a:t>V okolí je možnost vidět spousty zajímavostí. V poslední době se nám podařilo přilákat i turisty ze zahraničí, pořádáme i rodinné oslavy a jiné akce.</a:t>
            </a:r>
          </a:p>
          <a:p>
            <a:pPr marL="0" indent="0">
              <a:buNone/>
            </a:pPr>
            <a:r>
              <a:rPr lang="cs-CZ" dirty="0" smtClean="0">
                <a:latin typeface="Arial Rounded MT Bold" pitchFamily="34" charset="0"/>
              </a:rPr>
              <a:t>Budeme se těšit na odpověď</a:t>
            </a:r>
          </a:p>
          <a:p>
            <a:pPr marL="0" indent="0">
              <a:buNone/>
            </a:pPr>
            <a:r>
              <a:rPr lang="cs-CZ" dirty="0" smtClean="0">
                <a:latin typeface="Amienne" pitchFamily="82" charset="0"/>
              </a:rPr>
              <a:t>			Petr Bezvadný</a:t>
            </a:r>
            <a:endParaRPr lang="cs-CZ" dirty="0">
              <a:latin typeface="Amienne" pitchFamily="82" charset="0"/>
            </a:endParaRP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48680"/>
            <a:ext cx="1669368" cy="111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864" y="692696"/>
            <a:ext cx="4170983" cy="5560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4860032" y="6453336"/>
            <a:ext cx="16498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Zdroj: https://www.inv24.cz</a:t>
            </a:r>
            <a:endParaRPr lang="cs-CZ" sz="1000" dirty="0"/>
          </a:p>
        </p:txBody>
      </p:sp>
      <p:sp>
        <p:nvSpPr>
          <p:cNvPr id="8" name="Obdélník 7"/>
          <p:cNvSpPr/>
          <p:nvPr/>
        </p:nvSpPr>
        <p:spPr>
          <a:xfrm>
            <a:off x="251521" y="6253038"/>
            <a:ext cx="410445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000" dirty="0" smtClean="0">
                <a:hlinkClick r:id="rId4"/>
              </a:rPr>
              <a:t>Logo zdroj: https://themedically.com/bad-logos/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184090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Jaký je Váš první dojem z ukázek?</a:t>
            </a:r>
          </a:p>
          <a:p>
            <a:r>
              <a:rPr lang="cs-CZ" dirty="0" smtClean="0"/>
              <a:t>Jaké asociace a pocity ve Vás uvedené nabídky vyvolávají?</a:t>
            </a:r>
          </a:p>
          <a:p>
            <a:r>
              <a:rPr lang="cs-CZ" dirty="0" smtClean="0"/>
              <a:t>Co je +/- každá z nich?</a:t>
            </a:r>
          </a:p>
          <a:p>
            <a:r>
              <a:rPr lang="cs-CZ" dirty="0" smtClean="0"/>
              <a:t>Podle čeho byste si vybírali?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093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</a:t>
            </a:r>
            <a:r>
              <a:rPr lang="cs-CZ" b="1" dirty="0" smtClean="0"/>
              <a:t>JAK</a:t>
            </a:r>
            <a:r>
              <a:rPr lang="cs-CZ" dirty="0" smtClean="0"/>
              <a:t> jednáme je stejně důležitý jako to </a:t>
            </a:r>
            <a:r>
              <a:rPr lang="cs-CZ" sz="2800" b="1" dirty="0" smtClean="0"/>
              <a:t>O ČEM </a:t>
            </a:r>
            <a:r>
              <a:rPr lang="cs-CZ" dirty="0" smtClean="0"/>
              <a:t>jednáme</a:t>
            </a:r>
          </a:p>
          <a:p>
            <a:r>
              <a:rPr lang="cs-CZ" dirty="0"/>
              <a:t>Pro úspěšnost při obchodním jednání jsou důležité: </a:t>
            </a:r>
            <a:endParaRPr lang="cs-CZ" dirty="0" smtClean="0"/>
          </a:p>
          <a:p>
            <a:pPr lvl="1"/>
            <a:r>
              <a:rPr lang="cs-CZ" b="1" dirty="0" smtClean="0"/>
              <a:t>úroveň </a:t>
            </a:r>
            <a:r>
              <a:rPr lang="cs-CZ" b="1" dirty="0"/>
              <a:t>sebejistoty a </a:t>
            </a:r>
            <a:endParaRPr lang="cs-CZ" b="1" dirty="0" smtClean="0"/>
          </a:p>
          <a:p>
            <a:pPr lvl="1"/>
            <a:r>
              <a:rPr lang="cs-CZ" b="1" dirty="0" smtClean="0"/>
              <a:t>umění </a:t>
            </a:r>
            <a:r>
              <a:rPr lang="cs-CZ" b="1" dirty="0"/>
              <a:t>(</a:t>
            </a:r>
            <a:r>
              <a:rPr lang="cs-CZ" b="1" dirty="0" smtClean="0"/>
              <a:t>dovednost)</a:t>
            </a:r>
            <a:r>
              <a:rPr lang="pl-PL" b="1" dirty="0" smtClean="0"/>
              <a:t>pracovat </a:t>
            </a:r>
            <a:r>
              <a:rPr lang="pl-PL" b="1" dirty="0"/>
              <a:t>s časem a informacemi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Taktiky a strategie obchodního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440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i="1" dirty="0"/>
              <a:t>Nadchnout a přesvědčit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1. 	krok: Cit</a:t>
            </a:r>
            <a:endParaRPr lang="cs-CZ" dirty="0"/>
          </a:p>
          <a:p>
            <a:r>
              <a:rPr lang="cs-CZ" dirty="0"/>
              <a:t>	Zde svou kompetencí získává klientovu sympatii, dobrou vůli a důvěru</a:t>
            </a:r>
            <a:r>
              <a:rPr lang="cs-CZ" dirty="0" smtClean="0"/>
              <a:t>. Diskuze nad jinými než obchodními tématy.</a:t>
            </a:r>
            <a:endParaRPr lang="cs-CZ" dirty="0"/>
          </a:p>
          <a:p>
            <a:pPr marL="0" indent="0">
              <a:buNone/>
            </a:pPr>
            <a:r>
              <a:rPr lang="cs-CZ" b="1" dirty="0"/>
              <a:t>2. 	krok: Rozum</a:t>
            </a:r>
            <a:endParaRPr lang="cs-CZ" dirty="0"/>
          </a:p>
          <a:p>
            <a:r>
              <a:rPr lang="cs-CZ" dirty="0"/>
              <a:t>	Následuje čistě odborný rozhovor doplňovaný čísly, daty a fakty.</a:t>
            </a:r>
          </a:p>
          <a:p>
            <a:pPr marL="0" indent="0">
              <a:buNone/>
            </a:pPr>
            <a:r>
              <a:rPr lang="cs-CZ" b="1" dirty="0"/>
              <a:t>3. 	krok: Cit</a:t>
            </a:r>
            <a:endParaRPr lang="cs-CZ" dirty="0"/>
          </a:p>
          <a:p>
            <a:r>
              <a:rPr lang="cs-CZ" dirty="0"/>
              <a:t>	V závěrečné fázi opět působí na cit, aby mimo jiné v zákazníkovi vzbudil chuť koupit si nabízený produkt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Prezentace obchodní nabídky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4294967295"/>
          </p:nvPr>
        </p:nvSpPr>
        <p:spPr>
          <a:xfrm>
            <a:off x="5105400" y="1481138"/>
            <a:ext cx="4038600" cy="4525962"/>
          </a:xfrm>
        </p:spPr>
        <p:txBody>
          <a:bodyPr>
            <a:normAutofit/>
          </a:bodyPr>
          <a:lstStyle/>
          <a:p>
            <a:r>
              <a:rPr lang="cs-CZ" b="1" i="1" dirty="0" smtClean="0"/>
              <a:t>Charakteristika dobrého obchodníka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1. Dar nadchnout sebe i druhé</a:t>
            </a:r>
          </a:p>
          <a:p>
            <a:r>
              <a:rPr lang="cs-CZ" b="1" dirty="0" smtClean="0"/>
              <a:t>2. Dar vcítění se</a:t>
            </a:r>
          </a:p>
          <a:p>
            <a:r>
              <a:rPr lang="cs-CZ" b="1" dirty="0" smtClean="0"/>
              <a:t>3. Dar hrát svou roli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29001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 přesvědčit kohokoliv k čemukoliv:</a:t>
            </a:r>
          </a:p>
          <a:p>
            <a:r>
              <a:rPr lang="cs-CZ" dirty="0" smtClean="0">
                <a:hlinkClick r:id="rId2"/>
              </a:rPr>
              <a:t>https://www.youtube.com/watch?v=cFdCzN7RYbw</a:t>
            </a:r>
            <a:endParaRPr lang="cs-CZ" dirty="0" smtClean="0"/>
          </a:p>
          <a:p>
            <a:r>
              <a:rPr lang="cs-CZ" dirty="0" smtClean="0"/>
              <a:t>Základy vhodné konverzace:</a:t>
            </a:r>
          </a:p>
          <a:p>
            <a:r>
              <a:rPr lang="cs-CZ" dirty="0" smtClean="0">
                <a:hlinkClick r:id="rId3"/>
              </a:rPr>
              <a:t>https://www.youtube.com/watch?v=V0MNMT5lYNI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Video: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935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zachovat klid a nenechat se překvapit, </a:t>
            </a:r>
            <a:r>
              <a:rPr lang="cs-CZ" dirty="0"/>
              <a:t>urazit </a:t>
            </a:r>
            <a:r>
              <a:rPr lang="cs-CZ" dirty="0" smtClean="0"/>
              <a:t>se či </a:t>
            </a:r>
            <a:r>
              <a:rPr lang="cs-CZ" dirty="0"/>
              <a:t>jinak vyvést z </a:t>
            </a:r>
            <a:r>
              <a:rPr lang="cs-CZ" dirty="0" smtClean="0"/>
              <a:t>míry je nežádoucí</a:t>
            </a:r>
            <a:endParaRPr lang="cs-CZ" dirty="0"/>
          </a:p>
          <a:p>
            <a:r>
              <a:rPr lang="cs-CZ" dirty="0" smtClean="0"/>
              <a:t>pozorně </a:t>
            </a:r>
            <a:r>
              <a:rPr lang="cs-CZ" b="1" dirty="0"/>
              <a:t>naslouchat </a:t>
            </a:r>
            <a:r>
              <a:rPr lang="cs-CZ" dirty="0"/>
              <a:t>a snažit se </a:t>
            </a:r>
            <a:r>
              <a:rPr lang="cs-CZ" b="1" dirty="0"/>
              <a:t>ujasnit si podstatné a kompromisní body protistrany</a:t>
            </a:r>
            <a:r>
              <a:rPr lang="cs-CZ" dirty="0"/>
              <a:t>;</a:t>
            </a:r>
          </a:p>
          <a:p>
            <a:r>
              <a:rPr lang="cs-CZ" dirty="0" smtClean="0"/>
              <a:t>v </a:t>
            </a:r>
            <a:r>
              <a:rPr lang="cs-CZ" dirty="0"/>
              <a:t>duchu si </a:t>
            </a:r>
            <a:r>
              <a:rPr lang="cs-CZ" b="1" dirty="0"/>
              <a:t>utřídit shodné a rozdílné body </a:t>
            </a:r>
            <a:r>
              <a:rPr lang="cs-CZ" dirty="0"/>
              <a:t>obchodní nabídky. </a:t>
            </a:r>
            <a:endParaRPr lang="cs-CZ" dirty="0" smtClean="0"/>
          </a:p>
          <a:p>
            <a:r>
              <a:rPr lang="cs-CZ" dirty="0" smtClean="0"/>
              <a:t>Připravit </a:t>
            </a:r>
            <a:r>
              <a:rPr lang="cs-CZ" dirty="0"/>
              <a:t>si </a:t>
            </a:r>
            <a:r>
              <a:rPr lang="cs-CZ" b="1" dirty="0" smtClean="0"/>
              <a:t>shrnutí protinávrhu </a:t>
            </a:r>
            <a:r>
              <a:rPr lang="cs-CZ" dirty="0"/>
              <a:t>partnera, v němž se zaměříme zejména na </a:t>
            </a:r>
            <a:r>
              <a:rPr lang="cs-CZ" b="1" dirty="0"/>
              <a:t>posílení oblasti shody </a:t>
            </a:r>
            <a:r>
              <a:rPr lang="cs-CZ" dirty="0"/>
              <a:t>mezi námi;</a:t>
            </a:r>
          </a:p>
          <a:p>
            <a:r>
              <a:rPr lang="cs-CZ" b="1" dirty="0" smtClean="0"/>
              <a:t>hledat </a:t>
            </a:r>
            <a:r>
              <a:rPr lang="cs-CZ" dirty="0"/>
              <a:t>také </a:t>
            </a:r>
            <a:r>
              <a:rPr lang="cs-CZ" b="1" dirty="0"/>
              <a:t>jiné kompromisní body </a:t>
            </a:r>
            <a:r>
              <a:rPr lang="cs-CZ" dirty="0"/>
              <a:t>nebo </a:t>
            </a:r>
            <a:r>
              <a:rPr lang="cs-CZ" b="1" dirty="0"/>
              <a:t>alternativy, </a:t>
            </a:r>
            <a:r>
              <a:rPr lang="cs-CZ" dirty="0"/>
              <a:t>které bychom mohli navrhnout.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Protizahájení</a:t>
            </a:r>
            <a:r>
              <a:rPr lang="cs-CZ" dirty="0" smtClean="0"/>
              <a:t> partnera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83413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2 stěžejní </a:t>
            </a:r>
            <a:r>
              <a:rPr lang="cs-CZ" b="1" dirty="0" err="1" smtClean="0"/>
              <a:t>startegie</a:t>
            </a:r>
            <a:r>
              <a:rPr lang="cs-CZ" b="1" dirty="0" smtClean="0"/>
              <a:t>:</a:t>
            </a:r>
          </a:p>
          <a:p>
            <a:r>
              <a:rPr lang="cs-CZ" b="1" dirty="0" smtClean="0"/>
              <a:t>VÝHRA </a:t>
            </a:r>
            <a:r>
              <a:rPr lang="cs-CZ" b="1" dirty="0"/>
              <a:t>- VÝHRA (WIN - WIN)</a:t>
            </a:r>
          </a:p>
          <a:p>
            <a:r>
              <a:rPr lang="cs-CZ" b="1" dirty="0"/>
              <a:t>VÝHRA - PROHRA (WIN - LOST)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Vyjednávání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28787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Vhodné pro </a:t>
            </a:r>
            <a:r>
              <a:rPr lang="cs-CZ" b="1" dirty="0" smtClean="0"/>
              <a:t>dlouhodobé obchodní vztahy</a:t>
            </a:r>
          </a:p>
          <a:p>
            <a:r>
              <a:rPr lang="cs-CZ" b="1" dirty="0" smtClean="0"/>
              <a:t>Princip výhra-výhra</a:t>
            </a:r>
          </a:p>
          <a:p>
            <a:r>
              <a:rPr lang="cs-CZ" dirty="0" smtClean="0"/>
              <a:t>Zásady vyjednavačů:</a:t>
            </a:r>
          </a:p>
          <a:p>
            <a:r>
              <a:rPr lang="cs-CZ" dirty="0"/>
              <a:t>ochotně se podělí o informace</a:t>
            </a:r>
            <a:r>
              <a:rPr lang="cs-CZ" dirty="0" smtClean="0"/>
              <a:t>; a poskytnou dostatečný čas</a:t>
            </a:r>
          </a:p>
          <a:p>
            <a:r>
              <a:rPr lang="pl-PL" dirty="0" smtClean="0"/>
              <a:t>ptají </a:t>
            </a:r>
            <a:r>
              <a:rPr lang="pl-PL" dirty="0"/>
              <a:t>se na potřeby </a:t>
            </a:r>
            <a:r>
              <a:rPr lang="pl-PL" dirty="0" smtClean="0"/>
              <a:t>partnera a zároveň vyjadřují své potřeby</a:t>
            </a:r>
            <a:endParaRPr lang="pl-PL" dirty="0"/>
          </a:p>
          <a:p>
            <a:r>
              <a:rPr lang="cs-CZ" dirty="0" smtClean="0"/>
              <a:t>udržují </a:t>
            </a:r>
            <a:r>
              <a:rPr lang="cs-CZ" dirty="0"/>
              <a:t>s protistranou otevřené komunikační kanály;</a:t>
            </a:r>
          </a:p>
          <a:p>
            <a:r>
              <a:rPr lang="cs-CZ" dirty="0" smtClean="0"/>
              <a:t>vyměňují </a:t>
            </a:r>
            <a:r>
              <a:rPr lang="cs-CZ" dirty="0"/>
              <a:t>něco za </a:t>
            </a:r>
            <a:r>
              <a:rPr lang="cs-CZ" dirty="0" smtClean="0"/>
              <a:t>něco a </a:t>
            </a:r>
            <a:r>
              <a:rPr lang="cs-CZ" dirty="0"/>
              <a:t>nekladou </a:t>
            </a:r>
            <a:r>
              <a:rPr lang="cs-CZ" dirty="0" smtClean="0"/>
              <a:t>ultimáta;</a:t>
            </a:r>
          </a:p>
          <a:p>
            <a:r>
              <a:rPr lang="cs-CZ" dirty="0" smtClean="0"/>
              <a:t>jejich </a:t>
            </a:r>
            <a:r>
              <a:rPr lang="cs-CZ" dirty="0"/>
              <a:t>návrhy nebo požadavky obvykle neobsahují bezdůvodný tlak;</a:t>
            </a:r>
          </a:p>
          <a:p>
            <a:r>
              <a:rPr lang="cs-CZ" dirty="0" smtClean="0"/>
              <a:t>přemýšlejí </a:t>
            </a:r>
            <a:r>
              <a:rPr lang="cs-CZ" dirty="0"/>
              <a:t>o různých variantách a také je navrhují;</a:t>
            </a:r>
          </a:p>
          <a:p>
            <a:r>
              <a:rPr lang="cs-CZ" dirty="0" smtClean="0"/>
              <a:t>předkládají </a:t>
            </a:r>
            <a:r>
              <a:rPr lang="cs-CZ" dirty="0"/>
              <a:t>alternativy a doporučení v případě, že odmítají určitou myšlenku;</a:t>
            </a:r>
          </a:p>
          <a:p>
            <a:r>
              <a:rPr lang="cs-CZ" dirty="0" smtClean="0"/>
              <a:t>hovoří </a:t>
            </a:r>
            <a:r>
              <a:rPr lang="cs-CZ" dirty="0"/>
              <a:t>výstižně a srozumitelně;</a:t>
            </a:r>
          </a:p>
          <a:p>
            <a:r>
              <a:rPr lang="cs-CZ" dirty="0" smtClean="0"/>
              <a:t>udržují </a:t>
            </a:r>
            <a:r>
              <a:rPr lang="cs-CZ" dirty="0"/>
              <a:t>dynamiku jednání (např.: </a:t>
            </a:r>
            <a:r>
              <a:rPr lang="cs-CZ" i="1" dirty="0"/>
              <a:t>Pojďte, posadíme se a projednáme to. Navrhuji, </a:t>
            </a:r>
            <a:r>
              <a:rPr lang="cs-CZ" i="1" dirty="0" smtClean="0"/>
              <a:t>abychom </a:t>
            </a:r>
            <a:r>
              <a:rPr lang="pt-BR" i="1" dirty="0" smtClean="0"/>
              <a:t>se </a:t>
            </a:r>
            <a:r>
              <a:rPr lang="pt-BR" i="1" dirty="0"/>
              <a:t>na tento aspekt příliš nevázali.).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Konzultativní styl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87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 smtClean="0"/>
              <a:t>Taktika spolupráce</a:t>
            </a:r>
          </a:p>
          <a:p>
            <a:r>
              <a:rPr lang="cs-CZ" i="1" dirty="0" smtClean="0"/>
              <a:t>Taktika kladení otázek</a:t>
            </a:r>
          </a:p>
          <a:p>
            <a:r>
              <a:rPr lang="cs-CZ" dirty="0"/>
              <a:t>získání celkové obchodní nabídky partnera - </a:t>
            </a:r>
            <a:r>
              <a:rPr lang="cs-CZ" i="1" dirty="0"/>
              <a:t>Zmínil jste se, že se jedná o několik bodů. Co</a:t>
            </a:r>
          </a:p>
          <a:p>
            <a:r>
              <a:rPr lang="cs-CZ" i="1" dirty="0"/>
              <a:t>ještě zbývá?</a:t>
            </a:r>
          </a:p>
          <a:p>
            <a:r>
              <a:rPr lang="cs-CZ" dirty="0"/>
              <a:t>• objevení nových informací - </a:t>
            </a:r>
            <a:r>
              <a:rPr lang="cs-CZ" i="1" dirty="0"/>
              <a:t>Došlo k nějakým změnám od chvíle, kdy jsme spolu hovořili?</a:t>
            </a:r>
          </a:p>
          <a:p>
            <a:r>
              <a:rPr lang="cs-CZ" dirty="0"/>
              <a:t>• prověřování, zda se jednání ubírá správným směrem - </a:t>
            </a:r>
            <a:r>
              <a:rPr lang="cs-CZ" i="1" dirty="0"/>
              <a:t>Myslím, že nám zbývají tři otevřené</a:t>
            </a:r>
          </a:p>
          <a:p>
            <a:r>
              <a:rPr lang="cs-CZ" i="1" dirty="0"/>
              <a:t>otázky. Jsou to ... Souhlasí?</a:t>
            </a:r>
          </a:p>
          <a:p>
            <a:r>
              <a:rPr lang="cs-CZ" dirty="0"/>
              <a:t>• držet pod kontrolou nepřátelského vyjednavače - </a:t>
            </a:r>
            <a:r>
              <a:rPr lang="cs-CZ" i="1" dirty="0"/>
              <a:t>O co Vám jde?</a:t>
            </a:r>
          </a:p>
          <a:p>
            <a:r>
              <a:rPr lang="cs-CZ" dirty="0"/>
              <a:t>• vyhnout se nátlakové taktice protistrany - </a:t>
            </a:r>
            <a:r>
              <a:rPr lang="cs-CZ" i="1" dirty="0"/>
              <a:t>O jaký časový plán jde?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konzultativních taktik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9802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smtClean="0"/>
              <a:t>Taktika prověřování</a:t>
            </a:r>
          </a:p>
          <a:p>
            <a:pPr lvl="1"/>
            <a:r>
              <a:rPr lang="cs-CZ" i="1" dirty="0" smtClean="0"/>
              <a:t>…dobrá, takže jsme se dohodli na….., nebo co myslíte?</a:t>
            </a:r>
          </a:p>
          <a:p>
            <a:r>
              <a:rPr lang="cs-CZ" i="1" dirty="0" smtClean="0"/>
              <a:t>Taktika opakování</a:t>
            </a:r>
          </a:p>
          <a:p>
            <a:pPr lvl="1"/>
            <a:r>
              <a:rPr lang="cs-CZ" i="1" dirty="0" smtClean="0"/>
              <a:t>Opakujeme své požadavky a utužujeme svoji pozici</a:t>
            </a:r>
          </a:p>
          <a:p>
            <a:pPr lvl="1"/>
            <a:r>
              <a:rPr lang="cs-CZ" i="1" dirty="0" smtClean="0"/>
              <a:t>Opakujeme znovu i otázky, které partner nezodpověděl</a:t>
            </a:r>
          </a:p>
          <a:p>
            <a:r>
              <a:rPr lang="cs-CZ" i="1" dirty="0" smtClean="0"/>
              <a:t>Taktika odkladu rozhodnutí</a:t>
            </a:r>
          </a:p>
          <a:p>
            <a:pPr lvl="1"/>
            <a:r>
              <a:rPr lang="cs-CZ" i="1" dirty="0" smtClean="0"/>
              <a:t>Ještě se k tomu vrátíme……</a:t>
            </a:r>
          </a:p>
          <a:p>
            <a:pPr lvl="1"/>
            <a:r>
              <a:rPr lang="cs-CZ" i="1" dirty="0" smtClean="0"/>
              <a:t>Musíme si to ještě promyslet…..</a:t>
            </a:r>
          </a:p>
          <a:p>
            <a:pPr lvl="1"/>
            <a:r>
              <a:rPr lang="cs-CZ" i="1" dirty="0" smtClean="0"/>
              <a:t>Neradi bychom to uspěchali</a:t>
            </a:r>
          </a:p>
          <a:p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407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Strategie výhra prohra</a:t>
            </a:r>
          </a:p>
          <a:p>
            <a:r>
              <a:rPr lang="cs-CZ" dirty="0" smtClean="0"/>
              <a:t>Využívání nátlakových taktik</a:t>
            </a:r>
          </a:p>
          <a:p>
            <a:pPr lvl="1"/>
            <a:r>
              <a:rPr lang="cs-CZ" dirty="0" smtClean="0"/>
              <a:t>Typický nepřátelský vyjednávač :</a:t>
            </a:r>
          </a:p>
          <a:p>
            <a:pPr lvl="1"/>
            <a:r>
              <a:rPr lang="cs-CZ" dirty="0"/>
              <a:t>snaží se získat informace od partnera, sám je však odmítá poskytnout;</a:t>
            </a:r>
          </a:p>
          <a:p>
            <a:pPr lvl="1"/>
            <a:r>
              <a:rPr lang="cs-CZ" dirty="0" smtClean="0"/>
              <a:t>předkládá </a:t>
            </a:r>
            <a:r>
              <a:rPr lang="cs-CZ" dirty="0"/>
              <a:t>krajní požadavky, které jsou prakticky nesplnitelné;</a:t>
            </a:r>
          </a:p>
          <a:p>
            <a:pPr lvl="1"/>
            <a:r>
              <a:rPr lang="cs-CZ" dirty="0" smtClean="0"/>
              <a:t>prohlašuje</a:t>
            </a:r>
            <a:r>
              <a:rPr lang="cs-CZ" dirty="0"/>
              <a:t>, že není oprávněn k rozhodování</a:t>
            </a:r>
            <a:r>
              <a:rPr lang="cs-CZ" dirty="0" smtClean="0"/>
              <a:t>;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snaží se stále jen brát a nenabízí protihodnotu;</a:t>
            </a:r>
          </a:p>
          <a:p>
            <a:pPr lvl="1"/>
            <a:r>
              <a:rPr lang="cs-CZ" dirty="0" smtClean="0"/>
              <a:t>vytváří </a:t>
            </a:r>
            <a:r>
              <a:rPr lang="cs-CZ" dirty="0"/>
              <a:t>časový </a:t>
            </a:r>
            <a:r>
              <a:rPr lang="cs-CZ" dirty="0" smtClean="0"/>
              <a:t>nátlak a  </a:t>
            </a:r>
            <a:r>
              <a:rPr lang="cs-CZ" dirty="0"/>
              <a:t>používá hrozeb;</a:t>
            </a:r>
          </a:p>
          <a:p>
            <a:pPr lvl="1"/>
            <a:r>
              <a:rPr lang="cs-CZ" dirty="0" smtClean="0"/>
              <a:t>jeho </a:t>
            </a:r>
            <a:r>
              <a:rPr lang="cs-CZ" dirty="0"/>
              <a:t>jednání je plné dramatičnosti a někdy chce vypadat jako „opora společnosti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Nepřátelský styl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424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Manipulace s časem</a:t>
            </a:r>
          </a:p>
          <a:p>
            <a:r>
              <a:rPr lang="cs-CZ" dirty="0" smtClean="0"/>
              <a:t>Manipulace s kompetencemi</a:t>
            </a:r>
          </a:p>
          <a:p>
            <a:r>
              <a:rPr lang="cs-CZ" dirty="0" smtClean="0"/>
              <a:t>Manipulace s novými informacemi</a:t>
            </a:r>
          </a:p>
          <a:p>
            <a:r>
              <a:rPr lang="cs-CZ" dirty="0" smtClean="0"/>
              <a:t>Taktika „</a:t>
            </a:r>
            <a:r>
              <a:rPr lang="cs-CZ" dirty="0" err="1" smtClean="0"/>
              <a:t>odhryzávání</a:t>
            </a:r>
            <a:r>
              <a:rPr lang="cs-CZ" dirty="0" smtClean="0"/>
              <a:t>“ – jedná o každém bodě zvlášť a u každého vyžaduje ústupky</a:t>
            </a:r>
          </a:p>
          <a:p>
            <a:r>
              <a:rPr lang="cs-CZ" dirty="0" smtClean="0"/>
              <a:t>Taktizování s počtem jednající osob</a:t>
            </a:r>
          </a:p>
          <a:p>
            <a:r>
              <a:rPr lang="cs-CZ" dirty="0" smtClean="0"/>
              <a:t>Mlčení</a:t>
            </a:r>
          </a:p>
          <a:p>
            <a:r>
              <a:rPr lang="cs-CZ" dirty="0" smtClean="0"/>
              <a:t>Hra s emocemi</a:t>
            </a:r>
          </a:p>
          <a:p>
            <a:r>
              <a:rPr lang="cs-CZ" dirty="0" smtClean="0"/>
              <a:t>Taktizování s konkurenční nabídkou</a:t>
            </a:r>
          </a:p>
          <a:p>
            <a:r>
              <a:rPr lang="cs-CZ" dirty="0" smtClean="0"/>
              <a:t>Manipulace s ústupky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nepřátelských taktik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58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Buchtová, B., Kulhavý, V., </a:t>
            </a:r>
            <a:r>
              <a:rPr lang="cs-CZ" i="1" dirty="0" smtClean="0"/>
              <a:t>Psychologie v obchodní činnosti firmy</a:t>
            </a:r>
            <a:r>
              <a:rPr lang="cs-CZ" dirty="0" smtClean="0"/>
              <a:t>, </a:t>
            </a:r>
            <a:r>
              <a:rPr lang="cs-CZ" dirty="0" err="1" smtClean="0"/>
              <a:t>Brno:MU</a:t>
            </a:r>
            <a:r>
              <a:rPr lang="cs-CZ" dirty="0" smtClean="0"/>
              <a:t>, 2006</a:t>
            </a:r>
          </a:p>
          <a:p>
            <a:r>
              <a:rPr lang="cs-CZ" dirty="0" err="1"/>
              <a:t>Bedrnová</a:t>
            </a:r>
            <a:r>
              <a:rPr lang="cs-CZ" dirty="0"/>
              <a:t>, E., Nový, I. </a:t>
            </a:r>
            <a:r>
              <a:rPr lang="cs-CZ" i="1" dirty="0"/>
              <a:t>Psychologie a sociologie v řízení firmy</a:t>
            </a:r>
            <a:r>
              <a:rPr lang="cs-CZ" dirty="0"/>
              <a:t>. Praha: </a:t>
            </a:r>
            <a:r>
              <a:rPr lang="cs-CZ" dirty="0" err="1"/>
              <a:t>Grada</a:t>
            </a:r>
            <a:r>
              <a:rPr lang="cs-CZ" dirty="0"/>
              <a:t>, 1996, kap. IV.</a:t>
            </a:r>
            <a:endParaRPr lang="cs-CZ" dirty="0" smtClean="0"/>
          </a:p>
          <a:p>
            <a:r>
              <a:rPr lang="cs-CZ" sz="2800" dirty="0" smtClean="0"/>
              <a:t> </a:t>
            </a:r>
            <a:r>
              <a:rPr lang="cs-CZ" sz="2800" dirty="0">
                <a:hlinkClick r:id="rId2"/>
              </a:rPr>
              <a:t>https://</a:t>
            </a:r>
            <a:r>
              <a:rPr lang="cs-CZ" sz="2800" dirty="0" smtClean="0">
                <a:hlinkClick r:id="rId2"/>
              </a:rPr>
              <a:t>www.inv24.cz</a:t>
            </a:r>
            <a:endParaRPr lang="cs-CZ" sz="2800" dirty="0" smtClean="0"/>
          </a:p>
          <a:p>
            <a:r>
              <a:rPr lang="cs-CZ" sz="2800" dirty="0">
                <a:hlinkClick r:id="rId3"/>
              </a:rPr>
              <a:t>https://</a:t>
            </a:r>
            <a:r>
              <a:rPr lang="cs-CZ" sz="2800" dirty="0" smtClean="0">
                <a:hlinkClick r:id="rId3"/>
              </a:rPr>
              <a:t>www.youtube.com/watch?v=cFdCzN7RYbw</a:t>
            </a:r>
            <a:endParaRPr lang="cs-CZ" sz="2800" dirty="0" smtClean="0"/>
          </a:p>
          <a:p>
            <a:r>
              <a:rPr lang="cs-CZ" sz="2800" dirty="0">
                <a:hlinkClick r:id="rId4"/>
              </a:rPr>
              <a:t>Logo zdroj: https://themedically.com/bad-logos</a:t>
            </a:r>
            <a:r>
              <a:rPr lang="cs-CZ" sz="2800" dirty="0" smtClean="0">
                <a:hlinkClick r:id="rId4"/>
              </a:rPr>
              <a:t>/</a:t>
            </a:r>
            <a:endParaRPr lang="cs-CZ" sz="2800" dirty="0" smtClean="0"/>
          </a:p>
          <a:p>
            <a:r>
              <a:rPr lang="cs-CZ" sz="2800" dirty="0">
                <a:hlinkClick r:id="rId5"/>
              </a:rPr>
              <a:t>https://www.youtube.com/watch?v=V0MNMT5lYNI</a:t>
            </a:r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sz="28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88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To jak o sobě smýšlíme, vyzařujeme i na povrch </a:t>
            </a:r>
          </a:p>
          <a:p>
            <a:pPr marL="0" indent="0">
              <a:buNone/>
            </a:pPr>
            <a:r>
              <a:rPr lang="cs-CZ" dirty="0" smtClean="0"/>
              <a:t>( moucha vs. Lev)</a:t>
            </a:r>
          </a:p>
          <a:p>
            <a:r>
              <a:rPr lang="cs-CZ" dirty="0" smtClean="0"/>
              <a:t>Je to ovlivněno zkušenostmi, pocity, zážitky, úspěchy a neúspěchy, ale také geneticky</a:t>
            </a:r>
          </a:p>
          <a:p>
            <a:r>
              <a:rPr lang="cs-CZ" dirty="0" smtClean="0"/>
              <a:t>Projeví se to i navenek – verbální a neverbální komunikace, styl života, styl oblékání</a:t>
            </a:r>
          </a:p>
          <a:p>
            <a:r>
              <a:rPr lang="cs-CZ" dirty="0" smtClean="0"/>
              <a:t>Lze posilovat perfektní </a:t>
            </a:r>
            <a:r>
              <a:rPr lang="cs-CZ" dirty="0"/>
              <a:t>přípravou, podrobnou</a:t>
            </a:r>
          </a:p>
          <a:p>
            <a:r>
              <a:rPr lang="cs-CZ" dirty="0"/>
              <a:t>znalostí potřeb protistrany a také pevným přesvědčením o hodnotě vlastní nabídky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Úroveň sebejistoty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955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Fáze úvodní </a:t>
            </a:r>
            <a:r>
              <a:rPr lang="cs-CZ" b="1" dirty="0"/>
              <a:t>(prodejní</a:t>
            </a:r>
            <a:r>
              <a:rPr lang="cs-CZ" b="1" dirty="0" smtClean="0"/>
              <a:t>) -</a:t>
            </a:r>
            <a:r>
              <a:rPr lang="cs-CZ" dirty="0" smtClean="0"/>
              <a:t> </a:t>
            </a:r>
            <a:r>
              <a:rPr lang="cs-CZ" dirty="0"/>
              <a:t>probíhá příprava na jednání, </a:t>
            </a:r>
            <a:r>
              <a:rPr lang="cs-CZ" dirty="0" smtClean="0"/>
              <a:t>samotné </a:t>
            </a:r>
            <a:r>
              <a:rPr lang="cs-CZ" b="1" dirty="0" smtClean="0"/>
              <a:t>jednání</a:t>
            </a:r>
            <a:r>
              <a:rPr lang="cs-CZ" dirty="0"/>
              <a:t>.</a:t>
            </a:r>
          </a:p>
          <a:p>
            <a:r>
              <a:rPr lang="cs-CZ" b="1" dirty="0" smtClean="0"/>
              <a:t>Příprava </a:t>
            </a:r>
            <a:r>
              <a:rPr lang="cs-CZ" dirty="0" smtClean="0"/>
              <a:t>zahrnuje shromáždění informací, které již </a:t>
            </a:r>
            <a:r>
              <a:rPr lang="cs-CZ" b="1" dirty="0" smtClean="0"/>
              <a:t>známe</a:t>
            </a:r>
            <a:r>
              <a:rPr lang="cs-CZ" dirty="0" smtClean="0"/>
              <a:t> a identifikaci informací, které </a:t>
            </a:r>
            <a:r>
              <a:rPr lang="cs-CZ" b="1" dirty="0" smtClean="0"/>
              <a:t>nechceme ihned zjevit</a:t>
            </a:r>
            <a:r>
              <a:rPr lang="cs-CZ" dirty="0" smtClean="0"/>
              <a:t>. Tyto informace by měly tvořit rámec konstruktivního jednání</a:t>
            </a:r>
            <a:r>
              <a:rPr lang="cs-CZ" b="1" dirty="0" smtClean="0"/>
              <a:t>. 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Umění pracovat s časem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8116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 smtClean="0"/>
              <a:t>Shromažďování </a:t>
            </a:r>
            <a:r>
              <a:rPr lang="cs-CZ" b="1" dirty="0"/>
              <a:t>informací </a:t>
            </a:r>
            <a:r>
              <a:rPr lang="cs-CZ" dirty="0"/>
              <a:t>− soustředíme do úvodní, prodejní fáze.</a:t>
            </a:r>
          </a:p>
          <a:p>
            <a:r>
              <a:rPr lang="cs-CZ" b="1" dirty="0"/>
              <a:t>Projednání obtížných otázek </a:t>
            </a:r>
            <a:r>
              <a:rPr lang="cs-CZ" dirty="0"/>
              <a:t>− necháváme na pozdější dobu, až po</a:t>
            </a:r>
          </a:p>
          <a:p>
            <a:pPr marL="0" indent="0">
              <a:buNone/>
            </a:pPr>
            <a:r>
              <a:rPr lang="cs-CZ" dirty="0" smtClean="0"/>
              <a:t>	vytvoření </a:t>
            </a:r>
            <a:r>
              <a:rPr lang="cs-CZ" dirty="0"/>
              <a:t>vzájemné důvěry obou stran.</a:t>
            </a:r>
          </a:p>
          <a:p>
            <a:r>
              <a:rPr lang="cs-CZ" b="1" dirty="0"/>
              <a:t>Nejdůležitější ústupky protistrany </a:t>
            </a:r>
            <a:r>
              <a:rPr lang="cs-CZ" dirty="0"/>
              <a:t>− očekáváme je až v závěru jednání. K </a:t>
            </a:r>
            <a:r>
              <a:rPr lang="cs-CZ" dirty="0" smtClean="0"/>
              <a:t>tomu směřujeme </a:t>
            </a:r>
            <a:r>
              <a:rPr lang="cs-CZ" dirty="0"/>
              <a:t>i svoji taktiku - být </a:t>
            </a:r>
            <a:r>
              <a:rPr lang="cs-CZ" dirty="0" smtClean="0"/>
              <a:t>trpěliví </a:t>
            </a:r>
            <a:r>
              <a:rPr lang="pt-BR" dirty="0" smtClean="0"/>
              <a:t>a </a:t>
            </a:r>
            <a:r>
              <a:rPr lang="pt-BR" dirty="0"/>
              <a:t>velký ústupek načasovat také do </a:t>
            </a:r>
            <a:r>
              <a:rPr lang="pt-BR" dirty="0" smtClean="0"/>
              <a:t>této</a:t>
            </a:r>
            <a:r>
              <a:rPr lang="cs-CZ" dirty="0" smtClean="0"/>
              <a:t> doby</a:t>
            </a:r>
            <a:r>
              <a:rPr lang="cs-CZ" dirty="0"/>
              <a:t>.</a:t>
            </a:r>
          </a:p>
          <a:p>
            <a:r>
              <a:rPr lang="cs-CZ" b="1" dirty="0"/>
              <a:t>Potřebný čas k argumentaci </a:t>
            </a:r>
            <a:r>
              <a:rPr lang="cs-CZ" dirty="0"/>
              <a:t>− umožníme protistraně i své straně </a:t>
            </a:r>
            <a:r>
              <a:rPr lang="cs-CZ" dirty="0" smtClean="0"/>
              <a:t>čas </a:t>
            </a:r>
            <a:r>
              <a:rPr lang="pl-PL" dirty="0" smtClean="0"/>
              <a:t>k </a:t>
            </a:r>
            <a:r>
              <a:rPr lang="pl-PL" dirty="0"/>
              <a:t>reakci na vznesené argumenty.</a:t>
            </a:r>
          </a:p>
          <a:p>
            <a:r>
              <a:rPr lang="cs-CZ" b="1" dirty="0"/>
              <a:t>Nedostatek informací </a:t>
            </a:r>
            <a:r>
              <a:rPr lang="cs-CZ" dirty="0"/>
              <a:t>− riskujeme, je-li pro jednání </a:t>
            </a:r>
            <a:r>
              <a:rPr lang="cs-CZ" dirty="0" smtClean="0"/>
              <a:t>vymezen krátký </a:t>
            </a:r>
            <a:r>
              <a:rPr lang="cs-CZ" dirty="0"/>
              <a:t>časový úsek.</a:t>
            </a:r>
          </a:p>
          <a:p>
            <a:r>
              <a:rPr lang="cs-CZ" b="1" dirty="0"/>
              <a:t>Velký časový tlak </a:t>
            </a:r>
            <a:r>
              <a:rPr lang="cs-CZ" dirty="0"/>
              <a:t>− jsme vždy v nevýhodě, jednáme-li </a:t>
            </a:r>
            <a:r>
              <a:rPr lang="cs-CZ" dirty="0" smtClean="0"/>
              <a:t>pod časovým </a:t>
            </a:r>
            <a:r>
              <a:rPr lang="cs-CZ" dirty="0"/>
              <a:t>tlakem.</a:t>
            </a:r>
          </a:p>
          <a:p>
            <a:r>
              <a:rPr lang="cs-CZ" b="1" dirty="0"/>
              <a:t>Konečné termíny </a:t>
            </a:r>
            <a:r>
              <a:rPr lang="cs-CZ" dirty="0"/>
              <a:t>− uvědomujeme si, že vždy lze </a:t>
            </a:r>
            <a:r>
              <a:rPr lang="cs-CZ" dirty="0" smtClean="0"/>
              <a:t>jednat o </a:t>
            </a:r>
            <a:r>
              <a:rPr lang="cs-CZ" dirty="0"/>
              <a:t>konečných termínech.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Mezi důležité prvky načasování patří </a:t>
            </a:r>
            <a:r>
              <a:rPr lang="cs-CZ" sz="1800" dirty="0" smtClean="0"/>
              <a:t>(Buchtová, Kulhavý, 2006)</a:t>
            </a:r>
            <a:r>
              <a:rPr lang="cs-CZ" sz="1800" b="1" dirty="0" smtClean="0"/>
              <a:t>: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4947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Zde se zaměřujeme na důkladnou </a:t>
            </a:r>
            <a:r>
              <a:rPr lang="cs-CZ" b="1" dirty="0"/>
              <a:t>analýzu protistrany</a:t>
            </a:r>
            <a:r>
              <a:rPr lang="cs-CZ" dirty="0"/>
              <a:t>, </a:t>
            </a:r>
            <a:r>
              <a:rPr lang="cs-CZ" dirty="0" smtClean="0"/>
              <a:t>jejich potřeb, jejího </a:t>
            </a:r>
            <a:r>
              <a:rPr lang="cs-CZ" dirty="0"/>
              <a:t>procesu rozhodování, časových možností a očekávaných variant a alternativ</a:t>
            </a:r>
            <a:r>
              <a:rPr lang="cs-CZ" dirty="0" smtClean="0"/>
              <a:t>.</a:t>
            </a:r>
          </a:p>
          <a:p>
            <a:r>
              <a:rPr lang="cs-CZ" dirty="0" smtClean="0"/>
              <a:t> </a:t>
            </a:r>
            <a:r>
              <a:rPr lang="cs-CZ" dirty="0"/>
              <a:t>V </a:t>
            </a:r>
            <a:r>
              <a:rPr lang="cs-CZ" dirty="0" smtClean="0"/>
              <a:t>úvahu je </a:t>
            </a:r>
            <a:r>
              <a:rPr lang="cs-CZ" dirty="0"/>
              <a:t>třeba vzít i minulé zkušenosti s obchodním </a:t>
            </a:r>
            <a:r>
              <a:rPr lang="cs-CZ" dirty="0" smtClean="0"/>
              <a:t>partnerem </a:t>
            </a:r>
            <a:r>
              <a:rPr lang="cs-CZ" b="1" dirty="0" smtClean="0"/>
              <a:t>faktor důvěry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Nedostatek informací a jejich případná  nepravdivost mohou jednání zhatit. </a:t>
            </a:r>
            <a:r>
              <a:rPr lang="cs-CZ" b="1" dirty="0"/>
              <a:t>Ověřování faktů a </a:t>
            </a:r>
            <a:r>
              <a:rPr lang="cs-CZ" b="1" dirty="0" smtClean="0"/>
              <a:t>kontrola </a:t>
            </a:r>
            <a:r>
              <a:rPr lang="cs-CZ" dirty="0" smtClean="0"/>
              <a:t>informací </a:t>
            </a:r>
            <a:r>
              <a:rPr lang="cs-CZ" dirty="0"/>
              <a:t>mohou pomoci zlepšit jednací pozici a snížit překvapení.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Umění pracovat s informacemi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3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Jednotlivé fáze obchodního jednání je možné vymezit následovně:</a:t>
            </a:r>
          </a:p>
          <a:p>
            <a:r>
              <a:rPr lang="cs-CZ" dirty="0"/>
              <a:t>• </a:t>
            </a:r>
            <a:r>
              <a:rPr lang="cs-CZ" b="1" dirty="0"/>
              <a:t>příprava na jednání;</a:t>
            </a:r>
          </a:p>
          <a:p>
            <a:r>
              <a:rPr lang="cs-CZ" dirty="0"/>
              <a:t>• </a:t>
            </a:r>
            <a:r>
              <a:rPr lang="cs-CZ" b="1" dirty="0"/>
              <a:t>zahájení jednání;</a:t>
            </a:r>
          </a:p>
          <a:p>
            <a:r>
              <a:rPr lang="cs-CZ" dirty="0"/>
              <a:t>• </a:t>
            </a:r>
            <a:r>
              <a:rPr lang="cs-CZ" b="1" dirty="0"/>
              <a:t>prezentace obchodní nabídky;</a:t>
            </a:r>
          </a:p>
          <a:p>
            <a:r>
              <a:rPr lang="cs-CZ" dirty="0"/>
              <a:t>• </a:t>
            </a:r>
            <a:r>
              <a:rPr lang="cs-CZ" b="1" dirty="0" err="1"/>
              <a:t>protizahájení</a:t>
            </a:r>
            <a:r>
              <a:rPr lang="cs-CZ" b="1" dirty="0"/>
              <a:t> partnera;</a:t>
            </a:r>
          </a:p>
          <a:p>
            <a:r>
              <a:rPr lang="cs-CZ" dirty="0"/>
              <a:t>• </a:t>
            </a:r>
            <a:r>
              <a:rPr lang="cs-CZ" b="1" dirty="0"/>
              <a:t>vyjednávání;</a:t>
            </a:r>
          </a:p>
          <a:p>
            <a:r>
              <a:rPr lang="cs-CZ" dirty="0"/>
              <a:t>• </a:t>
            </a:r>
            <a:r>
              <a:rPr lang="cs-CZ" b="1" dirty="0"/>
              <a:t>závěr obchodního jednání.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obchodního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610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Technicko organizační stránka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Cíl jednání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Získání informací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Osobní image</a:t>
            </a:r>
          </a:p>
          <a:p>
            <a:pPr marL="514350" indent="-514350">
              <a:buFont typeface="+mj-lt"/>
              <a:buAutoNum type="alphaLcParenR"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na obchodní jednání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054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322</TotalTime>
  <Words>1794</Words>
  <Application>Microsoft Office PowerPoint</Application>
  <PresentationFormat>Předvádění na obrazovce (4:3)</PresentationFormat>
  <Paragraphs>267</Paragraphs>
  <Slides>39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0" baseType="lpstr">
      <vt:lpstr>Shluk</vt:lpstr>
      <vt:lpstr>Komunikace v obchodní činnosti</vt:lpstr>
      <vt:lpstr>Prezentace aplikace PowerPoint</vt:lpstr>
      <vt:lpstr>Taktiky a strategie obchodního jednání</vt:lpstr>
      <vt:lpstr>Úroveň sebejistoty</vt:lpstr>
      <vt:lpstr>Umění pracovat s časem</vt:lpstr>
      <vt:lpstr>Mezi důležité prvky načasování patří (Buchtová, Kulhavý, 2006): </vt:lpstr>
      <vt:lpstr>Umění pracovat s informacemi</vt:lpstr>
      <vt:lpstr>Fáze obchodního jednání</vt:lpstr>
      <vt:lpstr>Příprava na obchodní jednání</vt:lpstr>
      <vt:lpstr>a) Technicko organizační stránka jednání</vt:lpstr>
      <vt:lpstr>b) Cíl jednání</vt:lpstr>
      <vt:lpstr>c)Získání informací</vt:lpstr>
      <vt:lpstr>d) Osobní image</vt:lpstr>
      <vt:lpstr>Na co znát otázky v přípravné fázi jednání</vt:lpstr>
      <vt:lpstr>Prezentace aplikace PowerPoint</vt:lpstr>
      <vt:lpstr>Zahájení jednání</vt:lpstr>
      <vt:lpstr>Na co je třeba dát si pozor:</vt:lpstr>
      <vt:lpstr>Pravidla dobrého obchodníka před začátkem obchodu </vt:lpstr>
      <vt:lpstr>Cvičení </vt:lpstr>
      <vt:lpstr>Neverbální komunikace - Podání ruky</vt:lpstr>
      <vt:lpstr>Potřesení rukou</vt:lpstr>
      <vt:lpstr>Neverbální komunikace gesta</vt:lpstr>
      <vt:lpstr>Sezení u stolu</vt:lpstr>
      <vt:lpstr>Prezentace obchodní nabídky</vt:lpstr>
      <vt:lpstr>Prezentace aplikace PowerPoint</vt:lpstr>
      <vt:lpstr>Prezentace aplikace PowerPoint</vt:lpstr>
      <vt:lpstr>Cvičení</vt:lpstr>
      <vt:lpstr>Prezentace aplikace PowerPoint</vt:lpstr>
      <vt:lpstr>Prezentace aplikace PowerPoint</vt:lpstr>
      <vt:lpstr>Prezentace obchodní nabídky</vt:lpstr>
      <vt:lpstr>Video:</vt:lpstr>
      <vt:lpstr>Protizahájení partnera</vt:lpstr>
      <vt:lpstr>Vyjednávání</vt:lpstr>
      <vt:lpstr>Konzultativní styl</vt:lpstr>
      <vt:lpstr>Příklady konzultativních taktik</vt:lpstr>
      <vt:lpstr>Prezentace aplikace PowerPoint</vt:lpstr>
      <vt:lpstr>Nepřátelský styl jednání</vt:lpstr>
      <vt:lpstr>Příklady nepřátelských taktik</vt:lpstr>
      <vt:lpstr>Použitá literatura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Komunikace v obchodní činnosti</dc:title>
  <dc:creator>Uzivatel</dc:creator>
  <cp:lastModifiedBy>Uzivatel</cp:lastModifiedBy>
  <cp:revision>31</cp:revision>
  <dcterms:created xsi:type="dcterms:W3CDTF">2020-04-15T10:40:42Z</dcterms:created>
  <dcterms:modified xsi:type="dcterms:W3CDTF">2020-04-21T13:04:55Z</dcterms:modified>
</cp:coreProperties>
</file>