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301" r:id="rId3"/>
    <p:sldId id="329" r:id="rId4"/>
    <p:sldId id="257" r:id="rId5"/>
    <p:sldId id="313" r:id="rId6"/>
    <p:sldId id="314" r:id="rId7"/>
    <p:sldId id="272" r:id="rId8"/>
    <p:sldId id="310" r:id="rId9"/>
    <p:sldId id="312" r:id="rId10"/>
    <p:sldId id="258" r:id="rId11"/>
    <p:sldId id="296" r:id="rId12"/>
    <p:sldId id="259" r:id="rId13"/>
    <p:sldId id="330" r:id="rId14"/>
    <p:sldId id="278" r:id="rId15"/>
    <p:sldId id="282" r:id="rId16"/>
    <p:sldId id="320" r:id="rId17"/>
    <p:sldId id="321" r:id="rId18"/>
    <p:sldId id="322" r:id="rId19"/>
    <p:sldId id="323" r:id="rId20"/>
    <p:sldId id="324" r:id="rId21"/>
    <p:sldId id="325" r:id="rId22"/>
    <p:sldId id="260" r:id="rId23"/>
    <p:sldId id="262" r:id="rId24"/>
    <p:sldId id="263" r:id="rId25"/>
    <p:sldId id="264" r:id="rId26"/>
    <p:sldId id="273" r:id="rId27"/>
    <p:sldId id="274" r:id="rId28"/>
    <p:sldId id="265" r:id="rId29"/>
    <p:sldId id="298" r:id="rId30"/>
    <p:sldId id="297" r:id="rId31"/>
    <p:sldId id="304" r:id="rId32"/>
    <p:sldId id="327" r:id="rId33"/>
    <p:sldId id="308" r:id="rId34"/>
    <p:sldId id="306" r:id="rId35"/>
    <p:sldId id="266" r:id="rId36"/>
    <p:sldId id="279" r:id="rId37"/>
    <p:sldId id="269" r:id="rId38"/>
    <p:sldId id="270" r:id="rId39"/>
    <p:sldId id="283" r:id="rId40"/>
    <p:sldId id="271" r:id="rId41"/>
    <p:sldId id="275" r:id="rId42"/>
    <p:sldId id="276" r:id="rId43"/>
    <p:sldId id="309" r:id="rId44"/>
    <p:sldId id="277" r:id="rId45"/>
    <p:sldId id="333" r:id="rId46"/>
    <p:sldId id="334" r:id="rId47"/>
    <p:sldId id="302" r:id="rId48"/>
    <p:sldId id="315" r:id="rId49"/>
    <p:sldId id="316" r:id="rId50"/>
    <p:sldId id="317" r:id="rId51"/>
    <p:sldId id="332" r:id="rId52"/>
    <p:sldId id="331" r:id="rId53"/>
    <p:sldId id="328" r:id="rId54"/>
    <p:sldId id="326" r:id="rId5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534" y="96"/>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6044D7-8170-46AD-94FF-1C4C7492175F}" type="datetimeFigureOut">
              <a:rPr lang="cs-CZ" smtClean="0"/>
              <a:t>12.04.2020</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BAC82C-ADFB-4CCC-8E8B-3F67FC72A99A}" type="slidenum">
              <a:rPr lang="cs-CZ" smtClean="0"/>
              <a:t>‹#›</a:t>
            </a:fld>
            <a:endParaRPr lang="cs-CZ"/>
          </a:p>
        </p:txBody>
      </p:sp>
    </p:spTree>
    <p:extLst>
      <p:ext uri="{BB962C8B-B14F-4D97-AF65-F5344CB8AC3E}">
        <p14:creationId xmlns:p14="http://schemas.microsoft.com/office/powerpoint/2010/main" val="26123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3A92AC-B61C-47EC-8D3B-8777919C8C1D}" type="datetimeFigureOut">
              <a:rPr lang="cs-CZ" smtClean="0"/>
              <a:t>12.04.2020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5C6969-ECF2-43EE-8108-473A0F14A196}" type="slidenum">
              <a:rPr lang="cs-CZ" smtClean="0"/>
              <a:t>‹#›</a:t>
            </a:fld>
            <a:endParaRPr lang="cs-CZ"/>
          </a:p>
        </p:txBody>
      </p:sp>
    </p:spTree>
    <p:extLst>
      <p:ext uri="{BB962C8B-B14F-4D97-AF65-F5344CB8AC3E}">
        <p14:creationId xmlns:p14="http://schemas.microsoft.com/office/powerpoint/2010/main" val="1530107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85C6969-ECF2-43EE-8108-473A0F14A196}" type="slidenum">
              <a:rPr lang="cs-CZ" smtClean="0"/>
              <a:t>15</a:t>
            </a:fld>
            <a:endParaRPr lang="cs-CZ"/>
          </a:p>
        </p:txBody>
      </p:sp>
    </p:spTree>
    <p:extLst>
      <p:ext uri="{BB962C8B-B14F-4D97-AF65-F5344CB8AC3E}">
        <p14:creationId xmlns:p14="http://schemas.microsoft.com/office/powerpoint/2010/main" val="170528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14C217DA-7327-4FBD-BE6C-2293415A8710}" type="datetime1">
              <a:rPr lang="cs-CZ" smtClean="0"/>
              <a:t>12.04.2020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C05A776-8594-4643-8B23-C6D16F173EE0}" type="slidenum">
              <a:rPr lang="cs-CZ" smtClean="0"/>
              <a:t>‹#›</a:t>
            </a:fld>
            <a:endParaRPr lang="cs-CZ"/>
          </a:p>
        </p:txBody>
      </p:sp>
    </p:spTree>
    <p:extLst>
      <p:ext uri="{BB962C8B-B14F-4D97-AF65-F5344CB8AC3E}">
        <p14:creationId xmlns:p14="http://schemas.microsoft.com/office/powerpoint/2010/main" val="2335220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594CC43-3476-41B5-83BF-E66DB4584FF1}" type="datetime1">
              <a:rPr lang="cs-CZ" smtClean="0"/>
              <a:t>12.04.2020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C05A776-8594-4643-8B23-C6D16F173EE0}" type="slidenum">
              <a:rPr lang="cs-CZ" smtClean="0"/>
              <a:t>‹#›</a:t>
            </a:fld>
            <a:endParaRPr lang="cs-CZ"/>
          </a:p>
        </p:txBody>
      </p:sp>
    </p:spTree>
    <p:extLst>
      <p:ext uri="{BB962C8B-B14F-4D97-AF65-F5344CB8AC3E}">
        <p14:creationId xmlns:p14="http://schemas.microsoft.com/office/powerpoint/2010/main" val="2155953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A1D9994-8537-4D13-8370-2BB9BE0E9BF4}" type="datetime1">
              <a:rPr lang="cs-CZ" smtClean="0"/>
              <a:t>12.04.2020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C05A776-8594-4643-8B23-C6D16F173EE0}" type="slidenum">
              <a:rPr lang="cs-CZ" smtClean="0"/>
              <a:t>‹#›</a:t>
            </a:fld>
            <a:endParaRPr lang="cs-CZ"/>
          </a:p>
        </p:txBody>
      </p:sp>
    </p:spTree>
    <p:extLst>
      <p:ext uri="{BB962C8B-B14F-4D97-AF65-F5344CB8AC3E}">
        <p14:creationId xmlns:p14="http://schemas.microsoft.com/office/powerpoint/2010/main" val="406435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4914F63-6142-432E-B790-1178460C0FC6}" type="datetime1">
              <a:rPr lang="cs-CZ" smtClean="0"/>
              <a:t>12.04.2020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C05A776-8594-4643-8B23-C6D16F173EE0}" type="slidenum">
              <a:rPr lang="cs-CZ" smtClean="0"/>
              <a:t>‹#›</a:t>
            </a:fld>
            <a:endParaRPr lang="cs-CZ"/>
          </a:p>
        </p:txBody>
      </p:sp>
    </p:spTree>
    <p:extLst>
      <p:ext uri="{BB962C8B-B14F-4D97-AF65-F5344CB8AC3E}">
        <p14:creationId xmlns:p14="http://schemas.microsoft.com/office/powerpoint/2010/main" val="288395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A804A9E-A80B-4378-8648-61656822D1BE}" type="datetime1">
              <a:rPr lang="cs-CZ" smtClean="0"/>
              <a:t>12.04.2020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C05A776-8594-4643-8B23-C6D16F173EE0}" type="slidenum">
              <a:rPr lang="cs-CZ" smtClean="0"/>
              <a:t>‹#›</a:t>
            </a:fld>
            <a:endParaRPr lang="cs-CZ"/>
          </a:p>
        </p:txBody>
      </p:sp>
    </p:spTree>
    <p:extLst>
      <p:ext uri="{BB962C8B-B14F-4D97-AF65-F5344CB8AC3E}">
        <p14:creationId xmlns:p14="http://schemas.microsoft.com/office/powerpoint/2010/main" val="91178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6BFA6AF5-1524-478D-A973-10148F02AD73}" type="datetime1">
              <a:rPr lang="cs-CZ" smtClean="0"/>
              <a:t>12.04.2020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C05A776-8594-4643-8B23-C6D16F173EE0}" type="slidenum">
              <a:rPr lang="cs-CZ" smtClean="0"/>
              <a:t>‹#›</a:t>
            </a:fld>
            <a:endParaRPr lang="cs-CZ"/>
          </a:p>
        </p:txBody>
      </p:sp>
    </p:spTree>
    <p:extLst>
      <p:ext uri="{BB962C8B-B14F-4D97-AF65-F5344CB8AC3E}">
        <p14:creationId xmlns:p14="http://schemas.microsoft.com/office/powerpoint/2010/main" val="263418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B39AD47-97A4-4339-9FB0-940830D11209}" type="datetime1">
              <a:rPr lang="cs-CZ" smtClean="0"/>
              <a:t>12.04.2020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C05A776-8594-4643-8B23-C6D16F173EE0}" type="slidenum">
              <a:rPr lang="cs-CZ" smtClean="0"/>
              <a:t>‹#›</a:t>
            </a:fld>
            <a:endParaRPr lang="cs-CZ"/>
          </a:p>
        </p:txBody>
      </p:sp>
    </p:spTree>
    <p:extLst>
      <p:ext uri="{BB962C8B-B14F-4D97-AF65-F5344CB8AC3E}">
        <p14:creationId xmlns:p14="http://schemas.microsoft.com/office/powerpoint/2010/main" val="322985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86B1EEE-79DE-45EC-B7CF-3A4446A7E942}" type="datetime1">
              <a:rPr lang="cs-CZ" smtClean="0"/>
              <a:t>12.04.2020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C05A776-8594-4643-8B23-C6D16F173EE0}" type="slidenum">
              <a:rPr lang="cs-CZ" smtClean="0"/>
              <a:t>‹#›</a:t>
            </a:fld>
            <a:endParaRPr lang="cs-CZ"/>
          </a:p>
        </p:txBody>
      </p:sp>
    </p:spTree>
    <p:extLst>
      <p:ext uri="{BB962C8B-B14F-4D97-AF65-F5344CB8AC3E}">
        <p14:creationId xmlns:p14="http://schemas.microsoft.com/office/powerpoint/2010/main" val="389387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E2774D7-DD2D-4706-952F-A1E6ADA38DD3}" type="datetime1">
              <a:rPr lang="cs-CZ" smtClean="0"/>
              <a:t>12.04.2020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C05A776-8594-4643-8B23-C6D16F173EE0}" type="slidenum">
              <a:rPr lang="cs-CZ" smtClean="0"/>
              <a:t>‹#›</a:t>
            </a:fld>
            <a:endParaRPr lang="cs-CZ"/>
          </a:p>
        </p:txBody>
      </p:sp>
    </p:spTree>
    <p:extLst>
      <p:ext uri="{BB962C8B-B14F-4D97-AF65-F5344CB8AC3E}">
        <p14:creationId xmlns:p14="http://schemas.microsoft.com/office/powerpoint/2010/main" val="13283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50B5319-E6EB-4F6C-9FBD-71DBD71D5268}" type="datetime1">
              <a:rPr lang="cs-CZ" smtClean="0"/>
              <a:t>12.04.2020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C05A776-8594-4643-8B23-C6D16F173EE0}" type="slidenum">
              <a:rPr lang="cs-CZ" smtClean="0"/>
              <a:t>‹#›</a:t>
            </a:fld>
            <a:endParaRPr lang="cs-CZ"/>
          </a:p>
        </p:txBody>
      </p:sp>
    </p:spTree>
    <p:extLst>
      <p:ext uri="{BB962C8B-B14F-4D97-AF65-F5344CB8AC3E}">
        <p14:creationId xmlns:p14="http://schemas.microsoft.com/office/powerpoint/2010/main" val="131897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223FDA8-AEEC-4EDD-BEDB-034ED31B6227}" type="datetime1">
              <a:rPr lang="cs-CZ" smtClean="0"/>
              <a:t>12.04.2020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C05A776-8594-4643-8B23-C6D16F173EE0}" type="slidenum">
              <a:rPr lang="cs-CZ" smtClean="0"/>
              <a:t>‹#›</a:t>
            </a:fld>
            <a:endParaRPr lang="cs-CZ"/>
          </a:p>
        </p:txBody>
      </p:sp>
    </p:spTree>
    <p:extLst>
      <p:ext uri="{BB962C8B-B14F-4D97-AF65-F5344CB8AC3E}">
        <p14:creationId xmlns:p14="http://schemas.microsoft.com/office/powerpoint/2010/main" val="84376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81EBA-482D-46E8-A1AA-C4C79B937A7E}" type="datetime1">
              <a:rPr lang="cs-CZ" smtClean="0"/>
              <a:t>12.04.2020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5A776-8594-4643-8B23-C6D16F173EE0}" type="slidenum">
              <a:rPr lang="cs-CZ" smtClean="0"/>
              <a:t>‹#›</a:t>
            </a:fld>
            <a:endParaRPr lang="cs-CZ"/>
          </a:p>
        </p:txBody>
      </p:sp>
    </p:spTree>
    <p:extLst>
      <p:ext uri="{BB962C8B-B14F-4D97-AF65-F5344CB8AC3E}">
        <p14:creationId xmlns:p14="http://schemas.microsoft.com/office/powerpoint/2010/main" val="1506253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z/url?sa=i&amp;rct=j&amp;q=&amp;esrc=s&amp;source=images&amp;cd=&amp;cad=rja&amp;uact=8&amp;ved=0CAcQjRxqFQoTCJ3B7_ay9sgCFUEKGgod8c4MDQ&amp;url=http://digitalgrowth.ca/customer-experience-is-important/&amp;psig=AFQjCNGYXDHan1uqPALME8G7uHSeMtZAAA&amp;ust=1446713757272453" TargetMode="Externa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hyperlink" Target="http://www.google.cz/url?sa=i&amp;rct=j&amp;q=&amp;esrc=s&amp;source=images&amp;cd=&amp;cad=rja&amp;uact=8&amp;ved=0CAcQjRxqFQoTCJ3B7_ay9sgCFUEKGgod8c4MDQ&amp;url=http://digitalgrowth.ca/customer-experience-is-important/&amp;psig=AFQjCNGYXDHan1uqPALME8G7uHSeMtZAAA&amp;ust=1446713757272453" TargetMode="Externa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pectrum.ieee.org/tech-history/space-age/apollo-13-we-have-a-solution" TargetMode="External"/><Relationship Id="rId1" Type="http://schemas.openxmlformats.org/officeDocument/2006/relationships/slideLayout" Target="../slideLayouts/slideLayout6.xml"/><Relationship Id="rId4" Type="http://schemas.openxmlformats.org/officeDocument/2006/relationships/hyperlink" Target="https://prezi.com/_ohiqi4xzcxt/tier-v-problems-and-solutions-on-apollo-13/"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en.wikipedia.org/wiki/IT_service_management" TargetMode="External"/><Relationship Id="rId2" Type="http://schemas.openxmlformats.org/officeDocument/2006/relationships/hyperlink" Target="https://en.wikipedia.org/wiki/ITIL#cite_note-1"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www.ict-123.com/Metody/Kepner-Tregoe"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err="1"/>
              <a:t>Kepner-Tregoe</a:t>
            </a:r>
            <a:r>
              <a:rPr lang="cs-CZ" b="1" dirty="0"/>
              <a:t> </a:t>
            </a:r>
            <a:r>
              <a:rPr lang="cs-CZ" b="1" dirty="0" err="1"/>
              <a:t>Methodology</a:t>
            </a:r>
            <a:br>
              <a:rPr lang="cs-CZ" b="1" dirty="0"/>
            </a:br>
            <a:r>
              <a:rPr lang="cs-CZ" sz="1600" b="1" dirty="0"/>
              <a:t>(</a:t>
            </a:r>
            <a:r>
              <a:rPr lang="cs-CZ" sz="1600" b="1" dirty="0" err="1"/>
              <a:t>English</a:t>
            </a:r>
            <a:r>
              <a:rPr lang="cs-CZ" sz="1600" b="1" dirty="0"/>
              <a:t> </a:t>
            </a:r>
            <a:r>
              <a:rPr lang="cs-CZ" sz="1600" b="1" dirty="0" err="1"/>
              <a:t>version</a:t>
            </a:r>
            <a:r>
              <a:rPr lang="cs-CZ" sz="1600" b="1" dirty="0"/>
              <a:t>)</a:t>
            </a:r>
          </a:p>
        </p:txBody>
      </p:sp>
      <p:sp>
        <p:nvSpPr>
          <p:cNvPr id="3" name="Podnadpis 2"/>
          <p:cNvSpPr>
            <a:spLocks noGrp="1"/>
          </p:cNvSpPr>
          <p:nvPr>
            <p:ph type="subTitle" idx="1"/>
          </p:nvPr>
        </p:nvSpPr>
        <p:spPr/>
        <p:txBody>
          <a:bodyPr/>
          <a:lstStyle/>
          <a:p>
            <a:r>
              <a:rPr lang="cs-CZ" dirty="0"/>
              <a:t>Skorkovský</a:t>
            </a:r>
          </a:p>
          <a:p>
            <a:r>
              <a:rPr lang="en-US" dirty="0"/>
              <a:t>Department of </a:t>
            </a:r>
            <a:r>
              <a:rPr lang="cs-CZ" dirty="0"/>
              <a:t>business</a:t>
            </a:r>
            <a:r>
              <a:rPr lang="en-US" dirty="0"/>
              <a:t> economy</a:t>
            </a:r>
          </a:p>
          <a:p>
            <a:endParaRPr lang="cs-CZ" dirty="0"/>
          </a:p>
        </p:txBody>
      </p:sp>
      <p:sp>
        <p:nvSpPr>
          <p:cNvPr id="4" name="Zástupný symbol pro číslo snímku 3"/>
          <p:cNvSpPr>
            <a:spLocks noGrp="1"/>
          </p:cNvSpPr>
          <p:nvPr>
            <p:ph type="sldNum" sz="quarter" idx="12"/>
          </p:nvPr>
        </p:nvSpPr>
        <p:spPr/>
        <p:txBody>
          <a:bodyPr/>
          <a:lstStyle/>
          <a:p>
            <a:fld id="{CC05A776-8594-4643-8B23-C6D16F173EE0}" type="slidenum">
              <a:rPr lang="cs-CZ" smtClean="0"/>
              <a:t>1</a:t>
            </a:fld>
            <a:endParaRPr lang="cs-CZ"/>
          </a:p>
        </p:txBody>
      </p:sp>
      <p:sp>
        <p:nvSpPr>
          <p:cNvPr id="5" name="Obdélník 4"/>
          <p:cNvSpPr/>
          <p:nvPr/>
        </p:nvSpPr>
        <p:spPr>
          <a:xfrm>
            <a:off x="2483768" y="5373216"/>
            <a:ext cx="4572000" cy="646331"/>
          </a:xfrm>
          <a:prstGeom prst="rect">
            <a:avLst/>
          </a:prstGeom>
        </p:spPr>
        <p:txBody>
          <a:bodyPr>
            <a:spAutoFit/>
          </a:bodyPr>
          <a:lstStyle/>
          <a:p>
            <a:r>
              <a:rPr lang="cs-CZ" dirty="0"/>
              <a:t>F</a:t>
            </a:r>
            <a:r>
              <a:rPr lang="en-US" dirty="0" err="1"/>
              <a:t>eveloped</a:t>
            </a:r>
            <a:r>
              <a:rPr lang="en-US" dirty="0"/>
              <a:t> by Charles H. </a:t>
            </a:r>
            <a:r>
              <a:rPr lang="en-US" dirty="0" err="1"/>
              <a:t>Kepner</a:t>
            </a:r>
            <a:r>
              <a:rPr lang="en-US" dirty="0"/>
              <a:t> and Benjamin B. </a:t>
            </a:r>
            <a:r>
              <a:rPr lang="en-US" dirty="0" err="1"/>
              <a:t>Tregoe</a:t>
            </a:r>
            <a:r>
              <a:rPr lang="en-US" dirty="0"/>
              <a:t> in the 1960s.</a:t>
            </a:r>
            <a:endParaRPr lang="cs-CZ" dirty="0"/>
          </a:p>
        </p:txBody>
      </p:sp>
    </p:spTree>
    <p:extLst>
      <p:ext uri="{BB962C8B-B14F-4D97-AF65-F5344CB8AC3E}">
        <p14:creationId xmlns:p14="http://schemas.microsoft.com/office/powerpoint/2010/main" val="1811775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400" b="1" dirty="0"/>
              <a:t>Access situation</a:t>
            </a:r>
            <a:r>
              <a:rPr lang="cs-CZ" sz="2400" b="1" dirty="0"/>
              <a:t> </a:t>
            </a:r>
            <a:r>
              <a:rPr lang="en-US" sz="3600" dirty="0"/>
              <a:t>(</a:t>
            </a:r>
            <a:r>
              <a:rPr lang="en-US" sz="1800" dirty="0"/>
              <a:t>situation appraisal</a:t>
            </a:r>
            <a:r>
              <a:rPr lang="cs-CZ" sz="1800" dirty="0"/>
              <a:t>= </a:t>
            </a:r>
            <a:r>
              <a:rPr lang="cs-CZ" sz="1800" b="1" dirty="0">
                <a:solidFill>
                  <a:srgbClr val="00B050"/>
                </a:solidFill>
              </a:rPr>
              <a:t>vyhodnocení situace</a:t>
            </a:r>
            <a:r>
              <a:rPr lang="en-US" sz="3600" dirty="0"/>
              <a:t>)</a:t>
            </a:r>
          </a:p>
        </p:txBody>
      </p:sp>
      <p:sp>
        <p:nvSpPr>
          <p:cNvPr id="3" name="Zástupný symbol pro obsah 2"/>
          <p:cNvSpPr>
            <a:spLocks noGrp="1"/>
          </p:cNvSpPr>
          <p:nvPr>
            <p:ph idx="1"/>
          </p:nvPr>
        </p:nvSpPr>
        <p:spPr/>
        <p:txBody>
          <a:bodyPr>
            <a:normAutofit fontScale="85000" lnSpcReduction="20000"/>
          </a:bodyPr>
          <a:lstStyle/>
          <a:p>
            <a:r>
              <a:rPr lang="en-US" sz="3000" dirty="0"/>
              <a:t>Identify concerns </a:t>
            </a:r>
            <a:r>
              <a:rPr lang="en-US" sz="2400" dirty="0"/>
              <a:t>(problems) </a:t>
            </a:r>
            <a:r>
              <a:rPr lang="en-US" sz="3000" dirty="0"/>
              <a:t>by listing them </a:t>
            </a:r>
            <a:r>
              <a:rPr lang="en-US" dirty="0"/>
              <a:t>(</a:t>
            </a:r>
            <a:r>
              <a:rPr lang="en-US" b="1" dirty="0">
                <a:solidFill>
                  <a:srgbClr val="0070C0"/>
                </a:solidFill>
              </a:rPr>
              <a:t>detection</a:t>
            </a:r>
            <a:r>
              <a:rPr lang="en-US" dirty="0"/>
              <a:t>) </a:t>
            </a:r>
            <a:r>
              <a:rPr lang="cs-CZ" dirty="0"/>
              <a:t>– </a:t>
            </a:r>
            <a:r>
              <a:rPr lang="cs-CZ" sz="1900" b="1" dirty="0">
                <a:solidFill>
                  <a:srgbClr val="00B050"/>
                </a:solidFill>
                <a:latin typeface="+mj-lt"/>
                <a:ea typeface="+mj-ea"/>
                <a:cs typeface="+mj-cs"/>
              </a:rPr>
              <a:t>identifikace problémů a jejich seznam</a:t>
            </a:r>
            <a:endParaRPr lang="en-US" sz="1900" b="1" dirty="0">
              <a:solidFill>
                <a:srgbClr val="00B050"/>
              </a:solidFill>
              <a:latin typeface="+mj-lt"/>
              <a:ea typeface="+mj-ea"/>
              <a:cs typeface="+mj-cs"/>
            </a:endParaRPr>
          </a:p>
          <a:p>
            <a:r>
              <a:rPr lang="en-US" sz="3000" dirty="0"/>
              <a:t>Separate the level of conc</a:t>
            </a:r>
            <a:r>
              <a:rPr lang="en-US" dirty="0"/>
              <a:t>ern </a:t>
            </a:r>
            <a:r>
              <a:rPr lang="en-US" sz="2400" dirty="0"/>
              <a:t>(</a:t>
            </a:r>
            <a:r>
              <a:rPr lang="en-US" sz="2400" b="1" dirty="0">
                <a:solidFill>
                  <a:srgbClr val="FF0000"/>
                </a:solidFill>
              </a:rPr>
              <a:t>importance</a:t>
            </a:r>
            <a:r>
              <a:rPr lang="en-US" sz="2400" dirty="0"/>
              <a:t>, </a:t>
            </a:r>
            <a:r>
              <a:rPr lang="en-US" sz="2400" b="1" dirty="0">
                <a:solidFill>
                  <a:srgbClr val="00B050"/>
                </a:solidFill>
              </a:rPr>
              <a:t>magnitude </a:t>
            </a:r>
            <a:r>
              <a:rPr lang="en-US" sz="2400" dirty="0"/>
              <a:t>and level of </a:t>
            </a:r>
            <a:r>
              <a:rPr lang="en-US" sz="2400" b="1" dirty="0">
                <a:solidFill>
                  <a:schemeClr val="accent1">
                    <a:lumMod val="75000"/>
                  </a:schemeClr>
                </a:solidFill>
              </a:rPr>
              <a:t>influence</a:t>
            </a:r>
            <a:r>
              <a:rPr lang="en-US" sz="2400" dirty="0"/>
              <a:t>) </a:t>
            </a:r>
            <a:r>
              <a:rPr lang="cs-CZ" sz="2400" dirty="0"/>
              <a:t>– </a:t>
            </a:r>
            <a:r>
              <a:rPr lang="cs-CZ" sz="1900" b="1" dirty="0">
                <a:solidFill>
                  <a:srgbClr val="00B050"/>
                </a:solidFill>
                <a:latin typeface="+mj-lt"/>
                <a:ea typeface="+mj-ea"/>
                <a:cs typeface="+mj-cs"/>
              </a:rPr>
              <a:t>míra důležitosti </a:t>
            </a:r>
            <a:endParaRPr lang="en-US" sz="1900" b="1" dirty="0">
              <a:solidFill>
                <a:srgbClr val="00B050"/>
              </a:solidFill>
              <a:latin typeface="+mj-lt"/>
              <a:ea typeface="+mj-ea"/>
              <a:cs typeface="+mj-cs"/>
            </a:endParaRPr>
          </a:p>
          <a:p>
            <a:r>
              <a:rPr lang="en-US" sz="3000" dirty="0"/>
              <a:t>Set the </a:t>
            </a:r>
            <a:r>
              <a:rPr lang="en-US" sz="3000" b="1" dirty="0"/>
              <a:t>priority level </a:t>
            </a:r>
            <a:r>
              <a:rPr lang="en-US" sz="3000" dirty="0"/>
              <a:t>to measure seriousness of impacts </a:t>
            </a:r>
            <a:r>
              <a:rPr lang="en-US" sz="2400" dirty="0"/>
              <a:t>(</a:t>
            </a:r>
            <a:r>
              <a:rPr lang="en-US" sz="2400" b="1" dirty="0">
                <a:solidFill>
                  <a:schemeClr val="accent1">
                    <a:lumMod val="75000"/>
                  </a:schemeClr>
                </a:solidFill>
              </a:rPr>
              <a:t>influence</a:t>
            </a:r>
            <a:r>
              <a:rPr lang="en-US" sz="2400" dirty="0"/>
              <a:t>)</a:t>
            </a:r>
            <a:r>
              <a:rPr lang="en-US" dirty="0"/>
              <a:t>, </a:t>
            </a:r>
            <a:r>
              <a:rPr lang="en-US" sz="3000" dirty="0"/>
              <a:t>urgency and growth potential </a:t>
            </a:r>
            <a:r>
              <a:rPr lang="cs-CZ" sz="1900" b="1" dirty="0">
                <a:solidFill>
                  <a:srgbClr val="00B050"/>
                </a:solidFill>
                <a:latin typeface="+mj-lt"/>
                <a:ea typeface="+mj-ea"/>
                <a:cs typeface="+mj-cs"/>
              </a:rPr>
              <a:t>nastavení úrovní priorit-  co řešit dříve a co později</a:t>
            </a:r>
            <a:endParaRPr lang="en-US" sz="1900" b="1" dirty="0">
              <a:solidFill>
                <a:srgbClr val="00B050"/>
              </a:solidFill>
              <a:latin typeface="+mj-lt"/>
              <a:ea typeface="+mj-ea"/>
              <a:cs typeface="+mj-cs"/>
            </a:endParaRPr>
          </a:p>
          <a:p>
            <a:r>
              <a:rPr lang="en-US" sz="3000" dirty="0"/>
              <a:t>Decide what action to take next </a:t>
            </a:r>
            <a:r>
              <a:rPr lang="en-US" sz="2400" dirty="0"/>
              <a:t>(step by step approach)</a:t>
            </a:r>
            <a:endParaRPr lang="cs-CZ" sz="2400" dirty="0"/>
          </a:p>
          <a:p>
            <a:pPr marL="0" indent="0">
              <a:buNone/>
            </a:pPr>
            <a:r>
              <a:rPr lang="cs-CZ" sz="1900" b="1" dirty="0">
                <a:solidFill>
                  <a:srgbClr val="00B050"/>
                </a:solidFill>
                <a:latin typeface="+mj-lt"/>
                <a:ea typeface="+mj-ea"/>
                <a:cs typeface="+mj-cs"/>
              </a:rPr>
              <a:t>       jak problém postupně řešit</a:t>
            </a:r>
            <a:endParaRPr lang="en-US" sz="1900" b="1" dirty="0">
              <a:solidFill>
                <a:srgbClr val="00B050"/>
              </a:solidFill>
              <a:latin typeface="+mj-lt"/>
              <a:ea typeface="+mj-ea"/>
              <a:cs typeface="+mj-cs"/>
            </a:endParaRPr>
          </a:p>
          <a:p>
            <a:r>
              <a:rPr lang="en-US" sz="3000" dirty="0"/>
              <a:t>Plan for </a:t>
            </a:r>
            <a:r>
              <a:rPr lang="en-US" b="1" dirty="0">
                <a:solidFill>
                  <a:srgbClr val="FF0000"/>
                </a:solidFill>
              </a:rPr>
              <a:t>who</a:t>
            </a:r>
            <a:r>
              <a:rPr lang="en-US" dirty="0"/>
              <a:t> </a:t>
            </a:r>
            <a:r>
              <a:rPr lang="en-US" sz="3000" dirty="0"/>
              <a:t>is involved</a:t>
            </a:r>
            <a:r>
              <a:rPr lang="en-US" dirty="0"/>
              <a:t>, </a:t>
            </a:r>
            <a:r>
              <a:rPr lang="en-US" b="1" dirty="0">
                <a:solidFill>
                  <a:srgbClr val="FF0000"/>
                </a:solidFill>
              </a:rPr>
              <a:t>what</a:t>
            </a:r>
            <a:r>
              <a:rPr lang="en-US" dirty="0"/>
              <a:t> </a:t>
            </a:r>
            <a:r>
              <a:rPr lang="en-US" sz="3000" dirty="0"/>
              <a:t>they will be doing</a:t>
            </a:r>
            <a:r>
              <a:rPr lang="en-US" dirty="0"/>
              <a:t>, </a:t>
            </a:r>
            <a:r>
              <a:rPr lang="en-US" b="1" dirty="0">
                <a:solidFill>
                  <a:srgbClr val="FF0000"/>
                </a:solidFill>
              </a:rPr>
              <a:t>where</a:t>
            </a:r>
            <a:r>
              <a:rPr lang="en-US" dirty="0"/>
              <a:t> </a:t>
            </a:r>
            <a:r>
              <a:rPr lang="en-US" sz="3000" dirty="0"/>
              <a:t>they will be involved</a:t>
            </a:r>
            <a:r>
              <a:rPr lang="en-US" dirty="0"/>
              <a:t>, </a:t>
            </a:r>
            <a:r>
              <a:rPr lang="en-US" b="1" dirty="0">
                <a:solidFill>
                  <a:srgbClr val="FF0000"/>
                </a:solidFill>
              </a:rPr>
              <a:t>when</a:t>
            </a:r>
            <a:r>
              <a:rPr lang="en-US" dirty="0"/>
              <a:t> </a:t>
            </a:r>
            <a:r>
              <a:rPr lang="en-US" sz="3000" dirty="0"/>
              <a:t>it happened and the</a:t>
            </a:r>
            <a:r>
              <a:rPr lang="en-US" dirty="0"/>
              <a:t> </a:t>
            </a:r>
            <a:r>
              <a:rPr lang="en-US" b="1" dirty="0">
                <a:solidFill>
                  <a:srgbClr val="FF0000"/>
                </a:solidFill>
              </a:rPr>
              <a:t>extent</a:t>
            </a:r>
            <a:r>
              <a:rPr lang="en-US" b="1" dirty="0"/>
              <a:t> </a:t>
            </a:r>
            <a:r>
              <a:rPr lang="en-US" dirty="0"/>
              <a:t>of i</a:t>
            </a:r>
            <a:r>
              <a:rPr lang="en-US" sz="3000" dirty="0"/>
              <a:t>nvolvement</a:t>
            </a:r>
            <a:r>
              <a:rPr lang="en-US" sz="2400" dirty="0"/>
              <a:t> (</a:t>
            </a:r>
            <a:r>
              <a:rPr lang="en-US" sz="2400" b="1" dirty="0">
                <a:solidFill>
                  <a:srgbClr val="00B050"/>
                </a:solidFill>
              </a:rPr>
              <a:t>magnitude</a:t>
            </a:r>
            <a:r>
              <a:rPr lang="en-US" sz="2400" dirty="0"/>
              <a:t>)</a:t>
            </a:r>
          </a:p>
          <a:p>
            <a:r>
              <a:rPr lang="cs-CZ" b="1" dirty="0">
                <a:solidFill>
                  <a:srgbClr val="FF0000"/>
                </a:solidFill>
              </a:rPr>
              <a:t>KDO – CO – KDE – KDY  - ROZSAH</a:t>
            </a:r>
          </a:p>
        </p:txBody>
      </p:sp>
      <p:sp>
        <p:nvSpPr>
          <p:cNvPr id="4" name="Zástupný symbol pro číslo snímku 3"/>
          <p:cNvSpPr>
            <a:spLocks noGrp="1"/>
          </p:cNvSpPr>
          <p:nvPr>
            <p:ph type="sldNum" sz="quarter" idx="12"/>
          </p:nvPr>
        </p:nvSpPr>
        <p:spPr/>
        <p:txBody>
          <a:bodyPr/>
          <a:lstStyle/>
          <a:p>
            <a:fld id="{CC05A776-8594-4643-8B23-C6D16F173EE0}" type="slidenum">
              <a:rPr lang="cs-CZ" smtClean="0"/>
              <a:t>10</a:t>
            </a:fld>
            <a:endParaRPr lang="cs-CZ"/>
          </a:p>
        </p:txBody>
      </p:sp>
    </p:spTree>
    <p:extLst>
      <p:ext uri="{BB962C8B-B14F-4D97-AF65-F5344CB8AC3E}">
        <p14:creationId xmlns:p14="http://schemas.microsoft.com/office/powerpoint/2010/main" val="2402864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a:solidFill>
                  <a:srgbClr val="FF0000"/>
                </a:solidFill>
              </a:rPr>
              <a:t>WHO</a:t>
            </a:r>
            <a:r>
              <a:rPr lang="cs-CZ" sz="4000" dirty="0"/>
              <a:t> </a:t>
            </a:r>
            <a:r>
              <a:rPr lang="cs-CZ" sz="4000" dirty="0">
                <a:solidFill>
                  <a:srgbClr val="92D050"/>
                </a:solidFill>
              </a:rPr>
              <a:t>WHAT</a:t>
            </a:r>
            <a:r>
              <a:rPr lang="cs-CZ" sz="4000" dirty="0"/>
              <a:t> WHEN </a:t>
            </a:r>
            <a:r>
              <a:rPr lang="cs-CZ" sz="4000" dirty="0">
                <a:solidFill>
                  <a:srgbClr val="0070C0"/>
                </a:solidFill>
              </a:rPr>
              <a:t>WHERE</a:t>
            </a:r>
            <a:r>
              <a:rPr lang="cs-CZ" sz="4000" dirty="0"/>
              <a:t> </a:t>
            </a:r>
            <a:r>
              <a:rPr lang="cs-CZ" sz="4000" dirty="0">
                <a:solidFill>
                  <a:srgbClr val="FFC000"/>
                </a:solidFill>
              </a:rPr>
              <a:t>EXTENT</a:t>
            </a:r>
          </a:p>
        </p:txBody>
      </p:sp>
      <p:sp>
        <p:nvSpPr>
          <p:cNvPr id="4" name="Zástupný symbol pro číslo snímku 3"/>
          <p:cNvSpPr>
            <a:spLocks noGrp="1"/>
          </p:cNvSpPr>
          <p:nvPr>
            <p:ph type="sldNum" sz="quarter" idx="12"/>
          </p:nvPr>
        </p:nvSpPr>
        <p:spPr/>
        <p:txBody>
          <a:bodyPr/>
          <a:lstStyle/>
          <a:p>
            <a:fld id="{CC05A776-8594-4643-8B23-C6D16F173EE0}" type="slidenum">
              <a:rPr lang="cs-CZ" smtClean="0"/>
              <a:t>11</a:t>
            </a:fld>
            <a:endParaRPr lang="cs-C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140968"/>
            <a:ext cx="131334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322" y="1978478"/>
            <a:ext cx="1629218" cy="1114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4487416"/>
            <a:ext cx="1331701" cy="137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1204956"/>
            <a:ext cx="2467608" cy="246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4653136"/>
            <a:ext cx="24955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Šipka dolů 4"/>
          <p:cNvSpPr/>
          <p:nvPr/>
        </p:nvSpPr>
        <p:spPr>
          <a:xfrm>
            <a:off x="971600" y="1340768"/>
            <a:ext cx="504056" cy="13310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lů 10"/>
          <p:cNvSpPr/>
          <p:nvPr/>
        </p:nvSpPr>
        <p:spPr>
          <a:xfrm>
            <a:off x="2536138" y="1204956"/>
            <a:ext cx="451686" cy="495852"/>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lů 11"/>
          <p:cNvSpPr/>
          <p:nvPr/>
        </p:nvSpPr>
        <p:spPr>
          <a:xfrm>
            <a:off x="3815291" y="1182448"/>
            <a:ext cx="425743" cy="312633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lů 12"/>
          <p:cNvSpPr/>
          <p:nvPr/>
        </p:nvSpPr>
        <p:spPr>
          <a:xfrm>
            <a:off x="5521968" y="1132587"/>
            <a:ext cx="418184" cy="49585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dolů 13"/>
          <p:cNvSpPr/>
          <p:nvPr/>
        </p:nvSpPr>
        <p:spPr>
          <a:xfrm>
            <a:off x="7884367" y="2156748"/>
            <a:ext cx="480417" cy="215203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742" y="4750905"/>
            <a:ext cx="1045490" cy="1839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75811" y="5401816"/>
            <a:ext cx="1455249" cy="1336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08370" y="2871366"/>
            <a:ext cx="2675997" cy="830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ovéPole 7"/>
          <p:cNvSpPr txBox="1"/>
          <p:nvPr/>
        </p:nvSpPr>
        <p:spPr>
          <a:xfrm>
            <a:off x="1223628" y="5714304"/>
            <a:ext cx="1292275" cy="369332"/>
          </a:xfrm>
          <a:prstGeom prst="rect">
            <a:avLst/>
          </a:prstGeom>
          <a:noFill/>
        </p:spPr>
        <p:txBody>
          <a:bodyPr wrap="square" rtlCol="0">
            <a:spAutoFit/>
          </a:bodyPr>
          <a:lstStyle/>
          <a:p>
            <a:r>
              <a:rPr lang="cs-CZ" b="1" dirty="0" err="1">
                <a:solidFill>
                  <a:srgbClr val="FF0000"/>
                </a:solidFill>
              </a:rPr>
              <a:t>Who</a:t>
            </a:r>
            <a:r>
              <a:rPr lang="cs-CZ" b="1" dirty="0">
                <a:solidFill>
                  <a:srgbClr val="FF0000"/>
                </a:solidFill>
              </a:rPr>
              <a:t> not</a:t>
            </a:r>
          </a:p>
        </p:txBody>
      </p:sp>
      <p:sp>
        <p:nvSpPr>
          <p:cNvPr id="18" name="TextovéPole 17"/>
          <p:cNvSpPr txBox="1"/>
          <p:nvPr/>
        </p:nvSpPr>
        <p:spPr>
          <a:xfrm>
            <a:off x="2983536" y="6236036"/>
            <a:ext cx="1292275" cy="369332"/>
          </a:xfrm>
          <a:prstGeom prst="rect">
            <a:avLst/>
          </a:prstGeom>
          <a:noFill/>
        </p:spPr>
        <p:txBody>
          <a:bodyPr wrap="square" rtlCol="0">
            <a:spAutoFit/>
          </a:bodyPr>
          <a:lstStyle/>
          <a:p>
            <a:r>
              <a:rPr lang="cs-CZ" b="1" dirty="0" err="1"/>
              <a:t>When</a:t>
            </a:r>
            <a:r>
              <a:rPr lang="cs-CZ" b="1" dirty="0"/>
              <a:t> not</a:t>
            </a:r>
          </a:p>
        </p:txBody>
      </p:sp>
      <p:sp>
        <p:nvSpPr>
          <p:cNvPr id="19" name="TextovéPole 18"/>
          <p:cNvSpPr txBox="1"/>
          <p:nvPr/>
        </p:nvSpPr>
        <p:spPr>
          <a:xfrm>
            <a:off x="6176119" y="3724543"/>
            <a:ext cx="1292275" cy="369332"/>
          </a:xfrm>
          <a:prstGeom prst="rect">
            <a:avLst/>
          </a:prstGeom>
          <a:noFill/>
        </p:spPr>
        <p:txBody>
          <a:bodyPr wrap="square" rtlCol="0">
            <a:spAutoFit/>
          </a:bodyPr>
          <a:lstStyle/>
          <a:p>
            <a:r>
              <a:rPr lang="cs-CZ" b="1" dirty="0" err="1">
                <a:solidFill>
                  <a:srgbClr val="0070C0"/>
                </a:solidFill>
              </a:rPr>
              <a:t>Where</a:t>
            </a:r>
            <a:r>
              <a:rPr lang="cs-CZ" b="1" dirty="0">
                <a:solidFill>
                  <a:srgbClr val="0070C0"/>
                </a:solidFill>
              </a:rPr>
              <a:t> not</a:t>
            </a:r>
          </a:p>
        </p:txBody>
      </p:sp>
      <p:sp>
        <p:nvSpPr>
          <p:cNvPr id="20" name="TextovéPole 19"/>
          <p:cNvSpPr txBox="1"/>
          <p:nvPr/>
        </p:nvSpPr>
        <p:spPr>
          <a:xfrm>
            <a:off x="2261333" y="3892406"/>
            <a:ext cx="1292275" cy="369332"/>
          </a:xfrm>
          <a:prstGeom prst="rect">
            <a:avLst/>
          </a:prstGeom>
          <a:noFill/>
        </p:spPr>
        <p:txBody>
          <a:bodyPr wrap="square" rtlCol="0">
            <a:spAutoFit/>
          </a:bodyPr>
          <a:lstStyle/>
          <a:p>
            <a:r>
              <a:rPr lang="cs-CZ" b="1" dirty="0" err="1">
                <a:solidFill>
                  <a:srgbClr val="00B050"/>
                </a:solidFill>
              </a:rPr>
              <a:t>What</a:t>
            </a:r>
            <a:r>
              <a:rPr lang="cs-CZ" b="1" dirty="0">
                <a:solidFill>
                  <a:srgbClr val="00B050"/>
                </a:solidFill>
              </a:rPr>
              <a:t> not</a:t>
            </a:r>
          </a:p>
        </p:txBody>
      </p:sp>
      <p:pic>
        <p:nvPicPr>
          <p:cNvPr id="9"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1340" y="2779171"/>
            <a:ext cx="1123951" cy="10144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1716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b="1" dirty="0"/>
              <a:t>Make decision</a:t>
            </a:r>
            <a:r>
              <a:rPr lang="cs-CZ" b="1" dirty="0"/>
              <a:t> </a:t>
            </a:r>
            <a:r>
              <a:rPr lang="cs-CZ" sz="1600" i="1" dirty="0">
                <a:latin typeface="Verdana" pitchFamily="34" charset="0"/>
                <a:cs typeface="Times New Roman" pitchFamily="18" charset="0"/>
              </a:rPr>
              <a:t>(A </a:t>
            </a:r>
            <a:r>
              <a:rPr lang="en-US" sz="1600" i="1" dirty="0">
                <a:latin typeface="Verdana" pitchFamily="34" charset="0"/>
                <a:cs typeface="Times New Roman" pitchFamily="18" charset="0"/>
              </a:rPr>
              <a:t>choice between two or more alternatives</a:t>
            </a:r>
            <a:r>
              <a:rPr lang="cs-CZ" sz="1600" i="1" dirty="0">
                <a:latin typeface="Verdana" pitchFamily="34" charset="0"/>
                <a:cs typeface="Times New Roman" pitchFamily="18" charset="0"/>
              </a:rPr>
              <a:t>)</a:t>
            </a:r>
            <a:endParaRPr lang="en-US" sz="1600" dirty="0"/>
          </a:p>
        </p:txBody>
      </p:sp>
      <p:sp>
        <p:nvSpPr>
          <p:cNvPr id="3" name="Zástupný symbol pro obsah 2"/>
          <p:cNvSpPr>
            <a:spLocks noGrp="1"/>
          </p:cNvSpPr>
          <p:nvPr>
            <p:ph idx="1"/>
          </p:nvPr>
        </p:nvSpPr>
        <p:spPr>
          <a:xfrm>
            <a:off x="457200" y="1600200"/>
            <a:ext cx="8363272" cy="4525963"/>
          </a:xfrm>
        </p:spPr>
        <p:txBody>
          <a:bodyPr>
            <a:normAutofit fontScale="77500" lnSpcReduction="20000"/>
          </a:bodyPr>
          <a:lstStyle/>
          <a:p>
            <a:r>
              <a:rPr lang="en-US" dirty="0"/>
              <a:t>Identify what is being decided  </a:t>
            </a:r>
            <a:r>
              <a:rPr lang="en-US" sz="2100" dirty="0"/>
              <a:t>(quality, used methods</a:t>
            </a:r>
            <a:r>
              <a:rPr lang="cs-CZ" sz="2100" dirty="0"/>
              <a:t>)</a:t>
            </a:r>
            <a:r>
              <a:rPr lang="en-US" sz="2100" dirty="0"/>
              <a:t> </a:t>
            </a:r>
            <a:r>
              <a:rPr lang="en-US" sz="2100" i="1" dirty="0"/>
              <a:t>  </a:t>
            </a:r>
          </a:p>
          <a:p>
            <a:r>
              <a:rPr lang="en-US" dirty="0"/>
              <a:t>Establish and classify objectives </a:t>
            </a:r>
            <a:r>
              <a:rPr lang="en-US" sz="2600" dirty="0"/>
              <a:t>(main ones, minor ones,..)</a:t>
            </a:r>
            <a:r>
              <a:rPr lang="cs-CZ" sz="2600" dirty="0"/>
              <a:t> </a:t>
            </a:r>
            <a:r>
              <a:rPr lang="en-US" sz="2600" i="1" dirty="0"/>
              <a:t>- goals</a:t>
            </a:r>
          </a:p>
          <a:p>
            <a:r>
              <a:rPr lang="en-US" dirty="0"/>
              <a:t>Separate the objectives into </a:t>
            </a:r>
            <a:r>
              <a:rPr lang="en-US" b="1" dirty="0">
                <a:solidFill>
                  <a:srgbClr val="FF0000"/>
                </a:solidFill>
              </a:rPr>
              <a:t>must</a:t>
            </a:r>
            <a:r>
              <a:rPr lang="en-US" dirty="0"/>
              <a:t> </a:t>
            </a:r>
            <a:r>
              <a:rPr lang="en-US" sz="1500" i="1" dirty="0">
                <a:solidFill>
                  <a:srgbClr val="C00000"/>
                </a:solidFill>
              </a:rPr>
              <a:t>(</a:t>
            </a:r>
            <a:r>
              <a:rPr lang="en-US" sz="1500" b="1" i="1" dirty="0">
                <a:solidFill>
                  <a:srgbClr val="C00000"/>
                </a:solidFill>
              </a:rPr>
              <a:t>must to have</a:t>
            </a:r>
            <a:r>
              <a:rPr lang="en-US" sz="1500" i="1" dirty="0">
                <a:solidFill>
                  <a:srgbClr val="C00000"/>
                </a:solidFill>
              </a:rPr>
              <a:t>) </a:t>
            </a:r>
            <a:r>
              <a:rPr lang="en-US" dirty="0"/>
              <a:t>and </a:t>
            </a:r>
            <a:r>
              <a:rPr lang="en-US" b="1" dirty="0">
                <a:solidFill>
                  <a:schemeClr val="tx2">
                    <a:lumMod val="60000"/>
                    <a:lumOff val="40000"/>
                  </a:schemeClr>
                </a:solidFill>
              </a:rPr>
              <a:t>want </a:t>
            </a:r>
            <a:r>
              <a:rPr lang="en-US" sz="1500" i="1" dirty="0">
                <a:solidFill>
                  <a:srgbClr val="0070C0"/>
                </a:solidFill>
              </a:rPr>
              <a:t>(</a:t>
            </a:r>
            <a:r>
              <a:rPr lang="en-US" sz="1500" b="1" i="1" dirty="0">
                <a:solidFill>
                  <a:srgbClr val="0070C0"/>
                </a:solidFill>
              </a:rPr>
              <a:t>nice to have</a:t>
            </a:r>
            <a:r>
              <a:rPr lang="en-US" sz="1500" i="1" dirty="0">
                <a:solidFill>
                  <a:srgbClr val="0070C0"/>
                </a:solidFill>
              </a:rPr>
              <a:t>) </a:t>
            </a:r>
            <a:r>
              <a:rPr lang="en-US" dirty="0">
                <a:solidFill>
                  <a:srgbClr val="0070C0"/>
                </a:solidFill>
              </a:rPr>
              <a:t> </a:t>
            </a:r>
            <a:r>
              <a:rPr lang="en-US" dirty="0"/>
              <a:t>categories </a:t>
            </a:r>
            <a:r>
              <a:rPr lang="en-US" sz="2600" dirty="0"/>
              <a:t>(we have to assign </a:t>
            </a:r>
            <a:r>
              <a:rPr lang="en-US" sz="2600" b="1" dirty="0">
                <a:solidFill>
                  <a:schemeClr val="tx2">
                    <a:lumMod val="60000"/>
                    <a:lumOff val="40000"/>
                  </a:schemeClr>
                </a:solidFill>
              </a:rPr>
              <a:t>importance factors </a:t>
            </a:r>
            <a:r>
              <a:rPr lang="en-US" sz="2600" dirty="0"/>
              <a:t>from 1-10, where 10 is the most important </a:t>
            </a:r>
            <a:r>
              <a:rPr lang="en-US" b="1" dirty="0">
                <a:solidFill>
                  <a:schemeClr val="tx2">
                    <a:lumMod val="60000"/>
                    <a:lumOff val="40000"/>
                  </a:schemeClr>
                </a:solidFill>
              </a:rPr>
              <a:t>want</a:t>
            </a:r>
            <a:r>
              <a:rPr lang="en-US" sz="2600" dirty="0"/>
              <a:t> objective) and assign criterion rating (weights) </a:t>
            </a:r>
          </a:p>
          <a:p>
            <a:r>
              <a:rPr lang="en-US" dirty="0"/>
              <a:t>Generate the alternatives </a:t>
            </a:r>
            <a:r>
              <a:rPr lang="en-US" sz="1500" dirty="0"/>
              <a:t>(</a:t>
            </a:r>
            <a:r>
              <a:rPr lang="en-US" sz="2100" b="1" dirty="0">
                <a:solidFill>
                  <a:srgbClr val="00B050"/>
                </a:solidFill>
              </a:rPr>
              <a:t>we can do  it that way or we can take another way as well</a:t>
            </a:r>
            <a:r>
              <a:rPr lang="en-US" sz="2100" dirty="0"/>
              <a:t>)</a:t>
            </a:r>
          </a:p>
          <a:p>
            <a:r>
              <a:rPr lang="en-US" dirty="0"/>
              <a:t>Evaluate the alternatives by scoring the </a:t>
            </a:r>
            <a:r>
              <a:rPr lang="en-US" b="1" dirty="0">
                <a:solidFill>
                  <a:schemeClr val="tx2">
                    <a:lumMod val="60000"/>
                    <a:lumOff val="40000"/>
                  </a:schemeClr>
                </a:solidFill>
              </a:rPr>
              <a:t>wants</a:t>
            </a:r>
            <a:r>
              <a:rPr lang="en-US" dirty="0"/>
              <a:t> against the main objective – </a:t>
            </a:r>
            <a:r>
              <a:rPr lang="en-US" b="1" i="1" dirty="0">
                <a:solidFill>
                  <a:srgbClr val="00B050"/>
                </a:solidFill>
              </a:rPr>
              <a:t>see next slides</a:t>
            </a:r>
          </a:p>
          <a:p>
            <a:r>
              <a:rPr lang="en-US" dirty="0"/>
              <a:t>Review adverse (harmful) consequences of your corrective steps (risk evaluation, risk assessment) </a:t>
            </a:r>
          </a:p>
          <a:p>
            <a:r>
              <a:rPr lang="en-US" dirty="0"/>
              <a:t>Make the best possible choice </a:t>
            </a:r>
            <a:r>
              <a:rPr lang="en-US" b="1" dirty="0">
                <a:solidFill>
                  <a:srgbClr val="FF0000"/>
                </a:solidFill>
              </a:rPr>
              <a:t>what to do</a:t>
            </a:r>
          </a:p>
          <a:p>
            <a:endParaRPr lang="en-US" dirty="0"/>
          </a:p>
        </p:txBody>
      </p:sp>
      <p:sp>
        <p:nvSpPr>
          <p:cNvPr id="4" name="Šipka doprava 3"/>
          <p:cNvSpPr/>
          <p:nvPr/>
        </p:nvSpPr>
        <p:spPr>
          <a:xfrm>
            <a:off x="5220072" y="4293096"/>
            <a:ext cx="3024336"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Zástupný symbol pro číslo snímku 4"/>
          <p:cNvSpPr>
            <a:spLocks noGrp="1"/>
          </p:cNvSpPr>
          <p:nvPr>
            <p:ph type="sldNum" sz="quarter" idx="12"/>
          </p:nvPr>
        </p:nvSpPr>
        <p:spPr/>
        <p:txBody>
          <a:bodyPr/>
          <a:lstStyle/>
          <a:p>
            <a:fld id="{CC05A776-8594-4643-8B23-C6D16F173EE0}" type="slidenum">
              <a:rPr lang="cs-CZ" smtClean="0"/>
              <a:t>12</a:t>
            </a:fld>
            <a:endParaRPr lang="cs-CZ"/>
          </a:p>
        </p:txBody>
      </p:sp>
      <p:sp>
        <p:nvSpPr>
          <p:cNvPr id="6" name="Šipka: doprava 5">
            <a:extLst>
              <a:ext uri="{FF2B5EF4-FFF2-40B4-BE49-F238E27FC236}">
                <a16:creationId xmlns:a16="http://schemas.microsoft.com/office/drawing/2014/main" id="{38E953E9-BB7F-4FA8-85CB-FC4BC879EA82}"/>
              </a:ext>
            </a:extLst>
          </p:cNvPr>
          <p:cNvSpPr/>
          <p:nvPr/>
        </p:nvSpPr>
        <p:spPr>
          <a:xfrm>
            <a:off x="6804248" y="5301208"/>
            <a:ext cx="1440160" cy="824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CZ</a:t>
            </a:r>
          </a:p>
        </p:txBody>
      </p:sp>
    </p:spTree>
    <p:extLst>
      <p:ext uri="{BB962C8B-B14F-4D97-AF65-F5344CB8AC3E}">
        <p14:creationId xmlns:p14="http://schemas.microsoft.com/office/powerpoint/2010/main" val="158523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Udělat rozhodnutí </a:t>
            </a:r>
            <a:r>
              <a:rPr lang="cs-CZ" sz="1600" i="1" dirty="0">
                <a:latin typeface="Verdana" pitchFamily="34" charset="0"/>
                <a:cs typeface="Times New Roman" pitchFamily="18" charset="0"/>
              </a:rPr>
              <a:t>(výběr mezi více alternativami za různých okolností) </a:t>
            </a:r>
            <a:endParaRPr lang="en-US" sz="1600" dirty="0"/>
          </a:p>
        </p:txBody>
      </p:sp>
      <p:sp>
        <p:nvSpPr>
          <p:cNvPr id="3" name="Zástupný symbol pro obsah 2"/>
          <p:cNvSpPr>
            <a:spLocks noGrp="1"/>
          </p:cNvSpPr>
          <p:nvPr>
            <p:ph idx="1"/>
          </p:nvPr>
        </p:nvSpPr>
        <p:spPr>
          <a:xfrm>
            <a:off x="457200" y="1600200"/>
            <a:ext cx="8363272" cy="4525963"/>
          </a:xfrm>
        </p:spPr>
        <p:txBody>
          <a:bodyPr>
            <a:normAutofit fontScale="77500" lnSpcReduction="20000"/>
          </a:bodyPr>
          <a:lstStyle/>
          <a:p>
            <a:r>
              <a:rPr lang="cs-CZ" dirty="0"/>
              <a:t>O čem se má rozhodovat a jak </a:t>
            </a:r>
            <a:r>
              <a:rPr lang="en-US" dirty="0"/>
              <a:t>  </a:t>
            </a:r>
            <a:r>
              <a:rPr lang="en-US" sz="2100" dirty="0"/>
              <a:t>(</a:t>
            </a:r>
            <a:r>
              <a:rPr lang="cs-CZ" sz="2100" dirty="0"/>
              <a:t>kvalita, použité metody)</a:t>
            </a:r>
            <a:r>
              <a:rPr lang="en-US" sz="2100" dirty="0"/>
              <a:t> </a:t>
            </a:r>
            <a:r>
              <a:rPr lang="en-US" sz="2100" i="1" dirty="0"/>
              <a:t>  </a:t>
            </a:r>
          </a:p>
          <a:p>
            <a:r>
              <a:rPr lang="cs-CZ" dirty="0"/>
              <a:t>Klasifikace cílů </a:t>
            </a:r>
            <a:r>
              <a:rPr lang="en-US" sz="2600" dirty="0"/>
              <a:t>(m</a:t>
            </a:r>
            <a:r>
              <a:rPr lang="cs-CZ" sz="2600" dirty="0"/>
              <a:t>důležité, méně důležité</a:t>
            </a:r>
            <a:r>
              <a:rPr lang="en-US" sz="2600" dirty="0"/>
              <a:t>..)</a:t>
            </a:r>
            <a:r>
              <a:rPr lang="cs-CZ" sz="2600" dirty="0"/>
              <a:t> </a:t>
            </a:r>
            <a:endParaRPr lang="en-US" sz="2600" i="1" dirty="0"/>
          </a:p>
          <a:p>
            <a:r>
              <a:rPr lang="cs-CZ" dirty="0"/>
              <a:t>Rozdělení cílů  na</a:t>
            </a:r>
            <a:r>
              <a:rPr lang="en-US" dirty="0"/>
              <a:t> </a:t>
            </a:r>
            <a:r>
              <a:rPr lang="en-US" b="1" dirty="0">
                <a:solidFill>
                  <a:srgbClr val="FF0000"/>
                </a:solidFill>
              </a:rPr>
              <a:t>must</a:t>
            </a:r>
            <a:r>
              <a:rPr lang="en-US" dirty="0"/>
              <a:t> </a:t>
            </a:r>
            <a:r>
              <a:rPr lang="en-US" sz="1500" i="1" dirty="0">
                <a:solidFill>
                  <a:srgbClr val="C00000"/>
                </a:solidFill>
              </a:rPr>
              <a:t>(</a:t>
            </a:r>
            <a:r>
              <a:rPr lang="en-US" sz="1500" b="1" i="1" dirty="0">
                <a:solidFill>
                  <a:srgbClr val="C00000"/>
                </a:solidFill>
              </a:rPr>
              <a:t>must to have</a:t>
            </a:r>
            <a:r>
              <a:rPr lang="en-US" sz="1500" i="1" dirty="0">
                <a:solidFill>
                  <a:srgbClr val="C00000"/>
                </a:solidFill>
              </a:rPr>
              <a:t>) </a:t>
            </a:r>
            <a:r>
              <a:rPr lang="cs-CZ" sz="1500" i="1" dirty="0">
                <a:solidFill>
                  <a:srgbClr val="C00000"/>
                </a:solidFill>
              </a:rPr>
              <a:t> </a:t>
            </a:r>
            <a:r>
              <a:rPr lang="en-US" dirty="0"/>
              <a:t>a </a:t>
            </a:r>
            <a:r>
              <a:rPr lang="en-US" b="1" dirty="0">
                <a:solidFill>
                  <a:schemeClr val="tx2">
                    <a:lumMod val="60000"/>
                    <a:lumOff val="40000"/>
                  </a:schemeClr>
                </a:solidFill>
              </a:rPr>
              <a:t>want </a:t>
            </a:r>
            <a:r>
              <a:rPr lang="en-US" sz="1500" i="1" dirty="0">
                <a:solidFill>
                  <a:srgbClr val="0070C0"/>
                </a:solidFill>
              </a:rPr>
              <a:t>(</a:t>
            </a:r>
            <a:r>
              <a:rPr lang="en-US" sz="1500" b="1" i="1" dirty="0">
                <a:solidFill>
                  <a:srgbClr val="0070C0"/>
                </a:solidFill>
              </a:rPr>
              <a:t>nice to have</a:t>
            </a:r>
            <a:r>
              <a:rPr lang="en-US" sz="1500" i="1" dirty="0">
                <a:solidFill>
                  <a:srgbClr val="0070C0"/>
                </a:solidFill>
              </a:rPr>
              <a:t>) </a:t>
            </a:r>
            <a:r>
              <a:rPr lang="en-US" dirty="0">
                <a:solidFill>
                  <a:srgbClr val="0070C0"/>
                </a:solidFill>
              </a:rPr>
              <a:t> </a:t>
            </a:r>
            <a:r>
              <a:rPr lang="cs-CZ" dirty="0">
                <a:solidFill>
                  <a:srgbClr val="0070C0"/>
                </a:solidFill>
              </a:rPr>
              <a:t>kategorie </a:t>
            </a:r>
            <a:r>
              <a:rPr lang="en-US" dirty="0"/>
              <a:t> </a:t>
            </a:r>
            <a:endParaRPr lang="cs-CZ" dirty="0"/>
          </a:p>
          <a:p>
            <a:r>
              <a:rPr lang="en-US" sz="2600" dirty="0"/>
              <a:t>(</a:t>
            </a:r>
            <a:r>
              <a:rPr lang="cs-CZ" sz="2600" dirty="0"/>
              <a:t>přiřadíme </a:t>
            </a:r>
            <a:r>
              <a:rPr lang="cs-CZ" sz="2600" b="1" dirty="0">
                <a:solidFill>
                  <a:srgbClr val="0070C0"/>
                </a:solidFill>
              </a:rPr>
              <a:t>faktory důležitosti </a:t>
            </a:r>
            <a:r>
              <a:rPr lang="cs-CZ" sz="2600" dirty="0"/>
              <a:t> </a:t>
            </a:r>
            <a:r>
              <a:rPr lang="en-US" sz="2600" dirty="0"/>
              <a:t>1-10, </a:t>
            </a:r>
            <a:r>
              <a:rPr lang="cs-CZ" sz="2600" dirty="0"/>
              <a:t>kde </a:t>
            </a:r>
            <a:r>
              <a:rPr lang="en-US" sz="2600" dirty="0"/>
              <a:t>10 </a:t>
            </a:r>
            <a:r>
              <a:rPr lang="cs-CZ" sz="2600" dirty="0"/>
              <a:t>je nejdůležitější faktor (váha)  pro všechny </a:t>
            </a:r>
            <a:r>
              <a:rPr lang="en-US" b="1" dirty="0">
                <a:solidFill>
                  <a:schemeClr val="tx2">
                    <a:lumMod val="60000"/>
                    <a:lumOff val="40000"/>
                  </a:schemeClr>
                </a:solidFill>
              </a:rPr>
              <a:t>want</a:t>
            </a:r>
            <a:r>
              <a:rPr lang="en-US" sz="2600" dirty="0"/>
              <a:t> </a:t>
            </a:r>
            <a:r>
              <a:rPr lang="cs-CZ" sz="2600" dirty="0"/>
              <a:t>cíle  </a:t>
            </a:r>
            <a:r>
              <a:rPr lang="en-US" sz="2600" dirty="0"/>
              <a:t>s) </a:t>
            </a:r>
          </a:p>
          <a:p>
            <a:r>
              <a:rPr lang="cs-CZ" dirty="0"/>
              <a:t>Navrhneme alternativy </a:t>
            </a:r>
            <a:r>
              <a:rPr lang="en-US" sz="1500" dirty="0"/>
              <a:t>(</a:t>
            </a:r>
            <a:r>
              <a:rPr lang="cs-CZ" sz="2100" b="1" dirty="0">
                <a:solidFill>
                  <a:srgbClr val="00B050"/>
                </a:solidFill>
              </a:rPr>
              <a:t> </a:t>
            </a:r>
            <a:endParaRPr lang="en-US" sz="2100" dirty="0"/>
          </a:p>
          <a:p>
            <a:r>
              <a:rPr lang="cs-CZ" dirty="0"/>
              <a:t>Vyhodnotíme alternativy s pomocí bodů </a:t>
            </a:r>
            <a:r>
              <a:rPr lang="cs-CZ" sz="2600" b="1" dirty="0">
                <a:solidFill>
                  <a:srgbClr val="0070C0"/>
                </a:solidFill>
              </a:rPr>
              <a:t>faktorů důležitosti </a:t>
            </a:r>
            <a:r>
              <a:rPr lang="en-US" sz="2600" b="1" dirty="0">
                <a:solidFill>
                  <a:srgbClr val="0070C0"/>
                </a:solidFill>
              </a:rPr>
              <a:t> </a:t>
            </a:r>
            <a:r>
              <a:rPr lang="cs-CZ" dirty="0"/>
              <a:t>přiřazených k </a:t>
            </a:r>
            <a:r>
              <a:rPr lang="en-US" b="1" dirty="0">
                <a:solidFill>
                  <a:schemeClr val="tx2">
                    <a:lumMod val="60000"/>
                    <a:lumOff val="40000"/>
                  </a:schemeClr>
                </a:solidFill>
              </a:rPr>
              <a:t>wants</a:t>
            </a:r>
            <a:r>
              <a:rPr lang="en-US" dirty="0"/>
              <a:t> </a:t>
            </a:r>
            <a:r>
              <a:rPr lang="cs-CZ" dirty="0"/>
              <a:t>cílů  vhledem k cíli hlavnímu </a:t>
            </a:r>
            <a:endParaRPr lang="en-US" b="1" i="1" dirty="0">
              <a:solidFill>
                <a:srgbClr val="00B050"/>
              </a:solidFill>
            </a:endParaRPr>
          </a:p>
          <a:p>
            <a:r>
              <a:rPr lang="cs-CZ" dirty="0"/>
              <a:t>Posoudit nepříznivé (škodlivé) důsledky svých nápravných kroků (hodnocení rizika, posouzení rizik), potvrzení a realizace té nejlepší volby  </a:t>
            </a:r>
            <a:endParaRPr lang="en-US" dirty="0"/>
          </a:p>
          <a:p>
            <a:r>
              <a:rPr lang="cs-CZ" dirty="0"/>
              <a:t>Udělejte nejlepší možnou volbu  </a:t>
            </a:r>
            <a:endParaRPr lang="en-US" b="1" dirty="0">
              <a:solidFill>
                <a:srgbClr val="FF0000"/>
              </a:solidFill>
            </a:endParaRPr>
          </a:p>
          <a:p>
            <a:endParaRPr lang="en-US" dirty="0"/>
          </a:p>
        </p:txBody>
      </p:sp>
      <p:sp>
        <p:nvSpPr>
          <p:cNvPr id="4" name="Šipka doprava 3"/>
          <p:cNvSpPr/>
          <p:nvPr/>
        </p:nvSpPr>
        <p:spPr>
          <a:xfrm>
            <a:off x="5220072" y="5229200"/>
            <a:ext cx="3024336" cy="10801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Zástupný symbol pro číslo snímku 4"/>
          <p:cNvSpPr>
            <a:spLocks noGrp="1"/>
          </p:cNvSpPr>
          <p:nvPr>
            <p:ph type="sldNum" sz="quarter" idx="12"/>
          </p:nvPr>
        </p:nvSpPr>
        <p:spPr/>
        <p:txBody>
          <a:bodyPr/>
          <a:lstStyle/>
          <a:p>
            <a:fld id="{CC05A776-8594-4643-8B23-C6D16F173EE0}" type="slidenum">
              <a:rPr lang="cs-CZ" smtClean="0"/>
              <a:t>13</a:t>
            </a:fld>
            <a:endParaRPr lang="cs-CZ"/>
          </a:p>
        </p:txBody>
      </p:sp>
    </p:spTree>
    <p:extLst>
      <p:ext uri="{BB962C8B-B14F-4D97-AF65-F5344CB8AC3E}">
        <p14:creationId xmlns:p14="http://schemas.microsoft.com/office/powerpoint/2010/main" val="1033718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Criteria rating </a:t>
            </a: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842" y="1659558"/>
            <a:ext cx="8077200" cy="284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ál 3"/>
          <p:cNvSpPr/>
          <p:nvPr/>
        </p:nvSpPr>
        <p:spPr>
          <a:xfrm>
            <a:off x="3203848" y="1844824"/>
            <a:ext cx="648072" cy="216024"/>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p:cNvSpPr/>
          <p:nvPr/>
        </p:nvSpPr>
        <p:spPr>
          <a:xfrm>
            <a:off x="5004048" y="1844824"/>
            <a:ext cx="648072" cy="216024"/>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p:cNvSpPr/>
          <p:nvPr/>
        </p:nvSpPr>
        <p:spPr>
          <a:xfrm>
            <a:off x="6660232" y="1844824"/>
            <a:ext cx="648072" cy="216024"/>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p:cNvCxnSpPr>
            <a:stCxn id="4" idx="3"/>
          </p:cNvCxnSpPr>
          <p:nvPr/>
        </p:nvCxnSpPr>
        <p:spPr>
          <a:xfrm flipH="1">
            <a:off x="3059832" y="2029212"/>
            <a:ext cx="238924" cy="6077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H="1">
            <a:off x="4884586" y="2032731"/>
            <a:ext cx="238924" cy="6077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flipH="1">
            <a:off x="6660232" y="2060848"/>
            <a:ext cx="238924" cy="6077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Ovál 10"/>
          <p:cNvSpPr/>
          <p:nvPr/>
        </p:nvSpPr>
        <p:spPr>
          <a:xfrm>
            <a:off x="8024370" y="2100614"/>
            <a:ext cx="648072" cy="216024"/>
          </a:xfrm>
          <a:prstGeom prst="ellipse">
            <a:avLst/>
          </a:prstGeom>
          <a:solidFill>
            <a:srgbClr val="00B050">
              <a:alpha val="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00B050"/>
              </a:solidFill>
            </a:endParaRPr>
          </a:p>
        </p:txBody>
      </p:sp>
      <p:sp>
        <p:nvSpPr>
          <p:cNvPr id="7" name="Šipka doprava 6"/>
          <p:cNvSpPr/>
          <p:nvPr/>
        </p:nvSpPr>
        <p:spPr>
          <a:xfrm>
            <a:off x="2246644" y="4509120"/>
            <a:ext cx="5400600" cy="136815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rPr>
              <a:t>See similar example on the next slide</a:t>
            </a:r>
          </a:p>
        </p:txBody>
      </p:sp>
      <p:sp>
        <p:nvSpPr>
          <p:cNvPr id="12" name="Zástupný symbol pro číslo snímku 11"/>
          <p:cNvSpPr>
            <a:spLocks noGrp="1"/>
          </p:cNvSpPr>
          <p:nvPr>
            <p:ph type="sldNum" sz="quarter" idx="12"/>
          </p:nvPr>
        </p:nvSpPr>
        <p:spPr/>
        <p:txBody>
          <a:bodyPr/>
          <a:lstStyle/>
          <a:p>
            <a:fld id="{CC05A776-8594-4643-8B23-C6D16F173EE0}" type="slidenum">
              <a:rPr lang="cs-CZ" smtClean="0"/>
              <a:t>14</a:t>
            </a:fld>
            <a:endParaRPr lang="cs-CZ" dirty="0"/>
          </a:p>
        </p:txBody>
      </p:sp>
      <p:sp>
        <p:nvSpPr>
          <p:cNvPr id="13" name="TextovéPole 12"/>
          <p:cNvSpPr txBox="1"/>
          <p:nvPr/>
        </p:nvSpPr>
        <p:spPr>
          <a:xfrm>
            <a:off x="491668" y="5767516"/>
            <a:ext cx="6369372" cy="923330"/>
          </a:xfrm>
          <a:prstGeom prst="rect">
            <a:avLst/>
          </a:prstGeom>
          <a:noFill/>
        </p:spPr>
        <p:txBody>
          <a:bodyPr wrap="none" rtlCol="0">
            <a:spAutoFit/>
          </a:bodyPr>
          <a:lstStyle/>
          <a:p>
            <a:r>
              <a:rPr lang="en-US" dirty="0"/>
              <a:t>Importance can be understood as a Satisfaction score, </a:t>
            </a:r>
          </a:p>
          <a:p>
            <a:r>
              <a:rPr lang="en-US" dirty="0"/>
              <a:t>meaning desirable but not essential. </a:t>
            </a:r>
          </a:p>
          <a:p>
            <a:r>
              <a:rPr lang="en-US" dirty="0"/>
              <a:t>Criteria rating is related to want criteria and every car property  </a:t>
            </a:r>
          </a:p>
        </p:txBody>
      </p:sp>
    </p:spTree>
    <p:extLst>
      <p:ext uri="{BB962C8B-B14F-4D97-AF65-F5344CB8AC3E}">
        <p14:creationId xmlns:p14="http://schemas.microsoft.com/office/powerpoint/2010/main" val="390655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Which car to buy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1690688"/>
            <a:ext cx="6334125"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ástupný symbol pro číslo snímku 2"/>
          <p:cNvSpPr>
            <a:spLocks noGrp="1"/>
          </p:cNvSpPr>
          <p:nvPr>
            <p:ph type="sldNum" sz="quarter" idx="12"/>
          </p:nvPr>
        </p:nvSpPr>
        <p:spPr/>
        <p:txBody>
          <a:bodyPr/>
          <a:lstStyle/>
          <a:p>
            <a:fld id="{CC05A776-8594-4643-8B23-C6D16F173EE0}" type="slidenum">
              <a:rPr lang="cs-CZ" smtClean="0"/>
              <a:t>15</a:t>
            </a:fld>
            <a:endParaRPr lang="cs-CZ"/>
          </a:p>
        </p:txBody>
      </p:sp>
      <p:sp>
        <p:nvSpPr>
          <p:cNvPr id="5" name="TextovéPole 4"/>
          <p:cNvSpPr txBox="1"/>
          <p:nvPr/>
        </p:nvSpPr>
        <p:spPr>
          <a:xfrm>
            <a:off x="3464527" y="5498034"/>
            <a:ext cx="1658083" cy="369332"/>
          </a:xfrm>
          <a:prstGeom prst="rect">
            <a:avLst/>
          </a:prstGeom>
          <a:noFill/>
        </p:spPr>
        <p:txBody>
          <a:bodyPr wrap="none" rtlCol="0">
            <a:spAutoFit/>
          </a:bodyPr>
          <a:lstStyle/>
          <a:p>
            <a:r>
              <a:rPr lang="en-US" dirty="0"/>
              <a:t>Criterion rating </a:t>
            </a:r>
          </a:p>
        </p:txBody>
      </p:sp>
      <p:cxnSp>
        <p:nvCxnSpPr>
          <p:cNvPr id="7" name="Přímá spojnice se šipkou 6"/>
          <p:cNvCxnSpPr/>
          <p:nvPr/>
        </p:nvCxnSpPr>
        <p:spPr>
          <a:xfrm flipV="1">
            <a:off x="2123728" y="3573016"/>
            <a:ext cx="613017"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1425650" y="5518676"/>
            <a:ext cx="237566" cy="369332"/>
          </a:xfrm>
          <a:prstGeom prst="rect">
            <a:avLst/>
          </a:prstGeom>
          <a:noFill/>
        </p:spPr>
        <p:txBody>
          <a:bodyPr wrap="none" rtlCol="0">
            <a:spAutoFit/>
          </a:bodyPr>
          <a:lstStyle/>
          <a:p>
            <a:r>
              <a:rPr lang="cs-CZ" dirty="0"/>
              <a:t> </a:t>
            </a:r>
            <a:endParaRPr lang="en-US" dirty="0"/>
          </a:p>
        </p:txBody>
      </p:sp>
      <p:cxnSp>
        <p:nvCxnSpPr>
          <p:cNvPr id="10" name="Přímá spojnice se šipkou 9"/>
          <p:cNvCxnSpPr/>
          <p:nvPr/>
        </p:nvCxnSpPr>
        <p:spPr>
          <a:xfrm flipH="1" flipV="1">
            <a:off x="3491880" y="3356992"/>
            <a:ext cx="288032" cy="21616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Obdélník 3"/>
          <p:cNvSpPr/>
          <p:nvPr/>
        </p:nvSpPr>
        <p:spPr>
          <a:xfrm>
            <a:off x="683568" y="5767664"/>
            <a:ext cx="4572000" cy="646331"/>
          </a:xfrm>
          <a:prstGeom prst="rect">
            <a:avLst/>
          </a:prstGeom>
        </p:spPr>
        <p:txBody>
          <a:bodyPr>
            <a:spAutoFit/>
          </a:bodyPr>
          <a:lstStyle/>
          <a:p>
            <a:r>
              <a:rPr lang="en-US" dirty="0"/>
              <a:t>Importance score, meaning</a:t>
            </a:r>
          </a:p>
          <a:p>
            <a:r>
              <a:rPr lang="en-US" dirty="0"/>
              <a:t>desirable but not essential. </a:t>
            </a:r>
          </a:p>
        </p:txBody>
      </p:sp>
      <p:sp>
        <p:nvSpPr>
          <p:cNvPr id="6" name="Ovál 5"/>
          <p:cNvSpPr/>
          <p:nvPr/>
        </p:nvSpPr>
        <p:spPr>
          <a:xfrm>
            <a:off x="4293568" y="4725144"/>
            <a:ext cx="1160276" cy="64807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3831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CC05A776-8594-4643-8B23-C6D16F173EE0}" type="slidenum">
              <a:rPr lang="cs-CZ" smtClean="0"/>
              <a:t>16</a:t>
            </a:fld>
            <a:endParaRPr lang="cs-CZ"/>
          </a:p>
        </p:txBody>
      </p:sp>
      <p:sp>
        <p:nvSpPr>
          <p:cNvPr id="3" name="Obdélník 2"/>
          <p:cNvSpPr/>
          <p:nvPr/>
        </p:nvSpPr>
        <p:spPr>
          <a:xfrm>
            <a:off x="827584" y="1443841"/>
            <a:ext cx="7416824" cy="3693319"/>
          </a:xfrm>
          <a:prstGeom prst="rect">
            <a:avLst/>
          </a:prstGeom>
        </p:spPr>
        <p:txBody>
          <a:bodyPr wrap="square">
            <a:spAutoFit/>
          </a:bodyPr>
          <a:lstStyle/>
          <a:p>
            <a:r>
              <a:rPr lang="en-US" b="1" dirty="0">
                <a:solidFill>
                  <a:srgbClr val="FF0000"/>
                </a:solidFill>
              </a:rPr>
              <a:t>Step 1 Problem</a:t>
            </a:r>
            <a:r>
              <a:rPr lang="en-US" dirty="0"/>
              <a:t>: </a:t>
            </a:r>
            <a:r>
              <a:rPr lang="en-US" b="1" dirty="0"/>
              <a:t>Pick a replacement vehicle for the motor pool fleet</a:t>
            </a:r>
          </a:p>
          <a:p>
            <a:endParaRPr lang="cs-CZ" dirty="0"/>
          </a:p>
          <a:p>
            <a:r>
              <a:rPr lang="en-US" dirty="0"/>
              <a:t>The definition of the problem dictates the requirements. As the vehicle is for a motor pool, the requirements</a:t>
            </a:r>
            <a:r>
              <a:rPr lang="cs-CZ" dirty="0"/>
              <a:t> </a:t>
            </a:r>
            <a:r>
              <a:rPr lang="en-US" dirty="0"/>
              <a:t>will differ from those for a family car, for example.</a:t>
            </a:r>
          </a:p>
          <a:p>
            <a:endParaRPr lang="cs-CZ" dirty="0"/>
          </a:p>
          <a:p>
            <a:endParaRPr lang="cs-CZ" dirty="0"/>
          </a:p>
          <a:p>
            <a:r>
              <a:rPr lang="en-US" b="1" dirty="0">
                <a:solidFill>
                  <a:srgbClr val="FF0000"/>
                </a:solidFill>
              </a:rPr>
              <a:t>Step 2 Requirements:</a:t>
            </a:r>
            <a:endParaRPr lang="cs-CZ" b="1" dirty="0">
              <a:solidFill>
                <a:srgbClr val="FF0000"/>
              </a:solidFill>
            </a:endParaRPr>
          </a:p>
          <a:p>
            <a:endParaRPr lang="en-US" b="1" dirty="0"/>
          </a:p>
          <a:p>
            <a:r>
              <a:rPr lang="en-US" dirty="0"/>
              <a:t>1. Vehicle shall be made in </a:t>
            </a:r>
            <a:r>
              <a:rPr lang="en-US" b="1" dirty="0"/>
              <a:t>U. S. A.</a:t>
            </a:r>
          </a:p>
          <a:p>
            <a:r>
              <a:rPr lang="en-US" dirty="0"/>
              <a:t>2. Vehicle shall seat at least </a:t>
            </a:r>
            <a:r>
              <a:rPr lang="en-US" b="1" dirty="0"/>
              <a:t>four adults</a:t>
            </a:r>
            <a:r>
              <a:rPr lang="en-US" dirty="0"/>
              <a:t>, but no more than </a:t>
            </a:r>
            <a:r>
              <a:rPr lang="en-US" b="1" dirty="0"/>
              <a:t>six adults</a:t>
            </a:r>
          </a:p>
          <a:p>
            <a:r>
              <a:rPr lang="en-US" dirty="0"/>
              <a:t>3. Vehicle shall cost no more than </a:t>
            </a:r>
            <a:r>
              <a:rPr lang="en-US" b="1" dirty="0"/>
              <a:t>$28,000</a:t>
            </a:r>
          </a:p>
          <a:p>
            <a:r>
              <a:rPr lang="en-US" dirty="0"/>
              <a:t>4. Vehicle shall be </a:t>
            </a:r>
            <a:r>
              <a:rPr lang="en-US" b="1" dirty="0"/>
              <a:t>new and the current model year</a:t>
            </a:r>
            <a:endParaRPr lang="cs-CZ" b="1" dirty="0"/>
          </a:p>
        </p:txBody>
      </p:sp>
      <p:sp>
        <p:nvSpPr>
          <p:cNvPr id="4" name="Nadpis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a:t>Step 1 and Step 2 </a:t>
            </a:r>
            <a:endParaRPr lang="en-US" sz="3600" dirty="0"/>
          </a:p>
        </p:txBody>
      </p:sp>
    </p:spTree>
    <p:extLst>
      <p:ext uri="{BB962C8B-B14F-4D97-AF65-F5344CB8AC3E}">
        <p14:creationId xmlns:p14="http://schemas.microsoft.com/office/powerpoint/2010/main" val="1647893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CC05A776-8594-4643-8B23-C6D16F173EE0}" type="slidenum">
              <a:rPr lang="cs-CZ" smtClean="0"/>
              <a:t>17</a:t>
            </a:fld>
            <a:endParaRPr lang="cs-CZ"/>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404665"/>
            <a:ext cx="367872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9260" y="503305"/>
            <a:ext cx="2334540" cy="210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9758" y="2728513"/>
            <a:ext cx="2164042" cy="1434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8244408" y="1052736"/>
            <a:ext cx="556563" cy="369332"/>
          </a:xfrm>
          <a:prstGeom prst="rect">
            <a:avLst/>
          </a:prstGeom>
          <a:noFill/>
        </p:spPr>
        <p:txBody>
          <a:bodyPr wrap="none" rtlCol="0">
            <a:spAutoFit/>
          </a:bodyPr>
          <a:lstStyle/>
          <a:p>
            <a:r>
              <a:rPr lang="cs-CZ" dirty="0"/>
              <a:t>Min</a:t>
            </a:r>
          </a:p>
        </p:txBody>
      </p:sp>
      <p:sp>
        <p:nvSpPr>
          <p:cNvPr id="7" name="TextovéPole 6"/>
          <p:cNvSpPr txBox="1"/>
          <p:nvPr/>
        </p:nvSpPr>
        <p:spPr>
          <a:xfrm>
            <a:off x="8227832" y="3433190"/>
            <a:ext cx="589713" cy="369332"/>
          </a:xfrm>
          <a:prstGeom prst="rect">
            <a:avLst/>
          </a:prstGeom>
          <a:noFill/>
        </p:spPr>
        <p:txBody>
          <a:bodyPr wrap="none" rtlCol="0">
            <a:spAutoFit/>
          </a:bodyPr>
          <a:lstStyle/>
          <a:p>
            <a:r>
              <a:rPr lang="cs-CZ" dirty="0"/>
              <a:t>Max</a:t>
            </a:r>
          </a:p>
        </p:txBody>
      </p:sp>
      <p:sp>
        <p:nvSpPr>
          <p:cNvPr id="4" name="Obousměrná svislá šipka 3"/>
          <p:cNvSpPr/>
          <p:nvPr/>
        </p:nvSpPr>
        <p:spPr>
          <a:xfrm>
            <a:off x="8316414" y="1570000"/>
            <a:ext cx="412547" cy="1656183"/>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826" y="2924944"/>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ovéPole 9"/>
          <p:cNvSpPr txBox="1"/>
          <p:nvPr/>
        </p:nvSpPr>
        <p:spPr>
          <a:xfrm>
            <a:off x="1934370" y="3465532"/>
            <a:ext cx="1676549" cy="369332"/>
          </a:xfrm>
          <a:prstGeom prst="rect">
            <a:avLst/>
          </a:prstGeom>
          <a:noFill/>
        </p:spPr>
        <p:txBody>
          <a:bodyPr wrap="none" rtlCol="0">
            <a:spAutoFit/>
          </a:bodyPr>
          <a:lstStyle/>
          <a:p>
            <a:r>
              <a:rPr lang="cs-CZ" dirty="0"/>
              <a:t>Max 28000 USD</a:t>
            </a:r>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8737" y="4489394"/>
            <a:ext cx="2504365" cy="1878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ovéPole 11"/>
          <p:cNvSpPr txBox="1"/>
          <p:nvPr/>
        </p:nvSpPr>
        <p:spPr>
          <a:xfrm>
            <a:off x="498579" y="5418444"/>
            <a:ext cx="1738105" cy="646331"/>
          </a:xfrm>
          <a:prstGeom prst="rect">
            <a:avLst/>
          </a:prstGeom>
          <a:noFill/>
        </p:spPr>
        <p:txBody>
          <a:bodyPr wrap="none" rtlCol="0">
            <a:spAutoFit/>
          </a:bodyPr>
          <a:lstStyle/>
          <a:p>
            <a:r>
              <a:rPr lang="cs-CZ" b="1" dirty="0">
                <a:solidFill>
                  <a:srgbClr val="FF0000"/>
                </a:solidFill>
              </a:rPr>
              <a:t>New car</a:t>
            </a:r>
          </a:p>
          <a:p>
            <a:r>
              <a:rPr lang="cs-CZ" b="1" dirty="0">
                <a:solidFill>
                  <a:srgbClr val="FF0000"/>
                </a:solidFill>
              </a:rPr>
              <a:t>(</a:t>
            </a:r>
            <a:r>
              <a:rPr lang="cs-CZ" b="1" dirty="0" err="1">
                <a:solidFill>
                  <a:srgbClr val="FF0000"/>
                </a:solidFill>
              </a:rPr>
              <a:t>current</a:t>
            </a:r>
            <a:r>
              <a:rPr lang="cs-CZ" b="1" dirty="0">
                <a:solidFill>
                  <a:srgbClr val="FF0000"/>
                </a:solidFill>
              </a:rPr>
              <a:t>  model)</a:t>
            </a:r>
          </a:p>
        </p:txBody>
      </p:sp>
    </p:spTree>
    <p:extLst>
      <p:ext uri="{BB962C8B-B14F-4D97-AF65-F5344CB8AC3E}">
        <p14:creationId xmlns:p14="http://schemas.microsoft.com/office/powerpoint/2010/main" val="1722507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CC05A776-8594-4643-8B23-C6D16F173EE0}" type="slidenum">
              <a:rPr lang="cs-CZ" smtClean="0"/>
              <a:t>18</a:t>
            </a:fld>
            <a:endParaRPr lang="cs-CZ"/>
          </a:p>
        </p:txBody>
      </p:sp>
      <p:sp>
        <p:nvSpPr>
          <p:cNvPr id="3" name="Nadpis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a:t>Step 3 and Step 4 </a:t>
            </a:r>
            <a:endParaRPr lang="en-US" sz="3600" dirty="0"/>
          </a:p>
        </p:txBody>
      </p:sp>
      <p:sp>
        <p:nvSpPr>
          <p:cNvPr id="4" name="Obdélník 3"/>
          <p:cNvSpPr/>
          <p:nvPr/>
        </p:nvSpPr>
        <p:spPr>
          <a:xfrm>
            <a:off x="827584" y="1166843"/>
            <a:ext cx="7560840" cy="4247317"/>
          </a:xfrm>
          <a:prstGeom prst="rect">
            <a:avLst/>
          </a:prstGeom>
        </p:spPr>
        <p:txBody>
          <a:bodyPr wrap="square">
            <a:spAutoFit/>
          </a:bodyPr>
          <a:lstStyle/>
          <a:p>
            <a:r>
              <a:rPr lang="en-GB" b="1" dirty="0">
                <a:solidFill>
                  <a:srgbClr val="FF0000"/>
                </a:solidFill>
              </a:rPr>
              <a:t>Step 3 Goals:</a:t>
            </a:r>
          </a:p>
          <a:p>
            <a:r>
              <a:rPr lang="en-GB" dirty="0"/>
              <a:t>· Maximize passenger comfort</a:t>
            </a:r>
          </a:p>
          <a:p>
            <a:r>
              <a:rPr lang="en-GB" dirty="0"/>
              <a:t>· Maximize passenger safety</a:t>
            </a:r>
          </a:p>
          <a:p>
            <a:r>
              <a:rPr lang="en-GB" dirty="0"/>
              <a:t>· Maximize fuel-efficiency</a:t>
            </a:r>
          </a:p>
          <a:p>
            <a:r>
              <a:rPr lang="en-GB" dirty="0"/>
              <a:t>· Maximize reliability of the car</a:t>
            </a:r>
          </a:p>
          <a:p>
            <a:r>
              <a:rPr lang="en-GB" dirty="0"/>
              <a:t>· Minimize investment cost </a:t>
            </a:r>
          </a:p>
          <a:p>
            <a:endParaRPr lang="en-GB" b="1" dirty="0"/>
          </a:p>
          <a:p>
            <a:r>
              <a:rPr lang="en-GB" b="1" dirty="0">
                <a:solidFill>
                  <a:srgbClr val="FF0000"/>
                </a:solidFill>
              </a:rPr>
              <a:t>Step 4 Alternatives:</a:t>
            </a:r>
          </a:p>
          <a:p>
            <a:r>
              <a:rPr lang="en-GB" dirty="0"/>
              <a:t>There are many alternatives but the requirements eliminate the consideration of a number of them:</a:t>
            </a:r>
          </a:p>
          <a:p>
            <a:endParaRPr lang="en-GB" dirty="0"/>
          </a:p>
          <a:p>
            <a:r>
              <a:rPr lang="en-GB" dirty="0"/>
              <a:t>Requirement 1 eliminates the products not manufactured in the USA</a:t>
            </a:r>
          </a:p>
          <a:p>
            <a:r>
              <a:rPr lang="en-GB" dirty="0"/>
              <a:t>Requirement 2 eliminates vans, buses, and sports cars (Ferrari no !!!!)</a:t>
            </a:r>
          </a:p>
          <a:p>
            <a:r>
              <a:rPr lang="en-GB" dirty="0"/>
              <a:t>Requirement 3 eliminates high-end luxury cars</a:t>
            </a:r>
          </a:p>
          <a:p>
            <a:r>
              <a:rPr lang="en-GB" dirty="0"/>
              <a:t>Requirement 4 eliminates used vehicles</a:t>
            </a:r>
          </a:p>
        </p:txBody>
      </p:sp>
    </p:spTree>
    <p:extLst>
      <p:ext uri="{BB962C8B-B14F-4D97-AF65-F5344CB8AC3E}">
        <p14:creationId xmlns:p14="http://schemas.microsoft.com/office/powerpoint/2010/main" val="2023180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CC05A776-8594-4643-8B23-C6D16F173EE0}" type="slidenum">
              <a:rPr lang="cs-CZ" smtClean="0"/>
              <a:t>19</a:t>
            </a:fld>
            <a:endParaRPr lang="cs-CZ"/>
          </a:p>
        </p:txBody>
      </p:sp>
      <p:sp>
        <p:nvSpPr>
          <p:cNvPr id="3" name="Obdélník 2"/>
          <p:cNvSpPr/>
          <p:nvPr/>
        </p:nvSpPr>
        <p:spPr>
          <a:xfrm>
            <a:off x="683568" y="1124744"/>
            <a:ext cx="8003232" cy="4524315"/>
          </a:xfrm>
          <a:prstGeom prst="rect">
            <a:avLst/>
          </a:prstGeom>
        </p:spPr>
        <p:txBody>
          <a:bodyPr wrap="square">
            <a:spAutoFit/>
          </a:bodyPr>
          <a:lstStyle/>
          <a:p>
            <a:r>
              <a:rPr lang="en-GB" b="1" dirty="0">
                <a:solidFill>
                  <a:srgbClr val="FF0000"/>
                </a:solidFill>
              </a:rPr>
              <a:t>Step 5 Criteria:</a:t>
            </a:r>
          </a:p>
          <a:p>
            <a:endParaRPr lang="en-GB" dirty="0"/>
          </a:p>
          <a:p>
            <a:r>
              <a:rPr lang="en-GB" dirty="0"/>
              <a:t>“Maximize comfort” will be based on the combined rear  seat leg and shoulder room. (Note: front seat passenger  leg and shoulder room was found to be too nearly the same to discriminate among the alternatives.)  </a:t>
            </a:r>
            <a:r>
              <a:rPr lang="en-GB" b="1" dirty="0">
                <a:solidFill>
                  <a:srgbClr val="FF0000"/>
                </a:solidFill>
              </a:rPr>
              <a:t>5</a:t>
            </a:r>
          </a:p>
          <a:p>
            <a:endParaRPr lang="en-GB" dirty="0"/>
          </a:p>
          <a:p>
            <a:r>
              <a:rPr lang="en-GB" dirty="0"/>
              <a:t>“Maximize safety” will be based on the total number of stars awarded by the National Highway Traffic Safety Administration for head-on and side impact.  </a:t>
            </a:r>
            <a:r>
              <a:rPr lang="en-GB" b="1" dirty="0">
                <a:solidFill>
                  <a:srgbClr val="FF0000"/>
                </a:solidFill>
              </a:rPr>
              <a:t>10</a:t>
            </a:r>
          </a:p>
          <a:p>
            <a:endParaRPr lang="en-GB" dirty="0"/>
          </a:p>
          <a:p>
            <a:r>
              <a:rPr lang="en-GB" dirty="0"/>
              <a:t>“Maximize fuel efficiency” will be based on the EPA fuel consumption for city driving.  </a:t>
            </a:r>
            <a:r>
              <a:rPr lang="en-GB" b="1" dirty="0">
                <a:solidFill>
                  <a:srgbClr val="FF0000"/>
                </a:solidFill>
              </a:rPr>
              <a:t>7 </a:t>
            </a:r>
          </a:p>
          <a:p>
            <a:endParaRPr lang="en-GB" dirty="0"/>
          </a:p>
          <a:p>
            <a:r>
              <a:rPr lang="en-GB" dirty="0"/>
              <a:t>“Maximize reliability” will be based on the reliability rating given each vehicle by a consumer product testing company</a:t>
            </a:r>
            <a:r>
              <a:rPr lang="en-GB" b="1" dirty="0">
                <a:solidFill>
                  <a:srgbClr val="FF0000"/>
                </a:solidFill>
              </a:rPr>
              <a:t>. 9</a:t>
            </a:r>
          </a:p>
          <a:p>
            <a:endParaRPr lang="en-GB" dirty="0"/>
          </a:p>
          <a:p>
            <a:r>
              <a:rPr lang="en-GB" dirty="0"/>
              <a:t>“Minimize Cost” will be based on the purchase price</a:t>
            </a:r>
            <a:r>
              <a:rPr lang="en-GB" b="1" dirty="0">
                <a:solidFill>
                  <a:srgbClr val="FF0000"/>
                </a:solidFill>
              </a:rPr>
              <a:t>. 10 </a:t>
            </a:r>
          </a:p>
        </p:txBody>
      </p:sp>
      <p:sp>
        <p:nvSpPr>
          <p:cNvPr id="5" name="Nadpis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a:t>Step 5</a:t>
            </a:r>
            <a:endParaRPr lang="en-US" sz="3600" dirty="0"/>
          </a:p>
        </p:txBody>
      </p:sp>
      <p:sp>
        <p:nvSpPr>
          <p:cNvPr id="6" name="TextovéPole 5"/>
          <p:cNvSpPr txBox="1"/>
          <p:nvPr/>
        </p:nvSpPr>
        <p:spPr>
          <a:xfrm>
            <a:off x="535350" y="5795972"/>
            <a:ext cx="8195129" cy="369332"/>
          </a:xfrm>
          <a:prstGeom prst="rect">
            <a:avLst/>
          </a:prstGeom>
          <a:noFill/>
        </p:spPr>
        <p:txBody>
          <a:bodyPr wrap="none" rtlCol="0">
            <a:spAutoFit/>
          </a:bodyPr>
          <a:lstStyle/>
          <a:p>
            <a:r>
              <a:rPr lang="en-GB" b="1" dirty="0">
                <a:solidFill>
                  <a:srgbClr val="C00000"/>
                </a:solidFill>
              </a:rPr>
              <a:t>Weighted criteria vector  C(</a:t>
            </a:r>
            <a:r>
              <a:rPr lang="en-GB" b="1" dirty="0">
                <a:solidFill>
                  <a:srgbClr val="FF0000"/>
                </a:solidFill>
              </a:rPr>
              <a:t>5,10,7,9,10</a:t>
            </a:r>
            <a:r>
              <a:rPr lang="en-GB" b="1" dirty="0">
                <a:solidFill>
                  <a:srgbClr val="C00000"/>
                </a:solidFill>
              </a:rPr>
              <a:t>) are values assigned  by decision makers  !!!! </a:t>
            </a:r>
          </a:p>
        </p:txBody>
      </p:sp>
    </p:spTree>
    <p:extLst>
      <p:ext uri="{BB962C8B-B14F-4D97-AF65-F5344CB8AC3E}">
        <p14:creationId xmlns:p14="http://schemas.microsoft.com/office/powerpoint/2010/main" val="3100700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C05A776-8594-4643-8B23-C6D16F173EE0}" type="slidenum">
              <a:rPr lang="cs-CZ" smtClean="0"/>
              <a:t>2</a:t>
            </a:fld>
            <a:endParaRPr lang="cs-CZ"/>
          </a:p>
        </p:txBody>
      </p:sp>
      <p:sp>
        <p:nvSpPr>
          <p:cNvPr id="5" name="Obdélník 4"/>
          <p:cNvSpPr/>
          <p:nvPr/>
        </p:nvSpPr>
        <p:spPr>
          <a:xfrm>
            <a:off x="683568" y="404664"/>
            <a:ext cx="6264696" cy="1477328"/>
          </a:xfrm>
          <a:prstGeom prst="rect">
            <a:avLst/>
          </a:prstGeom>
        </p:spPr>
        <p:txBody>
          <a:bodyPr wrap="square">
            <a:spAutoFit/>
          </a:bodyPr>
          <a:lstStyle/>
          <a:p>
            <a:pPr>
              <a:buFontTx/>
              <a:buNone/>
            </a:pPr>
            <a:r>
              <a:rPr lang="en-US" altLang="cs-CZ" b="1" dirty="0"/>
              <a:t>The formulation of a problem </a:t>
            </a:r>
            <a:r>
              <a:rPr lang="en-US" altLang="cs-CZ" b="1" dirty="0">
                <a:solidFill>
                  <a:srgbClr val="FF0000"/>
                </a:solidFill>
              </a:rPr>
              <a:t>is far more essential </a:t>
            </a:r>
            <a:r>
              <a:rPr lang="en-US" altLang="cs-CZ" b="1" dirty="0"/>
              <a:t>than its solution</a:t>
            </a:r>
            <a:r>
              <a:rPr lang="cs-CZ" altLang="cs-CZ" b="1" dirty="0"/>
              <a:t>,</a:t>
            </a:r>
            <a:r>
              <a:rPr lang="en-US" altLang="cs-CZ" b="1" dirty="0"/>
              <a:t> which may be merely a matter of mathematical or experimental skill”</a:t>
            </a:r>
            <a:endParaRPr lang="cs-CZ" altLang="cs-CZ" b="1" dirty="0"/>
          </a:p>
          <a:p>
            <a:pPr>
              <a:buFontTx/>
              <a:buNone/>
            </a:pPr>
            <a:endParaRPr lang="en-US" altLang="cs-CZ" b="1" dirty="0"/>
          </a:p>
          <a:p>
            <a:pPr>
              <a:buFontTx/>
              <a:buNone/>
            </a:pPr>
            <a:r>
              <a:rPr lang="en-US" altLang="cs-CZ" b="1" dirty="0"/>
              <a:t>- Albert Einstein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429000"/>
            <a:ext cx="20288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611560" y="1881992"/>
            <a:ext cx="7471982" cy="923330"/>
          </a:xfrm>
          <a:prstGeom prst="rect">
            <a:avLst/>
          </a:prstGeom>
          <a:noFill/>
        </p:spPr>
        <p:txBody>
          <a:bodyPr wrap="none" rtlCol="0">
            <a:spAutoFit/>
          </a:bodyPr>
          <a:lstStyle/>
          <a:p>
            <a:r>
              <a:rPr lang="cs-CZ" dirty="0"/>
              <a:t> </a:t>
            </a:r>
            <a:r>
              <a:rPr lang="cs-CZ" i="1" dirty="0"/>
              <a:t>Formulace problému </a:t>
            </a:r>
            <a:r>
              <a:rPr lang="cs-CZ" dirty="0"/>
              <a:t>je mnohem důležitější než jeho řešení,</a:t>
            </a:r>
          </a:p>
          <a:p>
            <a:r>
              <a:rPr lang="cs-CZ" dirty="0"/>
              <a:t> které může být pouze otázkou matematické nebo experimentální dovednosti.</a:t>
            </a:r>
          </a:p>
          <a:p>
            <a:endParaRPr lang="cs-CZ" dirty="0"/>
          </a:p>
        </p:txBody>
      </p:sp>
    </p:spTree>
    <p:extLst>
      <p:ext uri="{BB962C8B-B14F-4D97-AF65-F5344CB8AC3E}">
        <p14:creationId xmlns:p14="http://schemas.microsoft.com/office/powerpoint/2010/main" val="1144649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CC05A776-8594-4643-8B23-C6D16F173EE0}" type="slidenum">
              <a:rPr lang="cs-CZ" smtClean="0"/>
              <a:t>20</a:t>
            </a:fld>
            <a:endParaRPr lang="cs-CZ"/>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17638"/>
            <a:ext cx="6912768" cy="536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Nadpis 1"/>
          <p:cNvSpPr txBox="1">
            <a:spLocks/>
          </p:cNvSpPr>
          <p:nvPr/>
        </p:nvSpPr>
        <p:spPr>
          <a:xfrm>
            <a:off x="457200" y="274638"/>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err="1"/>
              <a:t>Kepner-Tregoe</a:t>
            </a:r>
            <a:r>
              <a:rPr lang="cs-CZ" b="1" dirty="0"/>
              <a:t> table </a:t>
            </a:r>
          </a:p>
          <a:p>
            <a:r>
              <a:rPr lang="cs-CZ" sz="2600" b="1" dirty="0"/>
              <a:t>(</a:t>
            </a:r>
            <a:r>
              <a:rPr lang="cs-CZ" sz="2600" b="1" dirty="0" err="1"/>
              <a:t>for</a:t>
            </a:r>
            <a:r>
              <a:rPr lang="cs-CZ" sz="2600" b="1" dirty="0"/>
              <a:t> 4 </a:t>
            </a:r>
            <a:r>
              <a:rPr lang="cs-CZ" sz="2600" b="1" dirty="0" err="1"/>
              <a:t>cars</a:t>
            </a:r>
            <a:r>
              <a:rPr lang="cs-CZ" sz="2600" b="1" dirty="0"/>
              <a:t> : </a:t>
            </a:r>
            <a:r>
              <a:rPr lang="cs-CZ" sz="2600" b="1" dirty="0" err="1"/>
              <a:t>Arrow</a:t>
            </a:r>
            <a:r>
              <a:rPr lang="cs-CZ" sz="2600" b="1" dirty="0"/>
              <a:t>, Baton, </a:t>
            </a:r>
            <a:r>
              <a:rPr lang="cs-CZ" sz="2600" b="1" dirty="0" err="1"/>
              <a:t>Carefree</a:t>
            </a:r>
            <a:r>
              <a:rPr lang="cs-CZ" sz="2600" b="1" dirty="0"/>
              <a:t> and </a:t>
            </a:r>
            <a:r>
              <a:rPr lang="cs-CZ" sz="2600" b="1" dirty="0" err="1">
                <a:solidFill>
                  <a:srgbClr val="FF0000"/>
                </a:solidFill>
              </a:rPr>
              <a:t>Dash</a:t>
            </a:r>
            <a:r>
              <a:rPr lang="cs-CZ" b="1" dirty="0"/>
              <a:t>)</a:t>
            </a:r>
            <a:endParaRPr lang="en-US" sz="3600" dirty="0"/>
          </a:p>
        </p:txBody>
      </p:sp>
      <p:sp>
        <p:nvSpPr>
          <p:cNvPr id="3" name="Obdélník 2"/>
          <p:cNvSpPr/>
          <p:nvPr/>
        </p:nvSpPr>
        <p:spPr>
          <a:xfrm>
            <a:off x="4572000" y="5301208"/>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7236296" y="6459295"/>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21591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CC05A776-8594-4643-8B23-C6D16F173EE0}" type="slidenum">
              <a:rPr lang="cs-CZ" smtClean="0"/>
              <a:t>21</a:t>
            </a:fld>
            <a:endParaRPr lang="cs-CZ"/>
          </a:p>
        </p:txBody>
      </p:sp>
      <p:sp>
        <p:nvSpPr>
          <p:cNvPr id="3" name="Obdélník 2"/>
          <p:cNvSpPr/>
          <p:nvPr/>
        </p:nvSpPr>
        <p:spPr>
          <a:xfrm>
            <a:off x="683568" y="1548011"/>
            <a:ext cx="7056784" cy="1754326"/>
          </a:xfrm>
          <a:prstGeom prst="rect">
            <a:avLst/>
          </a:prstGeom>
        </p:spPr>
        <p:txBody>
          <a:bodyPr wrap="square">
            <a:spAutoFit/>
          </a:bodyPr>
          <a:lstStyle/>
          <a:p>
            <a:r>
              <a:rPr lang="cs-CZ" b="1" dirty="0">
                <a:solidFill>
                  <a:srgbClr val="FF0000"/>
                </a:solidFill>
              </a:rPr>
              <a:t>Last </a:t>
            </a:r>
            <a:r>
              <a:rPr lang="en-US" b="1" dirty="0">
                <a:solidFill>
                  <a:srgbClr val="FF0000"/>
                </a:solidFill>
              </a:rPr>
              <a:t>Step  Validate Solution:</a:t>
            </a:r>
            <a:endParaRPr lang="cs-CZ" b="1" dirty="0">
              <a:solidFill>
                <a:srgbClr val="FF0000"/>
              </a:solidFill>
            </a:endParaRPr>
          </a:p>
          <a:p>
            <a:endParaRPr lang="en-US" dirty="0"/>
          </a:p>
          <a:p>
            <a:endParaRPr lang="cs-CZ" dirty="0"/>
          </a:p>
          <a:p>
            <a:r>
              <a:rPr lang="en-US" dirty="0"/>
              <a:t>The totals of the weighted scores show that the </a:t>
            </a:r>
            <a:r>
              <a:rPr lang="en-US" b="1" dirty="0">
                <a:solidFill>
                  <a:srgbClr val="FF0000"/>
                </a:solidFill>
              </a:rPr>
              <a:t>Dash</a:t>
            </a:r>
            <a:r>
              <a:rPr lang="en-US" dirty="0"/>
              <a:t> most nearly meets the wants/goals (or put another way,</a:t>
            </a:r>
            <a:r>
              <a:rPr lang="cs-CZ" dirty="0"/>
              <a:t> </a:t>
            </a:r>
            <a:r>
              <a:rPr lang="en-US" dirty="0"/>
              <a:t>has the most “benefits”). Dash meets all the requirements and solves the problem</a:t>
            </a:r>
            <a:r>
              <a:rPr lang="cs-CZ" dirty="0"/>
              <a:t> !!! </a:t>
            </a:r>
          </a:p>
        </p:txBody>
      </p:sp>
      <p:sp>
        <p:nvSpPr>
          <p:cNvPr id="4" name="Nadpis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a:t>Last step – </a:t>
            </a:r>
            <a:r>
              <a:rPr lang="cs-CZ" b="1" dirty="0" err="1"/>
              <a:t>Validation</a:t>
            </a:r>
            <a:r>
              <a:rPr lang="cs-CZ" b="1" dirty="0"/>
              <a:t> (</a:t>
            </a:r>
            <a:r>
              <a:rPr lang="cs-CZ" b="1" dirty="0" err="1"/>
              <a:t>check</a:t>
            </a:r>
            <a:r>
              <a:rPr lang="cs-CZ" b="1" dirty="0"/>
              <a:t>)</a:t>
            </a:r>
            <a:endParaRPr lang="en-US"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722" y="3617799"/>
            <a:ext cx="3240360" cy="242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094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t>Uncover and handle problems</a:t>
            </a:r>
            <a:r>
              <a:rPr lang="cs-CZ" b="1" dirty="0"/>
              <a:t> </a:t>
            </a:r>
            <a:br>
              <a:rPr lang="cs-CZ" b="1" dirty="0"/>
            </a:br>
            <a:r>
              <a:rPr lang="cs-CZ" sz="2700" dirty="0"/>
              <a:t>(</a:t>
            </a:r>
            <a:r>
              <a:rPr lang="en-US" sz="2700" dirty="0"/>
              <a:t>problem analysis</a:t>
            </a:r>
            <a:r>
              <a:rPr lang="cs-CZ" sz="2700" dirty="0"/>
              <a:t>)</a:t>
            </a:r>
            <a:endParaRPr lang="en-US" sz="2700" dirty="0"/>
          </a:p>
        </p:txBody>
      </p:sp>
      <p:sp>
        <p:nvSpPr>
          <p:cNvPr id="3" name="Zástupný symbol pro obsah 2"/>
          <p:cNvSpPr>
            <a:spLocks noGrp="1"/>
          </p:cNvSpPr>
          <p:nvPr>
            <p:ph idx="1"/>
          </p:nvPr>
        </p:nvSpPr>
        <p:spPr>
          <a:xfrm>
            <a:off x="457200" y="1600200"/>
            <a:ext cx="8363272" cy="4525963"/>
          </a:xfrm>
        </p:spPr>
        <p:txBody>
          <a:bodyPr>
            <a:normAutofit fontScale="92500" lnSpcReduction="20000"/>
          </a:bodyPr>
          <a:lstStyle/>
          <a:p>
            <a:r>
              <a:rPr lang="en-US" sz="2600" dirty="0"/>
              <a:t>State the problem </a:t>
            </a:r>
            <a:r>
              <a:rPr lang="en-US" sz="2000" dirty="0">
                <a:solidFill>
                  <a:srgbClr val="FF0000"/>
                </a:solidFill>
              </a:rPr>
              <a:t>(definition and description of the problem)</a:t>
            </a:r>
          </a:p>
          <a:p>
            <a:r>
              <a:rPr lang="en-US" sz="2600" dirty="0"/>
              <a:t>Specify the problem by asking</a:t>
            </a:r>
            <a:r>
              <a:rPr lang="cs-CZ" sz="2600" dirty="0"/>
              <a:t> :</a:t>
            </a:r>
          </a:p>
          <a:p>
            <a:pPr marL="0" indent="0">
              <a:buNone/>
            </a:pPr>
            <a:r>
              <a:rPr lang="en-US" b="1" dirty="0">
                <a:solidFill>
                  <a:srgbClr val="FF0000"/>
                </a:solidFill>
              </a:rPr>
              <a:t>what is </a:t>
            </a:r>
            <a:r>
              <a:rPr lang="en-US" sz="2600" b="1" dirty="0"/>
              <a:t>and</a:t>
            </a:r>
            <a:r>
              <a:rPr lang="en-US" dirty="0"/>
              <a:t> </a:t>
            </a:r>
            <a:r>
              <a:rPr lang="en-US" b="1" dirty="0">
                <a:solidFill>
                  <a:srgbClr val="FF0000"/>
                </a:solidFill>
              </a:rPr>
              <a:t>what is not</a:t>
            </a:r>
            <a:r>
              <a:rPr lang="cs-CZ" b="1" dirty="0">
                <a:solidFill>
                  <a:srgbClr val="FF0000"/>
                </a:solidFill>
              </a:rPr>
              <a:t>,</a:t>
            </a:r>
            <a:r>
              <a:rPr lang="en-US" b="1" dirty="0">
                <a:solidFill>
                  <a:srgbClr val="FF0000"/>
                </a:solidFill>
              </a:rPr>
              <a:t> </a:t>
            </a:r>
            <a:r>
              <a:rPr lang="cs-CZ" b="1" dirty="0" err="1">
                <a:solidFill>
                  <a:srgbClr val="FF0000"/>
                </a:solidFill>
              </a:rPr>
              <a:t>who</a:t>
            </a:r>
            <a:r>
              <a:rPr lang="cs-CZ" b="1" dirty="0">
                <a:solidFill>
                  <a:srgbClr val="FF0000"/>
                </a:solidFill>
              </a:rPr>
              <a:t> </a:t>
            </a:r>
            <a:r>
              <a:rPr lang="cs-CZ" b="1" dirty="0" err="1">
                <a:solidFill>
                  <a:srgbClr val="FF0000"/>
                </a:solidFill>
              </a:rPr>
              <a:t>is</a:t>
            </a:r>
            <a:r>
              <a:rPr lang="cs-CZ" b="1" dirty="0">
                <a:solidFill>
                  <a:srgbClr val="FF0000"/>
                </a:solidFill>
              </a:rPr>
              <a:t> </a:t>
            </a:r>
            <a:r>
              <a:rPr lang="cs-CZ" sz="2600" b="1" dirty="0"/>
              <a:t>and</a:t>
            </a:r>
            <a:r>
              <a:rPr lang="cs-CZ" b="1" dirty="0">
                <a:solidFill>
                  <a:srgbClr val="FF0000"/>
                </a:solidFill>
              </a:rPr>
              <a:t> </a:t>
            </a:r>
            <a:r>
              <a:rPr lang="cs-CZ" b="1" dirty="0" err="1">
                <a:solidFill>
                  <a:srgbClr val="FF0000"/>
                </a:solidFill>
              </a:rPr>
              <a:t>who</a:t>
            </a:r>
            <a:r>
              <a:rPr lang="cs-CZ" b="1" dirty="0">
                <a:solidFill>
                  <a:srgbClr val="FF0000"/>
                </a:solidFill>
              </a:rPr>
              <a:t> </a:t>
            </a:r>
            <a:r>
              <a:rPr lang="cs-CZ" b="1" dirty="0" err="1">
                <a:solidFill>
                  <a:srgbClr val="FF0000"/>
                </a:solidFill>
              </a:rPr>
              <a:t>is</a:t>
            </a:r>
            <a:r>
              <a:rPr lang="cs-CZ" b="1" dirty="0">
                <a:solidFill>
                  <a:srgbClr val="FF0000"/>
                </a:solidFill>
              </a:rPr>
              <a:t> not,   </a:t>
            </a:r>
            <a:r>
              <a:rPr lang="cs-CZ" b="1" dirty="0" err="1">
                <a:solidFill>
                  <a:srgbClr val="FF0000"/>
                </a:solidFill>
              </a:rPr>
              <a:t>where</a:t>
            </a:r>
            <a:r>
              <a:rPr lang="cs-CZ" b="1" dirty="0">
                <a:solidFill>
                  <a:srgbClr val="FF0000"/>
                </a:solidFill>
              </a:rPr>
              <a:t> </a:t>
            </a:r>
            <a:r>
              <a:rPr lang="cs-CZ" b="1" dirty="0" err="1">
                <a:solidFill>
                  <a:srgbClr val="FF0000"/>
                </a:solidFill>
              </a:rPr>
              <a:t>is</a:t>
            </a:r>
            <a:r>
              <a:rPr lang="cs-CZ" b="1" dirty="0">
                <a:solidFill>
                  <a:srgbClr val="FF0000"/>
                </a:solidFill>
              </a:rPr>
              <a:t> </a:t>
            </a:r>
            <a:r>
              <a:rPr lang="cs-CZ" sz="2600" b="1" dirty="0"/>
              <a:t>and</a:t>
            </a:r>
            <a:r>
              <a:rPr lang="cs-CZ" sz="2600" dirty="0"/>
              <a:t>  </a:t>
            </a:r>
            <a:r>
              <a:rPr lang="cs-CZ" b="1" dirty="0" err="1">
                <a:solidFill>
                  <a:srgbClr val="FF0000"/>
                </a:solidFill>
              </a:rPr>
              <a:t>where</a:t>
            </a:r>
            <a:r>
              <a:rPr lang="cs-CZ" b="1" dirty="0">
                <a:solidFill>
                  <a:srgbClr val="FF0000"/>
                </a:solidFill>
              </a:rPr>
              <a:t> </a:t>
            </a:r>
            <a:r>
              <a:rPr lang="cs-CZ" b="1" dirty="0" err="1">
                <a:solidFill>
                  <a:srgbClr val="FF0000"/>
                </a:solidFill>
              </a:rPr>
              <a:t>is</a:t>
            </a:r>
            <a:r>
              <a:rPr lang="cs-CZ" b="1" dirty="0">
                <a:solidFill>
                  <a:srgbClr val="FF0000"/>
                </a:solidFill>
              </a:rPr>
              <a:t> not</a:t>
            </a:r>
            <a:endParaRPr lang="en-US" b="1" dirty="0">
              <a:solidFill>
                <a:srgbClr val="FF0000"/>
              </a:solidFill>
            </a:endParaRPr>
          </a:p>
          <a:p>
            <a:r>
              <a:rPr lang="en-GB" sz="2600" dirty="0"/>
              <a:t>Develop possible causes of the problem</a:t>
            </a:r>
            <a:r>
              <a:rPr lang="cs-CZ" sz="2600" dirty="0"/>
              <a:t> </a:t>
            </a:r>
            <a:r>
              <a:rPr lang="en-ZA" sz="2600" dirty="0"/>
              <a:t>(</a:t>
            </a:r>
            <a:r>
              <a:rPr lang="en-ZA" sz="2600" dirty="0">
                <a:solidFill>
                  <a:srgbClr val="0070C0"/>
                </a:solidFill>
              </a:rPr>
              <a:t>similar to CRT</a:t>
            </a:r>
            <a:r>
              <a:rPr lang="cs-CZ" sz="2600" dirty="0">
                <a:solidFill>
                  <a:srgbClr val="0070C0"/>
                </a:solidFill>
              </a:rPr>
              <a:t> </a:t>
            </a:r>
            <a:r>
              <a:rPr lang="cs-CZ" sz="2600" dirty="0" err="1">
                <a:solidFill>
                  <a:srgbClr val="0070C0"/>
                </a:solidFill>
              </a:rPr>
              <a:t>or</a:t>
            </a:r>
            <a:r>
              <a:rPr lang="cs-CZ" sz="2600" dirty="0">
                <a:solidFill>
                  <a:srgbClr val="0070C0"/>
                </a:solidFill>
              </a:rPr>
              <a:t> </a:t>
            </a:r>
            <a:r>
              <a:rPr lang="cs-CZ" sz="2600" dirty="0" err="1">
                <a:solidFill>
                  <a:srgbClr val="0070C0"/>
                </a:solidFill>
              </a:rPr>
              <a:t>Ishikawa</a:t>
            </a:r>
            <a:r>
              <a:rPr lang="cs-CZ" sz="2600" dirty="0"/>
              <a:t>) - </a:t>
            </a:r>
            <a:r>
              <a:rPr lang="cs-CZ" sz="2600" b="1" dirty="0" err="1">
                <a:solidFill>
                  <a:srgbClr val="FF0000"/>
                </a:solidFill>
              </a:rPr>
              <a:t>detection</a:t>
            </a:r>
            <a:endParaRPr lang="en-ZA" sz="2600" b="1" dirty="0">
              <a:solidFill>
                <a:srgbClr val="FF0000"/>
              </a:solidFill>
            </a:endParaRPr>
          </a:p>
          <a:p>
            <a:r>
              <a:rPr lang="en-US" sz="2600" dirty="0"/>
              <a:t>Test and verify possible causes</a:t>
            </a:r>
            <a:r>
              <a:rPr lang="cs-CZ" sz="2600" dirty="0"/>
              <a:t> </a:t>
            </a:r>
            <a:r>
              <a:rPr lang="cs-CZ" sz="2200" b="1" dirty="0">
                <a:solidFill>
                  <a:srgbClr val="00B050"/>
                </a:solidFill>
              </a:rPr>
              <a:t>(testy a verifikace příčin)</a:t>
            </a:r>
            <a:endParaRPr lang="en-US" sz="2200" b="1" dirty="0">
              <a:solidFill>
                <a:srgbClr val="00B050"/>
              </a:solidFill>
            </a:endParaRPr>
          </a:p>
          <a:p>
            <a:r>
              <a:rPr lang="en-US" sz="2600" dirty="0"/>
              <a:t>Determine the most probable cause</a:t>
            </a:r>
            <a:r>
              <a:rPr lang="cs-CZ" sz="2600" dirty="0"/>
              <a:t> </a:t>
            </a:r>
            <a:r>
              <a:rPr lang="en-US" sz="2100" dirty="0">
                <a:solidFill>
                  <a:srgbClr val="FF0000"/>
                </a:solidFill>
              </a:rPr>
              <a:t>(</a:t>
            </a:r>
            <a:r>
              <a:rPr lang="en-US" sz="2100" b="1" dirty="0">
                <a:solidFill>
                  <a:srgbClr val="FF0000"/>
                </a:solidFill>
              </a:rPr>
              <a:t>root cause</a:t>
            </a:r>
            <a:r>
              <a:rPr lang="en-US" sz="2100" dirty="0">
                <a:solidFill>
                  <a:srgbClr val="FF0000"/>
                </a:solidFill>
              </a:rPr>
              <a:t>)</a:t>
            </a:r>
            <a:r>
              <a:rPr lang="cs-CZ" sz="2100" dirty="0">
                <a:solidFill>
                  <a:srgbClr val="FF0000"/>
                </a:solidFill>
              </a:rPr>
              <a:t>  -(</a:t>
            </a:r>
            <a:r>
              <a:rPr lang="cs-CZ" sz="2200" b="1" dirty="0">
                <a:solidFill>
                  <a:srgbClr val="00B050"/>
                </a:solidFill>
              </a:rPr>
              <a:t>nalezení klíčového problému)</a:t>
            </a:r>
            <a:endParaRPr lang="en-US" sz="2200" b="1" dirty="0">
              <a:solidFill>
                <a:srgbClr val="00B050"/>
              </a:solidFill>
            </a:endParaRPr>
          </a:p>
          <a:p>
            <a:r>
              <a:rPr lang="en-US" sz="2600" dirty="0"/>
              <a:t>Verify any assumptions </a:t>
            </a:r>
            <a:r>
              <a:rPr lang="cs-CZ" sz="2600" i="1" dirty="0"/>
              <a:t> </a:t>
            </a:r>
            <a:r>
              <a:rPr lang="cs-CZ" sz="2600" dirty="0"/>
              <a:t>(</a:t>
            </a:r>
            <a:r>
              <a:rPr lang="cs-CZ" sz="2200" b="1" dirty="0">
                <a:solidFill>
                  <a:srgbClr val="00B050"/>
                </a:solidFill>
              </a:rPr>
              <a:t>verifikace předpokladů</a:t>
            </a:r>
            <a:r>
              <a:rPr lang="cs-CZ" sz="2600" dirty="0"/>
              <a:t>)</a:t>
            </a:r>
            <a:endParaRPr lang="en-US" sz="2600" dirty="0"/>
          </a:p>
          <a:p>
            <a:r>
              <a:rPr lang="en-US" sz="2600" dirty="0"/>
              <a:t>Try the best possible solution and monitor what will be a situation after applied correctives step</a:t>
            </a:r>
            <a:r>
              <a:rPr lang="cs-CZ" sz="2600" dirty="0"/>
              <a:t> (</a:t>
            </a:r>
            <a:r>
              <a:rPr lang="cs-CZ" sz="2200" b="1" dirty="0">
                <a:solidFill>
                  <a:srgbClr val="00B050"/>
                </a:solidFill>
              </a:rPr>
              <a:t>aplikace zpětné vazby)</a:t>
            </a:r>
            <a:endParaRPr lang="en-US" sz="2200" b="1" dirty="0">
              <a:solidFill>
                <a:srgbClr val="00B050"/>
              </a:solidFill>
            </a:endParaRPr>
          </a:p>
        </p:txBody>
      </p:sp>
      <p:sp>
        <p:nvSpPr>
          <p:cNvPr id="4" name="Zástupný symbol pro číslo snímku 3"/>
          <p:cNvSpPr>
            <a:spLocks noGrp="1"/>
          </p:cNvSpPr>
          <p:nvPr>
            <p:ph type="sldNum" sz="quarter" idx="12"/>
          </p:nvPr>
        </p:nvSpPr>
        <p:spPr/>
        <p:txBody>
          <a:bodyPr/>
          <a:lstStyle/>
          <a:p>
            <a:fld id="{CC05A776-8594-4643-8B23-C6D16F173EE0}" type="slidenum">
              <a:rPr lang="cs-CZ" smtClean="0"/>
              <a:t>22</a:t>
            </a:fld>
            <a:endParaRPr lang="cs-CZ"/>
          </a:p>
        </p:txBody>
      </p:sp>
    </p:spTree>
    <p:extLst>
      <p:ext uri="{BB962C8B-B14F-4D97-AF65-F5344CB8AC3E}">
        <p14:creationId xmlns:p14="http://schemas.microsoft.com/office/powerpoint/2010/main" val="3682853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6306" y="125966"/>
            <a:ext cx="8229600" cy="1143000"/>
          </a:xfrm>
        </p:spPr>
        <p:txBody>
          <a:bodyPr/>
          <a:lstStyle/>
          <a:p>
            <a:r>
              <a:rPr lang="cs-CZ" dirty="0" err="1"/>
              <a:t>Description</a:t>
            </a:r>
            <a:endParaRPr lang="cs-CZ" dirty="0"/>
          </a:p>
        </p:txBody>
      </p:sp>
      <p:sp>
        <p:nvSpPr>
          <p:cNvPr id="4" name="Ovál 3"/>
          <p:cNvSpPr/>
          <p:nvPr/>
        </p:nvSpPr>
        <p:spPr>
          <a:xfrm>
            <a:off x="611560" y="1556792"/>
            <a:ext cx="2232248" cy="1152128"/>
          </a:xfrm>
          <a:prstGeom prst="ellipse">
            <a:avLst/>
          </a:prstGeom>
          <a:solidFill>
            <a:schemeClr val="accent1">
              <a:lumMod val="40000"/>
              <a:lumOff val="6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5" name="Obdélník 4"/>
          <p:cNvSpPr/>
          <p:nvPr/>
        </p:nvSpPr>
        <p:spPr>
          <a:xfrm>
            <a:off x="1259632" y="1844824"/>
            <a:ext cx="936104" cy="504056"/>
          </a:xfrm>
          <a:prstGeom prst="rect">
            <a:avLst/>
          </a:prstGeom>
          <a:solidFill>
            <a:srgbClr val="FFC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rgbClr val="FF0000"/>
                </a:solidFill>
              </a:rPr>
              <a:t>Problem</a:t>
            </a:r>
            <a:r>
              <a:rPr lang="cs-CZ" sz="1200" b="1" dirty="0">
                <a:solidFill>
                  <a:srgbClr val="FF0000"/>
                </a:solidFill>
              </a:rPr>
              <a:t> 1</a:t>
            </a:r>
          </a:p>
        </p:txBody>
      </p:sp>
      <p:sp>
        <p:nvSpPr>
          <p:cNvPr id="6" name="Ovál 5"/>
          <p:cNvSpPr/>
          <p:nvPr/>
        </p:nvSpPr>
        <p:spPr>
          <a:xfrm>
            <a:off x="5211828" y="1501423"/>
            <a:ext cx="2232248" cy="1152128"/>
          </a:xfrm>
          <a:prstGeom prst="ellipse">
            <a:avLst/>
          </a:prstGeom>
          <a:solidFill>
            <a:schemeClr val="accent1">
              <a:lumMod val="40000"/>
              <a:lumOff val="6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5859900" y="1780411"/>
            <a:ext cx="936104" cy="504056"/>
          </a:xfrm>
          <a:prstGeom prst="rect">
            <a:avLst/>
          </a:prstGeom>
          <a:solidFill>
            <a:srgbClr val="FFC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rgbClr val="FF0000"/>
                </a:solidFill>
              </a:rPr>
              <a:t>Problem</a:t>
            </a:r>
            <a:r>
              <a:rPr lang="cs-CZ" sz="1200" b="1" dirty="0">
                <a:solidFill>
                  <a:srgbClr val="FF0000"/>
                </a:solidFill>
              </a:rPr>
              <a:t> N</a:t>
            </a:r>
          </a:p>
        </p:txBody>
      </p:sp>
      <p:sp>
        <p:nvSpPr>
          <p:cNvPr id="8" name="Oválný popisek 7"/>
          <p:cNvSpPr/>
          <p:nvPr/>
        </p:nvSpPr>
        <p:spPr>
          <a:xfrm>
            <a:off x="2987824" y="1310114"/>
            <a:ext cx="1224136" cy="612648"/>
          </a:xfrm>
          <a:prstGeom prst="wedgeEllipseCallout">
            <a:avLst>
              <a:gd name="adj1" fmla="val -70353"/>
              <a:gd name="adj2" fmla="val 39885"/>
            </a:avLst>
          </a:prstGeom>
          <a:solidFill>
            <a:schemeClr val="accent3">
              <a:lumMod val="60000"/>
              <a:lumOff val="4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rgbClr val="FF0000"/>
                </a:solidFill>
              </a:rPr>
              <a:t>Description</a:t>
            </a:r>
            <a:endParaRPr lang="cs-CZ" sz="1000" dirty="0">
              <a:solidFill>
                <a:srgbClr val="FF0000"/>
              </a:solidFill>
            </a:endParaRPr>
          </a:p>
        </p:txBody>
      </p:sp>
      <p:sp>
        <p:nvSpPr>
          <p:cNvPr id="9" name="Oválný popisek 8"/>
          <p:cNvSpPr/>
          <p:nvPr/>
        </p:nvSpPr>
        <p:spPr>
          <a:xfrm>
            <a:off x="3243568" y="2398059"/>
            <a:ext cx="1224136" cy="612648"/>
          </a:xfrm>
          <a:prstGeom prst="wedgeEllipseCallout">
            <a:avLst>
              <a:gd name="adj1" fmla="val -91480"/>
              <a:gd name="adj2" fmla="val -49064"/>
            </a:avLst>
          </a:prstGeom>
          <a:solidFill>
            <a:schemeClr val="accent3">
              <a:lumMod val="60000"/>
              <a:lumOff val="4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rgbClr val="FF0000"/>
                </a:solidFill>
              </a:rPr>
              <a:t>Causes</a:t>
            </a:r>
            <a:endParaRPr lang="cs-CZ" sz="1000" dirty="0">
              <a:solidFill>
                <a:srgbClr val="FF0000"/>
              </a:solidFill>
            </a:endParaRPr>
          </a:p>
        </p:txBody>
      </p:sp>
      <p:sp>
        <p:nvSpPr>
          <p:cNvPr id="10" name="Oválný popisek 9"/>
          <p:cNvSpPr/>
          <p:nvPr/>
        </p:nvSpPr>
        <p:spPr>
          <a:xfrm>
            <a:off x="1208006" y="697466"/>
            <a:ext cx="1224136" cy="612648"/>
          </a:xfrm>
          <a:prstGeom prst="wedgeEllipseCallout">
            <a:avLst>
              <a:gd name="adj1" fmla="val -183"/>
              <a:gd name="adj2" fmla="val 88129"/>
            </a:avLst>
          </a:prstGeom>
          <a:solidFill>
            <a:schemeClr val="accent3">
              <a:lumMod val="60000"/>
              <a:lumOff val="4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a:solidFill>
                  <a:srgbClr val="FF0000"/>
                </a:solidFill>
              </a:rPr>
              <a:t>Priority</a:t>
            </a:r>
          </a:p>
          <a:p>
            <a:pPr algn="ctr"/>
            <a:r>
              <a:rPr lang="cs-CZ" sz="1000" dirty="0">
                <a:solidFill>
                  <a:srgbClr val="FF0000"/>
                </a:solidFill>
              </a:rPr>
              <a:t>(</a:t>
            </a:r>
            <a:r>
              <a:rPr lang="cs-CZ" sz="1000" dirty="0" err="1">
                <a:solidFill>
                  <a:srgbClr val="FF0000"/>
                </a:solidFill>
              </a:rPr>
              <a:t>urgency</a:t>
            </a:r>
            <a:r>
              <a:rPr lang="cs-CZ" sz="1000" dirty="0">
                <a:solidFill>
                  <a:srgbClr val="FF0000"/>
                </a:solidFill>
              </a:rPr>
              <a:t>)</a:t>
            </a:r>
          </a:p>
        </p:txBody>
      </p:sp>
      <p:sp>
        <p:nvSpPr>
          <p:cNvPr id="11" name="Oválný popisek 10"/>
          <p:cNvSpPr/>
          <p:nvPr/>
        </p:nvSpPr>
        <p:spPr>
          <a:xfrm>
            <a:off x="7680303" y="1216597"/>
            <a:ext cx="1224136" cy="612648"/>
          </a:xfrm>
          <a:prstGeom prst="wedgeEllipseCallout">
            <a:avLst>
              <a:gd name="adj1" fmla="val -76389"/>
              <a:gd name="adj2" fmla="val 51946"/>
            </a:avLst>
          </a:prstGeom>
          <a:solidFill>
            <a:schemeClr val="accent3">
              <a:lumMod val="60000"/>
              <a:lumOff val="4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rgbClr val="FF0000"/>
                </a:solidFill>
              </a:rPr>
              <a:t>Description</a:t>
            </a:r>
            <a:endParaRPr lang="cs-CZ" sz="1000" dirty="0">
              <a:solidFill>
                <a:srgbClr val="FF0000"/>
              </a:solidFill>
            </a:endParaRPr>
          </a:p>
        </p:txBody>
      </p:sp>
      <p:sp>
        <p:nvSpPr>
          <p:cNvPr id="12" name="Oválný popisek 11"/>
          <p:cNvSpPr/>
          <p:nvPr/>
        </p:nvSpPr>
        <p:spPr>
          <a:xfrm>
            <a:off x="7812360" y="2032439"/>
            <a:ext cx="1224136" cy="612648"/>
          </a:xfrm>
          <a:prstGeom prst="wedgeEllipseCallout">
            <a:avLst>
              <a:gd name="adj1" fmla="val -79408"/>
              <a:gd name="adj2" fmla="val -33988"/>
            </a:avLst>
          </a:prstGeom>
          <a:solidFill>
            <a:schemeClr val="accent3">
              <a:lumMod val="60000"/>
              <a:lumOff val="4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rgbClr val="FF0000"/>
                </a:solidFill>
              </a:rPr>
              <a:t>Causes</a:t>
            </a:r>
            <a:endParaRPr lang="cs-CZ" sz="1000" dirty="0">
              <a:solidFill>
                <a:srgbClr val="FF0000"/>
              </a:solidFill>
            </a:endParaRPr>
          </a:p>
        </p:txBody>
      </p:sp>
      <p:sp>
        <p:nvSpPr>
          <p:cNvPr id="13" name="Oválný popisek 12"/>
          <p:cNvSpPr/>
          <p:nvPr/>
        </p:nvSpPr>
        <p:spPr>
          <a:xfrm>
            <a:off x="6264188" y="476672"/>
            <a:ext cx="1224136" cy="612648"/>
          </a:xfrm>
          <a:prstGeom prst="wedgeEllipseCallout">
            <a:avLst>
              <a:gd name="adj1" fmla="val -31118"/>
              <a:gd name="adj2" fmla="val 115266"/>
            </a:avLst>
          </a:prstGeom>
          <a:solidFill>
            <a:schemeClr val="accent3">
              <a:lumMod val="60000"/>
              <a:lumOff val="4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a:solidFill>
                  <a:srgbClr val="FF0000"/>
                </a:solidFill>
              </a:rPr>
              <a:t>Priority</a:t>
            </a:r>
          </a:p>
          <a:p>
            <a:pPr algn="ctr"/>
            <a:r>
              <a:rPr lang="cs-CZ" sz="1000" dirty="0">
                <a:solidFill>
                  <a:srgbClr val="FF0000"/>
                </a:solidFill>
              </a:rPr>
              <a:t>(</a:t>
            </a:r>
            <a:r>
              <a:rPr lang="cs-CZ" sz="1000" dirty="0" err="1">
                <a:solidFill>
                  <a:srgbClr val="FF0000"/>
                </a:solidFill>
              </a:rPr>
              <a:t>urgency</a:t>
            </a:r>
            <a:r>
              <a:rPr lang="cs-CZ" sz="1000" dirty="0">
                <a:solidFill>
                  <a:srgbClr val="FF0000"/>
                </a:solidFill>
              </a:rPr>
              <a:t>)</a:t>
            </a:r>
          </a:p>
        </p:txBody>
      </p:sp>
      <p:cxnSp>
        <p:nvCxnSpPr>
          <p:cNvPr id="15" name="Přímá spojnice 14"/>
          <p:cNvCxnSpPr/>
          <p:nvPr/>
        </p:nvCxnSpPr>
        <p:spPr>
          <a:xfrm>
            <a:off x="2994771" y="2132856"/>
            <a:ext cx="2225301" cy="0"/>
          </a:xfrm>
          <a:prstGeom prst="line">
            <a:avLst/>
          </a:prstGeom>
          <a:ln w="28575" cmpd="sng">
            <a:prstDash val="sysDash"/>
          </a:ln>
        </p:spPr>
        <p:style>
          <a:lnRef idx="1">
            <a:schemeClr val="accent1"/>
          </a:lnRef>
          <a:fillRef idx="0">
            <a:schemeClr val="accent1"/>
          </a:fillRef>
          <a:effectRef idx="0">
            <a:schemeClr val="accent1"/>
          </a:effectRef>
          <a:fontRef idx="minor">
            <a:schemeClr val="tx1"/>
          </a:fontRef>
        </p:style>
      </p:cxnSp>
      <p:sp>
        <p:nvSpPr>
          <p:cNvPr id="16" name="Obdélník 15"/>
          <p:cNvSpPr/>
          <p:nvPr/>
        </p:nvSpPr>
        <p:spPr>
          <a:xfrm>
            <a:off x="811962" y="3532158"/>
            <a:ext cx="2175862" cy="328890"/>
          </a:xfrm>
          <a:prstGeom prst="rect">
            <a:avLst/>
          </a:prstGeom>
          <a:solidFill>
            <a:srgbClr val="92D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rgbClr val="FF0000"/>
                </a:solidFill>
              </a:rPr>
              <a:t>Solution</a:t>
            </a:r>
            <a:r>
              <a:rPr lang="cs-CZ" sz="1200" b="1" dirty="0">
                <a:solidFill>
                  <a:srgbClr val="FF0000"/>
                </a:solidFill>
              </a:rPr>
              <a:t> (</a:t>
            </a:r>
            <a:r>
              <a:rPr lang="cs-CZ" sz="1200" b="1" dirty="0" err="1">
                <a:solidFill>
                  <a:srgbClr val="FF0000"/>
                </a:solidFill>
              </a:rPr>
              <a:t>corrective</a:t>
            </a:r>
            <a:r>
              <a:rPr lang="cs-CZ" sz="1200" b="1" dirty="0">
                <a:solidFill>
                  <a:srgbClr val="FF0000"/>
                </a:solidFill>
              </a:rPr>
              <a:t> </a:t>
            </a:r>
            <a:r>
              <a:rPr lang="cs-CZ" sz="1200" b="1" dirty="0" err="1">
                <a:solidFill>
                  <a:srgbClr val="FF0000"/>
                </a:solidFill>
              </a:rPr>
              <a:t>action</a:t>
            </a:r>
            <a:r>
              <a:rPr lang="cs-CZ" sz="1200" b="1" dirty="0">
                <a:solidFill>
                  <a:srgbClr val="FF0000"/>
                </a:solidFill>
              </a:rPr>
              <a:t>) 1</a:t>
            </a:r>
          </a:p>
        </p:txBody>
      </p:sp>
      <p:sp>
        <p:nvSpPr>
          <p:cNvPr id="17" name="Obdélník 16"/>
          <p:cNvSpPr/>
          <p:nvPr/>
        </p:nvSpPr>
        <p:spPr>
          <a:xfrm>
            <a:off x="803210" y="4221088"/>
            <a:ext cx="2184614" cy="328890"/>
          </a:xfrm>
          <a:prstGeom prst="rect">
            <a:avLst/>
          </a:prstGeom>
          <a:solidFill>
            <a:srgbClr val="92D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200" b="1" dirty="0">
              <a:solidFill>
                <a:srgbClr val="FF0000"/>
              </a:solidFill>
            </a:endParaRPr>
          </a:p>
          <a:p>
            <a:pPr algn="ctr"/>
            <a:r>
              <a:rPr lang="cs-CZ" sz="1200" b="1" dirty="0" err="1">
                <a:solidFill>
                  <a:srgbClr val="FF0000"/>
                </a:solidFill>
              </a:rPr>
              <a:t>Solution</a:t>
            </a:r>
            <a:r>
              <a:rPr lang="cs-CZ" sz="1200" b="1" dirty="0">
                <a:solidFill>
                  <a:srgbClr val="FF0000"/>
                </a:solidFill>
              </a:rPr>
              <a:t> (</a:t>
            </a:r>
            <a:r>
              <a:rPr lang="cs-CZ" sz="1200" b="1" dirty="0" err="1">
                <a:solidFill>
                  <a:srgbClr val="FF0000"/>
                </a:solidFill>
              </a:rPr>
              <a:t>corrective</a:t>
            </a:r>
            <a:r>
              <a:rPr lang="cs-CZ" sz="1200" b="1" dirty="0">
                <a:solidFill>
                  <a:srgbClr val="FF0000"/>
                </a:solidFill>
              </a:rPr>
              <a:t> </a:t>
            </a:r>
            <a:r>
              <a:rPr lang="cs-CZ" sz="1200" b="1" dirty="0" err="1">
                <a:solidFill>
                  <a:srgbClr val="FF0000"/>
                </a:solidFill>
              </a:rPr>
              <a:t>action</a:t>
            </a:r>
            <a:r>
              <a:rPr lang="cs-CZ" sz="1200" b="1" dirty="0">
                <a:solidFill>
                  <a:srgbClr val="FF0000"/>
                </a:solidFill>
              </a:rPr>
              <a:t>) X</a:t>
            </a:r>
          </a:p>
        </p:txBody>
      </p:sp>
      <p:cxnSp>
        <p:nvCxnSpPr>
          <p:cNvPr id="18" name="Přímá spojnice 17"/>
          <p:cNvCxnSpPr/>
          <p:nvPr/>
        </p:nvCxnSpPr>
        <p:spPr>
          <a:xfrm flipH="1">
            <a:off x="1727684" y="3861118"/>
            <a:ext cx="3474" cy="359970"/>
          </a:xfrm>
          <a:prstGeom prst="line">
            <a:avLst/>
          </a:prstGeom>
          <a:ln w="28575" cmpd="sng">
            <a:prstDash val="sysDash"/>
          </a:ln>
        </p:spPr>
        <p:style>
          <a:lnRef idx="1">
            <a:schemeClr val="accent1"/>
          </a:lnRef>
          <a:fillRef idx="0">
            <a:schemeClr val="accent1"/>
          </a:fillRef>
          <a:effectRef idx="0">
            <a:schemeClr val="accent1"/>
          </a:effectRef>
          <a:fontRef idx="minor">
            <a:schemeClr val="tx1"/>
          </a:fontRef>
        </p:style>
      </p:cxnSp>
      <p:sp>
        <p:nvSpPr>
          <p:cNvPr id="21" name="Obdélník 20"/>
          <p:cNvSpPr/>
          <p:nvPr/>
        </p:nvSpPr>
        <p:spPr>
          <a:xfrm>
            <a:off x="5480852" y="3533227"/>
            <a:ext cx="2115484" cy="328890"/>
          </a:xfrm>
          <a:prstGeom prst="rect">
            <a:avLst/>
          </a:prstGeom>
          <a:solidFill>
            <a:schemeClr val="accent4">
              <a:lumMod val="60000"/>
              <a:lumOff val="4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rgbClr val="FF0000"/>
                </a:solidFill>
              </a:rPr>
              <a:t>Solution</a:t>
            </a:r>
            <a:r>
              <a:rPr lang="cs-CZ" sz="1200" b="1" dirty="0">
                <a:solidFill>
                  <a:srgbClr val="FF0000"/>
                </a:solidFill>
              </a:rPr>
              <a:t> (</a:t>
            </a:r>
            <a:r>
              <a:rPr lang="cs-CZ" sz="1200" b="1" dirty="0" err="1">
                <a:solidFill>
                  <a:srgbClr val="FF0000"/>
                </a:solidFill>
              </a:rPr>
              <a:t>corrective</a:t>
            </a:r>
            <a:r>
              <a:rPr lang="cs-CZ" sz="1200" b="1" dirty="0">
                <a:solidFill>
                  <a:srgbClr val="FF0000"/>
                </a:solidFill>
              </a:rPr>
              <a:t> </a:t>
            </a:r>
            <a:r>
              <a:rPr lang="cs-CZ" sz="1200" b="1" dirty="0" err="1">
                <a:solidFill>
                  <a:srgbClr val="FF0000"/>
                </a:solidFill>
              </a:rPr>
              <a:t>action</a:t>
            </a:r>
            <a:r>
              <a:rPr lang="cs-CZ" sz="1200" b="1" dirty="0">
                <a:solidFill>
                  <a:srgbClr val="FF0000"/>
                </a:solidFill>
              </a:rPr>
              <a:t>) 1</a:t>
            </a:r>
          </a:p>
        </p:txBody>
      </p:sp>
      <p:sp>
        <p:nvSpPr>
          <p:cNvPr id="22" name="Obdélník 21"/>
          <p:cNvSpPr/>
          <p:nvPr/>
        </p:nvSpPr>
        <p:spPr>
          <a:xfrm>
            <a:off x="5480852" y="4221088"/>
            <a:ext cx="2115484" cy="328890"/>
          </a:xfrm>
          <a:prstGeom prst="rect">
            <a:avLst/>
          </a:prstGeom>
          <a:solidFill>
            <a:schemeClr val="accent4">
              <a:lumMod val="40000"/>
              <a:lumOff val="6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rgbClr val="FF0000"/>
                </a:solidFill>
              </a:rPr>
              <a:t>Solution</a:t>
            </a:r>
            <a:r>
              <a:rPr lang="cs-CZ" sz="1200" b="1" dirty="0">
                <a:solidFill>
                  <a:srgbClr val="FF0000"/>
                </a:solidFill>
              </a:rPr>
              <a:t> (</a:t>
            </a:r>
            <a:r>
              <a:rPr lang="cs-CZ" sz="1200" b="1" dirty="0" err="1">
                <a:solidFill>
                  <a:srgbClr val="FF0000"/>
                </a:solidFill>
              </a:rPr>
              <a:t>corrective</a:t>
            </a:r>
            <a:r>
              <a:rPr lang="cs-CZ" sz="1200" b="1" dirty="0">
                <a:solidFill>
                  <a:srgbClr val="FF0000"/>
                </a:solidFill>
              </a:rPr>
              <a:t> </a:t>
            </a:r>
            <a:r>
              <a:rPr lang="cs-CZ" sz="1200" b="1" dirty="0" err="1">
                <a:solidFill>
                  <a:srgbClr val="FF0000"/>
                </a:solidFill>
              </a:rPr>
              <a:t>action</a:t>
            </a:r>
            <a:r>
              <a:rPr lang="cs-CZ" sz="1200" b="1" dirty="0">
                <a:solidFill>
                  <a:srgbClr val="FF0000"/>
                </a:solidFill>
              </a:rPr>
              <a:t>) Y</a:t>
            </a:r>
          </a:p>
        </p:txBody>
      </p:sp>
      <p:cxnSp>
        <p:nvCxnSpPr>
          <p:cNvPr id="23" name="Přímá spojnice 22"/>
          <p:cNvCxnSpPr/>
          <p:nvPr/>
        </p:nvCxnSpPr>
        <p:spPr>
          <a:xfrm flipH="1">
            <a:off x="6396574" y="3862187"/>
            <a:ext cx="3474" cy="359970"/>
          </a:xfrm>
          <a:prstGeom prst="line">
            <a:avLst/>
          </a:prstGeom>
          <a:ln w="28575" cmpd="sng">
            <a:prstDash val="sysDash"/>
          </a:ln>
        </p:spPr>
        <p:style>
          <a:lnRef idx="1">
            <a:schemeClr val="accent1"/>
          </a:lnRef>
          <a:fillRef idx="0">
            <a:schemeClr val="accent1"/>
          </a:fillRef>
          <a:effectRef idx="0">
            <a:schemeClr val="accent1"/>
          </a:effectRef>
          <a:fontRef idx="minor">
            <a:schemeClr val="tx1"/>
          </a:fontRef>
        </p:style>
      </p:cxnSp>
      <p:sp>
        <p:nvSpPr>
          <p:cNvPr id="24" name="Šipka dolů 23"/>
          <p:cNvSpPr/>
          <p:nvPr/>
        </p:nvSpPr>
        <p:spPr>
          <a:xfrm>
            <a:off x="1630956" y="2780927"/>
            <a:ext cx="348755" cy="6723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lů 24"/>
          <p:cNvSpPr/>
          <p:nvPr/>
        </p:nvSpPr>
        <p:spPr>
          <a:xfrm>
            <a:off x="6264188" y="2780927"/>
            <a:ext cx="348755" cy="63105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Šipka dolů 25"/>
          <p:cNvSpPr/>
          <p:nvPr/>
        </p:nvSpPr>
        <p:spPr>
          <a:xfrm>
            <a:off x="1553306" y="4725144"/>
            <a:ext cx="348755"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Šipka dolů 26"/>
          <p:cNvSpPr/>
          <p:nvPr/>
        </p:nvSpPr>
        <p:spPr>
          <a:xfrm>
            <a:off x="6264187" y="4728910"/>
            <a:ext cx="348755"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Ovál 27"/>
          <p:cNvSpPr/>
          <p:nvPr/>
        </p:nvSpPr>
        <p:spPr>
          <a:xfrm>
            <a:off x="859251" y="5387625"/>
            <a:ext cx="1743814" cy="561655"/>
          </a:xfrm>
          <a:prstGeom prst="ellipse">
            <a:avLst/>
          </a:prstGeom>
          <a:solidFill>
            <a:schemeClr val="accent1">
              <a:lumMod val="40000"/>
              <a:lumOff val="6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Obdélník 28"/>
          <p:cNvSpPr/>
          <p:nvPr/>
        </p:nvSpPr>
        <p:spPr>
          <a:xfrm>
            <a:off x="1331641" y="5524436"/>
            <a:ext cx="792088" cy="288032"/>
          </a:xfrm>
          <a:prstGeom prst="rect">
            <a:avLst/>
          </a:prstGeom>
          <a:solidFill>
            <a:srgbClr val="FFC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err="1">
                <a:solidFill>
                  <a:srgbClr val="FF0000"/>
                </a:solidFill>
              </a:rPr>
              <a:t>Problem</a:t>
            </a:r>
            <a:r>
              <a:rPr lang="cs-CZ" sz="1000" b="1" dirty="0">
                <a:solidFill>
                  <a:srgbClr val="FF0000"/>
                </a:solidFill>
              </a:rPr>
              <a:t> 1´ </a:t>
            </a:r>
          </a:p>
        </p:txBody>
      </p:sp>
      <p:sp>
        <p:nvSpPr>
          <p:cNvPr id="30" name="Ovál 29"/>
          <p:cNvSpPr/>
          <p:nvPr/>
        </p:nvSpPr>
        <p:spPr>
          <a:xfrm>
            <a:off x="5617057" y="5408893"/>
            <a:ext cx="1743814" cy="561655"/>
          </a:xfrm>
          <a:prstGeom prst="ellipse">
            <a:avLst/>
          </a:prstGeom>
          <a:solidFill>
            <a:schemeClr val="accent1">
              <a:lumMod val="40000"/>
              <a:lumOff val="6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Obdélník 30"/>
          <p:cNvSpPr/>
          <p:nvPr/>
        </p:nvSpPr>
        <p:spPr>
          <a:xfrm>
            <a:off x="6095992" y="5545704"/>
            <a:ext cx="785943" cy="288032"/>
          </a:xfrm>
          <a:prstGeom prst="rect">
            <a:avLst/>
          </a:prstGeom>
          <a:solidFill>
            <a:srgbClr val="FFC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err="1">
                <a:solidFill>
                  <a:srgbClr val="FF0000"/>
                </a:solidFill>
              </a:rPr>
              <a:t>Problem</a:t>
            </a:r>
            <a:r>
              <a:rPr lang="cs-CZ" sz="1000" b="1" dirty="0">
                <a:solidFill>
                  <a:srgbClr val="FF0000"/>
                </a:solidFill>
              </a:rPr>
              <a:t> N´ </a:t>
            </a:r>
          </a:p>
        </p:txBody>
      </p:sp>
      <p:sp>
        <p:nvSpPr>
          <p:cNvPr id="3" name="TextovéPole 2"/>
          <p:cNvSpPr txBox="1"/>
          <p:nvPr/>
        </p:nvSpPr>
        <p:spPr>
          <a:xfrm>
            <a:off x="1355470" y="2387314"/>
            <a:ext cx="694421" cy="261610"/>
          </a:xfrm>
          <a:prstGeom prst="rect">
            <a:avLst/>
          </a:prstGeom>
          <a:noFill/>
        </p:spPr>
        <p:txBody>
          <a:bodyPr wrap="none" rtlCol="0">
            <a:spAutoFit/>
          </a:bodyPr>
          <a:lstStyle/>
          <a:p>
            <a:r>
              <a:rPr lang="en-US" sz="1100" dirty="0"/>
              <a:t>Situation</a:t>
            </a:r>
          </a:p>
        </p:txBody>
      </p:sp>
      <p:sp>
        <p:nvSpPr>
          <p:cNvPr id="32" name="TextovéPole 31"/>
          <p:cNvSpPr txBox="1"/>
          <p:nvPr/>
        </p:nvSpPr>
        <p:spPr>
          <a:xfrm>
            <a:off x="5980741" y="2329181"/>
            <a:ext cx="694421" cy="261610"/>
          </a:xfrm>
          <a:prstGeom prst="rect">
            <a:avLst/>
          </a:prstGeom>
          <a:noFill/>
        </p:spPr>
        <p:txBody>
          <a:bodyPr wrap="none" rtlCol="0">
            <a:spAutoFit/>
          </a:bodyPr>
          <a:lstStyle/>
          <a:p>
            <a:r>
              <a:rPr lang="en-US" sz="1100" dirty="0"/>
              <a:t>Situation</a:t>
            </a:r>
          </a:p>
        </p:txBody>
      </p:sp>
      <p:sp>
        <p:nvSpPr>
          <p:cNvPr id="14" name="Obdélník 13"/>
          <p:cNvSpPr/>
          <p:nvPr/>
        </p:nvSpPr>
        <p:spPr>
          <a:xfrm>
            <a:off x="3665625" y="3239770"/>
            <a:ext cx="109267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Big</a:t>
            </a:r>
          </a:p>
          <a:p>
            <a:pPr algn="ctr"/>
            <a:r>
              <a:rPr lang="cs-CZ"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cs-CZ" sz="1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problems</a:t>
            </a:r>
            <a:endParaRPr lang="cs-CZ"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3" name="Obdélník 32"/>
          <p:cNvSpPr/>
          <p:nvPr/>
        </p:nvSpPr>
        <p:spPr>
          <a:xfrm>
            <a:off x="3672101" y="5970548"/>
            <a:ext cx="109267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1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Smaller</a:t>
            </a:r>
            <a:endParaRPr lang="cs-CZ"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cs-CZ"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cs-CZ" sz="1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problems</a:t>
            </a:r>
            <a:endParaRPr lang="cs-CZ"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4" name="Šipka dolů 33"/>
          <p:cNvSpPr/>
          <p:nvPr/>
        </p:nvSpPr>
        <p:spPr>
          <a:xfrm>
            <a:off x="4037582" y="3862187"/>
            <a:ext cx="348755" cy="19374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0" name="Přímá spojnice se šipkou 19"/>
          <p:cNvCxnSpPr/>
          <p:nvPr/>
        </p:nvCxnSpPr>
        <p:spPr>
          <a:xfrm flipH="1" flipV="1">
            <a:off x="2699792" y="2708920"/>
            <a:ext cx="965833" cy="703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flipV="1">
            <a:off x="4861753" y="2653551"/>
            <a:ext cx="755304" cy="5862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flipV="1">
            <a:off x="4848573" y="5812468"/>
            <a:ext cx="768484" cy="501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Přímá spojnice se šipkou 37"/>
          <p:cNvCxnSpPr/>
          <p:nvPr/>
        </p:nvCxnSpPr>
        <p:spPr>
          <a:xfrm flipH="1" flipV="1">
            <a:off x="2699792" y="5789061"/>
            <a:ext cx="1074691" cy="461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Oválný popisek 38"/>
          <p:cNvSpPr/>
          <p:nvPr/>
        </p:nvSpPr>
        <p:spPr>
          <a:xfrm flipH="1">
            <a:off x="221266" y="2518119"/>
            <a:ext cx="780579" cy="965043"/>
          </a:xfrm>
          <a:prstGeom prst="wedgeEllipseCallout">
            <a:avLst>
              <a:gd name="adj1" fmla="val -95030"/>
              <a:gd name="adj2" fmla="val -36541"/>
            </a:avLst>
          </a:prstGeom>
          <a:solidFill>
            <a:schemeClr val="accent3">
              <a:lumMod val="60000"/>
              <a:lumOff val="4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err="1">
                <a:solidFill>
                  <a:srgbClr val="00B050"/>
                </a:solidFill>
              </a:rPr>
              <a:t>Who</a:t>
            </a:r>
            <a:endParaRPr lang="cs-CZ" sz="1000" b="1" dirty="0">
              <a:solidFill>
                <a:srgbClr val="00B050"/>
              </a:solidFill>
            </a:endParaRPr>
          </a:p>
          <a:p>
            <a:pPr algn="ctr"/>
            <a:r>
              <a:rPr lang="cs-CZ" sz="1000" b="1" dirty="0" err="1">
                <a:solidFill>
                  <a:srgbClr val="00B050"/>
                </a:solidFill>
              </a:rPr>
              <a:t>What</a:t>
            </a:r>
            <a:endParaRPr lang="cs-CZ" sz="1000" b="1" dirty="0">
              <a:solidFill>
                <a:srgbClr val="00B050"/>
              </a:solidFill>
            </a:endParaRPr>
          </a:p>
          <a:p>
            <a:pPr algn="ctr"/>
            <a:r>
              <a:rPr lang="cs-CZ" sz="1000" b="1" dirty="0" err="1">
                <a:solidFill>
                  <a:srgbClr val="00B050"/>
                </a:solidFill>
              </a:rPr>
              <a:t>WhereWhenExtent</a:t>
            </a:r>
            <a:endParaRPr lang="cs-CZ" sz="1000" b="1" dirty="0">
              <a:solidFill>
                <a:srgbClr val="00B050"/>
              </a:solidFill>
            </a:endParaRPr>
          </a:p>
        </p:txBody>
      </p:sp>
      <p:sp>
        <p:nvSpPr>
          <p:cNvPr id="40" name="Oválný popisek 39"/>
          <p:cNvSpPr/>
          <p:nvPr/>
        </p:nvSpPr>
        <p:spPr>
          <a:xfrm flipH="1">
            <a:off x="7902079" y="2780928"/>
            <a:ext cx="804627" cy="916744"/>
          </a:xfrm>
          <a:prstGeom prst="wedgeEllipseCallout">
            <a:avLst>
              <a:gd name="adj1" fmla="val 161739"/>
              <a:gd name="adj2" fmla="val -79329"/>
            </a:avLst>
          </a:prstGeom>
          <a:solidFill>
            <a:schemeClr val="accent3">
              <a:lumMod val="60000"/>
              <a:lumOff val="4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rgbClr val="FF0000"/>
                </a:solidFill>
              </a:rPr>
              <a:t>Who</a:t>
            </a:r>
            <a:endParaRPr lang="cs-CZ" sz="1000" dirty="0">
              <a:solidFill>
                <a:srgbClr val="FF0000"/>
              </a:solidFill>
            </a:endParaRPr>
          </a:p>
          <a:p>
            <a:pPr algn="ctr"/>
            <a:r>
              <a:rPr lang="en-US" sz="1000" dirty="0">
                <a:solidFill>
                  <a:srgbClr val="FF0000"/>
                </a:solidFill>
              </a:rPr>
              <a:t>What</a:t>
            </a:r>
          </a:p>
          <a:p>
            <a:pPr algn="ctr"/>
            <a:r>
              <a:rPr lang="en-US" sz="1000" dirty="0" err="1">
                <a:solidFill>
                  <a:srgbClr val="FF0000"/>
                </a:solidFill>
              </a:rPr>
              <a:t>WhereWhenExtent</a:t>
            </a:r>
            <a:endParaRPr lang="en-US" sz="1000" dirty="0">
              <a:solidFill>
                <a:srgbClr val="FF0000"/>
              </a:solidFill>
            </a:endParaRPr>
          </a:p>
        </p:txBody>
      </p:sp>
      <p:sp>
        <p:nvSpPr>
          <p:cNvPr id="19" name="Zástupný symbol pro číslo snímku 18"/>
          <p:cNvSpPr>
            <a:spLocks noGrp="1"/>
          </p:cNvSpPr>
          <p:nvPr>
            <p:ph type="sldNum" sz="quarter" idx="12"/>
          </p:nvPr>
        </p:nvSpPr>
        <p:spPr/>
        <p:txBody>
          <a:bodyPr/>
          <a:lstStyle/>
          <a:p>
            <a:fld id="{CC05A776-8594-4643-8B23-C6D16F173EE0}" type="slidenum">
              <a:rPr lang="cs-CZ" smtClean="0"/>
              <a:t>23</a:t>
            </a:fld>
            <a:endParaRPr lang="cs-CZ"/>
          </a:p>
        </p:txBody>
      </p:sp>
      <p:sp>
        <p:nvSpPr>
          <p:cNvPr id="41" name="Oválný popisek 40"/>
          <p:cNvSpPr/>
          <p:nvPr/>
        </p:nvSpPr>
        <p:spPr>
          <a:xfrm flipH="1">
            <a:off x="221267" y="188640"/>
            <a:ext cx="894347" cy="815150"/>
          </a:xfrm>
          <a:prstGeom prst="wedgeEllipseCallout">
            <a:avLst>
              <a:gd name="adj1" fmla="val -46789"/>
              <a:gd name="adj2" fmla="val 131418"/>
            </a:avLst>
          </a:prstGeom>
          <a:solidFill>
            <a:schemeClr val="accent3">
              <a:lumMod val="60000"/>
              <a:lumOff val="4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rgbClr val="FF0000"/>
                </a:solidFill>
              </a:rPr>
              <a:t>WHERE</a:t>
            </a:r>
          </a:p>
          <a:p>
            <a:pPr algn="ctr"/>
            <a:r>
              <a:rPr lang="cs-CZ" sz="1000" b="1" dirty="0">
                <a:solidFill>
                  <a:srgbClr val="FF0000"/>
                </a:solidFill>
              </a:rPr>
              <a:t>and WHERE NOT</a:t>
            </a:r>
          </a:p>
        </p:txBody>
      </p:sp>
      <p:sp>
        <p:nvSpPr>
          <p:cNvPr id="42" name="Oválný popisek 41"/>
          <p:cNvSpPr/>
          <p:nvPr/>
        </p:nvSpPr>
        <p:spPr>
          <a:xfrm flipH="1">
            <a:off x="7812360" y="69097"/>
            <a:ext cx="894347" cy="815150"/>
          </a:xfrm>
          <a:prstGeom prst="wedgeEllipseCallout">
            <a:avLst>
              <a:gd name="adj1" fmla="val 133942"/>
              <a:gd name="adj2" fmla="val 146148"/>
            </a:avLst>
          </a:prstGeom>
          <a:solidFill>
            <a:schemeClr val="accent3">
              <a:lumMod val="60000"/>
              <a:lumOff val="4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a:solidFill>
                  <a:srgbClr val="FF0000"/>
                </a:solidFill>
              </a:rPr>
              <a:t>WHERE</a:t>
            </a:r>
          </a:p>
          <a:p>
            <a:pPr algn="ctr"/>
            <a:r>
              <a:rPr lang="cs-CZ" sz="1000" dirty="0">
                <a:solidFill>
                  <a:srgbClr val="FF0000"/>
                </a:solidFill>
              </a:rPr>
              <a:t>and WHERE NOT</a:t>
            </a:r>
          </a:p>
        </p:txBody>
      </p:sp>
    </p:spTree>
    <p:extLst>
      <p:ext uri="{BB962C8B-B14F-4D97-AF65-F5344CB8AC3E}">
        <p14:creationId xmlns:p14="http://schemas.microsoft.com/office/powerpoint/2010/main" val="3662888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Decomposition, priorities and causes</a:t>
            </a:r>
          </a:p>
        </p:txBody>
      </p:sp>
      <p:sp>
        <p:nvSpPr>
          <p:cNvPr id="5" name="Obdélník 4"/>
          <p:cNvSpPr/>
          <p:nvPr/>
        </p:nvSpPr>
        <p:spPr>
          <a:xfrm>
            <a:off x="1259632" y="1844824"/>
            <a:ext cx="1152128" cy="576064"/>
          </a:xfrm>
          <a:prstGeom prst="rect">
            <a:avLst/>
          </a:prstGeom>
          <a:solidFill>
            <a:srgbClr val="FFC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rPr>
              <a:t>Problem 1</a:t>
            </a:r>
          </a:p>
        </p:txBody>
      </p:sp>
      <p:cxnSp>
        <p:nvCxnSpPr>
          <p:cNvPr id="7" name="Přímá spojnice se šipkou 6"/>
          <p:cNvCxnSpPr>
            <a:stCxn id="5" idx="3"/>
          </p:cNvCxnSpPr>
          <p:nvPr/>
        </p:nvCxnSpPr>
        <p:spPr>
          <a:xfrm>
            <a:off x="2411760" y="2132856"/>
            <a:ext cx="17308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4142648" y="1340766"/>
            <a:ext cx="3237664" cy="2376266"/>
          </a:xfrm>
          <a:prstGeom prst="rect">
            <a:avLst/>
          </a:prstGeom>
          <a:solidFill>
            <a:srgbClr val="FFC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200" b="1" dirty="0">
              <a:solidFill>
                <a:srgbClr val="FF0000"/>
              </a:solidFill>
            </a:endParaRPr>
          </a:p>
          <a:p>
            <a:pPr algn="ctr"/>
            <a:r>
              <a:rPr lang="cs-CZ" sz="1200" b="1" dirty="0">
                <a:solidFill>
                  <a:srgbClr val="FF0000"/>
                </a:solidFill>
              </a:rPr>
              <a:t> </a:t>
            </a:r>
          </a:p>
        </p:txBody>
      </p:sp>
      <p:sp>
        <p:nvSpPr>
          <p:cNvPr id="9" name="Obdélník 8"/>
          <p:cNvSpPr/>
          <p:nvPr/>
        </p:nvSpPr>
        <p:spPr>
          <a:xfrm>
            <a:off x="4355976" y="1535155"/>
            <a:ext cx="1152128" cy="576064"/>
          </a:xfrm>
          <a:prstGeom prst="rect">
            <a:avLst/>
          </a:prstGeom>
          <a:solidFill>
            <a:schemeClr val="tx2">
              <a:lumMod val="60000"/>
              <a:lumOff val="4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00"/>
                </a:solidFill>
              </a:rPr>
              <a:t>Sub-problem 1</a:t>
            </a:r>
          </a:p>
        </p:txBody>
      </p:sp>
      <p:sp>
        <p:nvSpPr>
          <p:cNvPr id="10" name="Obdélník 9"/>
          <p:cNvSpPr/>
          <p:nvPr/>
        </p:nvSpPr>
        <p:spPr>
          <a:xfrm>
            <a:off x="4366917" y="2492896"/>
            <a:ext cx="1152128" cy="576064"/>
          </a:xfrm>
          <a:prstGeom prst="rect">
            <a:avLst/>
          </a:prstGeom>
          <a:solidFill>
            <a:schemeClr val="tx2">
              <a:lumMod val="60000"/>
              <a:lumOff val="4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00"/>
                </a:solidFill>
              </a:rPr>
              <a:t>Sub-problem N</a:t>
            </a:r>
          </a:p>
        </p:txBody>
      </p:sp>
      <p:cxnSp>
        <p:nvCxnSpPr>
          <p:cNvPr id="11" name="Přímá spojnice 10"/>
          <p:cNvCxnSpPr/>
          <p:nvPr/>
        </p:nvCxnSpPr>
        <p:spPr>
          <a:xfrm>
            <a:off x="4928096" y="2132856"/>
            <a:ext cx="0" cy="360040"/>
          </a:xfrm>
          <a:prstGeom prst="line">
            <a:avLst/>
          </a:prstGeom>
          <a:ln w="28575" cmpd="sng">
            <a:prstDash val="sysDash"/>
          </a:ln>
        </p:spPr>
        <p:style>
          <a:lnRef idx="1">
            <a:schemeClr val="accent1"/>
          </a:lnRef>
          <a:fillRef idx="0">
            <a:schemeClr val="accent1"/>
          </a:fillRef>
          <a:effectRef idx="0">
            <a:schemeClr val="accent1"/>
          </a:effectRef>
          <a:fontRef idx="minor">
            <a:schemeClr val="tx1"/>
          </a:fontRef>
        </p:style>
      </p:cxnSp>
      <p:sp>
        <p:nvSpPr>
          <p:cNvPr id="14" name="Obdélník 13"/>
          <p:cNvSpPr/>
          <p:nvPr/>
        </p:nvSpPr>
        <p:spPr>
          <a:xfrm>
            <a:off x="5948071" y="1545973"/>
            <a:ext cx="1152128" cy="576064"/>
          </a:xfrm>
          <a:prstGeom prst="rect">
            <a:avLst/>
          </a:prstGeom>
          <a:solidFill>
            <a:schemeClr val="tx2">
              <a:lumMod val="60000"/>
              <a:lumOff val="4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rgbClr val="FFFF00"/>
                </a:solidFill>
              </a:rPr>
              <a:t>Priority1</a:t>
            </a:r>
          </a:p>
        </p:txBody>
      </p:sp>
      <p:sp>
        <p:nvSpPr>
          <p:cNvPr id="15" name="Obdélník 14"/>
          <p:cNvSpPr/>
          <p:nvPr/>
        </p:nvSpPr>
        <p:spPr>
          <a:xfrm>
            <a:off x="5939213" y="2486857"/>
            <a:ext cx="1152128" cy="576064"/>
          </a:xfrm>
          <a:prstGeom prst="rect">
            <a:avLst/>
          </a:prstGeom>
          <a:solidFill>
            <a:schemeClr val="tx2">
              <a:lumMod val="60000"/>
              <a:lumOff val="4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rgbClr val="FFFF00"/>
                </a:solidFill>
              </a:rPr>
              <a:t>Priority N</a:t>
            </a:r>
          </a:p>
        </p:txBody>
      </p:sp>
      <p:cxnSp>
        <p:nvCxnSpPr>
          <p:cNvPr id="16" name="Přímá spojnice 15"/>
          <p:cNvCxnSpPr>
            <a:endCxn id="14" idx="1"/>
          </p:cNvCxnSpPr>
          <p:nvPr/>
        </p:nvCxnSpPr>
        <p:spPr>
          <a:xfrm flipV="1">
            <a:off x="5556288" y="1834005"/>
            <a:ext cx="391783" cy="1"/>
          </a:xfrm>
          <a:prstGeom prst="line">
            <a:avLst/>
          </a:prstGeom>
          <a:ln w="28575" cmpd="sng">
            <a:prstDash val="sysDash"/>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V="1">
            <a:off x="5550109" y="2780928"/>
            <a:ext cx="391783" cy="1"/>
          </a:xfrm>
          <a:prstGeom prst="line">
            <a:avLst/>
          </a:prstGeom>
          <a:ln w="28575" cmpd="sng">
            <a:prstDash val="sysDash"/>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5325981" y="3261395"/>
            <a:ext cx="840038" cy="276999"/>
          </a:xfrm>
          <a:prstGeom prst="rect">
            <a:avLst/>
          </a:prstGeom>
          <a:noFill/>
        </p:spPr>
        <p:txBody>
          <a:bodyPr wrap="none" rtlCol="0">
            <a:spAutoFit/>
          </a:bodyPr>
          <a:lstStyle/>
          <a:p>
            <a:r>
              <a:rPr lang="cs-CZ" sz="1200" b="1" dirty="0" err="1">
                <a:solidFill>
                  <a:srgbClr val="FF0000"/>
                </a:solidFill>
              </a:rPr>
              <a:t>Problem</a:t>
            </a:r>
            <a:r>
              <a:rPr lang="cs-CZ" sz="1200" b="1" dirty="0">
                <a:solidFill>
                  <a:srgbClr val="FF0000"/>
                </a:solidFill>
              </a:rPr>
              <a:t> 1</a:t>
            </a:r>
          </a:p>
        </p:txBody>
      </p:sp>
      <p:sp>
        <p:nvSpPr>
          <p:cNvPr id="24" name="Obdélník 23"/>
          <p:cNvSpPr/>
          <p:nvPr/>
        </p:nvSpPr>
        <p:spPr>
          <a:xfrm>
            <a:off x="1266350" y="4581128"/>
            <a:ext cx="1152128" cy="576064"/>
          </a:xfrm>
          <a:prstGeom prst="rect">
            <a:avLst/>
          </a:prstGeom>
          <a:solidFill>
            <a:srgbClr val="FFC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rPr>
              <a:t>Problem </a:t>
            </a:r>
            <a:r>
              <a:rPr lang="cs-CZ" sz="1200" b="1" dirty="0">
                <a:solidFill>
                  <a:srgbClr val="FF0000"/>
                </a:solidFill>
              </a:rPr>
              <a:t>2</a:t>
            </a:r>
            <a:endParaRPr lang="en-US" sz="1200" b="1" dirty="0">
              <a:solidFill>
                <a:srgbClr val="FF0000"/>
              </a:solidFill>
            </a:endParaRPr>
          </a:p>
        </p:txBody>
      </p:sp>
      <p:cxnSp>
        <p:nvCxnSpPr>
          <p:cNvPr id="25" name="Přímá spojnice se šipkou 24"/>
          <p:cNvCxnSpPr>
            <a:stCxn id="24" idx="3"/>
          </p:cNvCxnSpPr>
          <p:nvPr/>
        </p:nvCxnSpPr>
        <p:spPr>
          <a:xfrm>
            <a:off x="2418478" y="4869160"/>
            <a:ext cx="17308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Obdélník 25"/>
          <p:cNvSpPr/>
          <p:nvPr/>
        </p:nvSpPr>
        <p:spPr>
          <a:xfrm>
            <a:off x="4121444" y="4035028"/>
            <a:ext cx="3237664" cy="2376266"/>
          </a:xfrm>
          <a:prstGeom prst="rect">
            <a:avLst/>
          </a:prstGeom>
          <a:solidFill>
            <a:srgbClr val="FFC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200" b="1" dirty="0">
              <a:solidFill>
                <a:srgbClr val="FF0000"/>
              </a:solidFill>
            </a:endParaRPr>
          </a:p>
          <a:p>
            <a:pPr algn="ctr"/>
            <a:r>
              <a:rPr lang="cs-CZ" sz="1200" b="1" dirty="0">
                <a:solidFill>
                  <a:srgbClr val="FF0000"/>
                </a:solidFill>
              </a:rPr>
              <a:t> </a:t>
            </a:r>
          </a:p>
        </p:txBody>
      </p:sp>
      <p:sp>
        <p:nvSpPr>
          <p:cNvPr id="27" name="Obdélník 26"/>
          <p:cNvSpPr/>
          <p:nvPr/>
        </p:nvSpPr>
        <p:spPr>
          <a:xfrm>
            <a:off x="4355976" y="4287686"/>
            <a:ext cx="1296144" cy="576064"/>
          </a:xfrm>
          <a:prstGeom prst="rect">
            <a:avLst/>
          </a:prstGeom>
          <a:solidFill>
            <a:schemeClr val="tx2">
              <a:lumMod val="60000"/>
              <a:lumOff val="4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00"/>
                </a:solidFill>
              </a:rPr>
              <a:t>Sub-problem 1</a:t>
            </a:r>
          </a:p>
        </p:txBody>
      </p:sp>
      <p:sp>
        <p:nvSpPr>
          <p:cNvPr id="28" name="Obdélník 27"/>
          <p:cNvSpPr/>
          <p:nvPr/>
        </p:nvSpPr>
        <p:spPr>
          <a:xfrm>
            <a:off x="4355976" y="5229200"/>
            <a:ext cx="1296144" cy="576064"/>
          </a:xfrm>
          <a:prstGeom prst="rect">
            <a:avLst/>
          </a:prstGeom>
          <a:solidFill>
            <a:schemeClr val="tx2">
              <a:lumMod val="60000"/>
              <a:lumOff val="4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00"/>
                </a:solidFill>
              </a:rPr>
              <a:t>Sub-problem </a:t>
            </a:r>
            <a:r>
              <a:rPr lang="cs-CZ" sz="1200" b="1" dirty="0">
                <a:solidFill>
                  <a:srgbClr val="FFFF00"/>
                </a:solidFill>
              </a:rPr>
              <a:t>N</a:t>
            </a:r>
            <a:endParaRPr lang="en-US" sz="1200" b="1" dirty="0">
              <a:solidFill>
                <a:srgbClr val="FFFF00"/>
              </a:solidFill>
            </a:endParaRPr>
          </a:p>
        </p:txBody>
      </p:sp>
      <p:sp>
        <p:nvSpPr>
          <p:cNvPr id="29" name="Obdélník 28"/>
          <p:cNvSpPr/>
          <p:nvPr/>
        </p:nvSpPr>
        <p:spPr>
          <a:xfrm>
            <a:off x="5954789" y="4282277"/>
            <a:ext cx="1152128" cy="576064"/>
          </a:xfrm>
          <a:prstGeom prst="rect">
            <a:avLst/>
          </a:prstGeom>
          <a:solidFill>
            <a:schemeClr val="tx2">
              <a:lumMod val="60000"/>
              <a:lumOff val="4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rgbClr val="FFFF00"/>
                </a:solidFill>
              </a:rPr>
              <a:t>Cause 1</a:t>
            </a:r>
          </a:p>
        </p:txBody>
      </p:sp>
      <p:sp>
        <p:nvSpPr>
          <p:cNvPr id="30" name="Obdélník 29"/>
          <p:cNvSpPr/>
          <p:nvPr/>
        </p:nvSpPr>
        <p:spPr>
          <a:xfrm>
            <a:off x="5945931" y="5223161"/>
            <a:ext cx="1152128" cy="576064"/>
          </a:xfrm>
          <a:prstGeom prst="rect">
            <a:avLst/>
          </a:prstGeom>
          <a:solidFill>
            <a:schemeClr val="tx2">
              <a:lumMod val="60000"/>
              <a:lumOff val="4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rgbClr val="FFFF00"/>
                </a:solidFill>
              </a:rPr>
              <a:t>Cause N</a:t>
            </a:r>
          </a:p>
        </p:txBody>
      </p:sp>
      <p:sp>
        <p:nvSpPr>
          <p:cNvPr id="33" name="TextovéPole 32"/>
          <p:cNvSpPr txBox="1"/>
          <p:nvPr/>
        </p:nvSpPr>
        <p:spPr>
          <a:xfrm>
            <a:off x="5332699" y="5997699"/>
            <a:ext cx="840038" cy="276999"/>
          </a:xfrm>
          <a:prstGeom prst="rect">
            <a:avLst/>
          </a:prstGeom>
          <a:noFill/>
        </p:spPr>
        <p:txBody>
          <a:bodyPr wrap="none" rtlCol="0">
            <a:spAutoFit/>
          </a:bodyPr>
          <a:lstStyle/>
          <a:p>
            <a:r>
              <a:rPr lang="cs-CZ" sz="1200" b="1" dirty="0" err="1">
                <a:solidFill>
                  <a:srgbClr val="FF0000"/>
                </a:solidFill>
              </a:rPr>
              <a:t>Problem</a:t>
            </a:r>
            <a:r>
              <a:rPr lang="cs-CZ" sz="1200" b="1" dirty="0">
                <a:solidFill>
                  <a:srgbClr val="FF0000"/>
                </a:solidFill>
              </a:rPr>
              <a:t> 2</a:t>
            </a:r>
          </a:p>
        </p:txBody>
      </p:sp>
      <p:cxnSp>
        <p:nvCxnSpPr>
          <p:cNvPr id="35" name="Přímá spojnice se šipkou 34"/>
          <p:cNvCxnSpPr>
            <a:stCxn id="29" idx="1"/>
            <a:endCxn id="27" idx="3"/>
          </p:cNvCxnSpPr>
          <p:nvPr/>
        </p:nvCxnSpPr>
        <p:spPr>
          <a:xfrm flipH="1">
            <a:off x="5652120" y="4570309"/>
            <a:ext cx="302669" cy="54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flipH="1">
            <a:off x="5652120" y="5445224"/>
            <a:ext cx="3083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Zástupný symbol pro číslo snímku 2"/>
          <p:cNvSpPr>
            <a:spLocks noGrp="1"/>
          </p:cNvSpPr>
          <p:nvPr>
            <p:ph type="sldNum" sz="quarter" idx="12"/>
          </p:nvPr>
        </p:nvSpPr>
        <p:spPr/>
        <p:txBody>
          <a:bodyPr/>
          <a:lstStyle/>
          <a:p>
            <a:fld id="{CC05A776-8594-4643-8B23-C6D16F173EE0}" type="slidenum">
              <a:rPr lang="cs-CZ" smtClean="0"/>
              <a:t>24</a:t>
            </a:fld>
            <a:endParaRPr lang="cs-CZ"/>
          </a:p>
        </p:txBody>
      </p:sp>
    </p:spTree>
    <p:extLst>
      <p:ext uri="{BB962C8B-B14F-4D97-AF65-F5344CB8AC3E}">
        <p14:creationId xmlns:p14="http://schemas.microsoft.com/office/powerpoint/2010/main" val="210892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Example of problem manifestation </a:t>
            </a:r>
            <a:r>
              <a:rPr lang="en-US" sz="2700" dirty="0"/>
              <a:t>(decrease of performance) </a:t>
            </a:r>
          </a:p>
        </p:txBody>
      </p:sp>
      <p:cxnSp>
        <p:nvCxnSpPr>
          <p:cNvPr id="5" name="Přímá spojnice se šipkou 4"/>
          <p:cNvCxnSpPr/>
          <p:nvPr/>
        </p:nvCxnSpPr>
        <p:spPr>
          <a:xfrm flipV="1">
            <a:off x="1403648" y="1844824"/>
            <a:ext cx="0" cy="3096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Přímá spojnice se šipkou 5"/>
          <p:cNvCxnSpPr/>
          <p:nvPr/>
        </p:nvCxnSpPr>
        <p:spPr>
          <a:xfrm>
            <a:off x="1403648" y="4941168"/>
            <a:ext cx="58326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139648" y="2035587"/>
            <a:ext cx="1264000" cy="338554"/>
          </a:xfrm>
          <a:prstGeom prst="rect">
            <a:avLst/>
          </a:prstGeom>
          <a:noFill/>
        </p:spPr>
        <p:txBody>
          <a:bodyPr wrap="none" rtlCol="0">
            <a:spAutoFit/>
          </a:bodyPr>
          <a:lstStyle/>
          <a:p>
            <a:r>
              <a:rPr lang="cs-CZ" sz="1600" dirty="0"/>
              <a:t>performance</a:t>
            </a:r>
          </a:p>
        </p:txBody>
      </p:sp>
      <p:sp>
        <p:nvSpPr>
          <p:cNvPr id="11" name="TextovéPole 10"/>
          <p:cNvSpPr txBox="1"/>
          <p:nvPr/>
        </p:nvSpPr>
        <p:spPr>
          <a:xfrm>
            <a:off x="6156176" y="5085184"/>
            <a:ext cx="566181" cy="338554"/>
          </a:xfrm>
          <a:prstGeom prst="rect">
            <a:avLst/>
          </a:prstGeom>
          <a:noFill/>
        </p:spPr>
        <p:txBody>
          <a:bodyPr wrap="none" rtlCol="0">
            <a:spAutoFit/>
          </a:bodyPr>
          <a:lstStyle/>
          <a:p>
            <a:r>
              <a:rPr lang="cs-CZ" sz="1600" dirty="0" err="1"/>
              <a:t>time</a:t>
            </a:r>
            <a:endParaRPr lang="cs-CZ" sz="1600" dirty="0"/>
          </a:p>
        </p:txBody>
      </p:sp>
      <p:cxnSp>
        <p:nvCxnSpPr>
          <p:cNvPr id="13" name="Přímá spojnice 12"/>
          <p:cNvCxnSpPr/>
          <p:nvPr/>
        </p:nvCxnSpPr>
        <p:spPr>
          <a:xfrm>
            <a:off x="1403648" y="2383773"/>
            <a:ext cx="4248472"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4430095" y="1899033"/>
            <a:ext cx="1985352" cy="338554"/>
          </a:xfrm>
          <a:prstGeom prst="rect">
            <a:avLst/>
          </a:prstGeom>
          <a:noFill/>
        </p:spPr>
        <p:txBody>
          <a:bodyPr wrap="none" rtlCol="0">
            <a:spAutoFit/>
          </a:bodyPr>
          <a:lstStyle/>
          <a:p>
            <a:r>
              <a:rPr lang="en-US" sz="1600" dirty="0">
                <a:solidFill>
                  <a:srgbClr val="FF0000"/>
                </a:solidFill>
              </a:rPr>
              <a:t>Planned performance</a:t>
            </a:r>
          </a:p>
        </p:txBody>
      </p:sp>
      <p:cxnSp>
        <p:nvCxnSpPr>
          <p:cNvPr id="18" name="Přímá spojnice 17"/>
          <p:cNvCxnSpPr/>
          <p:nvPr/>
        </p:nvCxnSpPr>
        <p:spPr>
          <a:xfrm>
            <a:off x="4031940" y="2389182"/>
            <a:ext cx="1620180" cy="1255842"/>
          </a:xfrm>
          <a:prstGeom prst="line">
            <a:avLst/>
          </a:prstGeom>
          <a:ln w="28575"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5652120" y="2383773"/>
            <a:ext cx="0" cy="1261251"/>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TextovéPole 22"/>
          <p:cNvSpPr txBox="1"/>
          <p:nvPr/>
        </p:nvSpPr>
        <p:spPr>
          <a:xfrm>
            <a:off x="3121585" y="3055046"/>
            <a:ext cx="1712456" cy="338554"/>
          </a:xfrm>
          <a:prstGeom prst="rect">
            <a:avLst/>
          </a:prstGeom>
          <a:noFill/>
        </p:spPr>
        <p:txBody>
          <a:bodyPr wrap="none" rtlCol="0">
            <a:spAutoFit/>
          </a:bodyPr>
          <a:lstStyle/>
          <a:p>
            <a:r>
              <a:rPr lang="cs-CZ" sz="1600" dirty="0">
                <a:solidFill>
                  <a:srgbClr val="00B050"/>
                </a:solidFill>
              </a:rPr>
              <a:t>Real performance</a:t>
            </a:r>
          </a:p>
        </p:txBody>
      </p:sp>
      <p:sp>
        <p:nvSpPr>
          <p:cNvPr id="24" name="Ovál 23"/>
          <p:cNvSpPr/>
          <p:nvPr/>
        </p:nvSpPr>
        <p:spPr>
          <a:xfrm>
            <a:off x="3977813" y="2237587"/>
            <a:ext cx="162139" cy="255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Pravá složená závorka 24"/>
          <p:cNvSpPr/>
          <p:nvPr/>
        </p:nvSpPr>
        <p:spPr>
          <a:xfrm>
            <a:off x="5796136" y="2365241"/>
            <a:ext cx="216024" cy="12077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7" name="TextovéPole 26"/>
          <p:cNvSpPr txBox="1"/>
          <p:nvPr/>
        </p:nvSpPr>
        <p:spPr>
          <a:xfrm>
            <a:off x="6143208" y="2799851"/>
            <a:ext cx="2816477" cy="1938992"/>
          </a:xfrm>
          <a:prstGeom prst="rect">
            <a:avLst/>
          </a:prstGeom>
          <a:noFill/>
        </p:spPr>
        <p:txBody>
          <a:bodyPr wrap="none" rtlCol="0">
            <a:spAutoFit/>
          </a:bodyPr>
          <a:lstStyle/>
          <a:p>
            <a:r>
              <a:rPr lang="en-AU" sz="1600" b="1" dirty="0">
                <a:solidFill>
                  <a:schemeClr val="tx1">
                    <a:lumMod val="75000"/>
                    <a:lumOff val="25000"/>
                  </a:schemeClr>
                </a:solidFill>
              </a:rPr>
              <a:t>Unfavourable deviation</a:t>
            </a:r>
          </a:p>
          <a:p>
            <a:pPr marL="0" lvl="1"/>
            <a:endParaRPr lang="en-US" dirty="0"/>
          </a:p>
          <a:p>
            <a:pPr marL="0" lvl="1"/>
            <a:r>
              <a:rPr lang="cs-CZ" dirty="0"/>
              <a:t> </a:t>
            </a:r>
            <a:r>
              <a:rPr lang="en-US" dirty="0"/>
              <a:t>What do we </a:t>
            </a:r>
            <a:r>
              <a:rPr lang="en-US" b="1" dirty="0"/>
              <a:t>see, hear</a:t>
            </a:r>
            <a:r>
              <a:rPr lang="en-US" dirty="0"/>
              <a:t>, </a:t>
            </a:r>
            <a:r>
              <a:rPr lang="en-US" b="1" dirty="0"/>
              <a:t>feel</a:t>
            </a:r>
            <a:r>
              <a:rPr lang="en-US" dirty="0"/>
              <a:t>,</a:t>
            </a:r>
            <a:endParaRPr lang="cs-CZ" dirty="0"/>
          </a:p>
          <a:p>
            <a:pPr marL="0" lvl="1"/>
            <a:r>
              <a:rPr lang="en-US" b="1" dirty="0"/>
              <a:t> taste</a:t>
            </a:r>
            <a:r>
              <a:rPr lang="en-US" dirty="0"/>
              <a:t>, or </a:t>
            </a:r>
            <a:r>
              <a:rPr lang="en-US" b="1" dirty="0"/>
              <a:t>smell</a:t>
            </a:r>
            <a:r>
              <a:rPr lang="en-US" dirty="0"/>
              <a:t> that tells us</a:t>
            </a:r>
            <a:endParaRPr lang="cs-CZ" dirty="0"/>
          </a:p>
          <a:p>
            <a:pPr marL="0" lvl="1"/>
            <a:r>
              <a:rPr lang="en-US" dirty="0"/>
              <a:t> there is a deviation?</a:t>
            </a:r>
          </a:p>
          <a:p>
            <a:endParaRPr lang="en-US" sz="1600" dirty="0"/>
          </a:p>
          <a:p>
            <a:endParaRPr lang="cs-CZ" sz="1600" b="1" dirty="0">
              <a:solidFill>
                <a:schemeClr val="tx1">
                  <a:lumMod val="75000"/>
                  <a:lumOff val="25000"/>
                </a:schemeClr>
              </a:solidFill>
            </a:endParaRPr>
          </a:p>
        </p:txBody>
      </p:sp>
      <p:cxnSp>
        <p:nvCxnSpPr>
          <p:cNvPr id="31" name="Přímá spojnice 30"/>
          <p:cNvCxnSpPr/>
          <p:nvPr/>
        </p:nvCxnSpPr>
        <p:spPr>
          <a:xfrm>
            <a:off x="5652120" y="3645024"/>
            <a:ext cx="0" cy="1296144"/>
          </a:xfrm>
          <a:prstGeom prst="line">
            <a:avLst/>
          </a:prstGeom>
        </p:spPr>
        <p:style>
          <a:lnRef idx="1">
            <a:schemeClr val="accent1"/>
          </a:lnRef>
          <a:fillRef idx="0">
            <a:schemeClr val="accent1"/>
          </a:fillRef>
          <a:effectRef idx="0">
            <a:schemeClr val="accent1"/>
          </a:effectRef>
          <a:fontRef idx="minor">
            <a:schemeClr val="tx1"/>
          </a:fontRef>
        </p:style>
      </p:cxnSp>
      <p:sp>
        <p:nvSpPr>
          <p:cNvPr id="32" name="Obdélník 31"/>
          <p:cNvSpPr/>
          <p:nvPr/>
        </p:nvSpPr>
        <p:spPr>
          <a:xfrm>
            <a:off x="2478941" y="1543144"/>
            <a:ext cx="1285288" cy="523220"/>
          </a:xfrm>
          <a:prstGeom prst="rect">
            <a:avLst/>
          </a:prstGeom>
          <a:noFill/>
        </p:spPr>
        <p:txBody>
          <a:bodyPr wrap="none" lIns="91440" tIns="45720" rIns="91440" bIns="45720">
            <a:spAutoFit/>
          </a:bodyPr>
          <a:lstStyle/>
          <a:p>
            <a:pPr algn="ctr"/>
            <a:r>
              <a:rPr lang="cs-CZ" sz="2800" b="1" cap="none" spc="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Change</a:t>
            </a:r>
            <a:endParaRPr lang="cs-CZ"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cxnSp>
        <p:nvCxnSpPr>
          <p:cNvPr id="34" name="Přímá spojnice se šipkou 33"/>
          <p:cNvCxnSpPr/>
          <p:nvPr/>
        </p:nvCxnSpPr>
        <p:spPr>
          <a:xfrm>
            <a:off x="3527884" y="2035587"/>
            <a:ext cx="324036" cy="20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457200" y="5665867"/>
            <a:ext cx="8569525" cy="1138773"/>
          </a:xfrm>
          <a:prstGeom prst="rect">
            <a:avLst/>
          </a:prstGeom>
          <a:noFill/>
        </p:spPr>
        <p:txBody>
          <a:bodyPr wrap="none" rtlCol="0">
            <a:spAutoFit/>
          </a:bodyPr>
          <a:lstStyle/>
          <a:p>
            <a:r>
              <a:rPr lang="en-US" sz="1600" dirty="0">
                <a:solidFill>
                  <a:srgbClr val="FF0000"/>
                </a:solidFill>
              </a:rPr>
              <a:t>Final effect of the                              =  PROBLEM (e.g. server crashed</a:t>
            </a:r>
            <a:r>
              <a:rPr lang="cs-CZ" sz="1600" dirty="0">
                <a:solidFill>
                  <a:srgbClr val="FF0000"/>
                </a:solidFill>
              </a:rPr>
              <a:t>, hard disk </a:t>
            </a:r>
            <a:r>
              <a:rPr lang="cs-CZ" sz="1600" dirty="0" err="1">
                <a:solidFill>
                  <a:srgbClr val="FF0000"/>
                </a:solidFill>
              </a:rPr>
              <a:t>with</a:t>
            </a:r>
            <a:r>
              <a:rPr lang="cs-CZ" sz="1600" dirty="0">
                <a:solidFill>
                  <a:srgbClr val="FF0000"/>
                </a:solidFill>
              </a:rPr>
              <a:t> database </a:t>
            </a:r>
            <a:r>
              <a:rPr lang="cs-CZ" sz="1600" dirty="0" err="1">
                <a:solidFill>
                  <a:srgbClr val="FF0000"/>
                </a:solidFill>
              </a:rPr>
              <a:t>crashed</a:t>
            </a:r>
            <a:r>
              <a:rPr lang="en-US" sz="1600" dirty="0">
                <a:solidFill>
                  <a:srgbClr val="FF0000"/>
                </a:solidFill>
              </a:rPr>
              <a:t>)</a:t>
            </a:r>
          </a:p>
          <a:p>
            <a:pPr marL="0" lvl="1"/>
            <a:r>
              <a:rPr lang="en-US" sz="1600" b="1" dirty="0"/>
              <a:t>Then we have to ask :</a:t>
            </a:r>
            <a:r>
              <a:rPr lang="en-US" b="1" dirty="0"/>
              <a:t> </a:t>
            </a:r>
            <a:endParaRPr lang="cs-CZ" b="1" dirty="0"/>
          </a:p>
          <a:p>
            <a:pPr marL="0" lvl="1"/>
            <a:r>
              <a:rPr lang="cs-CZ" dirty="0" err="1"/>
              <a:t>Who</a:t>
            </a:r>
            <a:r>
              <a:rPr lang="cs-CZ" dirty="0"/>
              <a:t>, </a:t>
            </a:r>
            <a:r>
              <a:rPr lang="en-US" dirty="0"/>
              <a:t>What, Where, When, and to what Extent</a:t>
            </a:r>
            <a:r>
              <a:rPr lang="cs-CZ" dirty="0"/>
              <a:t> –</a:t>
            </a:r>
            <a:r>
              <a:rPr lang="en-US" dirty="0"/>
              <a:t>Size </a:t>
            </a:r>
            <a:r>
              <a:rPr lang="en-US" sz="1600" dirty="0"/>
              <a:t>(how much, how many)?</a:t>
            </a:r>
          </a:p>
          <a:p>
            <a:endParaRPr lang="cs-CZ" sz="1600" dirty="0">
              <a:solidFill>
                <a:srgbClr val="FF0000"/>
              </a:solidFill>
            </a:endParaRPr>
          </a:p>
        </p:txBody>
      </p:sp>
      <p:sp>
        <p:nvSpPr>
          <p:cNvPr id="36" name="Obdélník 35"/>
          <p:cNvSpPr/>
          <p:nvPr/>
        </p:nvSpPr>
        <p:spPr>
          <a:xfrm>
            <a:off x="2123728" y="5526339"/>
            <a:ext cx="1285288" cy="523220"/>
          </a:xfrm>
          <a:prstGeom prst="rect">
            <a:avLst/>
          </a:prstGeom>
          <a:noFill/>
        </p:spPr>
        <p:txBody>
          <a:bodyPr wrap="none" lIns="91440" tIns="45720" rIns="91440" bIns="45720">
            <a:spAutoFit/>
          </a:bodyPr>
          <a:lstStyle/>
          <a:p>
            <a:pPr algn="ctr"/>
            <a:r>
              <a:rPr lang="cs-CZ" sz="2800" b="1" cap="none" spc="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Change</a:t>
            </a:r>
            <a:endParaRPr lang="cs-CZ"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Zástupný symbol pro číslo snímku 2"/>
          <p:cNvSpPr>
            <a:spLocks noGrp="1"/>
          </p:cNvSpPr>
          <p:nvPr>
            <p:ph type="sldNum" sz="quarter" idx="12"/>
          </p:nvPr>
        </p:nvSpPr>
        <p:spPr/>
        <p:txBody>
          <a:bodyPr/>
          <a:lstStyle/>
          <a:p>
            <a:fld id="{CC05A776-8594-4643-8B23-C6D16F173EE0}" type="slidenum">
              <a:rPr lang="cs-CZ" smtClean="0"/>
              <a:t>25</a:t>
            </a:fld>
            <a:endParaRPr lang="cs-CZ"/>
          </a:p>
        </p:txBody>
      </p:sp>
    </p:spTree>
    <p:extLst>
      <p:ext uri="{BB962C8B-B14F-4D97-AF65-F5344CB8AC3E}">
        <p14:creationId xmlns:p14="http://schemas.microsoft.com/office/powerpoint/2010/main" val="3554697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Server </a:t>
            </a:r>
            <a:r>
              <a:rPr lang="cs-CZ" dirty="0" err="1"/>
              <a:t>crashed</a:t>
            </a:r>
            <a:r>
              <a:rPr lang="cs-CZ" dirty="0"/>
              <a:t> !!!! </a:t>
            </a:r>
            <a:r>
              <a:rPr lang="cs-CZ" sz="1800" b="1" dirty="0">
                <a:solidFill>
                  <a:srgbClr val="00B050"/>
                </a:solidFill>
              </a:rPr>
              <a:t>(</a:t>
            </a:r>
            <a:r>
              <a:rPr lang="cs-CZ" sz="1800" b="1" dirty="0" err="1">
                <a:solidFill>
                  <a:srgbClr val="00B050"/>
                </a:solidFill>
              </a:rPr>
              <a:t>home</a:t>
            </a:r>
            <a:r>
              <a:rPr lang="cs-CZ" sz="1800" b="1" dirty="0">
                <a:solidFill>
                  <a:srgbClr val="00B050"/>
                </a:solidFill>
              </a:rPr>
              <a:t> study !!!)</a:t>
            </a:r>
          </a:p>
        </p:txBody>
      </p:sp>
      <p:sp>
        <p:nvSpPr>
          <p:cNvPr id="3" name="Zástupný symbol pro obsah 2"/>
          <p:cNvSpPr>
            <a:spLocks noGrp="1"/>
          </p:cNvSpPr>
          <p:nvPr>
            <p:ph idx="1"/>
          </p:nvPr>
        </p:nvSpPr>
        <p:spPr/>
        <p:txBody>
          <a:bodyPr>
            <a:normAutofit/>
          </a:bodyPr>
          <a:lstStyle/>
          <a:p>
            <a:r>
              <a:rPr lang="en-US" sz="2000" b="1" dirty="0"/>
              <a:t>Server crashed</a:t>
            </a:r>
            <a:r>
              <a:rPr lang="en-US" sz="2000" dirty="0"/>
              <a:t> (</a:t>
            </a:r>
            <a:r>
              <a:rPr lang="en-US" sz="2000" dirty="0">
                <a:solidFill>
                  <a:srgbClr val="FF0000"/>
                </a:solidFill>
              </a:rPr>
              <a:t>this is a very poor problem definition</a:t>
            </a:r>
            <a:r>
              <a:rPr lang="en-US" sz="2000" dirty="0"/>
              <a:t>) </a:t>
            </a:r>
          </a:p>
          <a:p>
            <a:r>
              <a:rPr lang="en-US" sz="2000" b="1" dirty="0"/>
              <a:t>The e-mail system crashed after the 3rd shift support engineer applied hot-fix XYZ to Exchange Server 123</a:t>
            </a:r>
            <a:r>
              <a:rPr lang="cs-CZ" sz="2000" dirty="0"/>
              <a:t> (</a:t>
            </a:r>
            <a:r>
              <a:rPr lang="en-US" sz="2000" dirty="0">
                <a:solidFill>
                  <a:srgbClr val="FF0000"/>
                </a:solidFill>
              </a:rPr>
              <a:t>better definition of the problem</a:t>
            </a:r>
            <a:r>
              <a:rPr lang="cs-CZ" sz="2000" dirty="0"/>
              <a:t>)</a:t>
            </a:r>
          </a:p>
          <a:p>
            <a:r>
              <a:rPr lang="en-US" sz="1600" b="1" dirty="0">
                <a:solidFill>
                  <a:srgbClr val="00B050"/>
                </a:solidFill>
              </a:rPr>
              <a:t>Comment :</a:t>
            </a:r>
            <a:r>
              <a:rPr lang="en-US" sz="1600" dirty="0">
                <a:solidFill>
                  <a:srgbClr val="00B050"/>
                </a:solidFill>
              </a:rPr>
              <a:t> WHO is not mentioned here but could be Different staff (3 shift) –see table</a:t>
            </a:r>
          </a:p>
          <a:p>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437112"/>
            <a:ext cx="8568952"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p:cNvSpPr/>
          <p:nvPr/>
        </p:nvSpPr>
        <p:spPr>
          <a:xfrm>
            <a:off x="251520" y="5940891"/>
            <a:ext cx="8424936" cy="646331"/>
          </a:xfrm>
          <a:prstGeom prst="rect">
            <a:avLst/>
          </a:prstGeom>
        </p:spPr>
        <p:txBody>
          <a:bodyPr wrap="square">
            <a:spAutoFit/>
          </a:bodyPr>
          <a:lstStyle/>
          <a:p>
            <a:r>
              <a:rPr lang="en-US" dirty="0"/>
              <a:t>History (and best practice) says that the root cause of the problem is probably due to some </a:t>
            </a:r>
            <a:r>
              <a:rPr lang="en-US" b="1" dirty="0"/>
              <a:t>recent change</a:t>
            </a:r>
            <a:r>
              <a:rPr lang="en-US" dirty="0"/>
              <a:t>.</a:t>
            </a:r>
            <a:r>
              <a:rPr lang="cs-CZ" dirty="0"/>
              <a:t> </a:t>
            </a:r>
            <a:r>
              <a:rPr lang="en-US" b="1" dirty="0">
                <a:solidFill>
                  <a:schemeClr val="tx2">
                    <a:lumMod val="75000"/>
                  </a:schemeClr>
                </a:solidFill>
              </a:rPr>
              <a:t>WHAT, WHERE, WHEN and EXTENT will be shown on next slides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79" y="3068959"/>
            <a:ext cx="8568952" cy="106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Šipka dolů 5"/>
          <p:cNvSpPr/>
          <p:nvPr/>
        </p:nvSpPr>
        <p:spPr>
          <a:xfrm>
            <a:off x="6876256" y="3645024"/>
            <a:ext cx="504056" cy="7920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Zástupný symbol pro číslo snímku 3"/>
          <p:cNvSpPr>
            <a:spLocks noGrp="1"/>
          </p:cNvSpPr>
          <p:nvPr>
            <p:ph type="sldNum" sz="quarter" idx="12"/>
          </p:nvPr>
        </p:nvSpPr>
        <p:spPr/>
        <p:txBody>
          <a:bodyPr/>
          <a:lstStyle/>
          <a:p>
            <a:fld id="{CC05A776-8594-4643-8B23-C6D16F173EE0}" type="slidenum">
              <a:rPr lang="cs-CZ" smtClean="0"/>
              <a:t>26</a:t>
            </a:fld>
            <a:endParaRPr lang="cs-CZ" dirty="0"/>
          </a:p>
        </p:txBody>
      </p:sp>
    </p:spTree>
    <p:extLst>
      <p:ext uri="{BB962C8B-B14F-4D97-AF65-F5344CB8AC3E}">
        <p14:creationId xmlns:p14="http://schemas.microsoft.com/office/powerpoint/2010/main" val="3204281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b="1" dirty="0"/>
            </a:br>
            <a:r>
              <a:rPr lang="en-US" b="1" dirty="0"/>
              <a:t>Test the Most Probable Cause</a:t>
            </a:r>
            <a:br>
              <a:rPr lang="en-US" b="1" dirty="0"/>
            </a:br>
            <a:r>
              <a:rPr lang="cs-CZ" b="1" dirty="0">
                <a:solidFill>
                  <a:srgbClr val="00B050"/>
                </a:solidFill>
              </a:rPr>
              <a:t>(</a:t>
            </a:r>
            <a:r>
              <a:rPr lang="cs-CZ" b="1" dirty="0" err="1">
                <a:solidFill>
                  <a:srgbClr val="00B050"/>
                </a:solidFill>
              </a:rPr>
              <a:t>home</a:t>
            </a:r>
            <a:r>
              <a:rPr lang="cs-CZ" b="1" dirty="0">
                <a:solidFill>
                  <a:srgbClr val="00B050"/>
                </a:solidFill>
              </a:rPr>
              <a:t> study !!!)</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63" y="2766825"/>
            <a:ext cx="793809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500988" y="2052394"/>
            <a:ext cx="3809569" cy="369332"/>
          </a:xfrm>
          <a:prstGeom prst="rect">
            <a:avLst/>
          </a:prstGeom>
          <a:noFill/>
        </p:spPr>
        <p:txBody>
          <a:bodyPr wrap="none" rtlCol="0">
            <a:spAutoFit/>
          </a:bodyPr>
          <a:lstStyle/>
          <a:p>
            <a:r>
              <a:rPr lang="en-US" dirty="0"/>
              <a:t>Clarifying problem Analysis (example)  </a:t>
            </a:r>
          </a:p>
        </p:txBody>
      </p:sp>
      <p:sp>
        <p:nvSpPr>
          <p:cNvPr id="3" name="TextovéPole 2"/>
          <p:cNvSpPr txBox="1"/>
          <p:nvPr/>
        </p:nvSpPr>
        <p:spPr>
          <a:xfrm>
            <a:off x="500988" y="4440413"/>
            <a:ext cx="4801314" cy="1877437"/>
          </a:xfrm>
          <a:prstGeom prst="rect">
            <a:avLst/>
          </a:prstGeom>
          <a:noFill/>
        </p:spPr>
        <p:txBody>
          <a:bodyPr wrap="none" rtlCol="0">
            <a:spAutoFit/>
          </a:bodyPr>
          <a:lstStyle/>
          <a:p>
            <a:r>
              <a:rPr lang="en-US" dirty="0"/>
              <a:t>We have to ask (where Qi =QUESTION</a:t>
            </a:r>
            <a:r>
              <a:rPr lang="cs-CZ" dirty="0"/>
              <a:t> </a:t>
            </a:r>
            <a:r>
              <a:rPr lang="en-US" dirty="0" err="1"/>
              <a:t>i</a:t>
            </a:r>
            <a:r>
              <a:rPr lang="en-US" dirty="0"/>
              <a:t>) :</a:t>
            </a:r>
          </a:p>
          <a:p>
            <a:r>
              <a:rPr lang="en-US" b="1" dirty="0">
                <a:solidFill>
                  <a:schemeClr val="accent1">
                    <a:lumMod val="75000"/>
                  </a:schemeClr>
                </a:solidFill>
              </a:rPr>
              <a:t>Question 	</a:t>
            </a:r>
            <a:r>
              <a:rPr lang="cs-CZ" b="1" dirty="0">
                <a:solidFill>
                  <a:schemeClr val="accent1">
                    <a:lumMod val="75000"/>
                  </a:schemeClr>
                </a:solidFill>
              </a:rPr>
              <a:t>	IS		IS NOT</a:t>
            </a:r>
          </a:p>
          <a:p>
            <a:endParaRPr lang="cs-CZ" sz="1600" i="1" dirty="0"/>
          </a:p>
          <a:p>
            <a:r>
              <a:rPr lang="en-US" sz="1600" i="1" dirty="0"/>
              <a:t>What (identify)	Q1		Q2</a:t>
            </a:r>
          </a:p>
          <a:p>
            <a:r>
              <a:rPr lang="en-US" sz="1600" i="1" dirty="0"/>
              <a:t>Where (locate)	Q3		Q4</a:t>
            </a:r>
          </a:p>
          <a:p>
            <a:r>
              <a:rPr lang="en-US" sz="1600" i="1" dirty="0"/>
              <a:t>When (timing)	Q5		Q6</a:t>
            </a:r>
          </a:p>
          <a:p>
            <a:r>
              <a:rPr lang="en-US" sz="1600" i="1" dirty="0"/>
              <a:t>Extent (magnitude)</a:t>
            </a:r>
            <a:r>
              <a:rPr lang="cs-CZ" sz="1600" i="1" dirty="0"/>
              <a:t>	Q7		Q8	</a:t>
            </a:r>
          </a:p>
        </p:txBody>
      </p:sp>
      <p:sp>
        <p:nvSpPr>
          <p:cNvPr id="7" name="Šipka doprava 6"/>
          <p:cNvSpPr/>
          <p:nvPr/>
        </p:nvSpPr>
        <p:spPr>
          <a:xfrm>
            <a:off x="4788024" y="5229200"/>
            <a:ext cx="352839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 next slides</a:t>
            </a:r>
          </a:p>
        </p:txBody>
      </p:sp>
      <p:sp>
        <p:nvSpPr>
          <p:cNvPr id="4" name="Zástupný symbol pro číslo snímku 3"/>
          <p:cNvSpPr>
            <a:spLocks noGrp="1"/>
          </p:cNvSpPr>
          <p:nvPr>
            <p:ph type="sldNum" sz="quarter" idx="12"/>
          </p:nvPr>
        </p:nvSpPr>
        <p:spPr/>
        <p:txBody>
          <a:bodyPr/>
          <a:lstStyle/>
          <a:p>
            <a:fld id="{CC05A776-8594-4643-8B23-C6D16F173EE0}" type="slidenum">
              <a:rPr lang="cs-CZ" smtClean="0"/>
              <a:t>27</a:t>
            </a:fld>
            <a:endParaRPr lang="cs-CZ"/>
          </a:p>
        </p:txBody>
      </p:sp>
    </p:spTree>
    <p:extLst>
      <p:ext uri="{BB962C8B-B14F-4D97-AF65-F5344CB8AC3E}">
        <p14:creationId xmlns:p14="http://schemas.microsoft.com/office/powerpoint/2010/main" val="2985270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US" dirty="0"/>
              <a:t>Problem Analysis - </a:t>
            </a:r>
            <a:r>
              <a:rPr lang="en-US" dirty="0">
                <a:solidFill>
                  <a:srgbClr val="FF0000"/>
                </a:solidFill>
              </a:rPr>
              <a:t>What</a:t>
            </a:r>
          </a:p>
        </p:txBody>
      </p:sp>
      <p:sp>
        <p:nvSpPr>
          <p:cNvPr id="118787" name="Rectangle 3"/>
          <p:cNvSpPr>
            <a:spLocks noGrp="1" noChangeArrowheads="1"/>
          </p:cNvSpPr>
          <p:nvPr>
            <p:ph type="body" idx="1"/>
          </p:nvPr>
        </p:nvSpPr>
        <p:spPr>
          <a:xfrm>
            <a:off x="395536" y="2113021"/>
            <a:ext cx="3886200" cy="3200400"/>
          </a:xfrm>
        </p:spPr>
        <p:txBody>
          <a:bodyPr/>
          <a:lstStyle/>
          <a:p>
            <a:pPr eaLnBrk="1" hangingPunct="1">
              <a:defRPr/>
            </a:pPr>
            <a:r>
              <a:rPr lang="en-US" sz="2400" dirty="0"/>
              <a:t>What specific object(s) has the deviation?</a:t>
            </a:r>
          </a:p>
          <a:p>
            <a:pPr eaLnBrk="1" hangingPunct="1">
              <a:defRPr/>
            </a:pPr>
            <a:endParaRPr lang="en-US" sz="2400" dirty="0"/>
          </a:p>
          <a:p>
            <a:pPr eaLnBrk="1" hangingPunct="1">
              <a:defRPr/>
            </a:pPr>
            <a:r>
              <a:rPr lang="en-US" sz="2400" dirty="0"/>
              <a:t>What is the specific deviation?</a:t>
            </a:r>
          </a:p>
          <a:p>
            <a:pPr eaLnBrk="1" hangingPunct="1">
              <a:defRPr/>
            </a:pPr>
            <a:endParaRPr lang="en-US" sz="2400" dirty="0"/>
          </a:p>
        </p:txBody>
      </p:sp>
      <p:sp>
        <p:nvSpPr>
          <p:cNvPr id="21508" name="Text Box 4"/>
          <p:cNvSpPr txBox="1">
            <a:spLocks noChangeArrowheads="1"/>
          </p:cNvSpPr>
          <p:nvPr/>
        </p:nvSpPr>
        <p:spPr bwMode="auto">
          <a:xfrm>
            <a:off x="4800600" y="16002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cs-CZ">
              <a:latin typeface="Arial" charset="0"/>
            </a:endParaRPr>
          </a:p>
        </p:txBody>
      </p:sp>
      <p:sp>
        <p:nvSpPr>
          <p:cNvPr id="21509" name="Text Box 5"/>
          <p:cNvSpPr txBox="1">
            <a:spLocks noChangeArrowheads="1"/>
          </p:cNvSpPr>
          <p:nvPr/>
        </p:nvSpPr>
        <p:spPr bwMode="auto">
          <a:xfrm>
            <a:off x="1049575" y="1600200"/>
            <a:ext cx="114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sz="2800" b="1" dirty="0"/>
              <a:t>Is</a:t>
            </a:r>
          </a:p>
        </p:txBody>
      </p:sp>
      <p:sp>
        <p:nvSpPr>
          <p:cNvPr id="21510" name="Text Box 6"/>
          <p:cNvSpPr txBox="1">
            <a:spLocks noChangeArrowheads="1"/>
          </p:cNvSpPr>
          <p:nvPr/>
        </p:nvSpPr>
        <p:spPr bwMode="auto">
          <a:xfrm>
            <a:off x="5436096" y="1686580"/>
            <a:ext cx="144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sz="2800" b="1" dirty="0"/>
              <a:t>Is Not</a:t>
            </a:r>
          </a:p>
        </p:txBody>
      </p:sp>
      <p:sp>
        <p:nvSpPr>
          <p:cNvPr id="118792" name="Rectangle 8"/>
          <p:cNvSpPr>
            <a:spLocks noChangeArrowheads="1"/>
          </p:cNvSpPr>
          <p:nvPr/>
        </p:nvSpPr>
        <p:spPr bwMode="auto">
          <a:xfrm>
            <a:off x="4800600" y="2209800"/>
            <a:ext cx="4114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60000"/>
              <a:buFont typeface="Wingdings" pitchFamily="2" charset="2"/>
              <a:buChar char="n"/>
              <a:defRPr/>
            </a:pPr>
            <a:r>
              <a:rPr lang="en-US" sz="2400" dirty="0"/>
              <a:t>What similar object(s) could have the deviation</a:t>
            </a:r>
            <a:r>
              <a:rPr lang="en-US" sz="2400" dirty="0">
                <a:effectLst>
                  <a:outerShdw blurRad="38100" dist="38100" dir="2700000" algn="tl">
                    <a:srgbClr val="000000"/>
                  </a:outerShdw>
                </a:effectLst>
              </a:rPr>
              <a:t>, </a:t>
            </a:r>
            <a:r>
              <a:rPr lang="en-US" sz="2400" dirty="0">
                <a:solidFill>
                  <a:srgbClr val="FF0000"/>
                </a:solidFill>
                <a:effectLst>
                  <a:outerShdw blurRad="38100" dist="38100" dir="2700000" algn="tl">
                    <a:srgbClr val="000000"/>
                  </a:outerShdw>
                </a:effectLst>
              </a:rPr>
              <a:t>but does not?</a:t>
            </a:r>
            <a:r>
              <a:rPr lang="cs-CZ" sz="2400" dirty="0">
                <a:solidFill>
                  <a:srgbClr val="FF0000"/>
                </a:solidFill>
                <a:effectLst>
                  <a:outerShdw blurRad="38100" dist="38100" dir="2700000" algn="tl">
                    <a:srgbClr val="000000"/>
                  </a:outerShdw>
                </a:effectLst>
              </a:rPr>
              <a:t> (</a:t>
            </a:r>
            <a:r>
              <a:rPr lang="cs-CZ" sz="2400" dirty="0" err="1">
                <a:solidFill>
                  <a:srgbClr val="FF0000"/>
                </a:solidFill>
                <a:effectLst>
                  <a:outerShdw blurRad="38100" dist="38100" dir="2700000" algn="tl">
                    <a:srgbClr val="000000"/>
                  </a:outerShdw>
                </a:effectLst>
              </a:rPr>
              <a:t>It</a:t>
            </a:r>
            <a:r>
              <a:rPr lang="cs-CZ" sz="2400" dirty="0">
                <a:solidFill>
                  <a:srgbClr val="FF0000"/>
                </a:solidFill>
                <a:effectLst>
                  <a:outerShdw blurRad="38100" dist="38100" dir="2700000" algn="tl">
                    <a:srgbClr val="000000"/>
                  </a:outerShdw>
                </a:effectLst>
              </a:rPr>
              <a:t> </a:t>
            </a:r>
            <a:r>
              <a:rPr lang="cs-CZ" sz="2400" dirty="0" err="1">
                <a:solidFill>
                  <a:srgbClr val="FF0000"/>
                </a:solidFill>
                <a:effectLst>
                  <a:outerShdw blurRad="38100" dist="38100" dir="2700000" algn="tl">
                    <a:srgbClr val="000000"/>
                  </a:outerShdw>
                </a:effectLst>
              </a:rPr>
              <a:t>did</a:t>
            </a:r>
            <a:r>
              <a:rPr lang="cs-CZ" sz="2400" dirty="0">
                <a:solidFill>
                  <a:srgbClr val="FF0000"/>
                </a:solidFill>
                <a:effectLst>
                  <a:outerShdw blurRad="38100" dist="38100" dir="2700000" algn="tl">
                    <a:srgbClr val="000000"/>
                  </a:outerShdw>
                </a:effectLst>
              </a:rPr>
              <a:t> not </a:t>
            </a:r>
            <a:r>
              <a:rPr lang="cs-CZ" sz="2400" dirty="0" err="1">
                <a:solidFill>
                  <a:srgbClr val="FF0000"/>
                </a:solidFill>
                <a:effectLst>
                  <a:outerShdw blurRad="38100" dist="38100" dir="2700000" algn="tl">
                    <a:srgbClr val="000000"/>
                  </a:outerShdw>
                </a:effectLst>
              </a:rPr>
              <a:t>happen</a:t>
            </a:r>
            <a:r>
              <a:rPr lang="cs-CZ" sz="2400" dirty="0">
                <a:solidFill>
                  <a:srgbClr val="FF0000"/>
                </a:solidFill>
                <a:effectLst>
                  <a:outerShdw blurRad="38100" dist="38100" dir="2700000" algn="tl">
                    <a:srgbClr val="000000"/>
                  </a:outerShdw>
                </a:effectLst>
              </a:rPr>
              <a:t>)</a:t>
            </a:r>
            <a:endParaRPr lang="en-US" sz="2400" dirty="0">
              <a:solidFill>
                <a:srgbClr val="FF0000"/>
              </a:solidFill>
              <a:effectLst>
                <a:outerShdw blurRad="38100" dist="38100" dir="2700000" algn="tl">
                  <a:srgbClr val="000000"/>
                </a:outerShdw>
              </a:effectLst>
            </a:endParaRPr>
          </a:p>
          <a:p>
            <a:pPr marL="342900" indent="-342900">
              <a:spcBef>
                <a:spcPct val="20000"/>
              </a:spcBef>
              <a:buClr>
                <a:schemeClr val="hlink"/>
              </a:buClr>
              <a:buSzPct val="60000"/>
              <a:buFont typeface="Wingdings" pitchFamily="2" charset="2"/>
              <a:buChar char="n"/>
              <a:defRPr/>
            </a:pPr>
            <a:r>
              <a:rPr lang="en-US" sz="2400" dirty="0"/>
              <a:t>What other deviations could be reasonably observed</a:t>
            </a:r>
            <a:r>
              <a:rPr lang="en-US" sz="2400" dirty="0">
                <a:solidFill>
                  <a:srgbClr val="FF0000"/>
                </a:solidFill>
                <a:effectLst>
                  <a:outerShdw blurRad="38100" dist="38100" dir="2700000" algn="tl">
                    <a:srgbClr val="000000"/>
                  </a:outerShdw>
                </a:effectLst>
              </a:rPr>
              <a:t>, but are not?</a:t>
            </a:r>
            <a:r>
              <a:rPr lang="cs-CZ" sz="2400" dirty="0">
                <a:solidFill>
                  <a:srgbClr val="FF0000"/>
                </a:solidFill>
                <a:effectLst>
                  <a:outerShdw blurRad="38100" dist="38100" dir="2700000" algn="tl">
                    <a:srgbClr val="000000"/>
                  </a:outerShdw>
                </a:effectLst>
              </a:rPr>
              <a:t> (</a:t>
            </a:r>
            <a:r>
              <a:rPr lang="cs-CZ" sz="2400" dirty="0" err="1">
                <a:solidFill>
                  <a:srgbClr val="FF0000"/>
                </a:solidFill>
                <a:effectLst>
                  <a:outerShdw blurRad="38100" dist="38100" dir="2700000" algn="tl">
                    <a:srgbClr val="000000"/>
                  </a:outerShdw>
                </a:effectLst>
              </a:rPr>
              <a:t>It</a:t>
            </a:r>
            <a:r>
              <a:rPr lang="cs-CZ" sz="2400" dirty="0">
                <a:solidFill>
                  <a:srgbClr val="FF0000"/>
                </a:solidFill>
                <a:effectLst>
                  <a:outerShdw blurRad="38100" dist="38100" dir="2700000" algn="tl">
                    <a:srgbClr val="000000"/>
                  </a:outerShdw>
                </a:effectLst>
              </a:rPr>
              <a:t> </a:t>
            </a:r>
            <a:r>
              <a:rPr lang="cs-CZ" sz="2400" dirty="0" err="1">
                <a:solidFill>
                  <a:srgbClr val="FF0000"/>
                </a:solidFill>
                <a:effectLst>
                  <a:outerShdw blurRad="38100" dist="38100" dir="2700000" algn="tl">
                    <a:srgbClr val="000000"/>
                  </a:outerShdw>
                </a:effectLst>
              </a:rPr>
              <a:t>did</a:t>
            </a:r>
            <a:r>
              <a:rPr lang="cs-CZ" sz="2400" dirty="0">
                <a:solidFill>
                  <a:srgbClr val="FF0000"/>
                </a:solidFill>
                <a:effectLst>
                  <a:outerShdw blurRad="38100" dist="38100" dir="2700000" algn="tl">
                    <a:srgbClr val="000000"/>
                  </a:outerShdw>
                </a:effectLst>
              </a:rPr>
              <a:t> not </a:t>
            </a:r>
            <a:r>
              <a:rPr lang="cs-CZ" sz="2400" dirty="0" err="1">
                <a:solidFill>
                  <a:srgbClr val="FF0000"/>
                </a:solidFill>
                <a:effectLst>
                  <a:outerShdw blurRad="38100" dist="38100" dir="2700000" algn="tl">
                    <a:srgbClr val="000000"/>
                  </a:outerShdw>
                </a:effectLst>
              </a:rPr>
              <a:t>happen</a:t>
            </a:r>
            <a:r>
              <a:rPr lang="cs-CZ" sz="2400" dirty="0">
                <a:solidFill>
                  <a:srgbClr val="FF0000"/>
                </a:solidFill>
                <a:effectLst>
                  <a:outerShdw blurRad="38100" dist="38100" dir="2700000" algn="tl">
                    <a:srgbClr val="000000"/>
                  </a:outerShdw>
                </a:effectLst>
              </a:rPr>
              <a:t>)</a:t>
            </a:r>
            <a:endParaRPr lang="en-US" sz="2400" dirty="0">
              <a:solidFill>
                <a:srgbClr val="FF0000"/>
              </a:solidFill>
              <a:effectLst>
                <a:outerShdw blurRad="38100" dist="38100" dir="2700000" algn="tl">
                  <a:srgbClr val="000000"/>
                </a:outerShdw>
              </a:effectLst>
            </a:endParaRPr>
          </a:p>
        </p:txBody>
      </p:sp>
      <p:sp>
        <p:nvSpPr>
          <p:cNvPr id="21512" name="Text Box 9"/>
          <p:cNvSpPr txBox="1">
            <a:spLocks noChangeArrowheads="1"/>
          </p:cNvSpPr>
          <p:nvPr/>
        </p:nvSpPr>
        <p:spPr bwMode="auto">
          <a:xfrm>
            <a:off x="2209800" y="1295400"/>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spcBef>
                <a:spcPct val="50000"/>
              </a:spcBef>
            </a:pPr>
            <a:endParaRPr lang="cs-CZ" sz="2800"/>
          </a:p>
        </p:txBody>
      </p:sp>
      <p:sp>
        <p:nvSpPr>
          <p:cNvPr id="2" name="Obdélník 1"/>
          <p:cNvSpPr/>
          <p:nvPr/>
        </p:nvSpPr>
        <p:spPr>
          <a:xfrm>
            <a:off x="395536" y="4653136"/>
            <a:ext cx="5328592" cy="2031325"/>
          </a:xfrm>
          <a:prstGeom prst="rect">
            <a:avLst/>
          </a:prstGeom>
        </p:spPr>
        <p:txBody>
          <a:bodyPr wrap="square">
            <a:spAutoFit/>
          </a:bodyPr>
          <a:lstStyle/>
          <a:p>
            <a:r>
              <a:rPr lang="en-US" dirty="0"/>
              <a:t>Example for </a:t>
            </a:r>
            <a:r>
              <a:rPr lang="en-US" b="1" dirty="0"/>
              <a:t>Is</a:t>
            </a:r>
            <a:r>
              <a:rPr lang="en-US" dirty="0"/>
              <a:t> : </a:t>
            </a:r>
          </a:p>
          <a:p>
            <a:r>
              <a:rPr lang="en-US" sz="1200" dirty="0"/>
              <a:t>1.</a:t>
            </a:r>
            <a:r>
              <a:rPr lang="cs-CZ" sz="1200" dirty="0"/>
              <a:t>   </a:t>
            </a:r>
            <a:r>
              <a:rPr lang="en-US" sz="1200" dirty="0"/>
              <a:t>What specific  </a:t>
            </a:r>
            <a:r>
              <a:rPr lang="en-US" sz="1200" b="1" dirty="0"/>
              <a:t>object  </a:t>
            </a:r>
            <a:r>
              <a:rPr lang="en-US" sz="1200" b="1" dirty="0">
                <a:solidFill>
                  <a:srgbClr val="FF0000"/>
                </a:solidFill>
              </a:rPr>
              <a:t>IS</a:t>
            </a:r>
            <a:r>
              <a:rPr lang="en-US" sz="1200" dirty="0"/>
              <a:t> related  to the defect? </a:t>
            </a:r>
          </a:p>
          <a:p>
            <a:r>
              <a:rPr lang="en-US" sz="1200" dirty="0"/>
              <a:t>    </a:t>
            </a:r>
            <a:r>
              <a:rPr lang="cs-CZ" sz="1200" dirty="0"/>
              <a:t>   </a:t>
            </a:r>
            <a:r>
              <a:rPr lang="en-US" sz="1200" dirty="0">
                <a:solidFill>
                  <a:srgbClr val="0070C0"/>
                </a:solidFill>
              </a:rPr>
              <a:t>Inventory Valuation Objects in </a:t>
            </a:r>
            <a:r>
              <a:rPr lang="en-US" sz="1200" b="1" dirty="0">
                <a:solidFill>
                  <a:srgbClr val="00B050"/>
                </a:solidFill>
              </a:rPr>
              <a:t>database A</a:t>
            </a:r>
          </a:p>
          <a:p>
            <a:r>
              <a:rPr lang="en-US" sz="1200" dirty="0"/>
              <a:t>2. </a:t>
            </a:r>
            <a:r>
              <a:rPr lang="cs-CZ" sz="1200" dirty="0"/>
              <a:t>  </a:t>
            </a:r>
            <a:r>
              <a:rPr lang="en-US" sz="1200" dirty="0"/>
              <a:t>What specifically is the defect (deviation)? </a:t>
            </a:r>
            <a:br>
              <a:rPr lang="en-US" sz="1200" dirty="0"/>
            </a:br>
            <a:r>
              <a:rPr lang="en-US" sz="1200" dirty="0"/>
              <a:t>    </a:t>
            </a:r>
            <a:r>
              <a:rPr lang="cs-CZ" sz="1200" dirty="0"/>
              <a:t>  </a:t>
            </a:r>
            <a:r>
              <a:rPr lang="en-US" sz="1200" b="1" dirty="0">
                <a:solidFill>
                  <a:srgbClr val="0070C0"/>
                </a:solidFill>
              </a:rPr>
              <a:t>Inventory Adjustment does not work  </a:t>
            </a:r>
          </a:p>
          <a:p>
            <a:endParaRPr lang="en-US" sz="1200" dirty="0"/>
          </a:p>
          <a:p>
            <a:r>
              <a:rPr lang="en-US" sz="1200" dirty="0"/>
              <a:t>1-&gt; see setup  of the database and see differences </a:t>
            </a:r>
          </a:p>
          <a:p>
            <a:r>
              <a:rPr lang="en-US" sz="1200" dirty="0"/>
              <a:t>2-&gt;</a:t>
            </a:r>
            <a:r>
              <a:rPr lang="en-ZA" sz="1200" dirty="0"/>
              <a:t>see algorithm used for calculation and parameters  used.</a:t>
            </a:r>
          </a:p>
          <a:p>
            <a:r>
              <a:rPr lang="en-ZA" sz="1200" dirty="0"/>
              <a:t>      You can see , that in production calculation related </a:t>
            </a:r>
          </a:p>
          <a:p>
            <a:r>
              <a:rPr lang="en-ZA" sz="1200" dirty="0"/>
              <a:t>      algorithm  is not functional </a:t>
            </a:r>
          </a:p>
        </p:txBody>
      </p:sp>
      <p:sp>
        <p:nvSpPr>
          <p:cNvPr id="3" name="TextovéPole 2"/>
          <p:cNvSpPr txBox="1"/>
          <p:nvPr/>
        </p:nvSpPr>
        <p:spPr>
          <a:xfrm>
            <a:off x="4963470" y="4736068"/>
            <a:ext cx="3794565" cy="2215991"/>
          </a:xfrm>
          <a:prstGeom prst="rect">
            <a:avLst/>
          </a:prstGeom>
          <a:noFill/>
        </p:spPr>
        <p:txBody>
          <a:bodyPr wrap="none" rtlCol="0">
            <a:spAutoFit/>
          </a:bodyPr>
          <a:lstStyle/>
          <a:p>
            <a:r>
              <a:rPr lang="en-US" dirty="0"/>
              <a:t>Example for </a:t>
            </a:r>
            <a:r>
              <a:rPr lang="en-US" b="1" dirty="0"/>
              <a:t>Is Not :</a:t>
            </a:r>
          </a:p>
          <a:p>
            <a:r>
              <a:rPr lang="cs-CZ" dirty="0"/>
              <a:t> </a:t>
            </a:r>
            <a:r>
              <a:rPr lang="en-US" sz="1200" dirty="0"/>
              <a:t>1.</a:t>
            </a:r>
            <a:r>
              <a:rPr lang="cs-CZ" sz="1200" dirty="0"/>
              <a:t> </a:t>
            </a:r>
            <a:r>
              <a:rPr lang="en-US" sz="1400" dirty="0"/>
              <a:t>W</a:t>
            </a:r>
            <a:r>
              <a:rPr lang="en-US" sz="1200" dirty="0"/>
              <a:t>hat specific  </a:t>
            </a:r>
            <a:r>
              <a:rPr lang="en-US" sz="1200" b="1" dirty="0"/>
              <a:t>object  </a:t>
            </a:r>
            <a:r>
              <a:rPr lang="en-US" sz="1200" b="1" dirty="0">
                <a:solidFill>
                  <a:srgbClr val="FF0000"/>
                </a:solidFill>
              </a:rPr>
              <a:t>IS NOT</a:t>
            </a:r>
            <a:r>
              <a:rPr lang="en-US" sz="1200" dirty="0">
                <a:solidFill>
                  <a:srgbClr val="FF0000"/>
                </a:solidFill>
              </a:rPr>
              <a:t> </a:t>
            </a:r>
            <a:r>
              <a:rPr lang="en-US" sz="1200" dirty="0"/>
              <a:t>related to the defect? </a:t>
            </a:r>
          </a:p>
          <a:p>
            <a:r>
              <a:rPr lang="en-US" sz="1200" dirty="0"/>
              <a:t>       </a:t>
            </a:r>
            <a:r>
              <a:rPr lang="en-US" sz="1200" dirty="0">
                <a:solidFill>
                  <a:srgbClr val="0070C0"/>
                </a:solidFill>
              </a:rPr>
              <a:t>Inventory Valuation Objects </a:t>
            </a:r>
            <a:r>
              <a:rPr lang="en-US" sz="1200" dirty="0"/>
              <a:t>in </a:t>
            </a:r>
            <a:r>
              <a:rPr lang="en-US" sz="1200" b="1" dirty="0">
                <a:solidFill>
                  <a:srgbClr val="FF0000"/>
                </a:solidFill>
              </a:rPr>
              <a:t>database B</a:t>
            </a:r>
          </a:p>
          <a:p>
            <a:r>
              <a:rPr lang="en-US" sz="1200" dirty="0"/>
              <a:t>  2. What specifically is  not the defect (deviation)?</a:t>
            </a:r>
          </a:p>
          <a:p>
            <a:r>
              <a:rPr lang="en-US" sz="1200" dirty="0"/>
              <a:t>  </a:t>
            </a:r>
            <a:r>
              <a:rPr lang="cs-CZ" sz="1200" dirty="0"/>
              <a:t>     </a:t>
            </a:r>
            <a:r>
              <a:rPr lang="en-ZA" sz="1200" dirty="0"/>
              <a:t>Adjustment is working – good set</a:t>
            </a:r>
            <a:r>
              <a:rPr lang="cs-CZ" sz="1200" dirty="0"/>
              <a:t>u</a:t>
            </a:r>
            <a:r>
              <a:rPr lang="en-ZA" sz="1200" dirty="0"/>
              <a:t>p in </a:t>
            </a:r>
            <a:r>
              <a:rPr lang="en-ZA" sz="1200" dirty="0">
                <a:solidFill>
                  <a:srgbClr val="FF0000"/>
                </a:solidFill>
              </a:rPr>
              <a:t>database  B</a:t>
            </a:r>
          </a:p>
          <a:p>
            <a:r>
              <a:rPr lang="en-US" sz="1200" dirty="0"/>
              <a:t>1 -&gt; Setup has another parameter</a:t>
            </a:r>
            <a:r>
              <a:rPr lang="cs-CZ" sz="1200" dirty="0"/>
              <a:t>s </a:t>
            </a:r>
            <a:r>
              <a:rPr lang="en-US" sz="1200" b="1" dirty="0"/>
              <a:t>O</a:t>
            </a:r>
            <a:r>
              <a:rPr lang="cs-CZ" sz="1200" b="1" dirty="0"/>
              <a:t>N</a:t>
            </a:r>
            <a:endParaRPr lang="en-US" sz="1200" b="1" dirty="0"/>
          </a:p>
          <a:p>
            <a:r>
              <a:rPr lang="en-US" sz="1200" dirty="0"/>
              <a:t>2-&gt;  Algorithm is used al</a:t>
            </a:r>
            <a:r>
              <a:rPr lang="cs-CZ" sz="1200" dirty="0"/>
              <a:t>s</a:t>
            </a:r>
            <a:r>
              <a:rPr lang="en-US" sz="1200" dirty="0"/>
              <a:t>o for production where not error</a:t>
            </a:r>
          </a:p>
          <a:p>
            <a:r>
              <a:rPr lang="en-US" sz="1200" dirty="0"/>
              <a:t>         occurs</a:t>
            </a:r>
          </a:p>
          <a:p>
            <a:pPr indent="-342900">
              <a:buAutoNum type="arabicPeriod"/>
            </a:pPr>
            <a:endParaRPr lang="en-US" sz="1200" dirty="0"/>
          </a:p>
          <a:p>
            <a:r>
              <a:rPr lang="cs-CZ" dirty="0"/>
              <a:t> </a:t>
            </a:r>
            <a:endParaRPr lang="en-US" dirty="0"/>
          </a:p>
        </p:txBody>
      </p:sp>
      <p:sp>
        <p:nvSpPr>
          <p:cNvPr id="4" name="Šipka doprava 3"/>
          <p:cNvSpPr/>
          <p:nvPr/>
        </p:nvSpPr>
        <p:spPr>
          <a:xfrm>
            <a:off x="5724128" y="6490394"/>
            <a:ext cx="3007753" cy="194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Zástupný symbol pro číslo snímku 4"/>
          <p:cNvSpPr>
            <a:spLocks noGrp="1"/>
          </p:cNvSpPr>
          <p:nvPr>
            <p:ph type="sldNum" sz="quarter" idx="12"/>
          </p:nvPr>
        </p:nvSpPr>
        <p:spPr/>
        <p:txBody>
          <a:bodyPr/>
          <a:lstStyle/>
          <a:p>
            <a:fld id="{CC05A776-8594-4643-8B23-C6D16F173EE0}" type="slidenum">
              <a:rPr lang="cs-CZ" smtClean="0"/>
              <a:t>28</a:t>
            </a:fld>
            <a:endParaRPr lang="cs-CZ"/>
          </a:p>
        </p:txBody>
      </p:sp>
    </p:spTree>
    <p:extLst>
      <p:ext uri="{BB962C8B-B14F-4D97-AF65-F5344CB8AC3E}">
        <p14:creationId xmlns:p14="http://schemas.microsoft.com/office/powerpoint/2010/main" val="419598665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3200" dirty="0"/>
              <a:t>See two MS Dynamics Setup screens </a:t>
            </a:r>
            <a:br>
              <a:rPr lang="en-US" sz="3200" dirty="0"/>
            </a:br>
            <a:r>
              <a:rPr lang="en-US" sz="3200" dirty="0"/>
              <a:t>(related to the problem specified recently)</a:t>
            </a:r>
          </a:p>
        </p:txBody>
      </p:sp>
      <p:sp>
        <p:nvSpPr>
          <p:cNvPr id="4" name="Zástupný symbol pro číslo snímku 3"/>
          <p:cNvSpPr>
            <a:spLocks noGrp="1"/>
          </p:cNvSpPr>
          <p:nvPr>
            <p:ph type="sldNum" sz="quarter" idx="12"/>
          </p:nvPr>
        </p:nvSpPr>
        <p:spPr/>
        <p:txBody>
          <a:bodyPr/>
          <a:lstStyle/>
          <a:p>
            <a:fld id="{CC05A776-8594-4643-8B23-C6D16F173EE0}" type="slidenum">
              <a:rPr lang="cs-CZ" smtClean="0"/>
              <a:t>29</a:t>
            </a:fld>
            <a:endParaRPr lang="cs-C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368617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761" y="1841221"/>
            <a:ext cx="370522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bdélník 2"/>
          <p:cNvSpPr/>
          <p:nvPr/>
        </p:nvSpPr>
        <p:spPr>
          <a:xfrm>
            <a:off x="2051720" y="2924944"/>
            <a:ext cx="1080120" cy="21602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se šipkou 5"/>
          <p:cNvCxnSpPr/>
          <p:nvPr/>
        </p:nvCxnSpPr>
        <p:spPr>
          <a:xfrm>
            <a:off x="3275856" y="3032956"/>
            <a:ext cx="13681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83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100" b="1" dirty="0" err="1"/>
              <a:t>Related</a:t>
            </a:r>
            <a:r>
              <a:rPr lang="cs-CZ" sz="3100" b="1" dirty="0"/>
              <a:t> </a:t>
            </a:r>
            <a:r>
              <a:rPr lang="cs-CZ" sz="3100" b="1" dirty="0" err="1"/>
              <a:t>actions</a:t>
            </a:r>
            <a:r>
              <a:rPr lang="cs-CZ" sz="3100" b="1" dirty="0"/>
              <a:t> – na sebe navazující akce</a:t>
            </a:r>
            <a:br>
              <a:rPr lang="cs-CZ" dirty="0"/>
            </a:br>
            <a:r>
              <a:rPr lang="cs-CZ" sz="1300" dirty="0"/>
              <a:t>(Formulace problému=identifikace a specifikace)</a:t>
            </a:r>
          </a:p>
        </p:txBody>
      </p:sp>
      <p:sp>
        <p:nvSpPr>
          <p:cNvPr id="4" name="Zástupný symbol pro číslo snímku 3"/>
          <p:cNvSpPr>
            <a:spLocks noGrp="1"/>
          </p:cNvSpPr>
          <p:nvPr>
            <p:ph type="sldNum" sz="quarter" idx="12"/>
          </p:nvPr>
        </p:nvSpPr>
        <p:spPr/>
        <p:txBody>
          <a:bodyPr/>
          <a:lstStyle/>
          <a:p>
            <a:fld id="{CC05A776-8594-4643-8B23-C6D16F173EE0}" type="slidenum">
              <a:rPr lang="cs-CZ" smtClean="0"/>
              <a:t>3</a:t>
            </a:fld>
            <a:endParaRPr lang="cs-C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84784"/>
            <a:ext cx="6336704" cy="4383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6228184" y="6309319"/>
            <a:ext cx="1914307" cy="246221"/>
          </a:xfrm>
          <a:prstGeom prst="rect">
            <a:avLst/>
          </a:prstGeom>
          <a:noFill/>
        </p:spPr>
        <p:txBody>
          <a:bodyPr wrap="none" rtlCol="0">
            <a:spAutoFit/>
          </a:bodyPr>
          <a:lstStyle/>
          <a:p>
            <a:r>
              <a:rPr lang="cs-CZ" sz="1000" dirty="0" err="1"/>
              <a:t>Resource</a:t>
            </a:r>
            <a:r>
              <a:rPr lang="cs-CZ" sz="1000" dirty="0"/>
              <a:t>: </a:t>
            </a:r>
            <a:r>
              <a:rPr lang="cs-CZ" sz="1000" dirty="0" err="1"/>
              <a:t>taken</a:t>
            </a:r>
            <a:r>
              <a:rPr lang="cs-CZ" sz="1000" dirty="0"/>
              <a:t> </a:t>
            </a:r>
            <a:r>
              <a:rPr lang="cs-CZ" sz="1000" dirty="0" err="1"/>
              <a:t>from</a:t>
            </a:r>
            <a:r>
              <a:rPr lang="cs-CZ" sz="1000" dirty="0"/>
              <a:t> K</a:t>
            </a:r>
            <a:r>
              <a:rPr lang="en-US" sz="1000" dirty="0"/>
              <a:t>&amp;</a:t>
            </a:r>
            <a:r>
              <a:rPr lang="en-ZA" sz="1000" dirty="0"/>
              <a:t>T </a:t>
            </a:r>
            <a:r>
              <a:rPr lang="en-ZA" sz="1000" dirty="0" err="1"/>
              <a:t>vidoes</a:t>
            </a:r>
            <a:endParaRPr lang="cs-CZ" sz="1000" dirty="0"/>
          </a:p>
        </p:txBody>
      </p:sp>
    </p:spTree>
    <p:extLst>
      <p:ext uri="{BB962C8B-B14F-4D97-AF65-F5344CB8AC3E}">
        <p14:creationId xmlns:p14="http://schemas.microsoft.com/office/powerpoint/2010/main" val="2124596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fontScale="90000"/>
          </a:bodyPr>
          <a:lstStyle/>
          <a:p>
            <a:pPr eaLnBrk="1" hangingPunct="1">
              <a:defRPr/>
            </a:pPr>
            <a:r>
              <a:rPr lang="en-ZA" sz="3100" b="1" dirty="0"/>
              <a:t>Back to vampires </a:t>
            </a:r>
            <a:r>
              <a:rPr lang="cs-CZ" dirty="0"/>
              <a:t>:</a:t>
            </a:r>
            <a:r>
              <a:rPr lang="en-US" dirty="0"/>
              <a:t>Problem Analysis - </a:t>
            </a:r>
            <a:r>
              <a:rPr lang="en-US" b="1" dirty="0">
                <a:solidFill>
                  <a:srgbClr val="00B050"/>
                </a:solidFill>
              </a:rPr>
              <a:t>What</a:t>
            </a:r>
          </a:p>
        </p:txBody>
      </p:sp>
      <p:sp>
        <p:nvSpPr>
          <p:cNvPr id="118787" name="Rectangle 3"/>
          <p:cNvSpPr>
            <a:spLocks noGrp="1" noChangeArrowheads="1"/>
          </p:cNvSpPr>
          <p:nvPr>
            <p:ph type="body" idx="1"/>
          </p:nvPr>
        </p:nvSpPr>
        <p:spPr>
          <a:xfrm>
            <a:off x="395536" y="2113021"/>
            <a:ext cx="3886200" cy="3200400"/>
          </a:xfrm>
        </p:spPr>
        <p:txBody>
          <a:bodyPr/>
          <a:lstStyle/>
          <a:p>
            <a:pPr eaLnBrk="1" hangingPunct="1">
              <a:defRPr/>
            </a:pPr>
            <a:r>
              <a:rPr lang="en-US" sz="2400" dirty="0">
                <a:solidFill>
                  <a:srgbClr val="FF0000"/>
                </a:solidFill>
              </a:rPr>
              <a:t>What</a:t>
            </a:r>
            <a:r>
              <a:rPr lang="en-US" sz="2400" dirty="0"/>
              <a:t> specific object(s) has the deviation?</a:t>
            </a:r>
            <a:r>
              <a:rPr lang="cs-CZ" sz="2400" dirty="0"/>
              <a:t> </a:t>
            </a:r>
            <a:endParaRPr lang="en-US" sz="2400" dirty="0"/>
          </a:p>
          <a:p>
            <a:pPr eaLnBrk="1" hangingPunct="1">
              <a:defRPr/>
            </a:pPr>
            <a:endParaRPr lang="en-US" sz="2400" dirty="0"/>
          </a:p>
          <a:p>
            <a:pPr eaLnBrk="1" hangingPunct="1">
              <a:defRPr/>
            </a:pPr>
            <a:endParaRPr lang="cs-CZ" sz="2400" dirty="0"/>
          </a:p>
          <a:p>
            <a:pPr eaLnBrk="1" hangingPunct="1">
              <a:defRPr/>
            </a:pPr>
            <a:r>
              <a:rPr lang="en-US" sz="2400" dirty="0">
                <a:solidFill>
                  <a:srgbClr val="FF0000"/>
                </a:solidFill>
              </a:rPr>
              <a:t>What</a:t>
            </a:r>
            <a:r>
              <a:rPr lang="en-US" sz="2400" dirty="0"/>
              <a:t> is the specific deviation?</a:t>
            </a:r>
            <a:r>
              <a:rPr lang="cs-CZ" sz="2400" dirty="0"/>
              <a:t> - </a:t>
            </a:r>
            <a:r>
              <a:rPr lang="en-US" sz="2000" dirty="0">
                <a:solidFill>
                  <a:srgbClr val="FF0000"/>
                </a:solidFill>
              </a:rPr>
              <a:t>bites on the neck</a:t>
            </a:r>
          </a:p>
          <a:p>
            <a:pPr eaLnBrk="1" hangingPunct="1">
              <a:defRPr/>
            </a:pPr>
            <a:endParaRPr lang="en-US" sz="2400" dirty="0"/>
          </a:p>
        </p:txBody>
      </p:sp>
      <p:sp>
        <p:nvSpPr>
          <p:cNvPr id="21508" name="Text Box 4"/>
          <p:cNvSpPr txBox="1">
            <a:spLocks noChangeArrowheads="1"/>
          </p:cNvSpPr>
          <p:nvPr/>
        </p:nvSpPr>
        <p:spPr bwMode="auto">
          <a:xfrm>
            <a:off x="4800600" y="16002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cs-CZ">
              <a:latin typeface="Arial" charset="0"/>
            </a:endParaRPr>
          </a:p>
        </p:txBody>
      </p:sp>
      <p:sp>
        <p:nvSpPr>
          <p:cNvPr id="21509" name="Text Box 5"/>
          <p:cNvSpPr txBox="1">
            <a:spLocks noChangeArrowheads="1"/>
          </p:cNvSpPr>
          <p:nvPr/>
        </p:nvSpPr>
        <p:spPr bwMode="auto">
          <a:xfrm>
            <a:off x="1049575" y="1600200"/>
            <a:ext cx="114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sz="2800" b="1" dirty="0"/>
              <a:t>Is</a:t>
            </a:r>
          </a:p>
        </p:txBody>
      </p:sp>
      <p:sp>
        <p:nvSpPr>
          <p:cNvPr id="21510" name="Text Box 6"/>
          <p:cNvSpPr txBox="1">
            <a:spLocks noChangeArrowheads="1"/>
          </p:cNvSpPr>
          <p:nvPr/>
        </p:nvSpPr>
        <p:spPr bwMode="auto">
          <a:xfrm>
            <a:off x="5436096" y="1686580"/>
            <a:ext cx="144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sz="2800" b="1" dirty="0"/>
              <a:t>Is Not</a:t>
            </a:r>
          </a:p>
        </p:txBody>
      </p:sp>
      <p:sp>
        <p:nvSpPr>
          <p:cNvPr id="118792" name="Rectangle 8"/>
          <p:cNvSpPr>
            <a:spLocks noChangeArrowheads="1"/>
          </p:cNvSpPr>
          <p:nvPr/>
        </p:nvSpPr>
        <p:spPr bwMode="auto">
          <a:xfrm>
            <a:off x="4800600" y="2209800"/>
            <a:ext cx="4114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60000"/>
              <a:buFont typeface="Wingdings" pitchFamily="2" charset="2"/>
              <a:buChar char="n"/>
              <a:defRPr/>
            </a:pPr>
            <a:r>
              <a:rPr lang="en-US" sz="2400" dirty="0"/>
              <a:t>What similar object(s) could have the deviation</a:t>
            </a:r>
            <a:r>
              <a:rPr lang="en-US" sz="2400" dirty="0">
                <a:effectLst>
                  <a:outerShdw blurRad="38100" dist="38100" dir="2700000" algn="tl">
                    <a:srgbClr val="000000"/>
                  </a:outerShdw>
                </a:effectLst>
              </a:rPr>
              <a:t>, </a:t>
            </a:r>
            <a:r>
              <a:rPr lang="en-US" sz="2400" dirty="0">
                <a:solidFill>
                  <a:srgbClr val="FF0000"/>
                </a:solidFill>
                <a:effectLst>
                  <a:outerShdw blurRad="38100" dist="38100" dir="2700000" algn="tl">
                    <a:srgbClr val="000000"/>
                  </a:outerShdw>
                </a:effectLst>
              </a:rPr>
              <a:t>but does not?</a:t>
            </a:r>
            <a:r>
              <a:rPr lang="cs-CZ" sz="2400" dirty="0">
                <a:solidFill>
                  <a:srgbClr val="FF0000"/>
                </a:solidFill>
                <a:effectLst>
                  <a:outerShdw blurRad="38100" dist="38100" dir="2700000" algn="tl">
                    <a:srgbClr val="000000"/>
                  </a:outerShdw>
                </a:effectLst>
              </a:rPr>
              <a:t> (</a:t>
            </a:r>
            <a:r>
              <a:rPr lang="en-ZA" sz="2400" dirty="0">
                <a:solidFill>
                  <a:srgbClr val="FF0000"/>
                </a:solidFill>
                <a:effectLst>
                  <a:outerShdw blurRad="38100" dist="38100" dir="2700000" algn="tl">
                    <a:srgbClr val="000000"/>
                  </a:outerShdw>
                </a:effectLst>
              </a:rPr>
              <a:t>It did not happen</a:t>
            </a:r>
            <a:r>
              <a:rPr lang="cs-CZ" sz="2400" dirty="0">
                <a:solidFill>
                  <a:srgbClr val="FF0000"/>
                </a:solidFill>
                <a:effectLst>
                  <a:outerShdw blurRad="38100" dist="38100" dir="2700000" algn="tl">
                    <a:srgbClr val="000000"/>
                  </a:outerShdw>
                </a:effectLst>
              </a:rPr>
              <a:t>)  </a:t>
            </a:r>
          </a:p>
          <a:p>
            <a:pPr marL="342900" indent="-342900">
              <a:spcBef>
                <a:spcPct val="20000"/>
              </a:spcBef>
              <a:buClr>
                <a:schemeClr val="hlink"/>
              </a:buClr>
              <a:buSzPct val="60000"/>
              <a:buFont typeface="Wingdings" pitchFamily="2" charset="2"/>
              <a:buChar char="n"/>
              <a:defRPr/>
            </a:pPr>
            <a:endParaRPr lang="cs-CZ" sz="2400" dirty="0">
              <a:solidFill>
                <a:srgbClr val="FF0000"/>
              </a:solidFill>
              <a:effectLst>
                <a:outerShdw blurRad="38100" dist="38100" dir="2700000" algn="tl">
                  <a:srgbClr val="000000"/>
                </a:outerShdw>
              </a:effectLst>
            </a:endParaRPr>
          </a:p>
          <a:p>
            <a:pPr marL="342900" indent="-342900">
              <a:spcBef>
                <a:spcPct val="20000"/>
              </a:spcBef>
              <a:buClr>
                <a:schemeClr val="hlink"/>
              </a:buClr>
              <a:buSzPct val="60000"/>
              <a:buFont typeface="Wingdings" pitchFamily="2" charset="2"/>
              <a:buChar char="n"/>
              <a:defRPr/>
            </a:pPr>
            <a:endParaRPr lang="en-US" sz="2400" dirty="0">
              <a:solidFill>
                <a:srgbClr val="FF0000"/>
              </a:solidFill>
              <a:effectLst>
                <a:outerShdw blurRad="38100" dist="38100" dir="2700000" algn="tl">
                  <a:srgbClr val="000000"/>
                </a:outerShdw>
              </a:effectLst>
            </a:endParaRPr>
          </a:p>
          <a:p>
            <a:pPr>
              <a:spcBef>
                <a:spcPct val="20000"/>
              </a:spcBef>
              <a:buClr>
                <a:schemeClr val="hlink"/>
              </a:buClr>
              <a:buSzPct val="60000"/>
              <a:defRPr/>
            </a:pPr>
            <a:r>
              <a:rPr lang="en-US" sz="2400" dirty="0">
                <a:solidFill>
                  <a:srgbClr val="FF0000"/>
                </a:solidFill>
              </a:rPr>
              <a:t>What</a:t>
            </a:r>
            <a:r>
              <a:rPr lang="en-US" sz="2400" dirty="0"/>
              <a:t> </a:t>
            </a:r>
            <a:r>
              <a:rPr lang="cs-CZ" sz="2400" dirty="0" err="1"/>
              <a:t>could</a:t>
            </a:r>
            <a:r>
              <a:rPr lang="cs-CZ" sz="2400" dirty="0"/>
              <a:t> </a:t>
            </a:r>
            <a:r>
              <a:rPr lang="en-US" sz="2400" dirty="0"/>
              <a:t>the specific</a:t>
            </a:r>
            <a:r>
              <a:rPr lang="cs-CZ" sz="2400" dirty="0"/>
              <a:t> </a:t>
            </a:r>
            <a:r>
              <a:rPr lang="en-US" sz="2400" dirty="0"/>
              <a:t> deviation?</a:t>
            </a:r>
            <a:r>
              <a:rPr lang="en-US" sz="2400" dirty="0">
                <a:solidFill>
                  <a:srgbClr val="FF0000"/>
                </a:solidFill>
                <a:effectLst>
                  <a:outerShdw blurRad="38100" dist="38100" dir="2700000" algn="tl">
                    <a:srgbClr val="000000"/>
                  </a:outerShdw>
                </a:effectLst>
              </a:rPr>
              <a:t> </a:t>
            </a:r>
            <a:r>
              <a:rPr lang="cs-CZ" sz="2400" dirty="0">
                <a:solidFill>
                  <a:srgbClr val="FF0000"/>
                </a:solidFill>
                <a:effectLst>
                  <a:outerShdw blurRad="38100" dist="38100" dir="2700000" algn="tl">
                    <a:srgbClr val="000000"/>
                  </a:outerShdw>
                </a:effectLst>
              </a:rPr>
              <a:t> </a:t>
            </a:r>
            <a:r>
              <a:rPr lang="en-US" dirty="0">
                <a:solidFill>
                  <a:srgbClr val="FF0000"/>
                </a:solidFill>
                <a:effectLst>
                  <a:outerShdw blurRad="38100" dist="38100" dir="2700000" algn="tl">
                    <a:srgbClr val="000000"/>
                  </a:outerShdw>
                </a:effectLst>
              </a:rPr>
              <a:t>but does not?</a:t>
            </a:r>
            <a:r>
              <a:rPr lang="cs-CZ" dirty="0">
                <a:solidFill>
                  <a:srgbClr val="FF0000"/>
                </a:solidFill>
                <a:effectLst>
                  <a:outerShdw blurRad="38100" dist="38100" dir="2700000" algn="tl">
                    <a:srgbClr val="000000"/>
                  </a:outerShdw>
                </a:effectLst>
              </a:rPr>
              <a:t> (</a:t>
            </a:r>
            <a:r>
              <a:rPr lang="en-US" dirty="0">
                <a:solidFill>
                  <a:srgbClr val="FF0000"/>
                </a:solidFill>
                <a:effectLst>
                  <a:outerShdw blurRad="38100" dist="38100" dir="2700000" algn="tl">
                    <a:srgbClr val="000000"/>
                  </a:outerShdw>
                </a:effectLst>
              </a:rPr>
              <a:t>It did not happen) – bites</a:t>
            </a:r>
            <a:r>
              <a:rPr lang="cs-CZ" dirty="0">
                <a:solidFill>
                  <a:srgbClr val="FF0000"/>
                </a:solidFill>
                <a:effectLst>
                  <a:outerShdw blurRad="38100" dist="38100" dir="2700000" algn="tl">
                    <a:srgbClr val="000000"/>
                  </a:outerShdw>
                </a:effectLst>
              </a:rPr>
              <a:t>=stigma</a:t>
            </a:r>
            <a:r>
              <a:rPr lang="en-US" dirty="0">
                <a:solidFill>
                  <a:srgbClr val="FF0000"/>
                </a:solidFill>
                <a:effectLst>
                  <a:outerShdw blurRad="38100" dist="38100" dir="2700000" algn="tl">
                    <a:srgbClr val="000000"/>
                  </a:outerShdw>
                </a:effectLst>
              </a:rPr>
              <a:t>, anemia </a:t>
            </a:r>
          </a:p>
        </p:txBody>
      </p:sp>
      <p:sp>
        <p:nvSpPr>
          <p:cNvPr id="21512" name="Text Box 9"/>
          <p:cNvSpPr txBox="1">
            <a:spLocks noChangeArrowheads="1"/>
          </p:cNvSpPr>
          <p:nvPr/>
        </p:nvSpPr>
        <p:spPr bwMode="auto">
          <a:xfrm>
            <a:off x="2209800" y="1295400"/>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spcBef>
                <a:spcPct val="50000"/>
              </a:spcBef>
            </a:pPr>
            <a:endParaRPr lang="cs-CZ" sz="2800"/>
          </a:p>
        </p:txBody>
      </p:sp>
      <p:sp>
        <p:nvSpPr>
          <p:cNvPr id="2" name="Obdélník 1"/>
          <p:cNvSpPr/>
          <p:nvPr/>
        </p:nvSpPr>
        <p:spPr>
          <a:xfrm>
            <a:off x="395536" y="5013175"/>
            <a:ext cx="5328592" cy="923330"/>
          </a:xfrm>
          <a:prstGeom prst="rect">
            <a:avLst/>
          </a:prstGeom>
        </p:spPr>
        <p:txBody>
          <a:bodyPr wrap="square">
            <a:spAutoFit/>
          </a:bodyPr>
          <a:lstStyle/>
          <a:p>
            <a:r>
              <a:rPr lang="en-US" dirty="0"/>
              <a:t>Example for </a:t>
            </a:r>
            <a:r>
              <a:rPr lang="en-US" b="1" dirty="0"/>
              <a:t>Is</a:t>
            </a:r>
            <a:r>
              <a:rPr lang="en-US" dirty="0"/>
              <a:t> : </a:t>
            </a:r>
          </a:p>
          <a:p>
            <a:r>
              <a:rPr lang="en-US" dirty="0"/>
              <a:t>1.</a:t>
            </a:r>
            <a:r>
              <a:rPr lang="cs-CZ" dirty="0"/>
              <a:t> </a:t>
            </a:r>
            <a:r>
              <a:rPr lang="en-US" dirty="0"/>
              <a:t>Nice young girl´s neck and strange</a:t>
            </a:r>
          </a:p>
          <a:p>
            <a:r>
              <a:rPr lang="en-US" dirty="0"/>
              <a:t>     look of anemic person</a:t>
            </a:r>
          </a:p>
        </p:txBody>
      </p:sp>
      <p:sp>
        <p:nvSpPr>
          <p:cNvPr id="3" name="TextovéPole 2"/>
          <p:cNvSpPr txBox="1"/>
          <p:nvPr/>
        </p:nvSpPr>
        <p:spPr>
          <a:xfrm>
            <a:off x="5227153" y="5449497"/>
            <a:ext cx="3259739" cy="1200329"/>
          </a:xfrm>
          <a:prstGeom prst="rect">
            <a:avLst/>
          </a:prstGeom>
          <a:noFill/>
        </p:spPr>
        <p:txBody>
          <a:bodyPr wrap="none" rtlCol="0">
            <a:spAutoFit/>
          </a:bodyPr>
          <a:lstStyle/>
          <a:p>
            <a:r>
              <a:rPr lang="cs-CZ" dirty="0"/>
              <a:t> </a:t>
            </a:r>
            <a:r>
              <a:rPr lang="en-US" b="1" dirty="0"/>
              <a:t> </a:t>
            </a:r>
            <a:r>
              <a:rPr lang="cs-CZ" b="1" dirty="0"/>
              <a:t> </a:t>
            </a:r>
            <a:endParaRPr lang="en-US" b="1" dirty="0"/>
          </a:p>
          <a:p>
            <a:pPr marL="342900" indent="-342900">
              <a:buAutoNum type="arabicPeriod"/>
            </a:pPr>
            <a:r>
              <a:rPr lang="en-US" dirty="0"/>
              <a:t>Girl with garlic  in her hands  </a:t>
            </a:r>
          </a:p>
          <a:p>
            <a:pPr marL="342900" indent="-342900">
              <a:buAutoNum type="arabicPeriod"/>
            </a:pPr>
            <a:r>
              <a:rPr lang="cs-CZ" dirty="0"/>
              <a:t> </a:t>
            </a:r>
            <a:r>
              <a:rPr lang="en-ZA" dirty="0"/>
              <a:t>No bites</a:t>
            </a:r>
          </a:p>
          <a:p>
            <a:pPr marL="342900" indent="-342900">
              <a:buAutoNum type="arabicPeriod"/>
            </a:pPr>
            <a:r>
              <a:rPr lang="en-ZA" dirty="0"/>
              <a:t> Healthy</a:t>
            </a:r>
          </a:p>
        </p:txBody>
      </p:sp>
      <p:sp>
        <p:nvSpPr>
          <p:cNvPr id="5" name="Zástupný symbol pro číslo snímku 4"/>
          <p:cNvSpPr>
            <a:spLocks noGrp="1"/>
          </p:cNvSpPr>
          <p:nvPr>
            <p:ph type="sldNum" sz="quarter" idx="12"/>
          </p:nvPr>
        </p:nvSpPr>
        <p:spPr/>
        <p:txBody>
          <a:bodyPr/>
          <a:lstStyle/>
          <a:p>
            <a:fld id="{CC05A776-8594-4643-8B23-C6D16F173EE0}" type="slidenum">
              <a:rPr lang="cs-CZ" smtClean="0"/>
              <a:t>30</a:t>
            </a:fld>
            <a:endParaRPr lang="cs-CZ"/>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3898" y="2611562"/>
            <a:ext cx="749990" cy="10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4634" y="3427436"/>
            <a:ext cx="598524" cy="7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6961" y="6019438"/>
            <a:ext cx="867415" cy="64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ovéPole 5"/>
          <p:cNvSpPr txBox="1"/>
          <p:nvPr/>
        </p:nvSpPr>
        <p:spPr>
          <a:xfrm>
            <a:off x="5235137" y="5300377"/>
            <a:ext cx="1991892" cy="369332"/>
          </a:xfrm>
          <a:prstGeom prst="rect">
            <a:avLst/>
          </a:prstGeom>
          <a:noFill/>
        </p:spPr>
        <p:txBody>
          <a:bodyPr wrap="none" rtlCol="0">
            <a:spAutoFit/>
          </a:bodyPr>
          <a:lstStyle/>
          <a:p>
            <a:r>
              <a:rPr lang="cs-CZ" dirty="0" err="1"/>
              <a:t>Example</a:t>
            </a:r>
            <a:r>
              <a:rPr lang="cs-CZ" dirty="0"/>
              <a:t> </a:t>
            </a:r>
            <a:r>
              <a:rPr lang="cs-CZ" dirty="0" err="1"/>
              <a:t>of</a:t>
            </a:r>
            <a:r>
              <a:rPr lang="cs-CZ" dirty="0"/>
              <a:t> </a:t>
            </a:r>
            <a:r>
              <a:rPr lang="cs-CZ" b="1" dirty="0" err="1"/>
              <a:t>Is</a:t>
            </a:r>
            <a:r>
              <a:rPr lang="cs-CZ" b="1" dirty="0"/>
              <a:t> Not </a:t>
            </a:r>
            <a:r>
              <a:rPr lang="cs-CZ" dirty="0"/>
              <a:t>: </a:t>
            </a:r>
          </a:p>
        </p:txBody>
      </p:sp>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6019438"/>
            <a:ext cx="1021656" cy="67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5938" y="6165304"/>
            <a:ext cx="702182" cy="52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7904" y="3258069"/>
            <a:ext cx="864096" cy="103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611427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 E</a:t>
            </a:r>
            <a:r>
              <a:rPr lang="en-US" dirty="0" err="1"/>
              <a:t>xample</a:t>
            </a:r>
            <a:r>
              <a:rPr lang="en-US" dirty="0"/>
              <a:t> for </a:t>
            </a:r>
            <a:r>
              <a:rPr lang="en-US" b="1" dirty="0">
                <a:solidFill>
                  <a:srgbClr val="00B050"/>
                </a:solidFill>
              </a:rPr>
              <a:t>W</a:t>
            </a:r>
            <a:r>
              <a:rPr lang="cs-CZ" b="1" dirty="0" err="1">
                <a:solidFill>
                  <a:srgbClr val="00B050"/>
                </a:solidFill>
              </a:rPr>
              <a:t>hat</a:t>
            </a:r>
            <a:r>
              <a:rPr lang="en-US" dirty="0"/>
              <a:t> </a:t>
            </a:r>
            <a:r>
              <a:rPr lang="en-US" b="1" dirty="0">
                <a:solidFill>
                  <a:srgbClr val="FF0000"/>
                </a:solidFill>
              </a:rPr>
              <a:t>IS</a:t>
            </a:r>
            <a:r>
              <a:rPr lang="en-US" dirty="0"/>
              <a:t> and </a:t>
            </a:r>
            <a:r>
              <a:rPr lang="cs-CZ" b="1" dirty="0" err="1">
                <a:solidFill>
                  <a:srgbClr val="00B050"/>
                </a:solidFill>
              </a:rPr>
              <a:t>What</a:t>
            </a:r>
            <a:r>
              <a:rPr lang="cs-CZ" b="1" dirty="0">
                <a:solidFill>
                  <a:srgbClr val="FF0000"/>
                </a:solidFill>
              </a:rPr>
              <a:t> IS </a:t>
            </a:r>
            <a:r>
              <a:rPr lang="en-US" b="1" dirty="0">
                <a:solidFill>
                  <a:srgbClr val="FF0000"/>
                </a:solidFill>
              </a:rPr>
              <a:t>NOT</a:t>
            </a:r>
          </a:p>
        </p:txBody>
      </p:sp>
      <p:sp>
        <p:nvSpPr>
          <p:cNvPr id="3" name="Obdélník 2"/>
          <p:cNvSpPr/>
          <p:nvPr/>
        </p:nvSpPr>
        <p:spPr>
          <a:xfrm>
            <a:off x="421468" y="1442008"/>
            <a:ext cx="7776864" cy="2677656"/>
          </a:xfrm>
          <a:prstGeom prst="rect">
            <a:avLst/>
          </a:prstGeom>
        </p:spPr>
        <p:txBody>
          <a:bodyPr wrap="square">
            <a:spAutoFit/>
          </a:bodyPr>
          <a:lstStyle/>
          <a:p>
            <a:r>
              <a:rPr lang="cs-CZ" sz="2800" b="1" dirty="0">
                <a:solidFill>
                  <a:srgbClr val="C00000"/>
                </a:solidFill>
              </a:rPr>
              <a:t> </a:t>
            </a:r>
          </a:p>
          <a:p>
            <a:r>
              <a:rPr lang="en-US" sz="2800" dirty="0"/>
              <a:t>Customer </a:t>
            </a:r>
            <a:r>
              <a:rPr lang="en-US" sz="2800" b="1" dirty="0">
                <a:solidFill>
                  <a:srgbClr val="7030A0"/>
                </a:solidFill>
              </a:rPr>
              <a:t>X</a:t>
            </a:r>
            <a:r>
              <a:rPr lang="en-US" sz="2800" dirty="0"/>
              <a:t> and Customer </a:t>
            </a:r>
            <a:r>
              <a:rPr lang="en-US" sz="2800" b="1" dirty="0">
                <a:solidFill>
                  <a:srgbClr val="0070C0"/>
                </a:solidFill>
              </a:rPr>
              <a:t>Y</a:t>
            </a:r>
            <a:r>
              <a:rPr lang="en-US" sz="2800" dirty="0"/>
              <a:t> both use product B  but only </a:t>
            </a:r>
            <a:r>
              <a:rPr lang="cs-CZ" sz="2800" dirty="0"/>
              <a:t>to </a:t>
            </a:r>
            <a:r>
              <a:rPr lang="en-US" sz="2800" dirty="0"/>
              <a:t>customer </a:t>
            </a:r>
            <a:r>
              <a:rPr lang="en-US" sz="2800" b="1" dirty="0">
                <a:solidFill>
                  <a:srgbClr val="7030A0"/>
                </a:solidFill>
              </a:rPr>
              <a:t>X</a:t>
            </a:r>
            <a:r>
              <a:rPr lang="en-US" sz="2800" dirty="0">
                <a:solidFill>
                  <a:srgbClr val="7030A0"/>
                </a:solidFill>
              </a:rPr>
              <a:t> </a:t>
            </a:r>
            <a:r>
              <a:rPr lang="en-US" sz="2800" dirty="0"/>
              <a:t>was sent the wrong product  so the object </a:t>
            </a:r>
            <a:r>
              <a:rPr lang="en-US" sz="2800" b="1" dirty="0">
                <a:solidFill>
                  <a:srgbClr val="FF0000"/>
                </a:solidFill>
              </a:rPr>
              <a:t>IS</a:t>
            </a:r>
            <a:r>
              <a:rPr lang="en-US" sz="2800" dirty="0"/>
              <a:t> Customer </a:t>
            </a:r>
            <a:r>
              <a:rPr lang="en-US" sz="2800" b="1" dirty="0">
                <a:solidFill>
                  <a:srgbClr val="FF0000"/>
                </a:solidFill>
              </a:rPr>
              <a:t>X</a:t>
            </a:r>
            <a:r>
              <a:rPr lang="en-US" sz="2800" dirty="0">
                <a:solidFill>
                  <a:srgbClr val="FF0000"/>
                </a:solidFill>
              </a:rPr>
              <a:t> </a:t>
            </a:r>
            <a:r>
              <a:rPr lang="en-US" sz="2800" dirty="0"/>
              <a:t>, but  </a:t>
            </a:r>
            <a:r>
              <a:rPr lang="en-US" sz="2800" b="1" dirty="0">
                <a:solidFill>
                  <a:srgbClr val="FF0000"/>
                </a:solidFill>
              </a:rPr>
              <a:t>IS NOT  </a:t>
            </a:r>
            <a:r>
              <a:rPr lang="en-US" sz="2800" dirty="0"/>
              <a:t>Customer </a:t>
            </a:r>
            <a:r>
              <a:rPr lang="en-US" sz="2800" b="1" dirty="0">
                <a:solidFill>
                  <a:srgbClr val="0070C0"/>
                </a:solidFill>
              </a:rPr>
              <a:t>Y</a:t>
            </a:r>
            <a:r>
              <a:rPr lang="cs-CZ" sz="2800" b="1" dirty="0">
                <a:solidFill>
                  <a:srgbClr val="0070C0"/>
                </a:solidFill>
              </a:rPr>
              <a:t> </a:t>
            </a:r>
          </a:p>
          <a:p>
            <a:endParaRPr lang="cs-CZ" sz="2800" b="1" dirty="0">
              <a:solidFill>
                <a:srgbClr val="C00000"/>
              </a:solidFill>
            </a:endParaRPr>
          </a:p>
          <a:p>
            <a:r>
              <a:rPr lang="cs-CZ" sz="2800" b="1" dirty="0">
                <a:solidFill>
                  <a:srgbClr val="C00000"/>
                </a:solidFill>
              </a:rPr>
              <a:t> </a:t>
            </a:r>
            <a:endParaRPr lang="en-US" sz="2800" dirty="0"/>
          </a:p>
        </p:txBody>
      </p:sp>
      <p:sp>
        <p:nvSpPr>
          <p:cNvPr id="4" name="Zástupný symbol pro číslo snímku 3"/>
          <p:cNvSpPr>
            <a:spLocks noGrp="1"/>
          </p:cNvSpPr>
          <p:nvPr>
            <p:ph type="sldNum" sz="quarter" idx="12"/>
          </p:nvPr>
        </p:nvSpPr>
        <p:spPr/>
        <p:txBody>
          <a:bodyPr/>
          <a:lstStyle/>
          <a:p>
            <a:fld id="{CC05A776-8594-4643-8B23-C6D16F173EE0}" type="slidenum">
              <a:rPr lang="cs-CZ" smtClean="0"/>
              <a:t>31</a:t>
            </a:fld>
            <a:endParaRPr lang="cs-CZ"/>
          </a:p>
        </p:txBody>
      </p:sp>
      <p:sp>
        <p:nvSpPr>
          <p:cNvPr id="5" name="AutoShape 2" descr="Výsledek obrázku pro happy customer"/>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28" name="Picture 4" descr="http://digitalgrowth.ca/wp-content/uploads/2015/08/26.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08" y="3826897"/>
            <a:ext cx="1498714" cy="1796494"/>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7522338" y="4810512"/>
            <a:ext cx="284052" cy="30777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119664"/>
            <a:ext cx="919456" cy="1381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bdélník 9"/>
          <p:cNvSpPr/>
          <p:nvPr/>
        </p:nvSpPr>
        <p:spPr>
          <a:xfrm>
            <a:off x="1631330" y="4123873"/>
            <a:ext cx="311304"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b="1" dirty="0">
                <a:solidFill>
                  <a:srgbClr val="FF0000"/>
                </a:solidFill>
              </a:rPr>
              <a:t>X</a:t>
            </a:r>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9421" y="4603741"/>
            <a:ext cx="1265366" cy="89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prava 6"/>
          <p:cNvSpPr/>
          <p:nvPr/>
        </p:nvSpPr>
        <p:spPr>
          <a:xfrm>
            <a:off x="5940152" y="4725144"/>
            <a:ext cx="5040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leva 7"/>
          <p:cNvSpPr/>
          <p:nvPr/>
        </p:nvSpPr>
        <p:spPr>
          <a:xfrm>
            <a:off x="2123728" y="4810512"/>
            <a:ext cx="504056" cy="418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4603741"/>
            <a:ext cx="1538100" cy="862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ovéPole 10"/>
          <p:cNvSpPr txBox="1"/>
          <p:nvPr/>
        </p:nvSpPr>
        <p:spPr>
          <a:xfrm>
            <a:off x="3851238" y="5719900"/>
            <a:ext cx="1150764" cy="369332"/>
          </a:xfrm>
          <a:prstGeom prst="rect">
            <a:avLst/>
          </a:prstGeom>
          <a:noFill/>
        </p:spPr>
        <p:txBody>
          <a:bodyPr wrap="none" rtlCol="0">
            <a:spAutoFit/>
          </a:bodyPr>
          <a:lstStyle/>
          <a:p>
            <a:r>
              <a:rPr lang="cs-CZ" dirty="0" err="1"/>
              <a:t>Product</a:t>
            </a:r>
            <a:r>
              <a:rPr lang="cs-CZ" dirty="0"/>
              <a:t> B </a:t>
            </a:r>
          </a:p>
        </p:txBody>
      </p:sp>
      <p:sp>
        <p:nvSpPr>
          <p:cNvPr id="16" name="TextovéPole 15"/>
          <p:cNvSpPr txBox="1"/>
          <p:nvPr/>
        </p:nvSpPr>
        <p:spPr>
          <a:xfrm>
            <a:off x="6633830" y="5692606"/>
            <a:ext cx="1258678" cy="369332"/>
          </a:xfrm>
          <a:prstGeom prst="rect">
            <a:avLst/>
          </a:prstGeom>
          <a:noFill/>
        </p:spPr>
        <p:txBody>
          <a:bodyPr wrap="none" rtlCol="0">
            <a:spAutoFit/>
          </a:bodyPr>
          <a:lstStyle/>
          <a:p>
            <a:r>
              <a:rPr lang="cs-CZ" dirty="0" err="1">
                <a:solidFill>
                  <a:srgbClr val="0070C0"/>
                </a:solidFill>
              </a:rPr>
              <a:t>Customer</a:t>
            </a:r>
            <a:r>
              <a:rPr lang="cs-CZ" dirty="0">
                <a:solidFill>
                  <a:srgbClr val="0070C0"/>
                </a:solidFill>
              </a:rPr>
              <a:t> Y</a:t>
            </a:r>
          </a:p>
        </p:txBody>
      </p:sp>
      <p:sp>
        <p:nvSpPr>
          <p:cNvPr id="17" name="TextovéPole 16"/>
          <p:cNvSpPr txBox="1"/>
          <p:nvPr/>
        </p:nvSpPr>
        <p:spPr>
          <a:xfrm>
            <a:off x="705981" y="5719900"/>
            <a:ext cx="1266693" cy="369332"/>
          </a:xfrm>
          <a:prstGeom prst="rect">
            <a:avLst/>
          </a:prstGeom>
          <a:noFill/>
        </p:spPr>
        <p:txBody>
          <a:bodyPr wrap="none" rtlCol="0">
            <a:spAutoFit/>
          </a:bodyPr>
          <a:lstStyle/>
          <a:p>
            <a:r>
              <a:rPr lang="cs-CZ" dirty="0" err="1">
                <a:solidFill>
                  <a:srgbClr val="7030A0"/>
                </a:solidFill>
              </a:rPr>
              <a:t>Customer</a:t>
            </a:r>
            <a:r>
              <a:rPr lang="cs-CZ" dirty="0">
                <a:solidFill>
                  <a:srgbClr val="7030A0"/>
                </a:solidFill>
              </a:rPr>
              <a:t> X</a:t>
            </a:r>
          </a:p>
        </p:txBody>
      </p:sp>
    </p:spTree>
    <p:extLst>
      <p:ext uri="{BB962C8B-B14F-4D97-AF65-F5344CB8AC3E}">
        <p14:creationId xmlns:p14="http://schemas.microsoft.com/office/powerpoint/2010/main" val="1249075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1143000"/>
          </a:xfrm>
        </p:spPr>
        <p:txBody>
          <a:bodyPr>
            <a:normAutofit fontScale="90000"/>
          </a:bodyPr>
          <a:lstStyle/>
          <a:p>
            <a:r>
              <a:rPr lang="en-US" dirty="0"/>
              <a:t>Example for </a:t>
            </a:r>
            <a:r>
              <a:rPr lang="en-US" b="1" dirty="0">
                <a:solidFill>
                  <a:srgbClr val="00B050"/>
                </a:solidFill>
              </a:rPr>
              <a:t>W</a:t>
            </a:r>
            <a:r>
              <a:rPr lang="cs-CZ" b="1" dirty="0">
                <a:solidFill>
                  <a:srgbClr val="00B050"/>
                </a:solidFill>
              </a:rPr>
              <a:t>hen</a:t>
            </a:r>
            <a:r>
              <a:rPr lang="en-US" dirty="0">
                <a:solidFill>
                  <a:srgbClr val="00B050"/>
                </a:solidFill>
              </a:rPr>
              <a:t> </a:t>
            </a:r>
            <a:r>
              <a:rPr lang="en-US" dirty="0"/>
              <a:t>and </a:t>
            </a:r>
            <a:r>
              <a:rPr lang="en-US" b="1" dirty="0">
                <a:solidFill>
                  <a:srgbClr val="FF0000"/>
                </a:solidFill>
              </a:rPr>
              <a:t>IS</a:t>
            </a:r>
            <a:r>
              <a:rPr lang="en-US" dirty="0"/>
              <a:t> and </a:t>
            </a:r>
            <a:r>
              <a:rPr lang="en-US" b="1" dirty="0">
                <a:solidFill>
                  <a:srgbClr val="FF0000"/>
                </a:solidFill>
              </a:rPr>
              <a:t>IS NOT</a:t>
            </a:r>
          </a:p>
        </p:txBody>
      </p:sp>
      <p:sp>
        <p:nvSpPr>
          <p:cNvPr id="3" name="Obdélník 2"/>
          <p:cNvSpPr/>
          <p:nvPr/>
        </p:nvSpPr>
        <p:spPr>
          <a:xfrm>
            <a:off x="683568" y="1412776"/>
            <a:ext cx="7776864" cy="1323439"/>
          </a:xfrm>
          <a:prstGeom prst="rect">
            <a:avLst/>
          </a:prstGeom>
        </p:spPr>
        <p:txBody>
          <a:bodyPr wrap="square">
            <a:spAutoFit/>
          </a:bodyPr>
          <a:lstStyle/>
          <a:p>
            <a:r>
              <a:rPr lang="en-ZA" sz="2000" dirty="0"/>
              <a:t>Customer </a:t>
            </a:r>
            <a:r>
              <a:rPr lang="en-ZA" sz="2000" b="1" dirty="0">
                <a:solidFill>
                  <a:srgbClr val="7030A0"/>
                </a:solidFill>
              </a:rPr>
              <a:t>X</a:t>
            </a:r>
            <a:r>
              <a:rPr lang="en-ZA" sz="2000" dirty="0"/>
              <a:t> and Customer </a:t>
            </a:r>
            <a:r>
              <a:rPr lang="en-ZA" sz="2000" b="1" dirty="0">
                <a:solidFill>
                  <a:srgbClr val="0070C0"/>
                </a:solidFill>
              </a:rPr>
              <a:t>Y</a:t>
            </a:r>
            <a:r>
              <a:rPr lang="en-ZA" sz="2000" dirty="0"/>
              <a:t> both use product B  but only customer </a:t>
            </a:r>
            <a:r>
              <a:rPr lang="en-ZA" sz="2000" b="1" dirty="0">
                <a:solidFill>
                  <a:srgbClr val="7030A0"/>
                </a:solidFill>
              </a:rPr>
              <a:t>X</a:t>
            </a:r>
            <a:r>
              <a:rPr lang="en-ZA" sz="2000" b="1" dirty="0">
                <a:solidFill>
                  <a:srgbClr val="FF0000"/>
                </a:solidFill>
              </a:rPr>
              <a:t> </a:t>
            </a:r>
            <a:r>
              <a:rPr lang="en-ZA" sz="2000" dirty="0"/>
              <a:t>was sent the wrong product if Salesman Tony was on holiday in this time and Saleswomen  Linda was in charge, so the object  </a:t>
            </a:r>
            <a:r>
              <a:rPr lang="en-ZA" sz="2000" b="1" dirty="0">
                <a:solidFill>
                  <a:srgbClr val="FF0000"/>
                </a:solidFill>
              </a:rPr>
              <a:t>IS</a:t>
            </a:r>
            <a:r>
              <a:rPr lang="en-ZA" sz="2000" dirty="0">
                <a:solidFill>
                  <a:srgbClr val="FF0000"/>
                </a:solidFill>
              </a:rPr>
              <a:t> </a:t>
            </a:r>
            <a:r>
              <a:rPr lang="en-ZA" sz="2000" dirty="0"/>
              <a:t>Saleswomen Linda , but  </a:t>
            </a:r>
            <a:r>
              <a:rPr lang="en-ZA" sz="2000" b="1" dirty="0">
                <a:solidFill>
                  <a:srgbClr val="FF0000"/>
                </a:solidFill>
              </a:rPr>
              <a:t>IS NOT </a:t>
            </a:r>
            <a:r>
              <a:rPr lang="en-ZA" sz="2000" dirty="0"/>
              <a:t>Salesman Tony </a:t>
            </a:r>
          </a:p>
        </p:txBody>
      </p:sp>
      <p:sp>
        <p:nvSpPr>
          <p:cNvPr id="4" name="Zástupný symbol pro číslo snímku 3"/>
          <p:cNvSpPr>
            <a:spLocks noGrp="1"/>
          </p:cNvSpPr>
          <p:nvPr>
            <p:ph type="sldNum" sz="quarter" idx="12"/>
          </p:nvPr>
        </p:nvSpPr>
        <p:spPr/>
        <p:txBody>
          <a:bodyPr/>
          <a:lstStyle/>
          <a:p>
            <a:fld id="{CC05A776-8594-4643-8B23-C6D16F173EE0}" type="slidenum">
              <a:rPr lang="cs-CZ" smtClean="0"/>
              <a:t>32</a:t>
            </a:fld>
            <a:endParaRPr lang="cs-CZ"/>
          </a:p>
        </p:txBody>
      </p:sp>
      <p:pic>
        <p:nvPicPr>
          <p:cNvPr id="5" name="Picture 4" descr="http://digitalgrowth.ca/wp-content/uploads/2015/08/26.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6747" y="2669489"/>
            <a:ext cx="1498714" cy="1796494"/>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7152869" y="3567736"/>
            <a:ext cx="284052" cy="30777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1400" b="1" cap="none" spc="50" dirty="0">
                <a:ln w="11430"/>
                <a:solidFill>
                  <a:srgbClr val="0070C0"/>
                </a:solidFill>
                <a:effectLst>
                  <a:outerShdw blurRad="76200" dist="50800" dir="5400000" algn="tl" rotWithShape="0">
                    <a:srgbClr val="000000">
                      <a:alpha val="65000"/>
                    </a:srgbClr>
                  </a:outerShdw>
                </a:effectLst>
              </a:rPr>
              <a:t>Y</a:t>
            </a:r>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131" y="2876888"/>
            <a:ext cx="919456" cy="1381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bdélník 7"/>
          <p:cNvSpPr/>
          <p:nvPr/>
        </p:nvSpPr>
        <p:spPr>
          <a:xfrm>
            <a:off x="1261861" y="2881097"/>
            <a:ext cx="311304"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b="1" dirty="0">
                <a:solidFill>
                  <a:srgbClr val="7030A0"/>
                </a:solidFill>
              </a:rPr>
              <a:t>X</a:t>
            </a:r>
          </a:p>
        </p:txBody>
      </p:sp>
      <p:pic>
        <p:nvPicPr>
          <p:cNvPr id="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3360965"/>
            <a:ext cx="1265366" cy="89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Šipka doprava 9"/>
          <p:cNvSpPr/>
          <p:nvPr/>
        </p:nvSpPr>
        <p:spPr>
          <a:xfrm>
            <a:off x="5570683" y="3482368"/>
            <a:ext cx="5040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leva 10"/>
          <p:cNvSpPr/>
          <p:nvPr/>
        </p:nvSpPr>
        <p:spPr>
          <a:xfrm>
            <a:off x="1754259" y="3567736"/>
            <a:ext cx="504056" cy="418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2331" y="3360965"/>
            <a:ext cx="1538100" cy="862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2331" y="4653136"/>
            <a:ext cx="1538100" cy="861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4861" y="4541917"/>
            <a:ext cx="1180758" cy="909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Přímá spojnice se šipkou 13"/>
          <p:cNvCxnSpPr/>
          <p:nvPr/>
        </p:nvCxnSpPr>
        <p:spPr>
          <a:xfrm>
            <a:off x="5498673" y="5024581"/>
            <a:ext cx="14870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5679" y="4653136"/>
            <a:ext cx="1550407" cy="1031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ovéPole 15"/>
          <p:cNvSpPr txBox="1"/>
          <p:nvPr/>
        </p:nvSpPr>
        <p:spPr>
          <a:xfrm>
            <a:off x="2483768" y="5795715"/>
            <a:ext cx="689612" cy="369332"/>
          </a:xfrm>
          <a:prstGeom prst="rect">
            <a:avLst/>
          </a:prstGeom>
          <a:noFill/>
        </p:spPr>
        <p:txBody>
          <a:bodyPr wrap="none" rtlCol="0">
            <a:spAutoFit/>
          </a:bodyPr>
          <a:lstStyle/>
          <a:p>
            <a:r>
              <a:rPr lang="cs-CZ" dirty="0"/>
              <a:t>Linda</a:t>
            </a:r>
          </a:p>
        </p:txBody>
      </p:sp>
      <p:sp>
        <p:nvSpPr>
          <p:cNvPr id="20" name="TextovéPole 19"/>
          <p:cNvSpPr txBox="1"/>
          <p:nvPr/>
        </p:nvSpPr>
        <p:spPr>
          <a:xfrm>
            <a:off x="4715705" y="5795715"/>
            <a:ext cx="619913" cy="369332"/>
          </a:xfrm>
          <a:prstGeom prst="rect">
            <a:avLst/>
          </a:prstGeom>
          <a:noFill/>
        </p:spPr>
        <p:txBody>
          <a:bodyPr wrap="none" rtlCol="0">
            <a:spAutoFit/>
          </a:bodyPr>
          <a:lstStyle/>
          <a:p>
            <a:r>
              <a:rPr lang="cs-CZ" dirty="0"/>
              <a:t>Tony</a:t>
            </a:r>
          </a:p>
        </p:txBody>
      </p:sp>
    </p:spTree>
    <p:extLst>
      <p:ext uri="{BB962C8B-B14F-4D97-AF65-F5344CB8AC3E}">
        <p14:creationId xmlns:p14="http://schemas.microsoft.com/office/powerpoint/2010/main" val="1450482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r>
              <a:rPr lang="en-US" dirty="0"/>
              <a:t>Problem Analysis - </a:t>
            </a:r>
            <a:r>
              <a:rPr lang="en-US" b="1" dirty="0">
                <a:solidFill>
                  <a:srgbClr val="00B050"/>
                </a:solidFill>
              </a:rPr>
              <a:t>When</a:t>
            </a:r>
          </a:p>
        </p:txBody>
      </p:sp>
      <p:sp>
        <p:nvSpPr>
          <p:cNvPr id="23555" name="Text Box 4"/>
          <p:cNvSpPr txBox="1">
            <a:spLocks noChangeArrowheads="1"/>
          </p:cNvSpPr>
          <p:nvPr/>
        </p:nvSpPr>
        <p:spPr bwMode="auto">
          <a:xfrm>
            <a:off x="1066800" y="12954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sz="2800" b="1" dirty="0"/>
              <a:t>Is</a:t>
            </a:r>
          </a:p>
        </p:txBody>
      </p:sp>
      <p:sp>
        <p:nvSpPr>
          <p:cNvPr id="23556" name="Text Box 5"/>
          <p:cNvSpPr txBox="1">
            <a:spLocks noChangeArrowheads="1"/>
          </p:cNvSpPr>
          <p:nvPr/>
        </p:nvSpPr>
        <p:spPr bwMode="auto">
          <a:xfrm>
            <a:off x="5257800" y="1295400"/>
            <a:ext cx="144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sz="2800" b="1" dirty="0"/>
              <a:t>Is Not</a:t>
            </a:r>
          </a:p>
        </p:txBody>
      </p:sp>
      <p:sp>
        <p:nvSpPr>
          <p:cNvPr id="119814" name="Rectangle 6"/>
          <p:cNvSpPr>
            <a:spLocks noGrp="1" noChangeArrowheads="1"/>
          </p:cNvSpPr>
          <p:nvPr>
            <p:ph type="body" idx="1"/>
          </p:nvPr>
        </p:nvSpPr>
        <p:spPr>
          <a:xfrm>
            <a:off x="457200" y="1905000"/>
            <a:ext cx="3886200" cy="4114800"/>
          </a:xfrm>
        </p:spPr>
        <p:txBody>
          <a:bodyPr/>
          <a:lstStyle/>
          <a:p>
            <a:pPr eaLnBrk="1" hangingPunct="1">
              <a:lnSpc>
                <a:spcPct val="90000"/>
              </a:lnSpc>
              <a:defRPr/>
            </a:pPr>
            <a:r>
              <a:rPr lang="en-US" sz="2400" b="1" dirty="0">
                <a:solidFill>
                  <a:srgbClr val="00B050"/>
                </a:solidFill>
              </a:rPr>
              <a:t>When</a:t>
            </a:r>
            <a:r>
              <a:rPr lang="en-US" sz="2400" dirty="0"/>
              <a:t> was the deviation observed first (clock and calendar time)?</a:t>
            </a:r>
          </a:p>
          <a:p>
            <a:pPr eaLnBrk="1" hangingPunct="1">
              <a:lnSpc>
                <a:spcPct val="90000"/>
              </a:lnSpc>
              <a:defRPr/>
            </a:pPr>
            <a:endParaRPr lang="en-US" sz="1000" dirty="0"/>
          </a:p>
          <a:p>
            <a:pPr eaLnBrk="1" hangingPunct="1">
              <a:lnSpc>
                <a:spcPct val="90000"/>
              </a:lnSpc>
              <a:defRPr/>
            </a:pPr>
            <a:r>
              <a:rPr lang="en-US" sz="2400" b="1" dirty="0">
                <a:solidFill>
                  <a:srgbClr val="00B050"/>
                </a:solidFill>
              </a:rPr>
              <a:t>When</a:t>
            </a:r>
            <a:r>
              <a:rPr lang="en-US" sz="2400" dirty="0"/>
              <a:t> since that time has the deviation been observed?</a:t>
            </a:r>
          </a:p>
          <a:p>
            <a:pPr eaLnBrk="1" hangingPunct="1">
              <a:lnSpc>
                <a:spcPct val="90000"/>
              </a:lnSpc>
              <a:defRPr/>
            </a:pPr>
            <a:endParaRPr lang="en-US" sz="1000" dirty="0"/>
          </a:p>
          <a:p>
            <a:pPr eaLnBrk="1" hangingPunct="1">
              <a:lnSpc>
                <a:spcPct val="90000"/>
              </a:lnSpc>
              <a:defRPr/>
            </a:pPr>
            <a:r>
              <a:rPr lang="en-US" sz="2400" b="1" dirty="0">
                <a:solidFill>
                  <a:srgbClr val="00B050"/>
                </a:solidFill>
              </a:rPr>
              <a:t>When</a:t>
            </a:r>
            <a:r>
              <a:rPr lang="en-US" sz="2400" dirty="0"/>
              <a:t>, in the object’s history or life cycle, was the deviation observed first?</a:t>
            </a:r>
          </a:p>
        </p:txBody>
      </p:sp>
      <p:sp>
        <p:nvSpPr>
          <p:cNvPr id="119815" name="Rectangle 7"/>
          <p:cNvSpPr>
            <a:spLocks noChangeArrowheads="1"/>
          </p:cNvSpPr>
          <p:nvPr/>
        </p:nvSpPr>
        <p:spPr bwMode="auto">
          <a:xfrm>
            <a:off x="4648200" y="1905000"/>
            <a:ext cx="411480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60000"/>
              <a:buFont typeface="Wingdings" pitchFamily="2" charset="2"/>
              <a:buChar char="n"/>
              <a:defRPr/>
            </a:pPr>
            <a:r>
              <a:rPr lang="en-US" sz="2400" b="1" dirty="0">
                <a:solidFill>
                  <a:srgbClr val="00B050"/>
                </a:solidFill>
              </a:rPr>
              <a:t>When </a:t>
            </a:r>
            <a:r>
              <a:rPr lang="en-US" sz="2400" dirty="0">
                <a:solidFill>
                  <a:srgbClr val="00B050"/>
                </a:solidFill>
              </a:rPr>
              <a:t>else</a:t>
            </a:r>
            <a:r>
              <a:rPr lang="en-US" sz="2400" dirty="0"/>
              <a:t> could the deviation have been observed first</a:t>
            </a:r>
            <a:r>
              <a:rPr lang="en-US" sz="2400" dirty="0">
                <a:effectLst>
                  <a:outerShdw blurRad="38100" dist="38100" dir="2700000" algn="tl">
                    <a:srgbClr val="000000"/>
                  </a:outerShdw>
                </a:effectLst>
              </a:rPr>
              <a:t>, </a:t>
            </a:r>
            <a:r>
              <a:rPr lang="en-US" sz="2400" dirty="0">
                <a:solidFill>
                  <a:srgbClr val="FF0000"/>
                </a:solidFill>
                <a:effectLst>
                  <a:outerShdw blurRad="38100" dist="38100" dir="2700000" algn="tl">
                    <a:srgbClr val="000000"/>
                  </a:outerShdw>
                </a:effectLst>
              </a:rPr>
              <a:t>but was not?</a:t>
            </a:r>
          </a:p>
          <a:p>
            <a:pPr marL="342900" indent="-342900">
              <a:spcBef>
                <a:spcPct val="20000"/>
              </a:spcBef>
              <a:buClr>
                <a:schemeClr val="hlink"/>
              </a:buClr>
              <a:buSzPct val="60000"/>
              <a:buFont typeface="Wingdings" pitchFamily="2" charset="2"/>
              <a:buChar char="n"/>
              <a:defRPr/>
            </a:pPr>
            <a:r>
              <a:rPr lang="en-US" sz="2400" b="1" dirty="0">
                <a:solidFill>
                  <a:srgbClr val="00B050"/>
                </a:solidFill>
              </a:rPr>
              <a:t>When</a:t>
            </a:r>
            <a:r>
              <a:rPr lang="cs-CZ" sz="2400" b="1" dirty="0">
                <a:solidFill>
                  <a:srgbClr val="00B050"/>
                </a:solidFill>
              </a:rPr>
              <a:t> </a:t>
            </a:r>
            <a:r>
              <a:rPr lang="cs-CZ" sz="2400" dirty="0" err="1">
                <a:solidFill>
                  <a:srgbClr val="00B050"/>
                </a:solidFill>
              </a:rPr>
              <a:t>else</a:t>
            </a:r>
            <a:r>
              <a:rPr lang="en-US" sz="2400" dirty="0"/>
              <a:t> since that time could the deviation have been observed</a:t>
            </a:r>
            <a:r>
              <a:rPr lang="cs-CZ" sz="2400" dirty="0">
                <a:effectLst>
                  <a:outerShdw blurRad="38100" dist="38100" dir="2700000" algn="tl">
                    <a:srgbClr val="000000"/>
                  </a:outerShdw>
                </a:effectLst>
              </a:rPr>
              <a:t>,</a:t>
            </a:r>
            <a:r>
              <a:rPr lang="en-US" sz="2400" dirty="0">
                <a:effectLst>
                  <a:outerShdw blurRad="38100" dist="38100" dir="2700000" algn="tl">
                    <a:srgbClr val="000000"/>
                  </a:outerShdw>
                </a:effectLst>
              </a:rPr>
              <a:t> </a:t>
            </a:r>
            <a:r>
              <a:rPr lang="en-US" sz="2400" dirty="0">
                <a:solidFill>
                  <a:srgbClr val="FF0000"/>
                </a:solidFill>
                <a:effectLst>
                  <a:outerShdw blurRad="38100" dist="38100" dir="2700000" algn="tl">
                    <a:srgbClr val="000000"/>
                  </a:outerShdw>
                </a:effectLst>
              </a:rPr>
              <a:t>but was not?</a:t>
            </a:r>
          </a:p>
          <a:p>
            <a:pPr marL="342900" indent="-342900">
              <a:spcBef>
                <a:spcPct val="20000"/>
              </a:spcBef>
              <a:buClr>
                <a:schemeClr val="hlink"/>
              </a:buClr>
              <a:buSzPct val="60000"/>
              <a:buFont typeface="Wingdings" pitchFamily="2" charset="2"/>
              <a:buChar char="n"/>
              <a:defRPr/>
            </a:pPr>
            <a:r>
              <a:rPr lang="en-US" sz="2400" b="1" dirty="0">
                <a:solidFill>
                  <a:srgbClr val="00B050"/>
                </a:solidFill>
              </a:rPr>
              <a:t>When</a:t>
            </a:r>
            <a:r>
              <a:rPr lang="en-US" sz="2400" dirty="0"/>
              <a:t> </a:t>
            </a:r>
            <a:r>
              <a:rPr lang="en-US" sz="2400" dirty="0">
                <a:solidFill>
                  <a:srgbClr val="00B050"/>
                </a:solidFill>
              </a:rPr>
              <a:t>else</a:t>
            </a:r>
            <a:r>
              <a:rPr lang="en-US" sz="2400" dirty="0"/>
              <a:t>, in the object’s history or life cycle, could the deviation have been observed first</a:t>
            </a:r>
            <a:r>
              <a:rPr lang="en-US" sz="2400" dirty="0">
                <a:effectLst>
                  <a:outerShdw blurRad="38100" dist="38100" dir="2700000" algn="tl">
                    <a:srgbClr val="000000"/>
                  </a:outerShdw>
                </a:effectLst>
              </a:rPr>
              <a:t>, </a:t>
            </a:r>
            <a:r>
              <a:rPr lang="en-US" sz="2400" dirty="0">
                <a:solidFill>
                  <a:srgbClr val="FF0000"/>
                </a:solidFill>
                <a:effectLst>
                  <a:outerShdw blurRad="38100" dist="38100" dir="2700000" algn="tl">
                    <a:srgbClr val="000000"/>
                  </a:outerShdw>
                </a:effectLst>
              </a:rPr>
              <a:t>but was not?</a:t>
            </a:r>
          </a:p>
        </p:txBody>
      </p:sp>
      <p:sp>
        <p:nvSpPr>
          <p:cNvPr id="8" name="Šipka doprava 7"/>
          <p:cNvSpPr/>
          <p:nvPr/>
        </p:nvSpPr>
        <p:spPr>
          <a:xfrm>
            <a:off x="4220251" y="6255292"/>
            <a:ext cx="3007753" cy="19406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a:p>
        </p:txBody>
      </p:sp>
      <p:sp>
        <p:nvSpPr>
          <p:cNvPr id="3" name="TextovéPole 2"/>
          <p:cNvSpPr txBox="1"/>
          <p:nvPr/>
        </p:nvSpPr>
        <p:spPr>
          <a:xfrm>
            <a:off x="1763688" y="6167659"/>
            <a:ext cx="2357184" cy="369332"/>
          </a:xfrm>
          <a:prstGeom prst="rect">
            <a:avLst/>
          </a:prstGeom>
          <a:noFill/>
        </p:spPr>
        <p:txBody>
          <a:bodyPr wrap="none" rtlCol="0">
            <a:spAutoFit/>
          </a:bodyPr>
          <a:lstStyle/>
          <a:p>
            <a:r>
              <a:rPr lang="cs-CZ" b="1" dirty="0" err="1">
                <a:solidFill>
                  <a:srgbClr val="FF0000"/>
                </a:solidFill>
              </a:rPr>
              <a:t>See</a:t>
            </a:r>
            <a:r>
              <a:rPr lang="cs-CZ" b="1" dirty="0">
                <a:solidFill>
                  <a:srgbClr val="FF0000"/>
                </a:solidFill>
              </a:rPr>
              <a:t> </a:t>
            </a:r>
            <a:r>
              <a:rPr lang="cs-CZ" b="1" dirty="0" err="1">
                <a:solidFill>
                  <a:srgbClr val="FF0000"/>
                </a:solidFill>
              </a:rPr>
              <a:t>example</a:t>
            </a:r>
            <a:r>
              <a:rPr lang="cs-CZ" b="1" dirty="0">
                <a:solidFill>
                  <a:srgbClr val="FF0000"/>
                </a:solidFill>
              </a:rPr>
              <a:t> </a:t>
            </a:r>
            <a:r>
              <a:rPr lang="cs-CZ" b="1" dirty="0" err="1">
                <a:solidFill>
                  <a:srgbClr val="FF0000"/>
                </a:solidFill>
              </a:rPr>
              <a:t>next</a:t>
            </a:r>
            <a:r>
              <a:rPr lang="cs-CZ" b="1" dirty="0">
                <a:solidFill>
                  <a:srgbClr val="FF0000"/>
                </a:solidFill>
              </a:rPr>
              <a:t> </a:t>
            </a:r>
            <a:r>
              <a:rPr lang="cs-CZ" b="1" dirty="0" err="1">
                <a:solidFill>
                  <a:srgbClr val="FF0000"/>
                </a:solidFill>
              </a:rPr>
              <a:t>slide</a:t>
            </a:r>
            <a:endParaRPr lang="cs-CZ" b="1" dirty="0">
              <a:solidFill>
                <a:srgbClr val="FF0000"/>
              </a:solidFill>
            </a:endParaRPr>
          </a:p>
        </p:txBody>
      </p:sp>
      <p:sp>
        <p:nvSpPr>
          <p:cNvPr id="2" name="Zástupný symbol pro číslo snímku 1"/>
          <p:cNvSpPr>
            <a:spLocks noGrp="1"/>
          </p:cNvSpPr>
          <p:nvPr>
            <p:ph type="sldNum" sz="quarter" idx="12"/>
          </p:nvPr>
        </p:nvSpPr>
        <p:spPr/>
        <p:txBody>
          <a:bodyPr/>
          <a:lstStyle/>
          <a:p>
            <a:fld id="{CC05A776-8594-4643-8B23-C6D16F173EE0}" type="slidenum">
              <a:rPr lang="cs-CZ" smtClean="0"/>
              <a:t>33</a:t>
            </a:fld>
            <a:endParaRPr lang="cs-CZ"/>
          </a:p>
        </p:txBody>
      </p:sp>
    </p:spTree>
    <p:extLst>
      <p:ext uri="{BB962C8B-B14F-4D97-AF65-F5344CB8AC3E}">
        <p14:creationId xmlns:p14="http://schemas.microsoft.com/office/powerpoint/2010/main" val="1369516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493" y="548680"/>
            <a:ext cx="8229600" cy="1143000"/>
          </a:xfrm>
        </p:spPr>
        <p:txBody>
          <a:bodyPr>
            <a:normAutofit/>
          </a:bodyPr>
          <a:lstStyle/>
          <a:p>
            <a:r>
              <a:rPr lang="en-US" sz="3200" dirty="0"/>
              <a:t>Another example for </a:t>
            </a:r>
            <a:r>
              <a:rPr lang="en-US" sz="3200" b="1" dirty="0">
                <a:solidFill>
                  <a:srgbClr val="00B050"/>
                </a:solidFill>
              </a:rPr>
              <a:t>W</a:t>
            </a:r>
            <a:r>
              <a:rPr lang="cs-CZ" sz="3200" b="1" dirty="0" err="1">
                <a:solidFill>
                  <a:srgbClr val="00B050"/>
                </a:solidFill>
              </a:rPr>
              <a:t>hat</a:t>
            </a:r>
            <a:r>
              <a:rPr lang="en-US" sz="3200" dirty="0"/>
              <a:t> </a:t>
            </a:r>
            <a:r>
              <a:rPr lang="en-US" sz="3200" b="1" dirty="0">
                <a:solidFill>
                  <a:srgbClr val="FF0000"/>
                </a:solidFill>
              </a:rPr>
              <a:t>IS</a:t>
            </a:r>
            <a:r>
              <a:rPr lang="en-US" sz="3200" dirty="0"/>
              <a:t> and </a:t>
            </a:r>
            <a:r>
              <a:rPr lang="cs-CZ" sz="3200" b="1" dirty="0" err="1">
                <a:solidFill>
                  <a:srgbClr val="00B050"/>
                </a:solidFill>
              </a:rPr>
              <a:t>What</a:t>
            </a:r>
            <a:r>
              <a:rPr lang="cs-CZ" sz="3200" b="1" dirty="0">
                <a:solidFill>
                  <a:srgbClr val="00B050"/>
                </a:solidFill>
              </a:rPr>
              <a:t> </a:t>
            </a:r>
            <a:r>
              <a:rPr lang="cs-CZ" sz="3200" b="1" dirty="0">
                <a:solidFill>
                  <a:srgbClr val="FF0000"/>
                </a:solidFill>
              </a:rPr>
              <a:t> IS </a:t>
            </a:r>
            <a:r>
              <a:rPr lang="en-US" sz="3200" b="1" dirty="0">
                <a:solidFill>
                  <a:srgbClr val="FF0000"/>
                </a:solidFill>
              </a:rPr>
              <a:t>NOT</a:t>
            </a:r>
            <a:r>
              <a:rPr lang="cs-CZ" sz="3200" b="1" dirty="0">
                <a:solidFill>
                  <a:srgbClr val="FF0000"/>
                </a:solidFill>
              </a:rPr>
              <a:t> </a:t>
            </a:r>
            <a:r>
              <a:rPr lang="cs-CZ" sz="3200" dirty="0"/>
              <a:t>as </a:t>
            </a:r>
            <a:r>
              <a:rPr lang="cs-CZ" sz="3200" dirty="0" err="1"/>
              <a:t>well</a:t>
            </a:r>
            <a:r>
              <a:rPr lang="cs-CZ" sz="3200" dirty="0"/>
              <a:t> as </a:t>
            </a:r>
            <a:r>
              <a:rPr lang="en-US" sz="3200" b="1" dirty="0">
                <a:solidFill>
                  <a:srgbClr val="00B050"/>
                </a:solidFill>
              </a:rPr>
              <a:t>W</a:t>
            </a:r>
            <a:r>
              <a:rPr lang="cs-CZ" sz="3200" b="1" dirty="0" err="1">
                <a:solidFill>
                  <a:srgbClr val="00B050"/>
                </a:solidFill>
              </a:rPr>
              <a:t>here</a:t>
            </a:r>
            <a:r>
              <a:rPr lang="en-US" sz="3200" dirty="0"/>
              <a:t> </a:t>
            </a:r>
            <a:r>
              <a:rPr lang="en-US" sz="3200" b="1" dirty="0">
                <a:solidFill>
                  <a:srgbClr val="FF0000"/>
                </a:solidFill>
              </a:rPr>
              <a:t>IS</a:t>
            </a:r>
            <a:r>
              <a:rPr lang="en-US" sz="3200" dirty="0"/>
              <a:t> and </a:t>
            </a:r>
            <a:r>
              <a:rPr lang="cs-CZ" sz="3200" b="1" dirty="0" err="1">
                <a:solidFill>
                  <a:srgbClr val="00B050"/>
                </a:solidFill>
              </a:rPr>
              <a:t>Where</a:t>
            </a:r>
            <a:r>
              <a:rPr lang="cs-CZ" sz="3200" b="1" dirty="0">
                <a:solidFill>
                  <a:srgbClr val="00B050"/>
                </a:solidFill>
              </a:rPr>
              <a:t> </a:t>
            </a:r>
            <a:r>
              <a:rPr lang="cs-CZ" sz="3200" b="1" dirty="0">
                <a:solidFill>
                  <a:srgbClr val="FF0000"/>
                </a:solidFill>
              </a:rPr>
              <a:t> IS </a:t>
            </a:r>
            <a:r>
              <a:rPr lang="en-US" sz="3200" b="1" dirty="0">
                <a:solidFill>
                  <a:srgbClr val="FF0000"/>
                </a:solidFill>
              </a:rPr>
              <a:t>NOT</a:t>
            </a:r>
            <a:r>
              <a:rPr lang="cs-CZ" sz="3200" dirty="0"/>
              <a:t> </a:t>
            </a:r>
            <a:endParaRPr lang="en-US" sz="3200" dirty="0"/>
          </a:p>
        </p:txBody>
      </p:sp>
      <p:sp>
        <p:nvSpPr>
          <p:cNvPr id="3" name="Obdélník 2"/>
          <p:cNvSpPr/>
          <p:nvPr/>
        </p:nvSpPr>
        <p:spPr>
          <a:xfrm>
            <a:off x="735861" y="1941929"/>
            <a:ext cx="7776864" cy="1200329"/>
          </a:xfrm>
          <a:prstGeom prst="rect">
            <a:avLst/>
          </a:prstGeom>
        </p:spPr>
        <p:txBody>
          <a:bodyPr wrap="square">
            <a:spAutoFit/>
          </a:bodyPr>
          <a:lstStyle/>
          <a:p>
            <a:r>
              <a:rPr lang="en-ZA" sz="2400" b="1" dirty="0">
                <a:solidFill>
                  <a:srgbClr val="FF0000"/>
                </a:solidFill>
              </a:rPr>
              <a:t>IS</a:t>
            </a:r>
            <a:r>
              <a:rPr lang="en-ZA" sz="2400" dirty="0"/>
              <a:t> girl Sarah visited  Dracula lower castle without a bunch of garlic, but </a:t>
            </a:r>
            <a:r>
              <a:rPr lang="en-ZA" sz="2400" b="1" dirty="0">
                <a:solidFill>
                  <a:srgbClr val="FF0000"/>
                </a:solidFill>
              </a:rPr>
              <a:t>IS NOT </a:t>
            </a:r>
            <a:r>
              <a:rPr lang="en-ZA" sz="2400" dirty="0" err="1"/>
              <a:t>not</a:t>
            </a:r>
            <a:r>
              <a:rPr lang="en-ZA" sz="2400" dirty="0"/>
              <a:t> the one (Emily) having bunch of  garlic and visiting </a:t>
            </a:r>
            <a:r>
              <a:rPr lang="en-ZA" sz="2400" dirty="0" err="1"/>
              <a:t>Špi</a:t>
            </a:r>
            <a:r>
              <a:rPr lang="cs-CZ" sz="2400" dirty="0"/>
              <a:t>l</a:t>
            </a:r>
            <a:r>
              <a:rPr lang="en-ZA" sz="2400" dirty="0"/>
              <a:t>berk castle in Brno </a:t>
            </a:r>
          </a:p>
        </p:txBody>
      </p:sp>
      <p:sp>
        <p:nvSpPr>
          <p:cNvPr id="4" name="Zástupný symbol pro číslo snímku 3"/>
          <p:cNvSpPr>
            <a:spLocks noGrp="1"/>
          </p:cNvSpPr>
          <p:nvPr>
            <p:ph type="sldNum" sz="quarter" idx="12"/>
          </p:nvPr>
        </p:nvSpPr>
        <p:spPr/>
        <p:txBody>
          <a:bodyPr/>
          <a:lstStyle/>
          <a:p>
            <a:fld id="{CC05A776-8594-4643-8B23-C6D16F173EE0}" type="slidenum">
              <a:rPr lang="cs-CZ" smtClean="0"/>
              <a:t>34</a:t>
            </a:fld>
            <a:endParaRPr lang="cs-CZ"/>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140968"/>
            <a:ext cx="194421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2374" y="3429000"/>
            <a:ext cx="1689918" cy="1135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468" y="4797152"/>
            <a:ext cx="8382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1846864" y="5485194"/>
            <a:ext cx="1107483" cy="646331"/>
          </a:xfrm>
          <a:prstGeom prst="rect">
            <a:avLst/>
          </a:prstGeom>
          <a:noFill/>
        </p:spPr>
        <p:txBody>
          <a:bodyPr wrap="none" rtlCol="0">
            <a:spAutoFit/>
          </a:bodyPr>
          <a:lstStyle/>
          <a:p>
            <a:r>
              <a:rPr lang="cs-CZ" dirty="0"/>
              <a:t>Sarah</a:t>
            </a:r>
          </a:p>
          <a:p>
            <a:r>
              <a:rPr lang="cs-CZ" dirty="0"/>
              <a:t> (</a:t>
            </a:r>
            <a:r>
              <a:rPr lang="cs-CZ" dirty="0" err="1">
                <a:solidFill>
                  <a:srgbClr val="00B050"/>
                </a:solidFill>
              </a:rPr>
              <a:t>What</a:t>
            </a:r>
            <a:r>
              <a:rPr lang="cs-CZ" dirty="0"/>
              <a:t> </a:t>
            </a:r>
            <a:r>
              <a:rPr lang="cs-CZ" dirty="0">
                <a:solidFill>
                  <a:srgbClr val="FF0000"/>
                </a:solidFill>
              </a:rPr>
              <a:t>IS</a:t>
            </a:r>
            <a:r>
              <a:rPr lang="cs-CZ" dirty="0"/>
              <a:t>)</a:t>
            </a:r>
          </a:p>
        </p:txBody>
      </p:sp>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203680" y="5052800"/>
            <a:ext cx="1100678" cy="1218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ovéPole 9"/>
          <p:cNvSpPr txBox="1"/>
          <p:nvPr/>
        </p:nvSpPr>
        <p:spPr>
          <a:xfrm>
            <a:off x="5803461" y="5518736"/>
            <a:ext cx="1514838" cy="646331"/>
          </a:xfrm>
          <a:prstGeom prst="rect">
            <a:avLst/>
          </a:prstGeom>
          <a:noFill/>
        </p:spPr>
        <p:txBody>
          <a:bodyPr wrap="none" rtlCol="0">
            <a:spAutoFit/>
          </a:bodyPr>
          <a:lstStyle/>
          <a:p>
            <a:r>
              <a:rPr lang="cs-CZ" dirty="0"/>
              <a:t>       Emily</a:t>
            </a:r>
          </a:p>
          <a:p>
            <a:r>
              <a:rPr lang="cs-CZ" dirty="0"/>
              <a:t>(</a:t>
            </a:r>
            <a:r>
              <a:rPr lang="cs-CZ" dirty="0" err="1">
                <a:solidFill>
                  <a:srgbClr val="00B050"/>
                </a:solidFill>
              </a:rPr>
              <a:t>What</a:t>
            </a:r>
            <a:r>
              <a:rPr lang="cs-CZ" dirty="0"/>
              <a:t> </a:t>
            </a:r>
            <a:r>
              <a:rPr lang="cs-CZ" dirty="0">
                <a:solidFill>
                  <a:srgbClr val="FF0000"/>
                </a:solidFill>
              </a:rPr>
              <a:t>IS NOT</a:t>
            </a:r>
            <a:r>
              <a:rPr lang="cs-CZ" dirty="0"/>
              <a:t>)</a:t>
            </a:r>
          </a:p>
        </p:txBody>
      </p:sp>
      <p:sp>
        <p:nvSpPr>
          <p:cNvPr id="7" name="Šipka nahoru 6"/>
          <p:cNvSpPr/>
          <p:nvPr/>
        </p:nvSpPr>
        <p:spPr>
          <a:xfrm>
            <a:off x="2201320" y="4797152"/>
            <a:ext cx="354456"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nahoru 11"/>
          <p:cNvSpPr/>
          <p:nvPr/>
        </p:nvSpPr>
        <p:spPr>
          <a:xfrm>
            <a:off x="6643413" y="4797152"/>
            <a:ext cx="354456"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p:cNvSpPr txBox="1"/>
          <p:nvPr/>
        </p:nvSpPr>
        <p:spPr>
          <a:xfrm>
            <a:off x="2553005" y="3807889"/>
            <a:ext cx="1568763" cy="646331"/>
          </a:xfrm>
          <a:prstGeom prst="rect">
            <a:avLst/>
          </a:prstGeom>
          <a:noFill/>
        </p:spPr>
        <p:txBody>
          <a:bodyPr wrap="none" rtlCol="0">
            <a:spAutoFit/>
          </a:bodyPr>
          <a:lstStyle/>
          <a:p>
            <a:r>
              <a:rPr lang="cs-CZ" dirty="0"/>
              <a:t> </a:t>
            </a:r>
            <a:r>
              <a:rPr lang="cs-CZ" dirty="0" err="1"/>
              <a:t>Dracula</a:t>
            </a:r>
            <a:r>
              <a:rPr lang="cs-CZ" dirty="0"/>
              <a:t> </a:t>
            </a:r>
            <a:r>
              <a:rPr lang="cs-CZ" dirty="0" err="1"/>
              <a:t>Castle</a:t>
            </a:r>
            <a:endParaRPr lang="cs-CZ" dirty="0"/>
          </a:p>
          <a:p>
            <a:r>
              <a:rPr lang="cs-CZ" dirty="0"/>
              <a:t> (</a:t>
            </a:r>
            <a:r>
              <a:rPr lang="cs-CZ" dirty="0" err="1">
                <a:solidFill>
                  <a:srgbClr val="00B050"/>
                </a:solidFill>
              </a:rPr>
              <a:t>Where</a:t>
            </a:r>
            <a:r>
              <a:rPr lang="cs-CZ" dirty="0"/>
              <a:t> </a:t>
            </a:r>
            <a:r>
              <a:rPr lang="cs-CZ" dirty="0">
                <a:solidFill>
                  <a:srgbClr val="FF0000"/>
                </a:solidFill>
              </a:rPr>
              <a:t>IS</a:t>
            </a:r>
            <a:r>
              <a:rPr lang="cs-CZ" dirty="0"/>
              <a:t>)</a:t>
            </a:r>
          </a:p>
        </p:txBody>
      </p:sp>
      <p:sp>
        <p:nvSpPr>
          <p:cNvPr id="14" name="TextovéPole 13"/>
          <p:cNvSpPr txBox="1"/>
          <p:nvPr/>
        </p:nvSpPr>
        <p:spPr>
          <a:xfrm>
            <a:off x="5046042" y="3789910"/>
            <a:ext cx="1637371" cy="646331"/>
          </a:xfrm>
          <a:prstGeom prst="rect">
            <a:avLst/>
          </a:prstGeom>
          <a:noFill/>
        </p:spPr>
        <p:txBody>
          <a:bodyPr wrap="none" rtlCol="0">
            <a:spAutoFit/>
          </a:bodyPr>
          <a:lstStyle/>
          <a:p>
            <a:r>
              <a:rPr lang="cs-CZ" dirty="0"/>
              <a:t> Špilberk Brno</a:t>
            </a:r>
          </a:p>
          <a:p>
            <a:r>
              <a:rPr lang="cs-CZ" dirty="0"/>
              <a:t>(</a:t>
            </a:r>
            <a:r>
              <a:rPr lang="cs-CZ" dirty="0" err="1">
                <a:solidFill>
                  <a:srgbClr val="00B050"/>
                </a:solidFill>
              </a:rPr>
              <a:t>Where</a:t>
            </a:r>
            <a:r>
              <a:rPr lang="cs-CZ" dirty="0"/>
              <a:t> </a:t>
            </a:r>
            <a:r>
              <a:rPr lang="cs-CZ" dirty="0">
                <a:solidFill>
                  <a:srgbClr val="FF0000"/>
                </a:solidFill>
              </a:rPr>
              <a:t>IS NOT</a:t>
            </a:r>
            <a:r>
              <a:rPr lang="cs-CZ" dirty="0"/>
              <a:t>)</a:t>
            </a:r>
          </a:p>
        </p:txBody>
      </p:sp>
    </p:spTree>
    <p:extLst>
      <p:ext uri="{BB962C8B-B14F-4D97-AF65-F5344CB8AC3E}">
        <p14:creationId xmlns:p14="http://schemas.microsoft.com/office/powerpoint/2010/main" val="3967617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en-US" dirty="0"/>
              <a:t>Problem Analysis - </a:t>
            </a:r>
            <a:r>
              <a:rPr lang="en-US" b="1" dirty="0">
                <a:solidFill>
                  <a:srgbClr val="00B050"/>
                </a:solidFill>
              </a:rPr>
              <a:t>Where</a:t>
            </a:r>
          </a:p>
        </p:txBody>
      </p:sp>
      <p:sp>
        <p:nvSpPr>
          <p:cNvPr id="123907" name="Rectangle 3"/>
          <p:cNvSpPr>
            <a:spLocks noGrp="1" noChangeArrowheads="1"/>
          </p:cNvSpPr>
          <p:nvPr>
            <p:ph type="body" idx="1"/>
          </p:nvPr>
        </p:nvSpPr>
        <p:spPr>
          <a:xfrm>
            <a:off x="457200" y="2022475"/>
            <a:ext cx="3810000" cy="3159125"/>
          </a:xfrm>
        </p:spPr>
        <p:txBody>
          <a:bodyPr/>
          <a:lstStyle/>
          <a:p>
            <a:pPr eaLnBrk="1" hangingPunct="1">
              <a:defRPr/>
            </a:pPr>
            <a:r>
              <a:rPr lang="en-US" sz="2400" dirty="0"/>
              <a:t>Where is the object when the deviation is observed? (geographically)</a:t>
            </a:r>
          </a:p>
          <a:p>
            <a:pPr eaLnBrk="1" hangingPunct="1">
              <a:defRPr/>
            </a:pPr>
            <a:endParaRPr lang="en-US" sz="2400" dirty="0"/>
          </a:p>
          <a:p>
            <a:pPr eaLnBrk="1" hangingPunct="1">
              <a:defRPr/>
            </a:pPr>
            <a:r>
              <a:rPr lang="en-US" sz="2400" dirty="0"/>
              <a:t>Where is the deviation on the object?</a:t>
            </a:r>
          </a:p>
          <a:p>
            <a:pPr eaLnBrk="1" hangingPunct="1">
              <a:defRPr/>
            </a:pPr>
            <a:endParaRPr lang="en-US" dirty="0"/>
          </a:p>
        </p:txBody>
      </p:sp>
      <p:sp>
        <p:nvSpPr>
          <p:cNvPr id="123909" name="Rectangle 5"/>
          <p:cNvSpPr>
            <a:spLocks noChangeArrowheads="1"/>
          </p:cNvSpPr>
          <p:nvPr/>
        </p:nvSpPr>
        <p:spPr bwMode="auto">
          <a:xfrm>
            <a:off x="4724400" y="2022475"/>
            <a:ext cx="3962400" cy="306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60000"/>
              <a:buFont typeface="Wingdings" pitchFamily="2" charset="2"/>
              <a:buChar char="n"/>
              <a:defRPr/>
            </a:pPr>
            <a:r>
              <a:rPr lang="en-US" sz="2400" dirty="0"/>
              <a:t>Where else could the object be when the deviation is observed</a:t>
            </a:r>
            <a:r>
              <a:rPr lang="en-US" sz="2400" dirty="0">
                <a:effectLst>
                  <a:outerShdw blurRad="38100" dist="38100" dir="2700000" algn="tl">
                    <a:srgbClr val="000000"/>
                  </a:outerShdw>
                </a:effectLst>
              </a:rPr>
              <a:t>, </a:t>
            </a:r>
            <a:r>
              <a:rPr lang="en-US" sz="2400" dirty="0">
                <a:solidFill>
                  <a:srgbClr val="FF0000"/>
                </a:solidFill>
                <a:effectLst>
                  <a:outerShdw blurRad="38100" dist="38100" dir="2700000" algn="tl">
                    <a:srgbClr val="000000"/>
                  </a:outerShdw>
                </a:effectLst>
              </a:rPr>
              <a:t>but is not?</a:t>
            </a:r>
          </a:p>
          <a:p>
            <a:pPr marL="342900" indent="-342900">
              <a:spcBef>
                <a:spcPct val="20000"/>
              </a:spcBef>
              <a:buClr>
                <a:schemeClr val="hlink"/>
              </a:buClr>
              <a:buSzPct val="60000"/>
              <a:buFont typeface="Wingdings" pitchFamily="2" charset="2"/>
              <a:buChar char="n"/>
              <a:defRPr/>
            </a:pPr>
            <a:r>
              <a:rPr lang="en-US" sz="2400" dirty="0"/>
              <a:t>Where else could the deviation be located on the object,</a:t>
            </a:r>
            <a:r>
              <a:rPr lang="en-US" sz="2400" dirty="0">
                <a:effectLst>
                  <a:outerShdw blurRad="38100" dist="38100" dir="2700000" algn="tl">
                    <a:srgbClr val="000000"/>
                  </a:outerShdw>
                </a:effectLst>
              </a:rPr>
              <a:t> </a:t>
            </a:r>
            <a:r>
              <a:rPr lang="en-US" sz="2400" dirty="0">
                <a:solidFill>
                  <a:srgbClr val="FF0000"/>
                </a:solidFill>
                <a:effectLst>
                  <a:outerShdw blurRad="38100" dist="38100" dir="2700000" algn="tl">
                    <a:srgbClr val="000000"/>
                  </a:outerShdw>
                </a:effectLst>
              </a:rPr>
              <a:t>but is not?</a:t>
            </a:r>
          </a:p>
          <a:p>
            <a:pPr>
              <a:spcBef>
                <a:spcPct val="20000"/>
              </a:spcBef>
              <a:buClr>
                <a:schemeClr val="hlink"/>
              </a:buClr>
              <a:buSzPct val="60000"/>
              <a:defRPr/>
            </a:pPr>
            <a:r>
              <a:rPr lang="cs-CZ" dirty="0"/>
              <a:t> </a:t>
            </a:r>
            <a:endParaRPr lang="en-US" dirty="0"/>
          </a:p>
        </p:txBody>
      </p:sp>
      <p:sp>
        <p:nvSpPr>
          <p:cNvPr id="22533" name="Text Box 6"/>
          <p:cNvSpPr txBox="1">
            <a:spLocks noChangeArrowheads="1"/>
          </p:cNvSpPr>
          <p:nvPr/>
        </p:nvSpPr>
        <p:spPr bwMode="auto">
          <a:xfrm>
            <a:off x="1104900" y="1543411"/>
            <a:ext cx="114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sz="2800" b="1" dirty="0">
                <a:solidFill>
                  <a:srgbClr val="FF0000"/>
                </a:solidFill>
              </a:rPr>
              <a:t>Is</a:t>
            </a:r>
          </a:p>
        </p:txBody>
      </p:sp>
      <p:sp>
        <p:nvSpPr>
          <p:cNvPr id="22534" name="Text Box 7"/>
          <p:cNvSpPr txBox="1">
            <a:spLocks noChangeArrowheads="1"/>
          </p:cNvSpPr>
          <p:nvPr/>
        </p:nvSpPr>
        <p:spPr bwMode="auto">
          <a:xfrm>
            <a:off x="5340927" y="1524000"/>
            <a:ext cx="15041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sz="2800" b="1" dirty="0">
                <a:solidFill>
                  <a:srgbClr val="FF0000"/>
                </a:solidFill>
              </a:rPr>
              <a:t>Is Not</a:t>
            </a:r>
          </a:p>
        </p:txBody>
      </p:sp>
      <p:sp>
        <p:nvSpPr>
          <p:cNvPr id="2" name="Obdélník 1"/>
          <p:cNvSpPr/>
          <p:nvPr/>
        </p:nvSpPr>
        <p:spPr>
          <a:xfrm>
            <a:off x="679443" y="4725144"/>
            <a:ext cx="4605235" cy="2308324"/>
          </a:xfrm>
          <a:prstGeom prst="rect">
            <a:avLst/>
          </a:prstGeom>
        </p:spPr>
        <p:txBody>
          <a:bodyPr wrap="none">
            <a:spAutoFit/>
          </a:bodyPr>
          <a:lstStyle/>
          <a:p>
            <a:endParaRPr lang="cs-CZ" dirty="0"/>
          </a:p>
          <a:p>
            <a:r>
              <a:rPr lang="en-ZA" dirty="0"/>
              <a:t>Example for </a:t>
            </a:r>
            <a:r>
              <a:rPr lang="en-ZA" b="1" dirty="0">
                <a:solidFill>
                  <a:srgbClr val="FF0000"/>
                </a:solidFill>
              </a:rPr>
              <a:t>Is</a:t>
            </a:r>
            <a:r>
              <a:rPr lang="en-ZA" b="1" dirty="0"/>
              <a:t> :</a:t>
            </a:r>
          </a:p>
          <a:p>
            <a:pPr marL="342900" indent="-342900">
              <a:buAutoNum type="arabicPeriod"/>
            </a:pPr>
            <a:r>
              <a:rPr lang="en-ZA" dirty="0"/>
              <a:t>Old castle in the mountains (Romania)</a:t>
            </a:r>
          </a:p>
          <a:p>
            <a:r>
              <a:rPr lang="en-ZA" dirty="0"/>
              <a:t> </a:t>
            </a:r>
          </a:p>
          <a:p>
            <a:r>
              <a:rPr lang="en-ZA" b="1" dirty="0"/>
              <a:t>Where </a:t>
            </a:r>
            <a:r>
              <a:rPr lang="en-ZA" b="1" dirty="0">
                <a:solidFill>
                  <a:srgbClr val="C00000"/>
                </a:solidFill>
              </a:rPr>
              <a:t>IS</a:t>
            </a:r>
            <a:r>
              <a:rPr lang="en-ZA" b="1" dirty="0"/>
              <a:t> </a:t>
            </a:r>
            <a:r>
              <a:rPr lang="en-ZA" dirty="0"/>
              <a:t>:  Romanian Carpathian mountains</a:t>
            </a:r>
          </a:p>
          <a:p>
            <a:r>
              <a:rPr lang="en-ZA" dirty="0"/>
              <a:t> where </a:t>
            </a:r>
            <a:r>
              <a:rPr lang="en-ZA" b="1" dirty="0">
                <a:solidFill>
                  <a:srgbClr val="FF0000"/>
                </a:solidFill>
              </a:rPr>
              <a:t>it is </a:t>
            </a:r>
            <a:r>
              <a:rPr lang="en-ZA" dirty="0"/>
              <a:t>very easy to meet a lot of vampires</a:t>
            </a:r>
          </a:p>
          <a:p>
            <a:r>
              <a:rPr lang="en-ZA" dirty="0"/>
              <a:t> there </a:t>
            </a:r>
          </a:p>
          <a:p>
            <a:r>
              <a:rPr lang="en-US" dirty="0"/>
              <a:t>      </a:t>
            </a:r>
            <a:r>
              <a:rPr lang="cs-CZ" dirty="0"/>
              <a:t> </a:t>
            </a:r>
          </a:p>
        </p:txBody>
      </p:sp>
      <p:sp>
        <p:nvSpPr>
          <p:cNvPr id="8" name="Obdélník 7"/>
          <p:cNvSpPr/>
          <p:nvPr/>
        </p:nvSpPr>
        <p:spPr>
          <a:xfrm>
            <a:off x="5188463" y="4900518"/>
            <a:ext cx="4017767" cy="1366528"/>
          </a:xfrm>
          <a:prstGeom prst="rect">
            <a:avLst/>
          </a:prstGeom>
        </p:spPr>
        <p:txBody>
          <a:bodyPr wrap="none">
            <a:spAutoFit/>
          </a:bodyPr>
          <a:lstStyle/>
          <a:p>
            <a:pPr>
              <a:spcBef>
                <a:spcPct val="20000"/>
              </a:spcBef>
              <a:buClr>
                <a:schemeClr val="hlink"/>
              </a:buClr>
              <a:buSzPct val="60000"/>
              <a:defRPr/>
            </a:pPr>
            <a:r>
              <a:rPr lang="en-ZA" dirty="0"/>
              <a:t>Example for </a:t>
            </a:r>
            <a:r>
              <a:rPr lang="en-ZA" b="1" dirty="0">
                <a:solidFill>
                  <a:srgbClr val="FF0000"/>
                </a:solidFill>
              </a:rPr>
              <a:t>Is Not</a:t>
            </a:r>
          </a:p>
          <a:p>
            <a:pPr>
              <a:spcBef>
                <a:spcPct val="20000"/>
              </a:spcBef>
              <a:buClr>
                <a:schemeClr val="hlink"/>
              </a:buClr>
              <a:buSzPct val="60000"/>
              <a:defRPr/>
            </a:pPr>
            <a:r>
              <a:rPr lang="en-ZA" dirty="0"/>
              <a:t>1. Brno castle </a:t>
            </a:r>
            <a:r>
              <a:rPr lang="en-ZA" dirty="0" err="1"/>
              <a:t>Špilberk</a:t>
            </a:r>
            <a:endParaRPr lang="en-ZA" dirty="0"/>
          </a:p>
          <a:p>
            <a:pPr>
              <a:spcBef>
                <a:spcPct val="20000"/>
              </a:spcBef>
              <a:buClr>
                <a:schemeClr val="hlink"/>
              </a:buClr>
              <a:buSzPct val="60000"/>
              <a:defRPr/>
            </a:pPr>
            <a:r>
              <a:rPr lang="en-ZA" dirty="0"/>
              <a:t>Where </a:t>
            </a:r>
            <a:r>
              <a:rPr lang="en-ZA" b="1" dirty="0">
                <a:solidFill>
                  <a:srgbClr val="C00000"/>
                </a:solidFill>
              </a:rPr>
              <a:t>IS NOT </a:t>
            </a:r>
            <a:r>
              <a:rPr lang="en-ZA" dirty="0"/>
              <a:t>possible to meet vampires</a:t>
            </a:r>
          </a:p>
          <a:p>
            <a:pPr>
              <a:spcBef>
                <a:spcPct val="20000"/>
              </a:spcBef>
              <a:buClr>
                <a:schemeClr val="hlink"/>
              </a:buClr>
              <a:buSzPct val="60000"/>
              <a:defRPr/>
            </a:pPr>
            <a:r>
              <a:rPr lang="en-ZA" dirty="0"/>
              <a:t>(only lovers and children and seniors) </a:t>
            </a:r>
            <a:r>
              <a:rPr lang="cs-CZ" dirty="0"/>
              <a:t>	</a:t>
            </a:r>
            <a:endParaRPr lang="en-US" dirty="0"/>
          </a:p>
        </p:txBody>
      </p:sp>
      <p:sp>
        <p:nvSpPr>
          <p:cNvPr id="4" name="Zástupný symbol pro číslo snímku 3"/>
          <p:cNvSpPr>
            <a:spLocks noGrp="1"/>
          </p:cNvSpPr>
          <p:nvPr>
            <p:ph type="sldNum" sz="quarter" idx="12"/>
          </p:nvPr>
        </p:nvSpPr>
        <p:spPr/>
        <p:txBody>
          <a:bodyPr/>
          <a:lstStyle/>
          <a:p>
            <a:fld id="{CC05A776-8594-4643-8B23-C6D16F173EE0}" type="slidenum">
              <a:rPr lang="cs-CZ" smtClean="0"/>
              <a:t>35</a:t>
            </a:fld>
            <a:endParaRPr lang="cs-CZ" dirty="0"/>
          </a:p>
        </p:txBody>
      </p:sp>
    </p:spTree>
    <p:extLst>
      <p:ext uri="{BB962C8B-B14F-4D97-AF65-F5344CB8AC3E}">
        <p14:creationId xmlns:p14="http://schemas.microsoft.com/office/powerpoint/2010/main" val="300992365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defRPr/>
            </a:pPr>
            <a:r>
              <a:rPr lang="en-US" dirty="0"/>
              <a:t>Problem Analysis - </a:t>
            </a:r>
            <a:r>
              <a:rPr lang="en-US" dirty="0">
                <a:solidFill>
                  <a:srgbClr val="00B050"/>
                </a:solidFill>
              </a:rPr>
              <a:t>Extent</a:t>
            </a:r>
          </a:p>
        </p:txBody>
      </p:sp>
      <p:sp>
        <p:nvSpPr>
          <p:cNvPr id="120835" name="Rectangle 3"/>
          <p:cNvSpPr>
            <a:spLocks noGrp="1" noChangeArrowheads="1"/>
          </p:cNvSpPr>
          <p:nvPr>
            <p:ph type="body" idx="1"/>
          </p:nvPr>
        </p:nvSpPr>
        <p:spPr>
          <a:xfrm>
            <a:off x="457200" y="1752600"/>
            <a:ext cx="3810000" cy="5029200"/>
          </a:xfrm>
        </p:spPr>
        <p:txBody>
          <a:bodyPr/>
          <a:lstStyle/>
          <a:p>
            <a:pPr eaLnBrk="1" hangingPunct="1">
              <a:defRPr/>
            </a:pPr>
            <a:r>
              <a:rPr lang="en-US" sz="2400" dirty="0"/>
              <a:t>How many objects have the deviation?</a:t>
            </a:r>
            <a:endParaRPr lang="cs-CZ" sz="2400" dirty="0"/>
          </a:p>
          <a:p>
            <a:pPr eaLnBrk="1" hangingPunct="1">
              <a:defRPr/>
            </a:pPr>
            <a:endParaRPr lang="en-US" sz="2400" dirty="0"/>
          </a:p>
          <a:p>
            <a:pPr eaLnBrk="1" hangingPunct="1">
              <a:defRPr/>
            </a:pPr>
            <a:r>
              <a:rPr lang="en-US" sz="2400" dirty="0"/>
              <a:t>What is the size of a single deviation?</a:t>
            </a:r>
          </a:p>
          <a:p>
            <a:pPr eaLnBrk="1" hangingPunct="1">
              <a:defRPr/>
            </a:pPr>
            <a:r>
              <a:rPr lang="en-US" sz="2400" dirty="0"/>
              <a:t>How many deviations are on each object?</a:t>
            </a:r>
          </a:p>
          <a:p>
            <a:pPr eaLnBrk="1" hangingPunct="1">
              <a:defRPr/>
            </a:pPr>
            <a:endParaRPr lang="en-US" sz="2400" dirty="0"/>
          </a:p>
          <a:p>
            <a:pPr eaLnBrk="1" hangingPunct="1">
              <a:defRPr/>
            </a:pPr>
            <a:r>
              <a:rPr lang="en-US" sz="2400" dirty="0"/>
              <a:t>What is the trend?</a:t>
            </a:r>
          </a:p>
          <a:p>
            <a:pPr lvl="1" eaLnBrk="1" hangingPunct="1">
              <a:defRPr/>
            </a:pPr>
            <a:r>
              <a:rPr lang="en-US" sz="2000" dirty="0"/>
              <a:t>Occurrences?</a:t>
            </a:r>
          </a:p>
          <a:p>
            <a:pPr lvl="1" eaLnBrk="1" hangingPunct="1">
              <a:defRPr/>
            </a:pPr>
            <a:r>
              <a:rPr lang="en-US" sz="2000" dirty="0"/>
              <a:t>Size?</a:t>
            </a:r>
          </a:p>
        </p:txBody>
      </p:sp>
      <p:sp>
        <p:nvSpPr>
          <p:cNvPr id="120836" name="Rectangle 4"/>
          <p:cNvSpPr>
            <a:spLocks noChangeArrowheads="1"/>
          </p:cNvSpPr>
          <p:nvPr/>
        </p:nvSpPr>
        <p:spPr bwMode="auto">
          <a:xfrm>
            <a:off x="4876800" y="1752600"/>
            <a:ext cx="396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60000"/>
              <a:buFont typeface="Arial" pitchFamily="34" charset="0"/>
              <a:buChar char="•"/>
              <a:defRPr/>
            </a:pPr>
            <a:r>
              <a:rPr lang="en-US" sz="2400" dirty="0"/>
              <a:t>How many objects could have the deviation, </a:t>
            </a:r>
            <a:r>
              <a:rPr lang="en-US" sz="2400" b="1" dirty="0">
                <a:solidFill>
                  <a:srgbClr val="FF0000"/>
                </a:solidFill>
              </a:rPr>
              <a:t>but don’t?</a:t>
            </a:r>
          </a:p>
          <a:p>
            <a:pPr marL="342900" indent="-342900">
              <a:spcBef>
                <a:spcPct val="20000"/>
              </a:spcBef>
              <a:buClr>
                <a:schemeClr val="hlink"/>
              </a:buClr>
              <a:buSzPct val="60000"/>
              <a:buFont typeface="Arial" pitchFamily="34" charset="0"/>
              <a:buChar char="•"/>
              <a:defRPr/>
            </a:pPr>
            <a:r>
              <a:rPr lang="en-US" sz="2400" dirty="0"/>
              <a:t>What other size could a deviation be, </a:t>
            </a:r>
            <a:r>
              <a:rPr lang="en-US" sz="2400" b="1" dirty="0">
                <a:solidFill>
                  <a:srgbClr val="FF0000"/>
                </a:solidFill>
              </a:rPr>
              <a:t>but isn’t?</a:t>
            </a:r>
          </a:p>
          <a:p>
            <a:pPr marL="342900" indent="-342900">
              <a:spcBef>
                <a:spcPct val="20000"/>
              </a:spcBef>
              <a:buClr>
                <a:schemeClr val="hlink"/>
              </a:buClr>
              <a:buSzPct val="60000"/>
              <a:buFont typeface="Arial" pitchFamily="34" charset="0"/>
              <a:buChar char="•"/>
              <a:defRPr/>
            </a:pPr>
            <a:r>
              <a:rPr lang="en-US" sz="2400" dirty="0"/>
              <a:t>How many deviations could there be on each object, </a:t>
            </a:r>
            <a:r>
              <a:rPr lang="en-US" sz="2400" i="1" dirty="0">
                <a:solidFill>
                  <a:srgbClr val="FF0000"/>
                </a:solidFill>
              </a:rPr>
              <a:t>but are not?</a:t>
            </a:r>
          </a:p>
          <a:p>
            <a:pPr marL="342900" indent="-342900">
              <a:spcBef>
                <a:spcPct val="20000"/>
              </a:spcBef>
              <a:buClr>
                <a:schemeClr val="hlink"/>
              </a:buClr>
              <a:buSzPct val="60000"/>
              <a:buFont typeface="Arial" pitchFamily="34" charset="0"/>
              <a:buChar char="•"/>
              <a:defRPr/>
            </a:pPr>
            <a:r>
              <a:rPr lang="en-US" sz="2400" dirty="0"/>
              <a:t>What could be the trend, </a:t>
            </a:r>
            <a:r>
              <a:rPr lang="en-US" sz="2400" b="1" dirty="0"/>
              <a:t>but isn’t?</a:t>
            </a:r>
          </a:p>
          <a:p>
            <a:pPr marL="800100" lvl="1" indent="-342900">
              <a:spcBef>
                <a:spcPct val="20000"/>
              </a:spcBef>
              <a:buClr>
                <a:schemeClr val="tx2"/>
              </a:buClr>
              <a:buSzPct val="60000"/>
              <a:buFont typeface="Arial" pitchFamily="34" charset="0"/>
              <a:buChar char="•"/>
              <a:defRPr/>
            </a:pPr>
            <a:r>
              <a:rPr lang="en-US" sz="2400" dirty="0"/>
              <a:t>Occurrences?</a:t>
            </a:r>
          </a:p>
          <a:p>
            <a:pPr marL="800100" lvl="1" indent="-342900">
              <a:spcBef>
                <a:spcPct val="20000"/>
              </a:spcBef>
              <a:buClr>
                <a:schemeClr val="tx2"/>
              </a:buClr>
              <a:buSzPct val="60000"/>
              <a:buFont typeface="Arial" pitchFamily="34" charset="0"/>
              <a:buChar char="•"/>
              <a:defRPr/>
            </a:pPr>
            <a:r>
              <a:rPr lang="en-US" sz="2400" dirty="0"/>
              <a:t>Size?</a:t>
            </a:r>
          </a:p>
        </p:txBody>
      </p:sp>
      <p:sp>
        <p:nvSpPr>
          <p:cNvPr id="24581" name="Text Box 5"/>
          <p:cNvSpPr txBox="1">
            <a:spLocks noChangeArrowheads="1"/>
          </p:cNvSpPr>
          <p:nvPr/>
        </p:nvSpPr>
        <p:spPr bwMode="auto">
          <a:xfrm>
            <a:off x="1143000" y="1295400"/>
            <a:ext cx="114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sz="2800" b="1" dirty="0"/>
              <a:t>Is</a:t>
            </a:r>
          </a:p>
        </p:txBody>
      </p:sp>
      <p:sp>
        <p:nvSpPr>
          <p:cNvPr id="24582" name="Text Box 6"/>
          <p:cNvSpPr txBox="1">
            <a:spLocks noChangeArrowheads="1"/>
          </p:cNvSpPr>
          <p:nvPr/>
        </p:nvSpPr>
        <p:spPr bwMode="auto">
          <a:xfrm>
            <a:off x="5722256" y="1233487"/>
            <a:ext cx="15860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sz="2800" b="1" dirty="0"/>
              <a:t>Is Not</a:t>
            </a:r>
          </a:p>
        </p:txBody>
      </p:sp>
      <p:sp>
        <p:nvSpPr>
          <p:cNvPr id="2" name="Zástupný symbol pro číslo snímku 1"/>
          <p:cNvSpPr>
            <a:spLocks noGrp="1"/>
          </p:cNvSpPr>
          <p:nvPr>
            <p:ph type="sldNum" sz="quarter" idx="12"/>
          </p:nvPr>
        </p:nvSpPr>
        <p:spPr/>
        <p:txBody>
          <a:bodyPr/>
          <a:lstStyle/>
          <a:p>
            <a:fld id="{CC05A776-8594-4643-8B23-C6D16F173EE0}" type="slidenum">
              <a:rPr lang="cs-CZ" smtClean="0"/>
              <a:t>36</a:t>
            </a:fld>
            <a:endParaRPr lang="cs-CZ"/>
          </a:p>
        </p:txBody>
      </p:sp>
    </p:spTree>
    <p:extLst>
      <p:ext uri="{BB962C8B-B14F-4D97-AF65-F5344CB8AC3E}">
        <p14:creationId xmlns:p14="http://schemas.microsoft.com/office/powerpoint/2010/main" val="3626260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fontScale="90000"/>
          </a:bodyPr>
          <a:lstStyle/>
          <a:p>
            <a:pPr eaLnBrk="1" hangingPunct="1">
              <a:defRPr/>
            </a:pPr>
            <a:r>
              <a:rPr lang="en-US" sz="4000" b="1" dirty="0"/>
              <a:t>Problem Analysis</a:t>
            </a:r>
            <a:br>
              <a:rPr lang="en-US" sz="4000" b="1" dirty="0"/>
            </a:br>
            <a:r>
              <a:rPr lang="en-US" sz="4000" b="1" dirty="0"/>
              <a:t>Confirm True Cause</a:t>
            </a:r>
          </a:p>
        </p:txBody>
      </p:sp>
      <p:sp>
        <p:nvSpPr>
          <p:cNvPr id="126979" name="Rectangle 3"/>
          <p:cNvSpPr>
            <a:spLocks noGrp="1" noChangeArrowheads="1"/>
          </p:cNvSpPr>
          <p:nvPr>
            <p:ph type="body" idx="1"/>
          </p:nvPr>
        </p:nvSpPr>
        <p:spPr/>
        <p:txBody>
          <a:bodyPr/>
          <a:lstStyle/>
          <a:p>
            <a:pPr eaLnBrk="1" hangingPunct="1">
              <a:defRPr/>
            </a:pPr>
            <a:r>
              <a:rPr lang="en-US" dirty="0"/>
              <a:t>What can be done to verify any assumptions made?</a:t>
            </a:r>
          </a:p>
          <a:p>
            <a:pPr eaLnBrk="1" hangingPunct="1">
              <a:defRPr/>
            </a:pPr>
            <a:r>
              <a:rPr lang="en-US" dirty="0"/>
              <a:t>How can this cause be observed at work?</a:t>
            </a:r>
          </a:p>
          <a:p>
            <a:pPr eaLnBrk="1" hangingPunct="1">
              <a:defRPr/>
            </a:pPr>
            <a:r>
              <a:rPr lang="en-US" dirty="0"/>
              <a:t>How can we demonstrate the cause-and-effect relationship</a:t>
            </a:r>
            <a:r>
              <a:rPr lang="cs-CZ" dirty="0"/>
              <a:t> </a:t>
            </a:r>
            <a:r>
              <a:rPr lang="en-US" sz="2400" dirty="0">
                <a:solidFill>
                  <a:srgbClr val="FF0000"/>
                </a:solidFill>
              </a:rPr>
              <a:t>(e.g. Current Reality Tree or Ishikawa Fishbone Diagram)</a:t>
            </a:r>
            <a:r>
              <a:rPr lang="en-US" dirty="0"/>
              <a:t>?</a:t>
            </a:r>
          </a:p>
          <a:p>
            <a:pPr eaLnBrk="1" hangingPunct="1">
              <a:defRPr/>
            </a:pPr>
            <a:r>
              <a:rPr lang="en-US" dirty="0"/>
              <a:t>When corrective action is taken, how will results be checked?</a:t>
            </a:r>
          </a:p>
        </p:txBody>
      </p:sp>
      <p:sp>
        <p:nvSpPr>
          <p:cNvPr id="2" name="Zástupný symbol pro číslo snímku 1"/>
          <p:cNvSpPr>
            <a:spLocks noGrp="1"/>
          </p:cNvSpPr>
          <p:nvPr>
            <p:ph type="sldNum" sz="quarter" idx="12"/>
          </p:nvPr>
        </p:nvSpPr>
        <p:spPr/>
        <p:txBody>
          <a:bodyPr/>
          <a:lstStyle/>
          <a:p>
            <a:fld id="{CC05A776-8594-4643-8B23-C6D16F173EE0}" type="slidenum">
              <a:rPr lang="cs-CZ" smtClean="0"/>
              <a:t>37</a:t>
            </a:fld>
            <a:endParaRPr lang="cs-CZ"/>
          </a:p>
        </p:txBody>
      </p:sp>
    </p:spTree>
    <p:extLst>
      <p:ext uri="{BB962C8B-B14F-4D97-AF65-F5344CB8AC3E}">
        <p14:creationId xmlns:p14="http://schemas.microsoft.com/office/powerpoint/2010/main" val="4098651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2438400"/>
            <a:ext cx="8229600" cy="1143000"/>
          </a:xfrm>
        </p:spPr>
        <p:txBody>
          <a:bodyPr/>
          <a:lstStyle/>
          <a:p>
            <a:pPr eaLnBrk="1" hangingPunct="1">
              <a:defRPr/>
            </a:pPr>
            <a:r>
              <a:rPr lang="en-US" dirty="0"/>
              <a:t>Let’s Look At Some Problems!</a:t>
            </a:r>
          </a:p>
        </p:txBody>
      </p:sp>
      <p:sp>
        <p:nvSpPr>
          <p:cNvPr id="2" name="Zástupný symbol pro číslo snímku 1"/>
          <p:cNvSpPr>
            <a:spLocks noGrp="1"/>
          </p:cNvSpPr>
          <p:nvPr>
            <p:ph type="sldNum" sz="quarter" idx="12"/>
          </p:nvPr>
        </p:nvSpPr>
        <p:spPr/>
        <p:txBody>
          <a:bodyPr/>
          <a:lstStyle/>
          <a:p>
            <a:fld id="{CC05A776-8594-4643-8B23-C6D16F173EE0}" type="slidenum">
              <a:rPr lang="cs-CZ" smtClean="0"/>
              <a:t>38</a:t>
            </a:fld>
            <a:endParaRPr lang="cs-CZ"/>
          </a:p>
        </p:txBody>
      </p:sp>
    </p:spTree>
    <p:extLst>
      <p:ext uri="{BB962C8B-B14F-4D97-AF65-F5344CB8AC3E}">
        <p14:creationId xmlns:p14="http://schemas.microsoft.com/office/powerpoint/2010/main" val="1107107066"/>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fade">
                                      <p:cBhvr>
                                        <p:cTn id="7" dur="800" decel="100000"/>
                                        <p:tgtEl>
                                          <p:spTgt spid="142338"/>
                                        </p:tgtEl>
                                      </p:cBhvr>
                                    </p:animEffect>
                                    <p:anim calcmode="lin" valueType="num">
                                      <p:cBhvr>
                                        <p:cTn id="8" dur="800" decel="100000" fill="hold"/>
                                        <p:tgtEl>
                                          <p:spTgt spid="142338"/>
                                        </p:tgtEl>
                                        <p:attrNameLst>
                                          <p:attrName>style.rotation</p:attrName>
                                        </p:attrNameLst>
                                      </p:cBhvr>
                                      <p:tavLst>
                                        <p:tav tm="0">
                                          <p:val>
                                            <p:fltVal val="-90"/>
                                          </p:val>
                                        </p:tav>
                                        <p:tav tm="100000">
                                          <p:val>
                                            <p:fltVal val="0"/>
                                          </p:val>
                                        </p:tav>
                                      </p:tavLst>
                                    </p:anim>
                                    <p:anim calcmode="lin" valueType="num">
                                      <p:cBhvr>
                                        <p:cTn id="9" dur="800" decel="100000" fill="hold"/>
                                        <p:tgtEl>
                                          <p:spTgt spid="142338"/>
                                        </p:tgtEl>
                                        <p:attrNameLst>
                                          <p:attrName>ppt_x</p:attrName>
                                        </p:attrNameLst>
                                      </p:cBhvr>
                                      <p:tavLst>
                                        <p:tav tm="0">
                                          <p:val>
                                            <p:strVal val="#ppt_x+0.4"/>
                                          </p:val>
                                        </p:tav>
                                        <p:tav tm="100000">
                                          <p:val>
                                            <p:strVal val="#ppt_x-0.05"/>
                                          </p:val>
                                        </p:tav>
                                      </p:tavLst>
                                    </p:anim>
                                    <p:anim calcmode="lin" valueType="num">
                                      <p:cBhvr>
                                        <p:cTn id="10" dur="800" decel="100000" fill="hold"/>
                                        <p:tgtEl>
                                          <p:spTgt spid="14233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233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233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400" b="1" dirty="0"/>
              <a:t>Systematic Problem Solving and Decision making Overview</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306" y="1316138"/>
            <a:ext cx="7089093" cy="384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ástupný symbol pro číslo snímku 2"/>
          <p:cNvSpPr>
            <a:spLocks noGrp="1"/>
          </p:cNvSpPr>
          <p:nvPr>
            <p:ph type="sldNum" sz="quarter" idx="12"/>
          </p:nvPr>
        </p:nvSpPr>
        <p:spPr/>
        <p:txBody>
          <a:bodyPr/>
          <a:lstStyle/>
          <a:p>
            <a:fld id="{CC05A776-8594-4643-8B23-C6D16F173EE0}" type="slidenum">
              <a:rPr lang="cs-CZ" smtClean="0"/>
              <a:t>39</a:t>
            </a:fld>
            <a:endParaRPr lang="cs-CZ"/>
          </a:p>
        </p:txBody>
      </p:sp>
    </p:spTree>
    <p:extLst>
      <p:ext uri="{BB962C8B-B14F-4D97-AF65-F5344CB8AC3E}">
        <p14:creationId xmlns:p14="http://schemas.microsoft.com/office/powerpoint/2010/main" val="3889931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3200" dirty="0"/>
              <a:t>Apollo 13 – Houston, Houston, do you read me ?  We have a big problem….!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425" y="1628800"/>
            <a:ext cx="380047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bdélník 2"/>
          <p:cNvSpPr/>
          <p:nvPr/>
        </p:nvSpPr>
        <p:spPr>
          <a:xfrm>
            <a:off x="1043608" y="4869160"/>
            <a:ext cx="7056784" cy="923330"/>
          </a:xfrm>
          <a:prstGeom prst="rect">
            <a:avLst/>
          </a:prstGeom>
        </p:spPr>
        <p:txBody>
          <a:bodyPr wrap="square">
            <a:spAutoFit/>
          </a:bodyPr>
          <a:lstStyle/>
          <a:p>
            <a:r>
              <a:rPr lang="en-GB" dirty="0"/>
              <a:t>The Apollo 13 team is famous for bringing back the astronauts stranded in space by solving difficult and complex problems. The teams solving the problems has used the </a:t>
            </a:r>
            <a:r>
              <a:rPr lang="en-GB" b="1" dirty="0" err="1"/>
              <a:t>Kepner-Tregoe</a:t>
            </a:r>
            <a:r>
              <a:rPr lang="en-GB" dirty="0"/>
              <a:t> (KT) methodology</a:t>
            </a:r>
            <a:r>
              <a:rPr lang="cs-CZ" dirty="0"/>
              <a:t> !</a:t>
            </a:r>
            <a:r>
              <a:rPr lang="en-GB" dirty="0"/>
              <a:t> </a:t>
            </a:r>
          </a:p>
        </p:txBody>
      </p:sp>
      <p:sp>
        <p:nvSpPr>
          <p:cNvPr id="4" name="Zástupný symbol pro číslo snímku 3"/>
          <p:cNvSpPr>
            <a:spLocks noGrp="1"/>
          </p:cNvSpPr>
          <p:nvPr>
            <p:ph type="sldNum" sz="quarter" idx="12"/>
          </p:nvPr>
        </p:nvSpPr>
        <p:spPr/>
        <p:txBody>
          <a:bodyPr/>
          <a:lstStyle/>
          <a:p>
            <a:fld id="{CC05A776-8594-4643-8B23-C6D16F173EE0}" type="slidenum">
              <a:rPr lang="cs-CZ" smtClean="0"/>
              <a:t>4</a:t>
            </a:fld>
            <a:endParaRPr lang="cs-CZ"/>
          </a:p>
        </p:txBody>
      </p:sp>
    </p:spTree>
    <p:extLst>
      <p:ext uri="{BB962C8B-B14F-4D97-AF65-F5344CB8AC3E}">
        <p14:creationId xmlns:p14="http://schemas.microsoft.com/office/powerpoint/2010/main" val="2259906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en-US"/>
              <a:t>Planning the Next Steps</a:t>
            </a:r>
          </a:p>
        </p:txBody>
      </p:sp>
      <p:sp>
        <p:nvSpPr>
          <p:cNvPr id="147459" name="Rectangle 3"/>
          <p:cNvSpPr>
            <a:spLocks noGrp="1" noChangeArrowheads="1"/>
          </p:cNvSpPr>
          <p:nvPr>
            <p:ph type="body" idx="1"/>
          </p:nvPr>
        </p:nvSpPr>
        <p:spPr/>
        <p:txBody>
          <a:bodyPr/>
          <a:lstStyle/>
          <a:p>
            <a:pPr eaLnBrk="1" hangingPunct="1">
              <a:defRPr/>
            </a:pPr>
            <a:r>
              <a:rPr lang="en-US" dirty="0"/>
              <a:t>Problem Analysis</a:t>
            </a:r>
          </a:p>
          <a:p>
            <a:pPr lvl="2" eaLnBrk="1" hangingPunct="1">
              <a:defRPr/>
            </a:pPr>
            <a:r>
              <a:rPr lang="en-US" dirty="0"/>
              <a:t>Do we have a deviation?</a:t>
            </a:r>
          </a:p>
          <a:p>
            <a:pPr lvl="2" eaLnBrk="1" hangingPunct="1">
              <a:defRPr/>
            </a:pPr>
            <a:r>
              <a:rPr lang="en-US" dirty="0"/>
              <a:t>Is the cause unknown?</a:t>
            </a:r>
          </a:p>
          <a:p>
            <a:pPr lvl="2" eaLnBrk="1" hangingPunct="1">
              <a:defRPr/>
            </a:pPr>
            <a:r>
              <a:rPr lang="en-US" dirty="0"/>
              <a:t>Is it important to know the cause to take effective action?</a:t>
            </a:r>
          </a:p>
          <a:p>
            <a:pPr lvl="2" eaLnBrk="1" hangingPunct="1">
              <a:defRPr/>
            </a:pPr>
            <a:endParaRPr lang="en-US" dirty="0"/>
          </a:p>
          <a:p>
            <a:pPr eaLnBrk="1" hangingPunct="1">
              <a:defRPr/>
            </a:pPr>
            <a:r>
              <a:rPr lang="en-US" dirty="0"/>
              <a:t>If the answer is </a:t>
            </a:r>
            <a:r>
              <a:rPr lang="en-US" b="1" dirty="0">
                <a:solidFill>
                  <a:srgbClr val="FF0000"/>
                </a:solidFill>
              </a:rPr>
              <a:t>YES</a:t>
            </a:r>
            <a:r>
              <a:rPr lang="en-US" dirty="0"/>
              <a:t> to </a:t>
            </a:r>
            <a:r>
              <a:rPr lang="en-US" b="1" dirty="0">
                <a:solidFill>
                  <a:srgbClr val="FF0000"/>
                </a:solidFill>
              </a:rPr>
              <a:t>ALL</a:t>
            </a:r>
            <a:r>
              <a:rPr lang="en-US" dirty="0"/>
              <a:t> three listed problems above, than you have a big problem, Huston !!! </a:t>
            </a:r>
          </a:p>
        </p:txBody>
      </p:sp>
      <p:sp>
        <p:nvSpPr>
          <p:cNvPr id="2" name="Zástupný symbol pro číslo snímku 1"/>
          <p:cNvSpPr>
            <a:spLocks noGrp="1"/>
          </p:cNvSpPr>
          <p:nvPr>
            <p:ph type="sldNum" sz="quarter" idx="12"/>
          </p:nvPr>
        </p:nvSpPr>
        <p:spPr/>
        <p:txBody>
          <a:bodyPr/>
          <a:lstStyle/>
          <a:p>
            <a:fld id="{CC05A776-8594-4643-8B23-C6D16F173EE0}" type="slidenum">
              <a:rPr lang="cs-CZ" smtClean="0"/>
              <a:t>40</a:t>
            </a:fld>
            <a:endParaRPr lang="cs-CZ"/>
          </a:p>
        </p:txBody>
      </p:sp>
    </p:spTree>
    <p:extLst>
      <p:ext uri="{BB962C8B-B14F-4D97-AF65-F5344CB8AC3E}">
        <p14:creationId xmlns:p14="http://schemas.microsoft.com/office/powerpoint/2010/main" val="642960681"/>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7458"/>
                                        </p:tgtEl>
                                        <p:attrNameLst>
                                          <p:attrName>style.visibility</p:attrName>
                                        </p:attrNameLst>
                                      </p:cBhvr>
                                      <p:to>
                                        <p:strVal val="visible"/>
                                      </p:to>
                                    </p:set>
                                    <p:animEffect transition="in" filter="fade">
                                      <p:cBhvr>
                                        <p:cTn id="7" dur="800" decel="100000"/>
                                        <p:tgtEl>
                                          <p:spTgt spid="147458"/>
                                        </p:tgtEl>
                                      </p:cBhvr>
                                    </p:animEffect>
                                    <p:anim calcmode="lin" valueType="num">
                                      <p:cBhvr>
                                        <p:cTn id="8" dur="800" decel="100000" fill="hold"/>
                                        <p:tgtEl>
                                          <p:spTgt spid="147458"/>
                                        </p:tgtEl>
                                        <p:attrNameLst>
                                          <p:attrName>style.rotation</p:attrName>
                                        </p:attrNameLst>
                                      </p:cBhvr>
                                      <p:tavLst>
                                        <p:tav tm="0">
                                          <p:val>
                                            <p:fltVal val="-90"/>
                                          </p:val>
                                        </p:tav>
                                        <p:tav tm="100000">
                                          <p:val>
                                            <p:fltVal val="0"/>
                                          </p:val>
                                        </p:tav>
                                      </p:tavLst>
                                    </p:anim>
                                    <p:anim calcmode="lin" valueType="num">
                                      <p:cBhvr>
                                        <p:cTn id="9" dur="800" decel="100000" fill="hold"/>
                                        <p:tgtEl>
                                          <p:spTgt spid="147458"/>
                                        </p:tgtEl>
                                        <p:attrNameLst>
                                          <p:attrName>ppt_x</p:attrName>
                                        </p:attrNameLst>
                                      </p:cBhvr>
                                      <p:tavLst>
                                        <p:tav tm="0">
                                          <p:val>
                                            <p:strVal val="#ppt_x+0.4"/>
                                          </p:val>
                                        </p:tav>
                                        <p:tav tm="100000">
                                          <p:val>
                                            <p:strVal val="#ppt_x-0.05"/>
                                          </p:val>
                                        </p:tav>
                                      </p:tavLst>
                                    </p:anim>
                                    <p:anim calcmode="lin" valueType="num">
                                      <p:cBhvr>
                                        <p:cTn id="10" dur="800" decel="100000" fill="hold"/>
                                        <p:tgtEl>
                                          <p:spTgt spid="14745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745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745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47459">
                                            <p:txEl>
                                              <p:pRg st="0" end="0"/>
                                            </p:txEl>
                                          </p:spTgt>
                                        </p:tgtEl>
                                        <p:attrNameLst>
                                          <p:attrName>style.visibility</p:attrName>
                                        </p:attrNameLst>
                                      </p:cBhvr>
                                      <p:to>
                                        <p:strVal val="visible"/>
                                      </p:to>
                                    </p:set>
                                    <p:animEffect transition="in" filter="fade">
                                      <p:cBhvr>
                                        <p:cTn id="17" dur="1000"/>
                                        <p:tgtEl>
                                          <p:spTgt spid="147459">
                                            <p:txEl>
                                              <p:pRg st="0" end="0"/>
                                            </p:txEl>
                                          </p:spTgt>
                                        </p:tgtEl>
                                      </p:cBhvr>
                                    </p:animEffect>
                                    <p:anim calcmode="lin" valueType="num">
                                      <p:cBhvr>
                                        <p:cTn id="18" dur="1000" fill="hold"/>
                                        <p:tgtEl>
                                          <p:spTgt spid="14745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47459">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47459">
                                            <p:txEl>
                                              <p:pRg st="1" end="1"/>
                                            </p:txEl>
                                          </p:spTgt>
                                        </p:tgtEl>
                                        <p:attrNameLst>
                                          <p:attrName>style.visibility</p:attrName>
                                        </p:attrNameLst>
                                      </p:cBhvr>
                                      <p:to>
                                        <p:strVal val="visible"/>
                                      </p:to>
                                    </p:set>
                                    <p:animEffect transition="in" filter="fade">
                                      <p:cBhvr>
                                        <p:cTn id="22" dur="1000"/>
                                        <p:tgtEl>
                                          <p:spTgt spid="147459">
                                            <p:txEl>
                                              <p:pRg st="1" end="1"/>
                                            </p:txEl>
                                          </p:spTgt>
                                        </p:tgtEl>
                                      </p:cBhvr>
                                    </p:animEffect>
                                    <p:anim calcmode="lin" valueType="num">
                                      <p:cBhvr>
                                        <p:cTn id="23" dur="1000" fill="hold"/>
                                        <p:tgtEl>
                                          <p:spTgt spid="147459">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47459">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47459">
                                            <p:txEl>
                                              <p:pRg st="2" end="2"/>
                                            </p:txEl>
                                          </p:spTgt>
                                        </p:tgtEl>
                                        <p:attrNameLst>
                                          <p:attrName>style.visibility</p:attrName>
                                        </p:attrNameLst>
                                      </p:cBhvr>
                                      <p:to>
                                        <p:strVal val="visible"/>
                                      </p:to>
                                    </p:set>
                                    <p:animEffect transition="in" filter="fade">
                                      <p:cBhvr>
                                        <p:cTn id="27" dur="1000"/>
                                        <p:tgtEl>
                                          <p:spTgt spid="147459">
                                            <p:txEl>
                                              <p:pRg st="2" end="2"/>
                                            </p:txEl>
                                          </p:spTgt>
                                        </p:tgtEl>
                                      </p:cBhvr>
                                    </p:animEffect>
                                    <p:anim calcmode="lin" valueType="num">
                                      <p:cBhvr>
                                        <p:cTn id="28" dur="1000" fill="hold"/>
                                        <p:tgtEl>
                                          <p:spTgt spid="147459">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47459">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47459">
                                            <p:txEl>
                                              <p:pRg st="3" end="3"/>
                                            </p:txEl>
                                          </p:spTgt>
                                        </p:tgtEl>
                                        <p:attrNameLst>
                                          <p:attrName>style.visibility</p:attrName>
                                        </p:attrNameLst>
                                      </p:cBhvr>
                                      <p:to>
                                        <p:strVal val="visible"/>
                                      </p:to>
                                    </p:set>
                                    <p:animEffect transition="in" filter="fade">
                                      <p:cBhvr>
                                        <p:cTn id="32" dur="1000"/>
                                        <p:tgtEl>
                                          <p:spTgt spid="147459">
                                            <p:txEl>
                                              <p:pRg st="3" end="3"/>
                                            </p:txEl>
                                          </p:spTgt>
                                        </p:tgtEl>
                                      </p:cBhvr>
                                    </p:animEffect>
                                    <p:anim calcmode="lin" valueType="num">
                                      <p:cBhvr>
                                        <p:cTn id="33" dur="1000" fill="hold"/>
                                        <p:tgtEl>
                                          <p:spTgt spid="147459">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474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47459">
                                            <p:txEl>
                                              <p:pRg st="5" end="5"/>
                                            </p:txEl>
                                          </p:spTgt>
                                        </p:tgtEl>
                                        <p:attrNameLst>
                                          <p:attrName>style.visibility</p:attrName>
                                        </p:attrNameLst>
                                      </p:cBhvr>
                                      <p:to>
                                        <p:strVal val="visible"/>
                                      </p:to>
                                    </p:set>
                                    <p:animEffect transition="in" filter="fade">
                                      <p:cBhvr>
                                        <p:cTn id="39" dur="1000"/>
                                        <p:tgtEl>
                                          <p:spTgt spid="147459">
                                            <p:txEl>
                                              <p:pRg st="5" end="5"/>
                                            </p:txEl>
                                          </p:spTgt>
                                        </p:tgtEl>
                                      </p:cBhvr>
                                    </p:animEffect>
                                    <p:anim calcmode="lin" valueType="num">
                                      <p:cBhvr>
                                        <p:cTn id="40" dur="1000" fill="hold"/>
                                        <p:tgtEl>
                                          <p:spTgt spid="147459">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4745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P spid="14745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Problem analysis table template</a:t>
            </a:r>
            <a:br>
              <a:rPr lang="cs-CZ" dirty="0"/>
            </a:br>
            <a:r>
              <a:rPr lang="cs-CZ" dirty="0">
                <a:solidFill>
                  <a:srgbClr val="00B050"/>
                </a:solidFill>
              </a:rPr>
              <a:t>(</a:t>
            </a:r>
            <a:r>
              <a:rPr lang="en-US" dirty="0">
                <a:solidFill>
                  <a:srgbClr val="00B050"/>
                </a:solidFill>
              </a:rPr>
              <a:t>Home study</a:t>
            </a:r>
            <a:r>
              <a:rPr lang="cs-CZ" dirty="0">
                <a:solidFill>
                  <a:srgbClr val="00B050"/>
                </a:solidFill>
              </a:rPr>
              <a:t>)</a:t>
            </a:r>
            <a:endParaRPr lang="en-US" dirty="0">
              <a:solidFill>
                <a:srgbClr val="00B05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0343"/>
            <a:ext cx="7625035" cy="4421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ástupný symbol pro číslo snímku 2"/>
          <p:cNvSpPr>
            <a:spLocks noGrp="1"/>
          </p:cNvSpPr>
          <p:nvPr>
            <p:ph type="sldNum" sz="quarter" idx="12"/>
          </p:nvPr>
        </p:nvSpPr>
        <p:spPr/>
        <p:txBody>
          <a:bodyPr/>
          <a:lstStyle/>
          <a:p>
            <a:fld id="{CC05A776-8594-4643-8B23-C6D16F173EE0}" type="slidenum">
              <a:rPr lang="cs-CZ" smtClean="0"/>
              <a:t>41</a:t>
            </a:fld>
            <a:endParaRPr lang="cs-CZ"/>
          </a:p>
        </p:txBody>
      </p:sp>
    </p:spTree>
    <p:extLst>
      <p:ext uri="{BB962C8B-B14F-4D97-AF65-F5344CB8AC3E}">
        <p14:creationId xmlns:p14="http://schemas.microsoft.com/office/powerpoint/2010/main" val="1104124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Problem description (example)</a:t>
            </a:r>
          </a:p>
        </p:txBody>
      </p:sp>
      <p:sp>
        <p:nvSpPr>
          <p:cNvPr id="3" name="Zástupný symbol pro obsah 2"/>
          <p:cNvSpPr>
            <a:spLocks noGrp="1"/>
          </p:cNvSpPr>
          <p:nvPr>
            <p:ph idx="1"/>
          </p:nvPr>
        </p:nvSpPr>
        <p:spPr/>
        <p:txBody>
          <a:bodyPr>
            <a:normAutofit fontScale="77500" lnSpcReduction="20000"/>
          </a:bodyPr>
          <a:lstStyle/>
          <a:p>
            <a:pPr marL="0" indent="0">
              <a:buNone/>
            </a:pPr>
            <a:r>
              <a:rPr lang="en-US" dirty="0"/>
              <a:t>On a new model of airplane, flight attendants develop rash on arms, hands, face (only those places). It only occurs on flights over water.</a:t>
            </a:r>
          </a:p>
          <a:p>
            <a:pPr marL="0" indent="0">
              <a:buNone/>
            </a:pPr>
            <a:endParaRPr lang="cs-CZ" dirty="0"/>
          </a:p>
          <a:p>
            <a:pPr marL="0" indent="0">
              <a:buNone/>
            </a:pPr>
            <a:r>
              <a:rPr lang="en-US" dirty="0"/>
              <a:t>Usually disappears after 24 hours. No problems on old planes over</a:t>
            </a:r>
            <a:r>
              <a:rPr lang="cs-CZ" dirty="0"/>
              <a:t> </a:t>
            </a:r>
            <a:r>
              <a:rPr lang="en-US" dirty="0"/>
              <a:t>those routes. </a:t>
            </a:r>
            <a:endParaRPr lang="cs-CZ" dirty="0"/>
          </a:p>
          <a:p>
            <a:pPr marL="0" indent="0">
              <a:buNone/>
            </a:pPr>
            <a:endParaRPr lang="cs-CZ" dirty="0"/>
          </a:p>
          <a:p>
            <a:pPr marL="0" indent="0">
              <a:buNone/>
            </a:pPr>
            <a:r>
              <a:rPr lang="en-US" dirty="0"/>
              <a:t>Does not affect all attendants on these flights, but same</a:t>
            </a:r>
          </a:p>
          <a:p>
            <a:pPr marL="0" indent="0">
              <a:buNone/>
            </a:pPr>
            <a:r>
              <a:rPr lang="en-US" dirty="0"/>
              <a:t>number of attendants get it on each flight. Those who get rash have no</a:t>
            </a:r>
            <a:r>
              <a:rPr lang="cs-CZ" dirty="0"/>
              <a:t> </a:t>
            </a:r>
            <a:r>
              <a:rPr lang="en-US" dirty="0"/>
              <a:t>other ill effects. </a:t>
            </a:r>
            <a:endParaRPr lang="cs-CZ" dirty="0"/>
          </a:p>
          <a:p>
            <a:pPr marL="0" indent="0">
              <a:buNone/>
            </a:pPr>
            <a:endParaRPr lang="cs-CZ" dirty="0"/>
          </a:p>
          <a:p>
            <a:pPr marL="0" indent="0">
              <a:buNone/>
            </a:pPr>
            <a:r>
              <a:rPr lang="en-US" dirty="0"/>
              <a:t>No measurable chemicals, etc., in cabin air.</a:t>
            </a:r>
            <a:endParaRPr lang="cs-CZ"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5495515"/>
            <a:ext cx="1368152" cy="116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5002743" y="5941000"/>
            <a:ext cx="1298753" cy="369332"/>
          </a:xfrm>
          <a:prstGeom prst="rect">
            <a:avLst/>
          </a:prstGeom>
          <a:noFill/>
        </p:spPr>
        <p:txBody>
          <a:bodyPr wrap="none" rtlCol="0">
            <a:spAutoFit/>
          </a:bodyPr>
          <a:lstStyle/>
          <a:p>
            <a:r>
              <a:rPr lang="en-US" dirty="0"/>
              <a:t>Rash arm -&gt;</a:t>
            </a:r>
          </a:p>
        </p:txBody>
      </p:sp>
      <p:sp>
        <p:nvSpPr>
          <p:cNvPr id="5" name="Zástupný symbol pro číslo snímku 4"/>
          <p:cNvSpPr>
            <a:spLocks noGrp="1"/>
          </p:cNvSpPr>
          <p:nvPr>
            <p:ph type="sldNum" sz="quarter" idx="12"/>
          </p:nvPr>
        </p:nvSpPr>
        <p:spPr/>
        <p:txBody>
          <a:bodyPr/>
          <a:lstStyle/>
          <a:p>
            <a:fld id="{CC05A776-8594-4643-8B23-C6D16F173EE0}" type="slidenum">
              <a:rPr lang="cs-CZ" smtClean="0"/>
              <a:t>42</a:t>
            </a:fld>
            <a:endParaRPr lang="cs-CZ"/>
          </a:p>
        </p:txBody>
      </p:sp>
    </p:spTree>
    <p:extLst>
      <p:ext uri="{BB962C8B-B14F-4D97-AF65-F5344CB8AC3E}">
        <p14:creationId xmlns:p14="http://schemas.microsoft.com/office/powerpoint/2010/main" val="4061276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Results</a:t>
            </a:r>
            <a:r>
              <a:rPr lang="cs-CZ" dirty="0"/>
              <a:t> ????</a:t>
            </a:r>
          </a:p>
        </p:txBody>
      </p:sp>
      <p:sp>
        <p:nvSpPr>
          <p:cNvPr id="4" name="Zástupný symbol pro číslo snímku 3"/>
          <p:cNvSpPr>
            <a:spLocks noGrp="1"/>
          </p:cNvSpPr>
          <p:nvPr>
            <p:ph type="sldNum" sz="quarter" idx="12"/>
          </p:nvPr>
        </p:nvSpPr>
        <p:spPr/>
        <p:txBody>
          <a:bodyPr/>
          <a:lstStyle/>
          <a:p>
            <a:fld id="{CC05A776-8594-4643-8B23-C6D16F173EE0}" type="slidenum">
              <a:rPr lang="cs-CZ" smtClean="0"/>
              <a:t>43</a:t>
            </a:fld>
            <a:endParaRPr lang="cs-CZ"/>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943967"/>
            <a:ext cx="3541936" cy="235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228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Problem analysis real table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8" y="1957388"/>
            <a:ext cx="8047037"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547688" y="5589240"/>
            <a:ext cx="2320315" cy="369332"/>
          </a:xfrm>
          <a:prstGeom prst="rect">
            <a:avLst/>
          </a:prstGeom>
          <a:noFill/>
        </p:spPr>
        <p:txBody>
          <a:bodyPr wrap="none" rtlCol="0">
            <a:spAutoFit/>
          </a:bodyPr>
          <a:lstStyle/>
          <a:p>
            <a:r>
              <a:rPr lang="en-US" b="1" dirty="0">
                <a:solidFill>
                  <a:schemeClr val="tx2">
                    <a:lumMod val="60000"/>
                    <a:lumOff val="40000"/>
                  </a:schemeClr>
                </a:solidFill>
              </a:rPr>
              <a:t>Distinction=Difference</a:t>
            </a:r>
          </a:p>
        </p:txBody>
      </p:sp>
      <p:sp>
        <p:nvSpPr>
          <p:cNvPr id="4" name="Zástupný symbol pro číslo snímku 3"/>
          <p:cNvSpPr>
            <a:spLocks noGrp="1"/>
          </p:cNvSpPr>
          <p:nvPr>
            <p:ph type="sldNum" sz="quarter" idx="12"/>
          </p:nvPr>
        </p:nvSpPr>
        <p:spPr/>
        <p:txBody>
          <a:bodyPr/>
          <a:lstStyle/>
          <a:p>
            <a:fld id="{CC05A776-8594-4643-8B23-C6D16F173EE0}" type="slidenum">
              <a:rPr lang="cs-CZ" smtClean="0"/>
              <a:t>44</a:t>
            </a:fld>
            <a:endParaRPr lang="cs-CZ"/>
          </a:p>
        </p:txBody>
      </p:sp>
    </p:spTree>
    <p:extLst>
      <p:ext uri="{BB962C8B-B14F-4D97-AF65-F5344CB8AC3E}">
        <p14:creationId xmlns:p14="http://schemas.microsoft.com/office/powerpoint/2010/main" val="547475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9ED3F-B0FF-4706-B8DB-5873E3700ED0}"/>
              </a:ext>
            </a:extLst>
          </p:cNvPr>
          <p:cNvSpPr>
            <a:spLocks noGrp="1"/>
          </p:cNvSpPr>
          <p:nvPr>
            <p:ph type="title"/>
          </p:nvPr>
        </p:nvSpPr>
        <p:spPr/>
        <p:txBody>
          <a:bodyPr/>
          <a:lstStyle/>
          <a:p>
            <a:r>
              <a:rPr lang="cs-CZ" dirty="0"/>
              <a:t>Problém s rychlosti připojení </a:t>
            </a:r>
          </a:p>
        </p:txBody>
      </p:sp>
      <p:sp>
        <p:nvSpPr>
          <p:cNvPr id="4" name="Zástupný symbol pro číslo snímku 3">
            <a:extLst>
              <a:ext uri="{FF2B5EF4-FFF2-40B4-BE49-F238E27FC236}">
                <a16:creationId xmlns:a16="http://schemas.microsoft.com/office/drawing/2014/main" id="{833D55E6-DBF9-47D3-B7F8-6DBE4AFFF8B8}"/>
              </a:ext>
            </a:extLst>
          </p:cNvPr>
          <p:cNvSpPr>
            <a:spLocks noGrp="1"/>
          </p:cNvSpPr>
          <p:nvPr>
            <p:ph type="sldNum" sz="quarter" idx="12"/>
          </p:nvPr>
        </p:nvSpPr>
        <p:spPr/>
        <p:txBody>
          <a:bodyPr/>
          <a:lstStyle/>
          <a:p>
            <a:fld id="{CC05A776-8594-4643-8B23-C6D16F173EE0}" type="slidenum">
              <a:rPr lang="cs-CZ" smtClean="0"/>
              <a:t>45</a:t>
            </a:fld>
            <a:endParaRPr lang="cs-CZ"/>
          </a:p>
        </p:txBody>
      </p:sp>
      <p:pic>
        <p:nvPicPr>
          <p:cNvPr id="1026" name="Picture 2">
            <a:extLst>
              <a:ext uri="{FF2B5EF4-FFF2-40B4-BE49-F238E27FC236}">
                <a16:creationId xmlns:a16="http://schemas.microsoft.com/office/drawing/2014/main" id="{7857ADDE-B114-4C26-BF02-99E162A03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76607"/>
            <a:ext cx="8190212" cy="428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401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56B3D8-8518-43C4-BD03-8C0045464A5D}"/>
              </a:ext>
            </a:extLst>
          </p:cNvPr>
          <p:cNvSpPr>
            <a:spLocks noGrp="1"/>
          </p:cNvSpPr>
          <p:nvPr>
            <p:ph type="title"/>
          </p:nvPr>
        </p:nvSpPr>
        <p:spPr/>
        <p:txBody>
          <a:bodyPr>
            <a:normAutofit/>
          </a:bodyPr>
          <a:lstStyle/>
          <a:p>
            <a:r>
              <a:rPr lang="cs-CZ" sz="3600" dirty="0"/>
              <a:t>Stále jsou přijímány nesprávné telefonáty</a:t>
            </a:r>
          </a:p>
        </p:txBody>
      </p:sp>
      <p:sp>
        <p:nvSpPr>
          <p:cNvPr id="4" name="Zástupný symbol pro číslo snímku 3">
            <a:extLst>
              <a:ext uri="{FF2B5EF4-FFF2-40B4-BE49-F238E27FC236}">
                <a16:creationId xmlns:a16="http://schemas.microsoft.com/office/drawing/2014/main" id="{F4E06191-457F-4C34-A39D-3406381AED1B}"/>
              </a:ext>
            </a:extLst>
          </p:cNvPr>
          <p:cNvSpPr>
            <a:spLocks noGrp="1"/>
          </p:cNvSpPr>
          <p:nvPr>
            <p:ph type="sldNum" sz="quarter" idx="12"/>
          </p:nvPr>
        </p:nvSpPr>
        <p:spPr/>
        <p:txBody>
          <a:bodyPr/>
          <a:lstStyle/>
          <a:p>
            <a:fld id="{CC05A776-8594-4643-8B23-C6D16F173EE0}" type="slidenum">
              <a:rPr lang="cs-CZ" smtClean="0"/>
              <a:t>46</a:t>
            </a:fld>
            <a:endParaRPr lang="cs-CZ"/>
          </a:p>
        </p:txBody>
      </p:sp>
      <p:pic>
        <p:nvPicPr>
          <p:cNvPr id="2050" name="Picture 2" descr="Workplace improvement tools and techniques session 4 Define - ppt ...">
            <a:extLst>
              <a:ext uri="{FF2B5EF4-FFF2-40B4-BE49-F238E27FC236}">
                <a16:creationId xmlns:a16="http://schemas.microsoft.com/office/drawing/2014/main" id="{5D7A1003-DDD2-4C69-836D-6984910F4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872" y="1355715"/>
            <a:ext cx="6876256" cy="515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660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CC05A776-8594-4643-8B23-C6D16F173EE0}" type="slidenum">
              <a:rPr lang="cs-CZ" smtClean="0"/>
              <a:t>47</a:t>
            </a:fld>
            <a:endParaRPr lang="cs-C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96752"/>
            <a:ext cx="6913563"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Nadpis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err="1"/>
              <a:t>Example</a:t>
            </a:r>
            <a:r>
              <a:rPr lang="cs-CZ" b="1" dirty="0"/>
              <a:t> </a:t>
            </a:r>
            <a:r>
              <a:rPr lang="cs-CZ" b="1" dirty="0" err="1"/>
              <a:t>of</a:t>
            </a:r>
            <a:r>
              <a:rPr lang="cs-CZ" b="1" dirty="0"/>
              <a:t> </a:t>
            </a:r>
            <a:r>
              <a:rPr lang="cs-CZ" b="1" dirty="0" err="1"/>
              <a:t>analysis</a:t>
            </a:r>
            <a:r>
              <a:rPr lang="cs-CZ" b="1" dirty="0"/>
              <a:t> </a:t>
            </a:r>
            <a:endParaRPr lang="en-US" sz="3600" dirty="0"/>
          </a:p>
        </p:txBody>
      </p:sp>
    </p:spTree>
    <p:extLst>
      <p:ext uri="{BB962C8B-B14F-4D97-AF65-F5344CB8AC3E}">
        <p14:creationId xmlns:p14="http://schemas.microsoft.com/office/powerpoint/2010/main" val="3627068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CC05A776-8594-4643-8B23-C6D16F173EE0}" type="slidenum">
              <a:rPr lang="cs-CZ" smtClean="0"/>
              <a:t>48</a:t>
            </a:fld>
            <a:endParaRPr lang="cs-C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44291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26" y="3140968"/>
            <a:ext cx="42195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005064"/>
            <a:ext cx="42672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01" y="1052736"/>
            <a:ext cx="435292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6629" y="3051268"/>
            <a:ext cx="399097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7107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CC05A776-8594-4643-8B23-C6D16F173EE0}" type="slidenum">
              <a:rPr lang="cs-CZ" smtClean="0"/>
              <a:t>49</a:t>
            </a:fld>
            <a:endParaRPr lang="cs-C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96752"/>
            <a:ext cx="6913563"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Nadpis 1"/>
          <p:cNvSpPr txBox="1">
            <a:spLocks/>
          </p:cNvSpPr>
          <p:nvPr/>
        </p:nvSpPr>
        <p:spPr>
          <a:xfrm>
            <a:off x="457200" y="274638"/>
            <a:ext cx="8229600" cy="11430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err="1"/>
              <a:t>Example</a:t>
            </a:r>
            <a:r>
              <a:rPr lang="cs-CZ" b="1" dirty="0"/>
              <a:t> </a:t>
            </a:r>
            <a:r>
              <a:rPr lang="cs-CZ" b="1" dirty="0" err="1"/>
              <a:t>of</a:t>
            </a:r>
            <a:r>
              <a:rPr lang="cs-CZ" b="1" dirty="0"/>
              <a:t> </a:t>
            </a:r>
            <a:r>
              <a:rPr lang="cs-CZ" b="1" dirty="0" err="1"/>
              <a:t>analysis</a:t>
            </a:r>
            <a:r>
              <a:rPr lang="cs-CZ" b="1" dirty="0"/>
              <a:t>- use </a:t>
            </a:r>
            <a:r>
              <a:rPr lang="cs-CZ" b="1" dirty="0" err="1"/>
              <a:t>of</a:t>
            </a:r>
            <a:r>
              <a:rPr lang="cs-CZ" b="1" dirty="0"/>
              <a:t> </a:t>
            </a:r>
            <a:r>
              <a:rPr lang="cs-CZ" b="1" dirty="0" err="1"/>
              <a:t>questions</a:t>
            </a:r>
            <a:r>
              <a:rPr lang="cs-CZ" b="1" dirty="0"/>
              <a:t> </a:t>
            </a:r>
            <a:endParaRPr lang="en-US" sz="3600" dirty="0"/>
          </a:p>
        </p:txBody>
      </p:sp>
    </p:spTree>
    <p:extLst>
      <p:ext uri="{BB962C8B-B14F-4D97-AF65-F5344CB8AC3E}">
        <p14:creationId xmlns:p14="http://schemas.microsoft.com/office/powerpoint/2010/main" val="3031106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Appolo</a:t>
            </a:r>
            <a:r>
              <a:rPr lang="cs-CZ" dirty="0"/>
              <a:t> 13 – </a:t>
            </a:r>
            <a:r>
              <a:rPr lang="cs-CZ" dirty="0" err="1"/>
              <a:t>description</a:t>
            </a:r>
            <a:r>
              <a:rPr lang="cs-CZ" dirty="0"/>
              <a:t> </a:t>
            </a:r>
            <a:r>
              <a:rPr lang="cs-CZ" sz="2700" dirty="0">
                <a:solidFill>
                  <a:srgbClr val="0070C0"/>
                </a:solidFill>
              </a:rPr>
              <a:t>(</a:t>
            </a:r>
            <a:r>
              <a:rPr lang="cs-CZ" sz="2700" dirty="0" err="1">
                <a:solidFill>
                  <a:srgbClr val="0070C0"/>
                </a:solidFill>
              </a:rPr>
              <a:t>problem</a:t>
            </a:r>
            <a:r>
              <a:rPr lang="cs-CZ" sz="2700" dirty="0">
                <a:solidFill>
                  <a:srgbClr val="0070C0"/>
                </a:solidFill>
              </a:rPr>
              <a:t> and </a:t>
            </a:r>
            <a:r>
              <a:rPr lang="cs-CZ" sz="2700" dirty="0" err="1">
                <a:solidFill>
                  <a:srgbClr val="0070C0"/>
                </a:solidFill>
              </a:rPr>
              <a:t>solution</a:t>
            </a:r>
            <a:r>
              <a:rPr lang="cs-CZ" sz="2700" dirty="0">
                <a:solidFill>
                  <a:srgbClr val="0070C0"/>
                </a:solidFill>
              </a:rPr>
              <a:t>)</a:t>
            </a:r>
          </a:p>
        </p:txBody>
      </p:sp>
      <p:sp>
        <p:nvSpPr>
          <p:cNvPr id="3" name="Zástupný symbol pro číslo snímku 2"/>
          <p:cNvSpPr>
            <a:spLocks noGrp="1"/>
          </p:cNvSpPr>
          <p:nvPr>
            <p:ph type="sldNum" sz="quarter" idx="12"/>
          </p:nvPr>
        </p:nvSpPr>
        <p:spPr/>
        <p:txBody>
          <a:bodyPr/>
          <a:lstStyle/>
          <a:p>
            <a:fld id="{CC05A776-8594-4643-8B23-C6D16F173EE0}" type="slidenum">
              <a:rPr lang="cs-CZ" smtClean="0"/>
              <a:t>5</a:t>
            </a:fld>
            <a:endParaRPr lang="cs-CZ"/>
          </a:p>
        </p:txBody>
      </p:sp>
      <p:sp>
        <p:nvSpPr>
          <p:cNvPr id="4" name="Obdélník 3"/>
          <p:cNvSpPr/>
          <p:nvPr/>
        </p:nvSpPr>
        <p:spPr>
          <a:xfrm>
            <a:off x="539552" y="1628800"/>
            <a:ext cx="8208912" cy="646331"/>
          </a:xfrm>
          <a:prstGeom prst="rect">
            <a:avLst/>
          </a:prstGeom>
        </p:spPr>
        <p:txBody>
          <a:bodyPr wrap="square">
            <a:spAutoFit/>
          </a:bodyPr>
          <a:lstStyle/>
          <a:p>
            <a:r>
              <a:rPr lang="cs-CZ" dirty="0">
                <a:hlinkClick r:id="rId2"/>
              </a:rPr>
              <a:t>https://spectrum.ieee.org/tech-history/space-age/apollo-13-we-have-a-solution</a:t>
            </a:r>
            <a:endParaRPr lang="cs-CZ" dirty="0"/>
          </a:p>
          <a:p>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273674"/>
            <a:ext cx="319087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899592" y="4365104"/>
            <a:ext cx="7416824" cy="646331"/>
          </a:xfrm>
          <a:prstGeom prst="rect">
            <a:avLst/>
          </a:prstGeom>
        </p:spPr>
        <p:txBody>
          <a:bodyPr wrap="square">
            <a:spAutoFit/>
          </a:bodyPr>
          <a:lstStyle/>
          <a:p>
            <a:r>
              <a:rPr lang="cs-CZ" dirty="0">
                <a:hlinkClick r:id="rId4"/>
              </a:rPr>
              <a:t>https://prezi.com/_ohiqi4xzcxt/tier-v-problems-and-solutions-on-apollo-13/</a:t>
            </a:r>
            <a:endParaRPr lang="cs-CZ" dirty="0"/>
          </a:p>
          <a:p>
            <a:endParaRPr lang="cs-CZ" dirty="0"/>
          </a:p>
        </p:txBody>
      </p:sp>
    </p:spTree>
    <p:extLst>
      <p:ext uri="{BB962C8B-B14F-4D97-AF65-F5344CB8AC3E}">
        <p14:creationId xmlns:p14="http://schemas.microsoft.com/office/powerpoint/2010/main" val="30993836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CC05A776-8594-4643-8B23-C6D16F173EE0}" type="slidenum">
              <a:rPr lang="cs-CZ" smtClean="0"/>
              <a:t>50</a:t>
            </a:fld>
            <a:endParaRPr lang="cs-CZ"/>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8018042" cy="292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2865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A892767A-6580-4880-BDC1-4D28EBB93340}"/>
              </a:ext>
            </a:extLst>
          </p:cNvPr>
          <p:cNvSpPr>
            <a:spLocks noGrp="1"/>
          </p:cNvSpPr>
          <p:nvPr>
            <p:ph type="sldNum" sz="quarter" idx="12"/>
          </p:nvPr>
        </p:nvSpPr>
        <p:spPr/>
        <p:txBody>
          <a:bodyPr/>
          <a:lstStyle/>
          <a:p>
            <a:fld id="{CC05A776-8594-4643-8B23-C6D16F173EE0}" type="slidenum">
              <a:rPr lang="cs-CZ" smtClean="0"/>
              <a:t>51</a:t>
            </a:fld>
            <a:endParaRPr lang="cs-CZ"/>
          </a:p>
        </p:txBody>
      </p:sp>
      <p:sp>
        <p:nvSpPr>
          <p:cNvPr id="3" name="Obdélník 2">
            <a:extLst>
              <a:ext uri="{FF2B5EF4-FFF2-40B4-BE49-F238E27FC236}">
                <a16:creationId xmlns:a16="http://schemas.microsoft.com/office/drawing/2014/main" id="{E5ED20E8-D17C-4AA0-BC54-ED4C46076123}"/>
              </a:ext>
            </a:extLst>
          </p:cNvPr>
          <p:cNvSpPr/>
          <p:nvPr/>
        </p:nvSpPr>
        <p:spPr>
          <a:xfrm>
            <a:off x="2286000" y="335846"/>
            <a:ext cx="4572000" cy="6186309"/>
          </a:xfrm>
          <a:prstGeom prst="rect">
            <a:avLst/>
          </a:prstGeom>
        </p:spPr>
        <p:txBody>
          <a:bodyPr>
            <a:spAutoFit/>
          </a:bodyPr>
          <a:lstStyle/>
          <a:p>
            <a:r>
              <a:rPr lang="en-US" b="1" dirty="0">
                <a:solidFill>
                  <a:srgbClr val="222222"/>
                </a:solidFill>
                <a:latin typeface="Arial" panose="020B0604020202020204" pitchFamily="34" charset="0"/>
              </a:rPr>
              <a:t>ITIL</a:t>
            </a:r>
            <a:r>
              <a:rPr lang="en-US" dirty="0">
                <a:solidFill>
                  <a:srgbClr val="222222"/>
                </a:solidFill>
                <a:latin typeface="Arial" panose="020B0604020202020204" pitchFamily="34" charset="0"/>
              </a:rPr>
              <a:t>, formerly</a:t>
            </a:r>
            <a:r>
              <a:rPr lang="en-US" baseline="30000" dirty="0">
                <a:solidFill>
                  <a:srgbClr val="0645AD"/>
                </a:solidFill>
                <a:latin typeface="Arial" panose="020B0604020202020204" pitchFamily="34" charset="0"/>
                <a:hlinkClick r:id="rId2"/>
              </a:rPr>
              <a:t>[1]</a:t>
            </a:r>
            <a:r>
              <a:rPr lang="en-US" dirty="0">
                <a:solidFill>
                  <a:srgbClr val="222222"/>
                </a:solidFill>
                <a:latin typeface="Arial" panose="020B0604020202020204" pitchFamily="34" charset="0"/>
              </a:rPr>
              <a:t> an acronym for </a:t>
            </a:r>
            <a:r>
              <a:rPr lang="en-US" b="1" dirty="0">
                <a:solidFill>
                  <a:srgbClr val="222222"/>
                </a:solidFill>
                <a:latin typeface="Arial" panose="020B0604020202020204" pitchFamily="34" charset="0"/>
              </a:rPr>
              <a:t>Information Technology Infrastructure Library</a:t>
            </a:r>
            <a:r>
              <a:rPr lang="en-US" dirty="0">
                <a:solidFill>
                  <a:srgbClr val="222222"/>
                </a:solidFill>
                <a:latin typeface="Arial" panose="020B0604020202020204" pitchFamily="34" charset="0"/>
              </a:rPr>
              <a:t>, is a set of detailed practices for </a:t>
            </a:r>
            <a:r>
              <a:rPr lang="en-US" dirty="0">
                <a:solidFill>
                  <a:srgbClr val="0645AD"/>
                </a:solidFill>
                <a:latin typeface="Arial" panose="020B0604020202020204" pitchFamily="34" charset="0"/>
                <a:hlinkClick r:id="rId3" tooltip="IT service management"/>
              </a:rPr>
              <a:t>IT service management</a:t>
            </a:r>
            <a:r>
              <a:rPr lang="en-US" dirty="0">
                <a:solidFill>
                  <a:srgbClr val="222222"/>
                </a:solidFill>
                <a:latin typeface="Arial" panose="020B0604020202020204" pitchFamily="34" charset="0"/>
              </a:rPr>
              <a:t> (ITSM) that focuses on aligning IT services with the needs of business. </a:t>
            </a:r>
          </a:p>
          <a:p>
            <a:r>
              <a:rPr lang="en-US" dirty="0">
                <a:solidFill>
                  <a:srgbClr val="222222"/>
                </a:solidFill>
                <a:latin typeface="Arial" panose="020B0604020202020204" pitchFamily="34" charset="0"/>
              </a:rPr>
              <a:t>ITIL describes processes, procedures, tasks, and checklists which are not organization-specific nor technology-specific, but can be applied by an organization for establishing integration with the organization's strategy, delivering value, and maintaining a minimum level of competency. It allows the organization to establish a baseline from which it can plan, implement, and measure. It is used to demonstrate compliance and to measure improvement. There is no formal independent third party compliance assessment available for ITIL compliance in an </a:t>
            </a:r>
            <a:r>
              <a:rPr lang="en-US" dirty="0" err="1">
                <a:solidFill>
                  <a:srgbClr val="222222"/>
                </a:solidFill>
                <a:latin typeface="Arial" panose="020B0604020202020204" pitchFamily="34" charset="0"/>
              </a:rPr>
              <a:t>organisation</a:t>
            </a:r>
            <a:r>
              <a:rPr lang="en-US" dirty="0">
                <a:solidFill>
                  <a:srgbClr val="222222"/>
                </a:solidFill>
                <a:latin typeface="Arial" panose="020B0604020202020204" pitchFamily="34" charset="0"/>
              </a:rPr>
              <a:t>. Certification in ITIL is only available to individuals.</a:t>
            </a:r>
            <a:endParaRPr lang="en-US" b="0" i="0" u="none" strike="noStrike"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27316065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B4765701-E092-4E0D-804F-8066009CA083}"/>
              </a:ext>
            </a:extLst>
          </p:cNvPr>
          <p:cNvSpPr>
            <a:spLocks noGrp="1"/>
          </p:cNvSpPr>
          <p:nvPr>
            <p:ph type="sldNum" sz="quarter" idx="12"/>
          </p:nvPr>
        </p:nvSpPr>
        <p:spPr/>
        <p:txBody>
          <a:bodyPr/>
          <a:lstStyle/>
          <a:p>
            <a:fld id="{CC05A776-8594-4643-8B23-C6D16F173EE0}" type="slidenum">
              <a:rPr lang="cs-CZ" smtClean="0"/>
              <a:t>52</a:t>
            </a:fld>
            <a:endParaRPr lang="cs-CZ"/>
          </a:p>
        </p:txBody>
      </p:sp>
      <p:pic>
        <p:nvPicPr>
          <p:cNvPr id="3" name="Obrázek 2">
            <a:extLst>
              <a:ext uri="{FF2B5EF4-FFF2-40B4-BE49-F238E27FC236}">
                <a16:creationId xmlns:a16="http://schemas.microsoft.com/office/drawing/2014/main" id="{B23991BB-D5B6-4989-BE7A-4028CFC9ADE3}"/>
              </a:ext>
            </a:extLst>
          </p:cNvPr>
          <p:cNvPicPr>
            <a:picLocks noChangeAspect="1"/>
          </p:cNvPicPr>
          <p:nvPr/>
        </p:nvPicPr>
        <p:blipFill>
          <a:blip r:embed="rId2"/>
          <a:stretch>
            <a:fillRect/>
          </a:stretch>
        </p:blipFill>
        <p:spPr>
          <a:xfrm>
            <a:off x="395536" y="620688"/>
            <a:ext cx="8190476" cy="4828571"/>
          </a:xfrm>
          <a:prstGeom prst="rect">
            <a:avLst/>
          </a:prstGeom>
        </p:spPr>
      </p:pic>
    </p:spTree>
    <p:extLst>
      <p:ext uri="{BB962C8B-B14F-4D97-AF65-F5344CB8AC3E}">
        <p14:creationId xmlns:p14="http://schemas.microsoft.com/office/powerpoint/2010/main" val="18731365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CC05A776-8594-4643-8B23-C6D16F173EE0}" type="slidenum">
              <a:rPr lang="cs-CZ" smtClean="0"/>
              <a:t>53</a:t>
            </a:fld>
            <a:endParaRPr lang="cs-CZ"/>
          </a:p>
        </p:txBody>
      </p:sp>
      <p:sp>
        <p:nvSpPr>
          <p:cNvPr id="3" name="Obdélník 2"/>
          <p:cNvSpPr/>
          <p:nvPr/>
        </p:nvSpPr>
        <p:spPr>
          <a:xfrm>
            <a:off x="2286000" y="3105835"/>
            <a:ext cx="4572000" cy="923330"/>
          </a:xfrm>
          <a:prstGeom prst="rect">
            <a:avLst/>
          </a:prstGeom>
        </p:spPr>
        <p:txBody>
          <a:bodyPr>
            <a:spAutoFit/>
          </a:bodyPr>
          <a:lstStyle/>
          <a:p>
            <a:r>
              <a:rPr lang="cs-CZ" dirty="0">
                <a:hlinkClick r:id="rId2"/>
              </a:rPr>
              <a:t>http://www.ict-123.com/Metody/Kepner-Tregoe</a:t>
            </a:r>
            <a:endParaRPr lang="cs-CZ" dirty="0"/>
          </a:p>
          <a:p>
            <a:endParaRPr lang="cs-CZ" dirty="0"/>
          </a:p>
        </p:txBody>
      </p:sp>
    </p:spTree>
    <p:extLst>
      <p:ext uri="{BB962C8B-B14F-4D97-AF65-F5344CB8AC3E}">
        <p14:creationId xmlns:p14="http://schemas.microsoft.com/office/powerpoint/2010/main" val="12078921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827584" y="1412776"/>
            <a:ext cx="7772400" cy="1470025"/>
          </a:xfrm>
        </p:spPr>
        <p:txBody>
          <a:bodyPr/>
          <a:lstStyle/>
          <a:p>
            <a:r>
              <a:rPr lang="en-US" dirty="0"/>
              <a:t>Thanks for Your attention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429000"/>
            <a:ext cx="280035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číslo snímku 1"/>
          <p:cNvSpPr>
            <a:spLocks noGrp="1"/>
          </p:cNvSpPr>
          <p:nvPr>
            <p:ph type="sldNum" sz="quarter" idx="12"/>
          </p:nvPr>
        </p:nvSpPr>
        <p:spPr/>
        <p:txBody>
          <a:bodyPr/>
          <a:lstStyle/>
          <a:p>
            <a:fld id="{CC05A776-8594-4643-8B23-C6D16F173EE0}" type="slidenum">
              <a:rPr lang="cs-CZ" smtClean="0"/>
              <a:t>54</a:t>
            </a:fld>
            <a:endParaRPr lang="cs-CZ"/>
          </a:p>
        </p:txBody>
      </p:sp>
    </p:spTree>
    <p:extLst>
      <p:ext uri="{BB962C8B-B14F-4D97-AF65-F5344CB8AC3E}">
        <p14:creationId xmlns:p14="http://schemas.microsoft.com/office/powerpoint/2010/main" val="1523761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Appolo</a:t>
            </a:r>
            <a:r>
              <a:rPr lang="cs-CZ" dirty="0"/>
              <a:t> 13 – </a:t>
            </a:r>
            <a:r>
              <a:rPr lang="cs-CZ" dirty="0" err="1"/>
              <a:t>description</a:t>
            </a:r>
            <a:r>
              <a:rPr lang="cs-CZ" dirty="0"/>
              <a:t> </a:t>
            </a:r>
            <a:r>
              <a:rPr lang="cs-CZ" sz="2700" dirty="0">
                <a:solidFill>
                  <a:srgbClr val="0070C0"/>
                </a:solidFill>
              </a:rPr>
              <a:t>(</a:t>
            </a:r>
            <a:r>
              <a:rPr lang="cs-CZ" sz="2700" dirty="0" err="1">
                <a:solidFill>
                  <a:srgbClr val="0070C0"/>
                </a:solidFill>
              </a:rPr>
              <a:t>problem</a:t>
            </a:r>
            <a:r>
              <a:rPr lang="cs-CZ" sz="2700" dirty="0">
                <a:solidFill>
                  <a:srgbClr val="0070C0"/>
                </a:solidFill>
              </a:rPr>
              <a:t> and </a:t>
            </a:r>
            <a:r>
              <a:rPr lang="cs-CZ" sz="2700" dirty="0" err="1">
                <a:solidFill>
                  <a:srgbClr val="0070C0"/>
                </a:solidFill>
              </a:rPr>
              <a:t>solution</a:t>
            </a:r>
            <a:r>
              <a:rPr lang="cs-CZ" sz="2700" dirty="0">
                <a:solidFill>
                  <a:srgbClr val="0070C0"/>
                </a:solidFill>
              </a:rPr>
              <a:t>)</a:t>
            </a:r>
            <a:endParaRPr lang="cs-CZ" dirty="0"/>
          </a:p>
        </p:txBody>
      </p:sp>
      <p:sp>
        <p:nvSpPr>
          <p:cNvPr id="3" name="Zástupný symbol pro číslo snímku 2"/>
          <p:cNvSpPr>
            <a:spLocks noGrp="1"/>
          </p:cNvSpPr>
          <p:nvPr>
            <p:ph type="sldNum" sz="quarter" idx="12"/>
          </p:nvPr>
        </p:nvSpPr>
        <p:spPr/>
        <p:txBody>
          <a:bodyPr/>
          <a:lstStyle/>
          <a:p>
            <a:fld id="{CC05A776-8594-4643-8B23-C6D16F173EE0}" type="slidenum">
              <a:rPr lang="cs-CZ" smtClean="0"/>
              <a:t>6</a:t>
            </a:fld>
            <a:endParaRPr lang="cs-CZ"/>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55" y="1484784"/>
            <a:ext cx="8551863"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1025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1280" y="-258456"/>
            <a:ext cx="8229600" cy="1143000"/>
          </a:xfrm>
        </p:spPr>
        <p:txBody>
          <a:bodyPr>
            <a:normAutofit/>
          </a:bodyPr>
          <a:lstStyle/>
          <a:p>
            <a:r>
              <a:rPr lang="en-US" sz="1800" b="1" dirty="0"/>
              <a:t>What is it K-T methodology  </a:t>
            </a:r>
            <a:r>
              <a:rPr lang="cs-CZ" sz="1800" b="1" dirty="0"/>
              <a:t>?</a:t>
            </a:r>
          </a:p>
        </p:txBody>
      </p:sp>
      <p:sp>
        <p:nvSpPr>
          <p:cNvPr id="3" name="Obdélník 2"/>
          <p:cNvSpPr/>
          <p:nvPr/>
        </p:nvSpPr>
        <p:spPr>
          <a:xfrm>
            <a:off x="351280" y="476314"/>
            <a:ext cx="7416824" cy="4708981"/>
          </a:xfrm>
          <a:prstGeom prst="rect">
            <a:avLst/>
          </a:prstGeom>
        </p:spPr>
        <p:txBody>
          <a:bodyPr wrap="square">
            <a:spAutoFit/>
          </a:bodyPr>
          <a:lstStyle/>
          <a:p>
            <a:r>
              <a:rPr lang="en-US" b="1" dirty="0" err="1"/>
              <a:t>Kepner</a:t>
            </a:r>
            <a:r>
              <a:rPr lang="en-US" b="1" dirty="0"/>
              <a:t> </a:t>
            </a:r>
            <a:r>
              <a:rPr lang="en-US" b="1" dirty="0" err="1"/>
              <a:t>Tregoe</a:t>
            </a:r>
            <a:r>
              <a:rPr lang="en-US" b="1" dirty="0"/>
              <a:t> is used for decision </a:t>
            </a:r>
            <a:r>
              <a:rPr lang="en-ZA" b="1" dirty="0"/>
              <a:t>making (</a:t>
            </a:r>
            <a:r>
              <a:rPr lang="en-ZA" b="1" dirty="0">
                <a:solidFill>
                  <a:srgbClr val="0070C0"/>
                </a:solidFill>
              </a:rPr>
              <a:t>finding best possible choice</a:t>
            </a:r>
            <a:r>
              <a:rPr lang="en-ZA" b="1" dirty="0"/>
              <a:t>) </a:t>
            </a:r>
            <a:r>
              <a:rPr lang="cs-CZ" b="1" dirty="0"/>
              <a:t>– </a:t>
            </a:r>
            <a:r>
              <a:rPr lang="cs-CZ" sz="1600" b="1" dirty="0">
                <a:solidFill>
                  <a:srgbClr val="00B050"/>
                </a:solidFill>
              </a:rPr>
              <a:t>nalezení nejlepšího možného rozhodnutí</a:t>
            </a:r>
            <a:endParaRPr lang="en-ZA" sz="1600" b="1" dirty="0">
              <a:solidFill>
                <a:srgbClr val="00B050"/>
              </a:solidFill>
            </a:endParaRPr>
          </a:p>
          <a:p>
            <a:endParaRPr lang="en-US" dirty="0"/>
          </a:p>
          <a:p>
            <a:r>
              <a:rPr lang="en-US" b="1" dirty="0">
                <a:solidFill>
                  <a:srgbClr val="FF0000"/>
                </a:solidFill>
              </a:rPr>
              <a:t>It is </a:t>
            </a:r>
            <a:r>
              <a:rPr lang="en-US" dirty="0"/>
              <a:t>a structured  methodology for </a:t>
            </a:r>
            <a:r>
              <a:rPr lang="en-US" b="1" dirty="0"/>
              <a:t>gathering information </a:t>
            </a:r>
            <a:r>
              <a:rPr lang="en-US" dirty="0"/>
              <a:t>and prioritizing and evaluating it.</a:t>
            </a:r>
            <a:r>
              <a:rPr lang="cs-CZ" dirty="0"/>
              <a:t> (</a:t>
            </a:r>
            <a:r>
              <a:rPr lang="cs-CZ" sz="1600" b="1" dirty="0">
                <a:solidFill>
                  <a:srgbClr val="00B050"/>
                </a:solidFill>
              </a:rPr>
              <a:t>strukturovaný přístup jak shromáždit informace  a dát jim správnou prioritu)</a:t>
            </a:r>
            <a:endParaRPr lang="en-US" sz="1600" b="1" dirty="0">
              <a:solidFill>
                <a:srgbClr val="00B050"/>
              </a:solidFill>
            </a:endParaRPr>
          </a:p>
          <a:p>
            <a:endParaRPr lang="en-US" dirty="0"/>
          </a:p>
          <a:p>
            <a:r>
              <a:rPr lang="en-US" b="1" dirty="0">
                <a:solidFill>
                  <a:srgbClr val="FF0000"/>
                </a:solidFill>
              </a:rPr>
              <a:t>It is </a:t>
            </a:r>
            <a:r>
              <a:rPr lang="en-US" dirty="0"/>
              <a:t>very detailed and complex method applicable in many areas, which</a:t>
            </a:r>
          </a:p>
          <a:p>
            <a:r>
              <a:rPr lang="en-US" dirty="0"/>
              <a:t>is much broader than just idea selection. </a:t>
            </a:r>
            <a:r>
              <a:rPr lang="cs-CZ" dirty="0"/>
              <a:t>(</a:t>
            </a:r>
            <a:r>
              <a:rPr lang="cs-CZ" sz="1600" b="1" dirty="0">
                <a:solidFill>
                  <a:srgbClr val="00B050"/>
                </a:solidFill>
              </a:rPr>
              <a:t>detailní a komplexní metoda , kterou je možné aplikovat v různých oblastech- není to pouze výběr plánu resp.  nápadu jak řešit problém)</a:t>
            </a:r>
            <a:endParaRPr lang="en-US" sz="1600" b="1" dirty="0">
              <a:solidFill>
                <a:srgbClr val="00B050"/>
              </a:solidFill>
            </a:endParaRPr>
          </a:p>
          <a:p>
            <a:endParaRPr lang="en-US" dirty="0"/>
          </a:p>
          <a:p>
            <a:r>
              <a:rPr lang="en-US" b="1" dirty="0">
                <a:solidFill>
                  <a:srgbClr val="FF0000"/>
                </a:solidFill>
              </a:rPr>
              <a:t>It is </a:t>
            </a:r>
            <a:r>
              <a:rPr lang="en-US" dirty="0"/>
              <a:t>called also a </a:t>
            </a:r>
            <a:r>
              <a:rPr lang="en-US" b="1" dirty="0"/>
              <a:t>root cause analysis </a:t>
            </a:r>
            <a:r>
              <a:rPr lang="en-US" dirty="0"/>
              <a:t>and decision-making method. </a:t>
            </a:r>
            <a:r>
              <a:rPr lang="cs-CZ" dirty="0"/>
              <a:t>(</a:t>
            </a:r>
            <a:r>
              <a:rPr lang="cs-CZ" sz="1600" b="1" dirty="0">
                <a:solidFill>
                  <a:srgbClr val="00B050"/>
                </a:solidFill>
              </a:rPr>
              <a:t>jde o analýzu  klíčového problému)</a:t>
            </a:r>
            <a:endParaRPr lang="en-US" sz="1600" b="1" dirty="0">
              <a:solidFill>
                <a:srgbClr val="00B050"/>
              </a:solidFill>
            </a:endParaRPr>
          </a:p>
          <a:p>
            <a:endParaRPr lang="en-US" dirty="0"/>
          </a:p>
          <a:p>
            <a:r>
              <a:rPr lang="en-US" b="1" dirty="0">
                <a:solidFill>
                  <a:srgbClr val="FF0000"/>
                </a:solidFill>
              </a:rPr>
              <a:t>It is </a:t>
            </a:r>
            <a:r>
              <a:rPr lang="en-US" dirty="0"/>
              <a:t>a step-by-step approach for systematically solving problems, making decisions, and analyzing potential risks.</a:t>
            </a:r>
          </a:p>
        </p:txBody>
      </p:sp>
      <p:sp>
        <p:nvSpPr>
          <p:cNvPr id="4" name="Zástupný symbol pro číslo snímku 3"/>
          <p:cNvSpPr>
            <a:spLocks noGrp="1"/>
          </p:cNvSpPr>
          <p:nvPr>
            <p:ph type="sldNum" sz="quarter" idx="12"/>
          </p:nvPr>
        </p:nvSpPr>
        <p:spPr/>
        <p:txBody>
          <a:bodyPr/>
          <a:lstStyle/>
          <a:p>
            <a:fld id="{CC05A776-8594-4643-8B23-C6D16F173EE0}" type="slidenum">
              <a:rPr lang="cs-CZ" smtClean="0"/>
              <a:t>7</a:t>
            </a:fld>
            <a:endParaRPr lang="cs-CZ" dirty="0"/>
          </a:p>
        </p:txBody>
      </p:sp>
      <p:sp>
        <p:nvSpPr>
          <p:cNvPr id="5" name="Výbuch 2 4"/>
          <p:cNvSpPr/>
          <p:nvPr/>
        </p:nvSpPr>
        <p:spPr>
          <a:xfrm>
            <a:off x="444641" y="5132040"/>
            <a:ext cx="598967" cy="673224"/>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p:nvPr/>
        </p:nvCxnSpPr>
        <p:spPr>
          <a:xfrm>
            <a:off x="1043608" y="5503187"/>
            <a:ext cx="1258730" cy="1"/>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flipV="1">
            <a:off x="3491880" y="5503183"/>
            <a:ext cx="936104" cy="1"/>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V="1">
            <a:off x="5868144" y="5503184"/>
            <a:ext cx="936104" cy="1"/>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V="1">
            <a:off x="4427984" y="5503187"/>
            <a:ext cx="1440160" cy="1"/>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2302338" y="5503183"/>
            <a:ext cx="1189542" cy="4"/>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Pěticípá hvězda 16"/>
          <p:cNvSpPr/>
          <p:nvPr/>
        </p:nvSpPr>
        <p:spPr>
          <a:xfrm>
            <a:off x="7075777" y="5132040"/>
            <a:ext cx="576064" cy="5760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Šipka dolů 20"/>
          <p:cNvSpPr/>
          <p:nvPr/>
        </p:nvSpPr>
        <p:spPr>
          <a:xfrm>
            <a:off x="2718477" y="5614245"/>
            <a:ext cx="432048" cy="50405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22" name="Šipka dolů 21"/>
          <p:cNvSpPr/>
          <p:nvPr/>
        </p:nvSpPr>
        <p:spPr>
          <a:xfrm>
            <a:off x="4932040" y="5614245"/>
            <a:ext cx="432048" cy="5040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cxnSp>
        <p:nvCxnSpPr>
          <p:cNvPr id="24" name="Přímá spojnice se šipkou 23"/>
          <p:cNvCxnSpPr/>
          <p:nvPr/>
        </p:nvCxnSpPr>
        <p:spPr>
          <a:xfrm>
            <a:off x="1043608" y="6453336"/>
            <a:ext cx="6032169" cy="0"/>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5868144" y="5979442"/>
            <a:ext cx="649537" cy="369332"/>
          </a:xfrm>
          <a:prstGeom prst="rect">
            <a:avLst/>
          </a:prstGeom>
          <a:noFill/>
        </p:spPr>
        <p:txBody>
          <a:bodyPr wrap="none" rtlCol="0">
            <a:spAutoFit/>
          </a:bodyPr>
          <a:lstStyle/>
          <a:p>
            <a:r>
              <a:rPr lang="cs-CZ" dirty="0" err="1"/>
              <a:t>Time</a:t>
            </a:r>
            <a:endParaRPr lang="cs-CZ" dirty="0"/>
          </a:p>
        </p:txBody>
      </p:sp>
      <p:sp>
        <p:nvSpPr>
          <p:cNvPr id="26" name="TextovéPole 25"/>
          <p:cNvSpPr txBox="1"/>
          <p:nvPr/>
        </p:nvSpPr>
        <p:spPr>
          <a:xfrm>
            <a:off x="281137" y="5820026"/>
            <a:ext cx="792140" cy="307777"/>
          </a:xfrm>
          <a:prstGeom prst="rect">
            <a:avLst/>
          </a:prstGeom>
          <a:noFill/>
        </p:spPr>
        <p:txBody>
          <a:bodyPr wrap="none" rtlCol="0">
            <a:spAutoFit/>
          </a:bodyPr>
          <a:lstStyle/>
          <a:p>
            <a:r>
              <a:rPr lang="cs-CZ" sz="1400" b="1" dirty="0"/>
              <a:t>Incident</a:t>
            </a:r>
          </a:p>
        </p:txBody>
      </p:sp>
      <p:sp>
        <p:nvSpPr>
          <p:cNvPr id="27" name="TextovéPole 26"/>
          <p:cNvSpPr txBox="1"/>
          <p:nvPr/>
        </p:nvSpPr>
        <p:spPr>
          <a:xfrm>
            <a:off x="1251062" y="5131346"/>
            <a:ext cx="843821" cy="276999"/>
          </a:xfrm>
          <a:prstGeom prst="rect">
            <a:avLst/>
          </a:prstGeom>
          <a:noFill/>
        </p:spPr>
        <p:txBody>
          <a:bodyPr wrap="none" rtlCol="0">
            <a:spAutoFit/>
          </a:bodyPr>
          <a:lstStyle/>
          <a:p>
            <a:r>
              <a:rPr lang="cs-CZ" sz="1200" b="1" dirty="0" err="1">
                <a:solidFill>
                  <a:srgbClr val="0070C0"/>
                </a:solidFill>
              </a:rPr>
              <a:t>Detection</a:t>
            </a:r>
            <a:r>
              <a:rPr lang="cs-CZ" sz="1200" b="1" dirty="0">
                <a:solidFill>
                  <a:srgbClr val="0070C0"/>
                </a:solidFill>
              </a:rPr>
              <a:t> </a:t>
            </a:r>
          </a:p>
        </p:txBody>
      </p:sp>
      <p:sp>
        <p:nvSpPr>
          <p:cNvPr id="28" name="TextovéPole 27"/>
          <p:cNvSpPr txBox="1"/>
          <p:nvPr/>
        </p:nvSpPr>
        <p:spPr>
          <a:xfrm>
            <a:off x="2518361" y="6093296"/>
            <a:ext cx="832279" cy="276999"/>
          </a:xfrm>
          <a:prstGeom prst="rect">
            <a:avLst/>
          </a:prstGeom>
          <a:noFill/>
        </p:spPr>
        <p:txBody>
          <a:bodyPr wrap="none" rtlCol="0">
            <a:spAutoFit/>
          </a:bodyPr>
          <a:lstStyle/>
          <a:p>
            <a:r>
              <a:rPr lang="en-US" sz="1200" b="1" dirty="0">
                <a:solidFill>
                  <a:srgbClr val="00B050"/>
                </a:solidFill>
              </a:rPr>
              <a:t>Diagnosis</a:t>
            </a:r>
            <a:r>
              <a:rPr lang="cs-CZ" sz="1200" b="1" dirty="0">
                <a:solidFill>
                  <a:srgbClr val="00B050"/>
                </a:solidFill>
              </a:rPr>
              <a:t> </a:t>
            </a:r>
          </a:p>
        </p:txBody>
      </p:sp>
      <p:sp>
        <p:nvSpPr>
          <p:cNvPr id="29" name="TextovéPole 28"/>
          <p:cNvSpPr txBox="1"/>
          <p:nvPr/>
        </p:nvSpPr>
        <p:spPr>
          <a:xfrm>
            <a:off x="3643499" y="5140126"/>
            <a:ext cx="632866" cy="276999"/>
          </a:xfrm>
          <a:prstGeom prst="rect">
            <a:avLst/>
          </a:prstGeom>
          <a:noFill/>
        </p:spPr>
        <p:txBody>
          <a:bodyPr wrap="none" rtlCol="0">
            <a:spAutoFit/>
          </a:bodyPr>
          <a:lstStyle/>
          <a:p>
            <a:r>
              <a:rPr lang="cs-CZ" sz="1200" b="1" dirty="0" err="1">
                <a:solidFill>
                  <a:srgbClr val="C00000"/>
                </a:solidFill>
              </a:rPr>
              <a:t>Repair</a:t>
            </a:r>
            <a:r>
              <a:rPr lang="cs-CZ" sz="1200" b="1" dirty="0">
                <a:solidFill>
                  <a:srgbClr val="C00000"/>
                </a:solidFill>
              </a:rPr>
              <a:t> </a:t>
            </a:r>
          </a:p>
        </p:txBody>
      </p:sp>
      <p:sp>
        <p:nvSpPr>
          <p:cNvPr id="30" name="TextovéPole 29"/>
          <p:cNvSpPr txBox="1"/>
          <p:nvPr/>
        </p:nvSpPr>
        <p:spPr>
          <a:xfrm>
            <a:off x="4869105" y="6093296"/>
            <a:ext cx="632866" cy="276999"/>
          </a:xfrm>
          <a:prstGeom prst="rect">
            <a:avLst/>
          </a:prstGeom>
          <a:noFill/>
        </p:spPr>
        <p:txBody>
          <a:bodyPr wrap="none" rtlCol="0">
            <a:spAutoFit/>
          </a:bodyPr>
          <a:lstStyle/>
          <a:p>
            <a:r>
              <a:rPr lang="cs-CZ" sz="1200" b="1" dirty="0" err="1">
                <a:solidFill>
                  <a:srgbClr val="C00000"/>
                </a:solidFill>
              </a:rPr>
              <a:t>Repair</a:t>
            </a:r>
            <a:r>
              <a:rPr lang="cs-CZ" sz="1200" b="1" dirty="0">
                <a:solidFill>
                  <a:srgbClr val="C00000"/>
                </a:solidFill>
              </a:rPr>
              <a:t> </a:t>
            </a:r>
          </a:p>
        </p:txBody>
      </p:sp>
      <p:sp>
        <p:nvSpPr>
          <p:cNvPr id="31" name="TextovéPole 30"/>
          <p:cNvSpPr txBox="1"/>
          <p:nvPr/>
        </p:nvSpPr>
        <p:spPr>
          <a:xfrm>
            <a:off x="6804248" y="5856331"/>
            <a:ext cx="1324273" cy="307777"/>
          </a:xfrm>
          <a:prstGeom prst="rect">
            <a:avLst/>
          </a:prstGeom>
          <a:noFill/>
        </p:spPr>
        <p:txBody>
          <a:bodyPr wrap="none" rtlCol="0">
            <a:spAutoFit/>
          </a:bodyPr>
          <a:lstStyle/>
          <a:p>
            <a:r>
              <a:rPr lang="cs-CZ" sz="1400" b="1" dirty="0" err="1">
                <a:solidFill>
                  <a:srgbClr val="0070C0"/>
                </a:solidFill>
              </a:rPr>
              <a:t>Solved</a:t>
            </a:r>
            <a:r>
              <a:rPr lang="cs-CZ" sz="1400" b="1" dirty="0">
                <a:solidFill>
                  <a:srgbClr val="0070C0"/>
                </a:solidFill>
              </a:rPr>
              <a:t> incident</a:t>
            </a:r>
          </a:p>
        </p:txBody>
      </p:sp>
      <p:sp>
        <p:nvSpPr>
          <p:cNvPr id="32" name="TextovéPole 31"/>
          <p:cNvSpPr txBox="1"/>
          <p:nvPr/>
        </p:nvSpPr>
        <p:spPr>
          <a:xfrm>
            <a:off x="5962559" y="4986237"/>
            <a:ext cx="751809" cy="307777"/>
          </a:xfrm>
          <a:prstGeom prst="rect">
            <a:avLst/>
          </a:prstGeom>
          <a:noFill/>
        </p:spPr>
        <p:txBody>
          <a:bodyPr wrap="none" rtlCol="0">
            <a:spAutoFit/>
          </a:bodyPr>
          <a:lstStyle/>
          <a:p>
            <a:r>
              <a:rPr lang="cs-CZ" sz="1400" b="1" dirty="0" err="1">
                <a:solidFill>
                  <a:srgbClr val="0070C0"/>
                </a:solidFill>
              </a:rPr>
              <a:t>Restore</a:t>
            </a:r>
            <a:endParaRPr lang="cs-CZ" sz="1400" b="1" dirty="0">
              <a:solidFill>
                <a:srgbClr val="0070C0"/>
              </a:solidFill>
            </a:endParaRPr>
          </a:p>
        </p:txBody>
      </p:sp>
      <p:sp>
        <p:nvSpPr>
          <p:cNvPr id="33" name="TextovéPole 32"/>
          <p:cNvSpPr txBox="1"/>
          <p:nvPr/>
        </p:nvSpPr>
        <p:spPr>
          <a:xfrm>
            <a:off x="960748" y="5614245"/>
            <a:ext cx="1344471" cy="646331"/>
          </a:xfrm>
          <a:prstGeom prst="rect">
            <a:avLst/>
          </a:prstGeom>
          <a:noFill/>
        </p:spPr>
        <p:txBody>
          <a:bodyPr wrap="none" rtlCol="0">
            <a:spAutoFit/>
          </a:bodyPr>
          <a:lstStyle/>
          <a:p>
            <a:pPr algn="ctr"/>
            <a:r>
              <a:rPr lang="cs-CZ" sz="1200" b="1" dirty="0">
                <a:solidFill>
                  <a:srgbClr val="0070C0"/>
                </a:solidFill>
              </a:rPr>
              <a:t>CRT</a:t>
            </a:r>
          </a:p>
          <a:p>
            <a:pPr algn="ctr"/>
            <a:r>
              <a:rPr lang="cs-CZ" sz="1200" b="1" dirty="0">
                <a:solidFill>
                  <a:srgbClr val="0070C0"/>
                </a:solidFill>
              </a:rPr>
              <a:t>K-T </a:t>
            </a:r>
          </a:p>
          <a:p>
            <a:pPr algn="ctr"/>
            <a:r>
              <a:rPr lang="cs-CZ" sz="1200" b="1" dirty="0" err="1">
                <a:solidFill>
                  <a:srgbClr val="0070C0"/>
                </a:solidFill>
              </a:rPr>
              <a:t>Ishikawa</a:t>
            </a:r>
            <a:r>
              <a:rPr lang="cs-CZ" sz="1200" b="1" dirty="0">
                <a:solidFill>
                  <a:srgbClr val="0070C0"/>
                </a:solidFill>
              </a:rPr>
              <a:t> + </a:t>
            </a:r>
            <a:r>
              <a:rPr lang="cs-CZ" sz="1200" b="1" dirty="0" err="1">
                <a:solidFill>
                  <a:srgbClr val="0070C0"/>
                </a:solidFill>
              </a:rPr>
              <a:t>Pareto</a:t>
            </a:r>
            <a:r>
              <a:rPr lang="cs-CZ" sz="1200" b="1" dirty="0">
                <a:solidFill>
                  <a:srgbClr val="0070C0"/>
                </a:solidFill>
              </a:rPr>
              <a:t> </a:t>
            </a:r>
          </a:p>
        </p:txBody>
      </p:sp>
    </p:spTree>
    <p:extLst>
      <p:ext uri="{BB962C8B-B14F-4D97-AF65-F5344CB8AC3E}">
        <p14:creationId xmlns:p14="http://schemas.microsoft.com/office/powerpoint/2010/main" val="2902225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K-T </a:t>
            </a:r>
            <a:r>
              <a:rPr lang="cs-CZ" dirty="0" err="1"/>
              <a:t>areas</a:t>
            </a:r>
            <a:endParaRPr lang="cs-CZ" dirty="0"/>
          </a:p>
        </p:txBody>
      </p:sp>
      <p:sp>
        <p:nvSpPr>
          <p:cNvPr id="3" name="Zástupný symbol pro číslo snímku 2"/>
          <p:cNvSpPr>
            <a:spLocks noGrp="1"/>
          </p:cNvSpPr>
          <p:nvPr>
            <p:ph type="sldNum" sz="quarter" idx="12"/>
          </p:nvPr>
        </p:nvSpPr>
        <p:spPr/>
        <p:txBody>
          <a:bodyPr/>
          <a:lstStyle/>
          <a:p>
            <a:fld id="{CC05A776-8594-4643-8B23-C6D16F173EE0}" type="slidenum">
              <a:rPr lang="cs-CZ" smtClean="0"/>
              <a:t>8</a:t>
            </a:fld>
            <a:endParaRPr lang="cs-CZ"/>
          </a:p>
        </p:txBody>
      </p:sp>
      <p:sp>
        <p:nvSpPr>
          <p:cNvPr id="4" name="Rovnoramenný trojúhelník 3"/>
          <p:cNvSpPr/>
          <p:nvPr/>
        </p:nvSpPr>
        <p:spPr>
          <a:xfrm>
            <a:off x="4806704" y="2962260"/>
            <a:ext cx="2292414" cy="1371601"/>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Rovnoramenný trojúhelník 4"/>
          <p:cNvSpPr/>
          <p:nvPr/>
        </p:nvSpPr>
        <p:spPr>
          <a:xfrm>
            <a:off x="3549409" y="1589709"/>
            <a:ext cx="2384822" cy="1368055"/>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rPr>
              <a:t>Other possible problem analysis</a:t>
            </a:r>
          </a:p>
        </p:txBody>
      </p:sp>
      <p:sp>
        <p:nvSpPr>
          <p:cNvPr id="6" name="Rovnoramenný trojúhelník 5"/>
          <p:cNvSpPr/>
          <p:nvPr/>
        </p:nvSpPr>
        <p:spPr>
          <a:xfrm>
            <a:off x="2292114" y="2957764"/>
            <a:ext cx="2514590" cy="1380591"/>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FF0000"/>
                </a:solidFill>
              </a:rPr>
              <a:t>Decision </a:t>
            </a:r>
          </a:p>
          <a:p>
            <a:pPr algn="ctr"/>
            <a:r>
              <a:rPr lang="en-ZA" dirty="0">
                <a:solidFill>
                  <a:srgbClr val="FF0000"/>
                </a:solidFill>
              </a:rPr>
              <a:t>analysis</a:t>
            </a:r>
          </a:p>
        </p:txBody>
      </p:sp>
      <p:sp>
        <p:nvSpPr>
          <p:cNvPr id="8" name="TextovéPole 7"/>
          <p:cNvSpPr txBox="1"/>
          <p:nvPr/>
        </p:nvSpPr>
        <p:spPr>
          <a:xfrm>
            <a:off x="268954" y="4657359"/>
            <a:ext cx="7761654" cy="1754326"/>
          </a:xfrm>
          <a:prstGeom prst="rect">
            <a:avLst/>
          </a:prstGeom>
          <a:noFill/>
        </p:spPr>
        <p:txBody>
          <a:bodyPr wrap="square" rtlCol="0">
            <a:spAutoFit/>
          </a:bodyPr>
          <a:lstStyle/>
          <a:p>
            <a:r>
              <a:rPr lang="cs-CZ" dirty="0">
                <a:solidFill>
                  <a:srgbClr val="0070C0"/>
                </a:solidFill>
              </a:rPr>
              <a:t>         </a:t>
            </a:r>
          </a:p>
          <a:p>
            <a:pPr algn="ctr"/>
            <a:r>
              <a:rPr lang="cs-CZ" dirty="0"/>
              <a:t>    1.         </a:t>
            </a:r>
            <a:r>
              <a:rPr lang="en-ZA" dirty="0"/>
              <a:t>Assessment (appraisal) – priorities assigned to  current situation</a:t>
            </a:r>
          </a:p>
          <a:p>
            <a:r>
              <a:rPr lang="en-ZA" b="1" dirty="0">
                <a:solidFill>
                  <a:srgbClr val="0070C0"/>
                </a:solidFill>
              </a:rPr>
              <a:t>           </a:t>
            </a:r>
            <a:r>
              <a:rPr lang="cs-CZ" b="1" dirty="0">
                <a:solidFill>
                  <a:srgbClr val="0070C0"/>
                </a:solidFill>
              </a:rPr>
              <a:t> </a:t>
            </a:r>
            <a:r>
              <a:rPr lang="en-ZA" b="1" dirty="0">
                <a:solidFill>
                  <a:srgbClr val="0070C0"/>
                </a:solidFill>
              </a:rPr>
              <a:t>2.         Existing Problem analysis – to fin</a:t>
            </a:r>
            <a:r>
              <a:rPr lang="cs-CZ" b="1" dirty="0">
                <a:solidFill>
                  <a:srgbClr val="0070C0"/>
                </a:solidFill>
              </a:rPr>
              <a:t>d</a:t>
            </a:r>
            <a:r>
              <a:rPr lang="en-ZA" b="1" dirty="0">
                <a:solidFill>
                  <a:srgbClr val="0070C0"/>
                </a:solidFill>
              </a:rPr>
              <a:t> root problem (cause)</a:t>
            </a:r>
            <a:r>
              <a:rPr lang="cs-CZ" b="1" dirty="0">
                <a:solidFill>
                  <a:srgbClr val="0070C0"/>
                </a:solidFill>
              </a:rPr>
              <a:t> </a:t>
            </a:r>
            <a:endParaRPr lang="en-ZA" b="1" dirty="0">
              <a:solidFill>
                <a:srgbClr val="0070C0"/>
              </a:solidFill>
            </a:endParaRPr>
          </a:p>
          <a:p>
            <a:r>
              <a:rPr lang="en-ZA" dirty="0">
                <a:solidFill>
                  <a:srgbClr val="FF0000"/>
                </a:solidFill>
              </a:rPr>
              <a:t>           </a:t>
            </a:r>
            <a:r>
              <a:rPr lang="cs-CZ" dirty="0">
                <a:solidFill>
                  <a:srgbClr val="FF0000"/>
                </a:solidFill>
              </a:rPr>
              <a:t> </a:t>
            </a:r>
            <a:r>
              <a:rPr lang="en-ZA" dirty="0">
                <a:solidFill>
                  <a:srgbClr val="FF0000"/>
                </a:solidFill>
              </a:rPr>
              <a:t>3.         </a:t>
            </a:r>
            <a:r>
              <a:rPr lang="en-ZA" b="1" dirty="0">
                <a:solidFill>
                  <a:srgbClr val="FF0000"/>
                </a:solidFill>
              </a:rPr>
              <a:t>Decision analysis </a:t>
            </a:r>
            <a:r>
              <a:rPr lang="en-ZA" dirty="0">
                <a:solidFill>
                  <a:srgbClr val="FF0000"/>
                </a:solidFill>
              </a:rPr>
              <a:t>– to select way to react</a:t>
            </a:r>
            <a:r>
              <a:rPr lang="cs-CZ" dirty="0">
                <a:solidFill>
                  <a:srgbClr val="FF0000"/>
                </a:solidFill>
              </a:rPr>
              <a:t> (</a:t>
            </a:r>
            <a:r>
              <a:rPr lang="cs-CZ" dirty="0" err="1">
                <a:solidFill>
                  <a:srgbClr val="FF0000"/>
                </a:solidFill>
              </a:rPr>
              <a:t>MaxiMax,Maxi.Min</a:t>
            </a:r>
            <a:r>
              <a:rPr lang="cs-CZ" dirty="0">
                <a:solidFill>
                  <a:srgbClr val="FF0000"/>
                </a:solidFill>
              </a:rPr>
              <a:t>,..)</a:t>
            </a:r>
            <a:endParaRPr lang="en-ZA" dirty="0">
              <a:solidFill>
                <a:srgbClr val="0070C0"/>
              </a:solidFill>
            </a:endParaRPr>
          </a:p>
          <a:p>
            <a:r>
              <a:rPr lang="en-ZA" dirty="0"/>
              <a:t>          </a:t>
            </a:r>
            <a:r>
              <a:rPr lang="cs-CZ" dirty="0"/>
              <a:t> </a:t>
            </a:r>
            <a:r>
              <a:rPr lang="en-ZA" dirty="0"/>
              <a:t> </a:t>
            </a:r>
            <a:r>
              <a:rPr lang="en-ZA" b="1" dirty="0">
                <a:solidFill>
                  <a:srgbClr val="C00000"/>
                </a:solidFill>
              </a:rPr>
              <a:t>4.</a:t>
            </a:r>
            <a:r>
              <a:rPr lang="en-ZA" dirty="0"/>
              <a:t>	       </a:t>
            </a:r>
            <a:r>
              <a:rPr lang="en-ZA" b="1" dirty="0">
                <a:solidFill>
                  <a:srgbClr val="C00000"/>
                </a:solidFill>
              </a:rPr>
              <a:t>Future problem analysis  </a:t>
            </a:r>
            <a:r>
              <a:rPr lang="en-ZA" dirty="0">
                <a:solidFill>
                  <a:srgbClr val="C00000"/>
                </a:solidFill>
              </a:rPr>
              <a:t>(risk analysis)</a:t>
            </a:r>
          </a:p>
          <a:p>
            <a:endParaRPr lang="cs-CZ" dirty="0">
              <a:solidFill>
                <a:srgbClr val="C00000"/>
              </a:solidFill>
            </a:endParaRPr>
          </a:p>
        </p:txBody>
      </p:sp>
      <p:sp>
        <p:nvSpPr>
          <p:cNvPr id="9" name="TextovéPole 8"/>
          <p:cNvSpPr txBox="1"/>
          <p:nvPr/>
        </p:nvSpPr>
        <p:spPr>
          <a:xfrm>
            <a:off x="5387747" y="3331874"/>
            <a:ext cx="3240360" cy="1015663"/>
          </a:xfrm>
          <a:prstGeom prst="rect">
            <a:avLst/>
          </a:prstGeom>
          <a:noFill/>
        </p:spPr>
        <p:txBody>
          <a:bodyPr wrap="square" rtlCol="0">
            <a:spAutoFit/>
          </a:bodyPr>
          <a:lstStyle/>
          <a:p>
            <a:r>
              <a:rPr lang="cs-CZ" dirty="0">
                <a:solidFill>
                  <a:srgbClr val="0070C0"/>
                </a:solidFill>
              </a:rPr>
              <a:t>  </a:t>
            </a:r>
          </a:p>
          <a:p>
            <a:r>
              <a:rPr lang="cs-CZ" sz="1400" dirty="0">
                <a:solidFill>
                  <a:srgbClr val="0070C0"/>
                </a:solidFill>
              </a:rPr>
              <a:t>   </a:t>
            </a:r>
            <a:r>
              <a:rPr lang="en-ZA" sz="1400" b="1" dirty="0">
                <a:solidFill>
                  <a:srgbClr val="0070C0"/>
                </a:solidFill>
              </a:rPr>
              <a:t>Existing</a:t>
            </a:r>
          </a:p>
          <a:p>
            <a:r>
              <a:rPr lang="en-ZA" sz="1400" b="1" dirty="0">
                <a:solidFill>
                  <a:srgbClr val="0070C0"/>
                </a:solidFill>
              </a:rPr>
              <a:t>   problem  </a:t>
            </a:r>
          </a:p>
          <a:p>
            <a:r>
              <a:rPr lang="en-ZA" sz="1400" b="1" dirty="0">
                <a:solidFill>
                  <a:srgbClr val="0070C0"/>
                </a:solidFill>
              </a:rPr>
              <a:t>    analysis</a:t>
            </a:r>
          </a:p>
        </p:txBody>
      </p:sp>
      <p:sp>
        <p:nvSpPr>
          <p:cNvPr id="10" name="TextovéPole 9"/>
          <p:cNvSpPr txBox="1"/>
          <p:nvPr/>
        </p:nvSpPr>
        <p:spPr>
          <a:xfrm>
            <a:off x="4149781" y="3100318"/>
            <a:ext cx="2016224" cy="646331"/>
          </a:xfrm>
          <a:prstGeom prst="rect">
            <a:avLst/>
          </a:prstGeom>
          <a:noFill/>
        </p:spPr>
        <p:txBody>
          <a:bodyPr wrap="square" rtlCol="0">
            <a:spAutoFit/>
          </a:bodyPr>
          <a:lstStyle/>
          <a:p>
            <a:r>
              <a:rPr lang="en-US" dirty="0"/>
              <a:t>Assessment</a:t>
            </a:r>
            <a:endParaRPr lang="cs-CZ" dirty="0"/>
          </a:p>
          <a:p>
            <a:r>
              <a:rPr lang="cs-CZ" dirty="0"/>
              <a:t> (</a:t>
            </a:r>
            <a:r>
              <a:rPr lang="cs-CZ" dirty="0" err="1"/>
              <a:t>Appraisal</a:t>
            </a:r>
            <a:r>
              <a:rPr lang="cs-CZ" dirty="0"/>
              <a:t>)</a:t>
            </a:r>
            <a:endParaRPr lang="en-US" dirty="0"/>
          </a:p>
        </p:txBody>
      </p:sp>
      <p:cxnSp>
        <p:nvCxnSpPr>
          <p:cNvPr id="12" name="Přímá spojnice se šipkou 11"/>
          <p:cNvCxnSpPr/>
          <p:nvPr/>
        </p:nvCxnSpPr>
        <p:spPr>
          <a:xfrm>
            <a:off x="5387747" y="3100318"/>
            <a:ext cx="565164" cy="3693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flipH="1">
            <a:off x="4149781" y="3964529"/>
            <a:ext cx="123796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flipV="1">
            <a:off x="3721734" y="2780928"/>
            <a:ext cx="428047" cy="6887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5874982" y="6431562"/>
            <a:ext cx="2448272" cy="261610"/>
          </a:xfrm>
          <a:prstGeom prst="rect">
            <a:avLst/>
          </a:prstGeom>
          <a:noFill/>
        </p:spPr>
        <p:txBody>
          <a:bodyPr wrap="square" rtlCol="0">
            <a:spAutoFit/>
          </a:bodyPr>
          <a:lstStyle/>
          <a:p>
            <a:r>
              <a:rPr lang="cs-CZ" sz="1100" b="1" dirty="0"/>
              <a:t>Source : </a:t>
            </a:r>
            <a:r>
              <a:rPr lang="cs-CZ" sz="1100" dirty="0" err="1"/>
              <a:t>Kepner-Tregoe</a:t>
            </a:r>
            <a:endParaRPr lang="cs-CZ" sz="1100" dirty="0"/>
          </a:p>
        </p:txBody>
      </p:sp>
      <p:sp>
        <p:nvSpPr>
          <p:cNvPr id="11" name="TextovéPole 10"/>
          <p:cNvSpPr txBox="1"/>
          <p:nvPr/>
        </p:nvSpPr>
        <p:spPr>
          <a:xfrm>
            <a:off x="1110688" y="6416173"/>
            <a:ext cx="3685881" cy="276999"/>
          </a:xfrm>
          <a:prstGeom prst="rect">
            <a:avLst/>
          </a:prstGeom>
          <a:noFill/>
        </p:spPr>
        <p:txBody>
          <a:bodyPr wrap="none" rtlCol="0">
            <a:spAutoFit/>
          </a:bodyPr>
          <a:lstStyle/>
          <a:p>
            <a:r>
              <a:rPr lang="cs-CZ" sz="1200" dirty="0" err="1"/>
              <a:t>Appraisal</a:t>
            </a:r>
            <a:r>
              <a:rPr lang="cs-CZ" sz="1200" dirty="0"/>
              <a:t>=</a:t>
            </a:r>
            <a:r>
              <a:rPr lang="cs-CZ" sz="1200" dirty="0" err="1"/>
              <a:t>review</a:t>
            </a:r>
            <a:r>
              <a:rPr lang="cs-CZ" sz="1200" dirty="0"/>
              <a:t>= </a:t>
            </a:r>
            <a:r>
              <a:rPr lang="cs-CZ" sz="1200" dirty="0" err="1"/>
              <a:t>assessment</a:t>
            </a:r>
            <a:r>
              <a:rPr lang="cs-CZ" sz="1200" dirty="0"/>
              <a:t>=</a:t>
            </a:r>
            <a:r>
              <a:rPr lang="cs-CZ" sz="1200" dirty="0" err="1"/>
              <a:t>evaluation</a:t>
            </a:r>
            <a:r>
              <a:rPr lang="cs-CZ" sz="1200" dirty="0"/>
              <a:t> = </a:t>
            </a:r>
            <a:r>
              <a:rPr lang="cs-CZ" sz="1200" b="1" dirty="0">
                <a:solidFill>
                  <a:srgbClr val="00B050"/>
                </a:solidFill>
              </a:rPr>
              <a:t>Hodnocení </a:t>
            </a:r>
          </a:p>
        </p:txBody>
      </p:sp>
    </p:spTree>
    <p:extLst>
      <p:ext uri="{BB962C8B-B14F-4D97-AF65-F5344CB8AC3E}">
        <p14:creationId xmlns:p14="http://schemas.microsoft.com/office/powerpoint/2010/main" val="311555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CRT-</a:t>
            </a:r>
            <a:r>
              <a:rPr lang="cs-CZ" dirty="0" err="1"/>
              <a:t>Ishikawa</a:t>
            </a:r>
            <a:endParaRPr lang="cs-CZ" dirty="0"/>
          </a:p>
        </p:txBody>
      </p:sp>
      <p:sp>
        <p:nvSpPr>
          <p:cNvPr id="4" name="Zástupný symbol pro číslo snímku 3"/>
          <p:cNvSpPr>
            <a:spLocks noGrp="1"/>
          </p:cNvSpPr>
          <p:nvPr>
            <p:ph type="sldNum" sz="quarter" idx="12"/>
          </p:nvPr>
        </p:nvSpPr>
        <p:spPr/>
        <p:txBody>
          <a:bodyPr/>
          <a:lstStyle/>
          <a:p>
            <a:fld id="{CC05A776-8594-4643-8B23-C6D16F173EE0}" type="slidenum">
              <a:rPr lang="cs-CZ" smtClean="0"/>
              <a:t>9</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5264" y="1382613"/>
            <a:ext cx="3487737" cy="221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ál 5"/>
          <p:cNvSpPr/>
          <p:nvPr/>
        </p:nvSpPr>
        <p:spPr>
          <a:xfrm>
            <a:off x="7353648" y="2368451"/>
            <a:ext cx="430212" cy="241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800" b="1" dirty="0"/>
              <a:t>12</a:t>
            </a:r>
          </a:p>
        </p:txBody>
      </p:sp>
      <p:sp>
        <p:nvSpPr>
          <p:cNvPr id="7" name="Ovál 6"/>
          <p:cNvSpPr/>
          <p:nvPr/>
        </p:nvSpPr>
        <p:spPr>
          <a:xfrm>
            <a:off x="4770364" y="2852638"/>
            <a:ext cx="254000" cy="2413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000" b="1" dirty="0"/>
              <a:t>1</a:t>
            </a:r>
          </a:p>
        </p:txBody>
      </p:sp>
      <p:sp>
        <p:nvSpPr>
          <p:cNvPr id="8" name="Ovál 7"/>
          <p:cNvSpPr/>
          <p:nvPr/>
        </p:nvSpPr>
        <p:spPr>
          <a:xfrm>
            <a:off x="4955728" y="2601813"/>
            <a:ext cx="254000" cy="2428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000" b="1" dirty="0"/>
              <a:t>2</a:t>
            </a:r>
          </a:p>
        </p:txBody>
      </p:sp>
      <p:sp>
        <p:nvSpPr>
          <p:cNvPr id="9" name="Ovál 8"/>
          <p:cNvSpPr/>
          <p:nvPr/>
        </p:nvSpPr>
        <p:spPr>
          <a:xfrm>
            <a:off x="5634385" y="1884263"/>
            <a:ext cx="254000" cy="241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000" b="1" dirty="0"/>
              <a:t>3</a:t>
            </a:r>
          </a:p>
        </p:txBody>
      </p:sp>
      <p:sp>
        <p:nvSpPr>
          <p:cNvPr id="10" name="Ovál 9"/>
          <p:cNvSpPr/>
          <p:nvPr/>
        </p:nvSpPr>
        <p:spPr>
          <a:xfrm>
            <a:off x="5868541" y="2133501"/>
            <a:ext cx="255587" cy="2428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000" b="1" dirty="0"/>
              <a:t>7</a:t>
            </a:r>
          </a:p>
        </p:txBody>
      </p:sp>
      <p:sp>
        <p:nvSpPr>
          <p:cNvPr id="11" name="Ovál 10"/>
          <p:cNvSpPr/>
          <p:nvPr/>
        </p:nvSpPr>
        <p:spPr>
          <a:xfrm>
            <a:off x="4791423" y="1919188"/>
            <a:ext cx="254000" cy="241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000" b="1" dirty="0"/>
              <a:t>4</a:t>
            </a:r>
          </a:p>
        </p:txBody>
      </p:sp>
      <p:sp>
        <p:nvSpPr>
          <p:cNvPr id="12" name="Ovál 11"/>
          <p:cNvSpPr/>
          <p:nvPr/>
        </p:nvSpPr>
        <p:spPr>
          <a:xfrm>
            <a:off x="5736778" y="2811363"/>
            <a:ext cx="255588" cy="2428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000" b="1" dirty="0"/>
              <a:t>6</a:t>
            </a:r>
          </a:p>
        </p:txBody>
      </p:sp>
      <p:sp>
        <p:nvSpPr>
          <p:cNvPr id="13" name="Ovál 12"/>
          <p:cNvSpPr/>
          <p:nvPr/>
        </p:nvSpPr>
        <p:spPr>
          <a:xfrm>
            <a:off x="1999754" y="3354288"/>
            <a:ext cx="254000" cy="2413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000" b="1" dirty="0"/>
              <a:t>1</a:t>
            </a:r>
          </a:p>
        </p:txBody>
      </p:sp>
      <p:sp>
        <p:nvSpPr>
          <p:cNvPr id="14" name="Ovál 13"/>
          <p:cNvSpPr/>
          <p:nvPr/>
        </p:nvSpPr>
        <p:spPr>
          <a:xfrm>
            <a:off x="1657648" y="2397819"/>
            <a:ext cx="254000" cy="2428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000" b="1" dirty="0"/>
              <a:t>2</a:t>
            </a:r>
          </a:p>
        </p:txBody>
      </p:sp>
      <p:sp>
        <p:nvSpPr>
          <p:cNvPr id="15" name="Ovál 14"/>
          <p:cNvSpPr/>
          <p:nvPr/>
        </p:nvSpPr>
        <p:spPr>
          <a:xfrm>
            <a:off x="2860909" y="1560458"/>
            <a:ext cx="254000" cy="241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000" b="1" dirty="0"/>
              <a:t>3</a:t>
            </a:r>
          </a:p>
        </p:txBody>
      </p:sp>
      <p:sp>
        <p:nvSpPr>
          <p:cNvPr id="16" name="Ovál 15"/>
          <p:cNvSpPr/>
          <p:nvPr/>
        </p:nvSpPr>
        <p:spPr>
          <a:xfrm>
            <a:off x="2409843" y="2006302"/>
            <a:ext cx="255587" cy="2428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000" b="1" dirty="0"/>
              <a:t>7</a:t>
            </a:r>
          </a:p>
        </p:txBody>
      </p:sp>
      <p:sp>
        <p:nvSpPr>
          <p:cNvPr id="17" name="Ovál 16"/>
          <p:cNvSpPr/>
          <p:nvPr/>
        </p:nvSpPr>
        <p:spPr>
          <a:xfrm>
            <a:off x="1225055" y="1763613"/>
            <a:ext cx="254000" cy="241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000" b="1" dirty="0"/>
              <a:t>4</a:t>
            </a:r>
          </a:p>
        </p:txBody>
      </p:sp>
      <p:sp>
        <p:nvSpPr>
          <p:cNvPr id="18" name="Ovál 17"/>
          <p:cNvSpPr/>
          <p:nvPr/>
        </p:nvSpPr>
        <p:spPr>
          <a:xfrm>
            <a:off x="2424410" y="2813501"/>
            <a:ext cx="255588" cy="2428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000" b="1" dirty="0"/>
              <a:t>6</a:t>
            </a:r>
          </a:p>
        </p:txBody>
      </p:sp>
      <p:graphicFrame>
        <p:nvGraphicFramePr>
          <p:cNvPr id="19" name="Tabulka 18"/>
          <p:cNvGraphicFramePr>
            <a:graphicFrameLocks noGrp="1"/>
          </p:cNvGraphicFramePr>
          <p:nvPr>
            <p:extLst>
              <p:ext uri="{D42A27DB-BD31-4B8C-83A1-F6EECF244321}">
                <p14:modId xmlns:p14="http://schemas.microsoft.com/office/powerpoint/2010/main" val="1090533974"/>
              </p:ext>
            </p:extLst>
          </p:nvPr>
        </p:nvGraphicFramePr>
        <p:xfrm>
          <a:off x="4491385" y="3717032"/>
          <a:ext cx="2539999" cy="762000"/>
        </p:xfrm>
        <a:graphic>
          <a:graphicData uri="http://schemas.openxmlformats.org/drawingml/2006/table">
            <a:tbl>
              <a:tblPr>
                <a:tableStyleId>{5C22544A-7EE6-4342-B048-85BDC9FD1C3A}</a:tableStyleId>
              </a:tblPr>
              <a:tblGrid>
                <a:gridCol w="608839">
                  <a:extLst>
                    <a:ext uri="{9D8B030D-6E8A-4147-A177-3AD203B41FA5}">
                      <a16:colId xmlns:a16="http://schemas.microsoft.com/office/drawing/2014/main" val="20000"/>
                    </a:ext>
                  </a:extLst>
                </a:gridCol>
                <a:gridCol w="263864">
                  <a:extLst>
                    <a:ext uri="{9D8B030D-6E8A-4147-A177-3AD203B41FA5}">
                      <a16:colId xmlns:a16="http://schemas.microsoft.com/office/drawing/2014/main" val="20001"/>
                    </a:ext>
                  </a:extLst>
                </a:gridCol>
                <a:gridCol w="332291">
                  <a:extLst>
                    <a:ext uri="{9D8B030D-6E8A-4147-A177-3AD203B41FA5}">
                      <a16:colId xmlns:a16="http://schemas.microsoft.com/office/drawing/2014/main" val="20002"/>
                    </a:ext>
                  </a:extLst>
                </a:gridCol>
                <a:gridCol w="291735">
                  <a:extLst>
                    <a:ext uri="{9D8B030D-6E8A-4147-A177-3AD203B41FA5}">
                      <a16:colId xmlns:a16="http://schemas.microsoft.com/office/drawing/2014/main" val="20003"/>
                    </a:ext>
                  </a:extLst>
                </a:gridCol>
                <a:gridCol w="304419">
                  <a:extLst>
                    <a:ext uri="{9D8B030D-6E8A-4147-A177-3AD203B41FA5}">
                      <a16:colId xmlns:a16="http://schemas.microsoft.com/office/drawing/2014/main" val="20004"/>
                    </a:ext>
                  </a:extLst>
                </a:gridCol>
                <a:gridCol w="371011">
                  <a:extLst>
                    <a:ext uri="{9D8B030D-6E8A-4147-A177-3AD203B41FA5}">
                      <a16:colId xmlns:a16="http://schemas.microsoft.com/office/drawing/2014/main" val="20005"/>
                    </a:ext>
                  </a:extLst>
                </a:gridCol>
                <a:gridCol w="367840">
                  <a:extLst>
                    <a:ext uri="{9D8B030D-6E8A-4147-A177-3AD203B41FA5}">
                      <a16:colId xmlns:a16="http://schemas.microsoft.com/office/drawing/2014/main" val="20006"/>
                    </a:ext>
                  </a:extLst>
                </a:gridCol>
              </a:tblGrid>
              <a:tr h="190500">
                <a:tc>
                  <a:txBody>
                    <a:bodyPr/>
                    <a:lstStyle/>
                    <a:p>
                      <a:pPr algn="ctr"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solidFill>
                            <a:schemeClr val="bg1"/>
                          </a:solidFill>
                          <a:effectLst/>
                        </a:rPr>
                        <a:t>1</a:t>
                      </a:r>
                      <a:endParaRPr lang="cs-CZ" sz="1100" b="1" i="0" u="none" strike="noStrike" dirty="0">
                        <a:solidFill>
                          <a:schemeClr val="bg1"/>
                        </a:solidFill>
                        <a:effectLst/>
                        <a:latin typeface="Calibri"/>
                      </a:endParaRPr>
                    </a:p>
                  </a:txBody>
                  <a:tcPr marL="9525" marR="9525" marT="9525" marB="0" anchor="b">
                    <a:solidFill>
                      <a:schemeClr val="accent5">
                        <a:lumMod val="60000"/>
                        <a:lumOff val="40000"/>
                      </a:schemeClr>
                    </a:solidFill>
                  </a:tcPr>
                </a:tc>
                <a:tc>
                  <a:txBody>
                    <a:bodyPr/>
                    <a:lstStyle/>
                    <a:p>
                      <a:pPr algn="ctr" fontAlgn="b"/>
                      <a:r>
                        <a:rPr lang="cs-CZ" sz="1100" u="none" strike="noStrike" dirty="0">
                          <a:solidFill>
                            <a:schemeClr val="bg1"/>
                          </a:solidFill>
                          <a:effectLst/>
                        </a:rPr>
                        <a:t>2</a:t>
                      </a:r>
                      <a:endParaRPr lang="cs-CZ" sz="1100" b="1" i="0" u="none" strike="noStrike" dirty="0">
                        <a:solidFill>
                          <a:schemeClr val="bg1"/>
                        </a:solidFill>
                        <a:effectLst/>
                        <a:latin typeface="Calibri"/>
                      </a:endParaRPr>
                    </a:p>
                  </a:txBody>
                  <a:tcPr marL="9525" marR="9525" marT="9525" marB="0" anchor="b">
                    <a:solidFill>
                      <a:srgbClr val="FF3300"/>
                    </a:solidFill>
                  </a:tcPr>
                </a:tc>
                <a:tc>
                  <a:txBody>
                    <a:bodyPr/>
                    <a:lstStyle/>
                    <a:p>
                      <a:pPr algn="ctr" fontAlgn="b"/>
                      <a:r>
                        <a:rPr lang="cs-CZ" sz="1100" u="none" strike="noStrike" dirty="0">
                          <a:solidFill>
                            <a:schemeClr val="bg1"/>
                          </a:solidFill>
                          <a:effectLst/>
                        </a:rPr>
                        <a:t>3</a:t>
                      </a:r>
                      <a:endParaRPr lang="cs-CZ" sz="1100" b="1" i="0" u="none" strike="noStrike" dirty="0">
                        <a:solidFill>
                          <a:schemeClr val="bg1"/>
                        </a:solidFill>
                        <a:effectLst/>
                        <a:latin typeface="Calibri"/>
                      </a:endParaRPr>
                    </a:p>
                  </a:txBody>
                  <a:tcPr marL="9525" marR="9525" marT="9525" marB="0" anchor="b">
                    <a:solidFill>
                      <a:srgbClr val="FF3300"/>
                    </a:solidFill>
                  </a:tcPr>
                </a:tc>
                <a:tc>
                  <a:txBody>
                    <a:bodyPr/>
                    <a:lstStyle/>
                    <a:p>
                      <a:pPr algn="ctr" fontAlgn="b"/>
                      <a:r>
                        <a:rPr lang="cs-CZ" sz="1100" u="none" strike="noStrike" dirty="0">
                          <a:solidFill>
                            <a:schemeClr val="bg1"/>
                          </a:solidFill>
                          <a:effectLst/>
                        </a:rPr>
                        <a:t>4</a:t>
                      </a:r>
                      <a:endParaRPr lang="cs-CZ" sz="1100" b="1" i="0" u="none" strike="noStrike" dirty="0">
                        <a:solidFill>
                          <a:schemeClr val="bg1"/>
                        </a:solidFill>
                        <a:effectLst/>
                        <a:latin typeface="Calibri"/>
                      </a:endParaRPr>
                    </a:p>
                  </a:txBody>
                  <a:tcPr marL="9525" marR="9525" marT="9525" marB="0" anchor="b">
                    <a:solidFill>
                      <a:srgbClr val="FF3300"/>
                    </a:solidFill>
                  </a:tcPr>
                </a:tc>
                <a:tc>
                  <a:txBody>
                    <a:bodyPr/>
                    <a:lstStyle/>
                    <a:p>
                      <a:pPr algn="ctr" fontAlgn="b"/>
                      <a:r>
                        <a:rPr lang="cs-CZ" sz="1100" u="none" strike="noStrike" dirty="0">
                          <a:solidFill>
                            <a:schemeClr val="bg1"/>
                          </a:solidFill>
                          <a:effectLst/>
                        </a:rPr>
                        <a:t>6</a:t>
                      </a:r>
                      <a:endParaRPr lang="cs-CZ" sz="1100" b="1" i="0" u="none" strike="noStrike" dirty="0">
                        <a:solidFill>
                          <a:schemeClr val="bg1"/>
                        </a:solidFill>
                        <a:effectLst/>
                        <a:latin typeface="Calibri"/>
                      </a:endParaRPr>
                    </a:p>
                  </a:txBody>
                  <a:tcPr marL="9525" marR="9525" marT="9525" marB="0" anchor="b">
                    <a:solidFill>
                      <a:srgbClr val="FF3300"/>
                    </a:solidFill>
                  </a:tcPr>
                </a:tc>
                <a:tc>
                  <a:txBody>
                    <a:bodyPr/>
                    <a:lstStyle/>
                    <a:p>
                      <a:pPr algn="ctr" fontAlgn="b"/>
                      <a:r>
                        <a:rPr lang="cs-CZ" sz="1100" u="none" strike="noStrike" dirty="0">
                          <a:solidFill>
                            <a:schemeClr val="bg1"/>
                          </a:solidFill>
                          <a:effectLst/>
                        </a:rPr>
                        <a:t>7</a:t>
                      </a:r>
                      <a:endParaRPr lang="cs-CZ" sz="1100" b="1" i="0" u="none" strike="noStrike" dirty="0">
                        <a:solidFill>
                          <a:schemeClr val="bg1"/>
                        </a:solidFill>
                        <a:effectLst/>
                        <a:latin typeface="Calibri"/>
                      </a:endParaRPr>
                    </a:p>
                  </a:txBody>
                  <a:tcPr marL="9525" marR="9525" marT="9525" marB="0" anchor="b">
                    <a:solidFill>
                      <a:srgbClr val="FF3300"/>
                    </a:solidFill>
                  </a:tcPr>
                </a:tc>
                <a:extLst>
                  <a:ext uri="{0D108BD9-81ED-4DB2-BD59-A6C34878D82A}">
                    <a16:rowId xmlns:a16="http://schemas.microsoft.com/office/drawing/2014/main" val="10000"/>
                  </a:ext>
                </a:extLst>
              </a:tr>
              <a:tr h="190500">
                <a:tc>
                  <a:txBody>
                    <a:bodyPr/>
                    <a:lstStyle/>
                    <a:p>
                      <a:pPr algn="ctr" fontAlgn="b"/>
                      <a:r>
                        <a:rPr lang="cs-CZ" sz="1100" u="none" strike="noStrike">
                          <a:effectLst/>
                        </a:rPr>
                        <a:t>John</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8</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7</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4</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6</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ctr" fontAlgn="b"/>
                      <a:r>
                        <a:rPr lang="cs-CZ" sz="1100" u="none" strike="noStrike">
                          <a:effectLst/>
                        </a:rPr>
                        <a:t>Caroline</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9</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7</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8</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6</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cs-CZ" sz="1100" u="none" strike="noStrike" dirty="0" err="1">
                          <a:solidFill>
                            <a:srgbClr val="0033CC"/>
                          </a:solidFill>
                          <a:effectLst/>
                        </a:rPr>
                        <a:t>Mean</a:t>
                      </a:r>
                      <a:endParaRPr lang="cs-CZ" sz="1100" b="0" i="0" u="none" strike="noStrike" dirty="0">
                        <a:solidFill>
                          <a:srgbClr val="0033CC"/>
                        </a:solidFill>
                        <a:effectLst/>
                        <a:latin typeface="Calibri"/>
                      </a:endParaRPr>
                    </a:p>
                  </a:txBody>
                  <a:tcPr marL="9525" marR="9525" marT="9525" marB="0" anchor="b"/>
                </a:tc>
                <a:tc>
                  <a:txBody>
                    <a:bodyPr/>
                    <a:lstStyle/>
                    <a:p>
                      <a:pPr algn="ctr" fontAlgn="b"/>
                      <a:r>
                        <a:rPr lang="cs-CZ" sz="1100" i="1" u="none" strike="noStrike" dirty="0">
                          <a:solidFill>
                            <a:srgbClr val="FF0000"/>
                          </a:solidFill>
                          <a:effectLst/>
                        </a:rPr>
                        <a:t>8,5</a:t>
                      </a:r>
                      <a:endParaRPr lang="cs-CZ" sz="1100" b="1" i="1"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0033CC"/>
                          </a:solidFill>
                          <a:effectLst/>
                        </a:rPr>
                        <a:t>6</a:t>
                      </a:r>
                      <a:endParaRPr lang="cs-CZ" sz="1100" b="1" i="0" u="none" strike="noStrike" dirty="0">
                        <a:solidFill>
                          <a:srgbClr val="0033CC"/>
                        </a:solidFill>
                        <a:effectLst/>
                        <a:latin typeface="Calibri"/>
                      </a:endParaRPr>
                    </a:p>
                  </a:txBody>
                  <a:tcPr marL="9525" marR="9525" marT="9525" marB="0" anchor="b"/>
                </a:tc>
                <a:tc>
                  <a:txBody>
                    <a:bodyPr/>
                    <a:lstStyle/>
                    <a:p>
                      <a:pPr algn="ctr" fontAlgn="b"/>
                      <a:r>
                        <a:rPr lang="cs-CZ" sz="1100" u="none" strike="noStrike" dirty="0">
                          <a:solidFill>
                            <a:srgbClr val="0033CC"/>
                          </a:solidFill>
                          <a:effectLst/>
                        </a:rPr>
                        <a:t>5,5</a:t>
                      </a:r>
                      <a:endParaRPr lang="cs-CZ" sz="1100" b="1" i="0" u="none" strike="noStrike" dirty="0">
                        <a:solidFill>
                          <a:srgbClr val="0033CC"/>
                        </a:solidFill>
                        <a:effectLst/>
                        <a:latin typeface="Calibri"/>
                      </a:endParaRPr>
                    </a:p>
                  </a:txBody>
                  <a:tcPr marL="9525" marR="9525" marT="9525" marB="0" anchor="b"/>
                </a:tc>
                <a:tc>
                  <a:txBody>
                    <a:bodyPr/>
                    <a:lstStyle/>
                    <a:p>
                      <a:pPr algn="ctr" fontAlgn="b"/>
                      <a:r>
                        <a:rPr lang="cs-CZ" sz="1100" u="none" strike="noStrike" dirty="0">
                          <a:solidFill>
                            <a:srgbClr val="0033CC"/>
                          </a:solidFill>
                          <a:effectLst/>
                        </a:rPr>
                        <a:t>5,5</a:t>
                      </a:r>
                      <a:endParaRPr lang="cs-CZ" sz="1100" b="1" i="0" u="none" strike="noStrike" dirty="0">
                        <a:solidFill>
                          <a:srgbClr val="0033CC"/>
                        </a:solidFill>
                        <a:effectLst/>
                        <a:latin typeface="Calibri"/>
                      </a:endParaRPr>
                    </a:p>
                  </a:txBody>
                  <a:tcPr marL="9525" marR="9525" marT="9525" marB="0" anchor="b"/>
                </a:tc>
                <a:tc>
                  <a:txBody>
                    <a:bodyPr/>
                    <a:lstStyle/>
                    <a:p>
                      <a:pPr algn="ctr" fontAlgn="b"/>
                      <a:r>
                        <a:rPr lang="cs-CZ" sz="1100" u="none" strike="noStrike" dirty="0">
                          <a:solidFill>
                            <a:srgbClr val="0033CC"/>
                          </a:solidFill>
                          <a:effectLst/>
                        </a:rPr>
                        <a:t>5</a:t>
                      </a:r>
                      <a:endParaRPr lang="cs-CZ" sz="1100" b="1" i="0" u="none" strike="noStrike" dirty="0">
                        <a:solidFill>
                          <a:srgbClr val="0033CC"/>
                        </a:solidFill>
                        <a:effectLst/>
                        <a:latin typeface="Calibri"/>
                      </a:endParaRPr>
                    </a:p>
                  </a:txBody>
                  <a:tcPr marL="9525" marR="9525" marT="9525" marB="0" anchor="b"/>
                </a:tc>
                <a:tc>
                  <a:txBody>
                    <a:bodyPr/>
                    <a:lstStyle/>
                    <a:p>
                      <a:pPr algn="ctr" fontAlgn="b"/>
                      <a:r>
                        <a:rPr lang="cs-CZ" sz="1100" u="none" strike="noStrike" dirty="0">
                          <a:solidFill>
                            <a:srgbClr val="0033CC"/>
                          </a:solidFill>
                          <a:effectLst/>
                        </a:rPr>
                        <a:t>6</a:t>
                      </a:r>
                      <a:endParaRPr lang="cs-CZ" sz="1100" b="1" i="0" u="none" strike="noStrike" dirty="0">
                        <a:solidFill>
                          <a:srgbClr val="0033CC"/>
                        </a:solidFill>
                        <a:effectLst/>
                        <a:latin typeface="Calibri"/>
                      </a:endParaRPr>
                    </a:p>
                  </a:txBody>
                  <a:tcPr marL="9525" marR="9525" marT="9525" marB="0" anchor="b"/>
                </a:tc>
                <a:extLst>
                  <a:ext uri="{0D108BD9-81ED-4DB2-BD59-A6C34878D82A}">
                    <a16:rowId xmlns:a16="http://schemas.microsoft.com/office/drawing/2014/main" val="10003"/>
                  </a:ext>
                </a:extLst>
              </a:tr>
            </a:tbl>
          </a:graphicData>
        </a:graphic>
      </p:graphicFrame>
      <p:sp>
        <p:nvSpPr>
          <p:cNvPr id="20" name="Obdélník 19"/>
          <p:cNvSpPr/>
          <p:nvPr/>
        </p:nvSpPr>
        <p:spPr>
          <a:xfrm>
            <a:off x="4630665" y="4717329"/>
            <a:ext cx="479425" cy="2143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100" b="1" dirty="0">
                <a:solidFill>
                  <a:schemeClr val="tx1"/>
                </a:solidFill>
              </a:rPr>
              <a:t>1</a:t>
            </a:r>
          </a:p>
        </p:txBody>
      </p:sp>
      <p:sp>
        <p:nvSpPr>
          <p:cNvPr id="21" name="TextovéPole 55"/>
          <p:cNvSpPr txBox="1">
            <a:spLocks noChangeArrowheads="1"/>
          </p:cNvSpPr>
          <p:nvPr/>
        </p:nvSpPr>
        <p:spPr bwMode="auto">
          <a:xfrm>
            <a:off x="5151365" y="4701454"/>
            <a:ext cx="30210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Arial" pitchFamily="34" charset="0"/>
                <a:cs typeface="Arial" pitchFamily="34" charset="0"/>
              </a:defRPr>
            </a:lvl1pPr>
            <a:lvl2pPr marL="742950" indent="-285750" eaLnBrk="0" hangingPunct="0">
              <a:spcBef>
                <a:spcPct val="20000"/>
              </a:spcBef>
              <a:buClr>
                <a:schemeClr val="folHlink"/>
              </a:buClr>
              <a:buSzPct val="70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70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cs-CZ" altLang="cs-CZ" sz="1000" dirty="0"/>
              <a:t>=  </a:t>
            </a:r>
            <a:r>
              <a:rPr lang="en-US" altLang="cs-CZ" sz="1000" dirty="0"/>
              <a:t>Nature (see, forest, mount</a:t>
            </a:r>
            <a:r>
              <a:rPr lang="cs-CZ" altLang="cs-CZ" sz="1000" dirty="0"/>
              <a:t>a</a:t>
            </a:r>
            <a:r>
              <a:rPr lang="en-US" altLang="cs-CZ" sz="1000" dirty="0"/>
              <a:t>ins, jungle, river,.</a:t>
            </a:r>
            <a:r>
              <a:rPr lang="cs-CZ" altLang="cs-CZ" sz="1000" dirty="0"/>
              <a:t>.)</a:t>
            </a:r>
          </a:p>
        </p:txBody>
      </p:sp>
      <p:sp>
        <p:nvSpPr>
          <p:cNvPr id="22" name="Obdélník 21"/>
          <p:cNvSpPr/>
          <p:nvPr/>
        </p:nvSpPr>
        <p:spPr>
          <a:xfrm>
            <a:off x="4630665" y="5044354"/>
            <a:ext cx="479425" cy="2143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100" b="1" dirty="0">
                <a:solidFill>
                  <a:schemeClr val="tx1"/>
                </a:solidFill>
              </a:rPr>
              <a:t>2</a:t>
            </a:r>
          </a:p>
        </p:txBody>
      </p:sp>
      <p:sp>
        <p:nvSpPr>
          <p:cNvPr id="23" name="TextovéPole 59"/>
          <p:cNvSpPr txBox="1">
            <a:spLocks noChangeArrowheads="1"/>
          </p:cNvSpPr>
          <p:nvPr/>
        </p:nvSpPr>
        <p:spPr bwMode="auto">
          <a:xfrm>
            <a:off x="5192640" y="5023716"/>
            <a:ext cx="13557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Arial" pitchFamily="34" charset="0"/>
                <a:cs typeface="Arial" pitchFamily="34" charset="0"/>
              </a:defRPr>
            </a:lvl1pPr>
            <a:lvl2pPr marL="742950" indent="-285750" eaLnBrk="0" hangingPunct="0">
              <a:spcBef>
                <a:spcPct val="20000"/>
              </a:spcBef>
              <a:buClr>
                <a:schemeClr val="folHlink"/>
              </a:buClr>
              <a:buSzPct val="70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70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cs-CZ" altLang="cs-CZ" sz="1000" dirty="0"/>
              <a:t>= Hotel type</a:t>
            </a:r>
          </a:p>
        </p:txBody>
      </p:sp>
      <p:sp>
        <p:nvSpPr>
          <p:cNvPr id="24" name="Obdélník 23"/>
          <p:cNvSpPr/>
          <p:nvPr/>
        </p:nvSpPr>
        <p:spPr>
          <a:xfrm>
            <a:off x="4657652" y="5395191"/>
            <a:ext cx="479425" cy="2159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100" b="1" dirty="0">
                <a:solidFill>
                  <a:schemeClr val="tx1"/>
                </a:solidFill>
              </a:rPr>
              <a:t>3</a:t>
            </a:r>
          </a:p>
        </p:txBody>
      </p:sp>
      <p:sp>
        <p:nvSpPr>
          <p:cNvPr id="25" name="TextovéPole 61"/>
          <p:cNvSpPr txBox="1">
            <a:spLocks noChangeArrowheads="1"/>
          </p:cNvSpPr>
          <p:nvPr/>
        </p:nvSpPr>
        <p:spPr bwMode="auto">
          <a:xfrm>
            <a:off x="5197402" y="5330104"/>
            <a:ext cx="275897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Arial" pitchFamily="34" charset="0"/>
                <a:cs typeface="Arial" pitchFamily="34" charset="0"/>
              </a:defRPr>
            </a:lvl1pPr>
            <a:lvl2pPr marL="742950" indent="-285750" eaLnBrk="0" hangingPunct="0">
              <a:spcBef>
                <a:spcPct val="20000"/>
              </a:spcBef>
              <a:buClr>
                <a:schemeClr val="folHlink"/>
              </a:buClr>
              <a:buSzPct val="70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70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cs-CZ" altLang="cs-CZ" sz="1000" dirty="0"/>
              <a:t>= </a:t>
            </a:r>
            <a:r>
              <a:rPr lang="en-ZA" altLang="cs-CZ" sz="1000" dirty="0"/>
              <a:t>Amenities (pool, golf course, wellness,.. </a:t>
            </a:r>
            <a:r>
              <a:rPr lang="cs-CZ" altLang="cs-CZ" sz="1000" dirty="0"/>
              <a:t>)</a:t>
            </a:r>
          </a:p>
        </p:txBody>
      </p:sp>
      <p:sp>
        <p:nvSpPr>
          <p:cNvPr id="26" name="Obdélník 25"/>
          <p:cNvSpPr/>
          <p:nvPr/>
        </p:nvSpPr>
        <p:spPr>
          <a:xfrm>
            <a:off x="4648127" y="5725391"/>
            <a:ext cx="481013" cy="2159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100" b="1" dirty="0">
                <a:solidFill>
                  <a:schemeClr val="tx1"/>
                </a:solidFill>
              </a:rPr>
              <a:t>4</a:t>
            </a:r>
          </a:p>
        </p:txBody>
      </p:sp>
      <p:sp>
        <p:nvSpPr>
          <p:cNvPr id="27" name="TextovéPole 63"/>
          <p:cNvSpPr txBox="1">
            <a:spLocks noChangeArrowheads="1"/>
          </p:cNvSpPr>
          <p:nvPr/>
        </p:nvSpPr>
        <p:spPr bwMode="auto">
          <a:xfrm>
            <a:off x="5197401" y="5677766"/>
            <a:ext cx="26463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Arial" pitchFamily="34" charset="0"/>
                <a:cs typeface="Arial" pitchFamily="34" charset="0"/>
              </a:defRPr>
            </a:lvl1pPr>
            <a:lvl2pPr marL="742950" indent="-285750" eaLnBrk="0" hangingPunct="0">
              <a:spcBef>
                <a:spcPct val="20000"/>
              </a:spcBef>
              <a:buClr>
                <a:schemeClr val="folHlink"/>
              </a:buClr>
              <a:buSzPct val="70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70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cs-CZ" altLang="cs-CZ" sz="1000" dirty="0"/>
              <a:t>= </a:t>
            </a:r>
            <a:r>
              <a:rPr lang="en-ZA" altLang="cs-CZ" sz="1000" dirty="0"/>
              <a:t>Period (spring, summer, fall, winter).</a:t>
            </a:r>
          </a:p>
        </p:txBody>
      </p:sp>
      <p:sp>
        <p:nvSpPr>
          <p:cNvPr id="28" name="Ovál 27"/>
          <p:cNvSpPr/>
          <p:nvPr/>
        </p:nvSpPr>
        <p:spPr>
          <a:xfrm>
            <a:off x="1911648" y="1052736"/>
            <a:ext cx="430212" cy="241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800" b="1" dirty="0"/>
              <a:t>12</a:t>
            </a:r>
          </a:p>
        </p:txBody>
      </p:sp>
      <p:cxnSp>
        <p:nvCxnSpPr>
          <p:cNvPr id="30" name="Přímá spojnice se šipkou 29"/>
          <p:cNvCxnSpPr>
            <a:stCxn id="13" idx="0"/>
            <a:endCxn id="14" idx="4"/>
          </p:cNvCxnSpPr>
          <p:nvPr/>
        </p:nvCxnSpPr>
        <p:spPr>
          <a:xfrm flipH="1" flipV="1">
            <a:off x="1784648" y="2640707"/>
            <a:ext cx="342106" cy="713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a:endCxn id="17" idx="5"/>
          </p:cNvCxnSpPr>
          <p:nvPr/>
        </p:nvCxnSpPr>
        <p:spPr>
          <a:xfrm flipH="1" flipV="1">
            <a:off x="1441858" y="1969575"/>
            <a:ext cx="323343" cy="4552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a:endCxn id="28" idx="3"/>
          </p:cNvCxnSpPr>
          <p:nvPr/>
        </p:nvCxnSpPr>
        <p:spPr>
          <a:xfrm flipV="1">
            <a:off x="1352056" y="1258698"/>
            <a:ext cx="622595" cy="5362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a:endCxn id="28" idx="5"/>
          </p:cNvCxnSpPr>
          <p:nvPr/>
        </p:nvCxnSpPr>
        <p:spPr>
          <a:xfrm flipH="1" flipV="1">
            <a:off x="2278857" y="1258698"/>
            <a:ext cx="250598" cy="781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a:endCxn id="16" idx="4"/>
          </p:cNvCxnSpPr>
          <p:nvPr/>
        </p:nvCxnSpPr>
        <p:spPr>
          <a:xfrm flipV="1">
            <a:off x="2531963" y="2249189"/>
            <a:ext cx="5674" cy="5475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Přímá spojnice se šipkou 39"/>
          <p:cNvCxnSpPr>
            <a:stCxn id="13" idx="7"/>
            <a:endCxn id="18" idx="3"/>
          </p:cNvCxnSpPr>
          <p:nvPr/>
        </p:nvCxnSpPr>
        <p:spPr>
          <a:xfrm flipV="1">
            <a:off x="2216557" y="3020819"/>
            <a:ext cx="245283" cy="3688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Přímá spojnice se šipkou 42"/>
          <p:cNvCxnSpPr>
            <a:stCxn id="18" idx="7"/>
            <a:endCxn id="15" idx="4"/>
          </p:cNvCxnSpPr>
          <p:nvPr/>
        </p:nvCxnSpPr>
        <p:spPr>
          <a:xfrm flipV="1">
            <a:off x="2642568" y="1801758"/>
            <a:ext cx="345341" cy="1047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Přímá spojnice se šipkou 44"/>
          <p:cNvCxnSpPr/>
          <p:nvPr/>
        </p:nvCxnSpPr>
        <p:spPr>
          <a:xfrm flipH="1" flipV="1">
            <a:off x="2353702" y="1294036"/>
            <a:ext cx="507208" cy="3197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Obdélník 47"/>
          <p:cNvSpPr/>
          <p:nvPr/>
        </p:nvSpPr>
        <p:spPr>
          <a:xfrm>
            <a:off x="4530651" y="1460105"/>
            <a:ext cx="479425" cy="2143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100" b="1" dirty="0">
                <a:solidFill>
                  <a:schemeClr val="tx1"/>
                </a:solidFill>
              </a:rPr>
              <a:t>1</a:t>
            </a:r>
          </a:p>
        </p:txBody>
      </p:sp>
      <p:sp>
        <p:nvSpPr>
          <p:cNvPr id="49" name="Obdélník 48"/>
          <p:cNvSpPr/>
          <p:nvPr/>
        </p:nvSpPr>
        <p:spPr>
          <a:xfrm>
            <a:off x="5240309" y="1460504"/>
            <a:ext cx="479425" cy="2143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100" b="1" dirty="0">
                <a:solidFill>
                  <a:schemeClr val="tx1"/>
                </a:solidFill>
              </a:rPr>
              <a:t>2</a:t>
            </a:r>
          </a:p>
        </p:txBody>
      </p:sp>
      <p:sp>
        <p:nvSpPr>
          <p:cNvPr id="50" name="Obdélník 49"/>
          <p:cNvSpPr/>
          <p:nvPr/>
        </p:nvSpPr>
        <p:spPr>
          <a:xfrm>
            <a:off x="4530650" y="3307414"/>
            <a:ext cx="479425" cy="2159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100" b="1" dirty="0">
                <a:solidFill>
                  <a:schemeClr val="tx1"/>
                </a:solidFill>
              </a:rPr>
              <a:t>3</a:t>
            </a:r>
          </a:p>
        </p:txBody>
      </p:sp>
      <p:sp>
        <p:nvSpPr>
          <p:cNvPr id="51" name="Obdélník 50"/>
          <p:cNvSpPr/>
          <p:nvPr/>
        </p:nvSpPr>
        <p:spPr>
          <a:xfrm>
            <a:off x="5198252" y="3321825"/>
            <a:ext cx="481013" cy="2159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100" b="1" dirty="0">
                <a:solidFill>
                  <a:schemeClr val="tx1"/>
                </a:solidFill>
              </a:rPr>
              <a:t>4</a:t>
            </a:r>
          </a:p>
        </p:txBody>
      </p:sp>
      <p:sp>
        <p:nvSpPr>
          <p:cNvPr id="52" name="Ovál 51"/>
          <p:cNvSpPr/>
          <p:nvPr/>
        </p:nvSpPr>
        <p:spPr>
          <a:xfrm>
            <a:off x="997811" y="4580804"/>
            <a:ext cx="254000" cy="2413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000" b="1" dirty="0">
                <a:solidFill>
                  <a:srgbClr val="0070C0"/>
                </a:solidFill>
              </a:rPr>
              <a:t>1</a:t>
            </a:r>
          </a:p>
        </p:txBody>
      </p:sp>
      <p:sp>
        <p:nvSpPr>
          <p:cNvPr id="55" name="Šipka doleva 54"/>
          <p:cNvSpPr/>
          <p:nvPr/>
        </p:nvSpPr>
        <p:spPr>
          <a:xfrm>
            <a:off x="2461840" y="3293098"/>
            <a:ext cx="436563" cy="3222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6" name="Obdélník 55"/>
          <p:cNvSpPr/>
          <p:nvPr/>
        </p:nvSpPr>
        <p:spPr>
          <a:xfrm>
            <a:off x="2974316" y="3307414"/>
            <a:ext cx="1186543" cy="276999"/>
          </a:xfrm>
          <a:prstGeom prst="rect">
            <a:avLst/>
          </a:prstGeom>
          <a:noFill/>
        </p:spPr>
        <p:txBody>
          <a:bodyPr wrap="none">
            <a:spAutoFit/>
          </a:bodyPr>
          <a:lstStyle/>
          <a:p>
            <a:pPr algn="ctr">
              <a:defRPr/>
            </a:pPr>
            <a:r>
              <a:rPr lang="cs-CZ" sz="1200" b="1" dirty="0" err="1">
                <a:ln w="1905"/>
                <a:solidFill>
                  <a:srgbClr val="0070C0"/>
                </a:solidFill>
                <a:effectLst>
                  <a:innerShdw blurRad="69850" dist="43180" dir="5400000">
                    <a:srgbClr val="000000">
                      <a:alpha val="65000"/>
                    </a:srgbClr>
                  </a:innerShdw>
                </a:effectLst>
                <a:latin typeface="Arial" charset="0"/>
                <a:cs typeface="Arial" charset="0"/>
              </a:rPr>
              <a:t>Root</a:t>
            </a:r>
            <a:r>
              <a:rPr lang="cs-CZ" sz="1200" b="1" dirty="0">
                <a:ln w="1905"/>
                <a:solidFill>
                  <a:srgbClr val="0070C0"/>
                </a:solidFill>
                <a:effectLst>
                  <a:innerShdw blurRad="69850" dist="43180" dir="5400000">
                    <a:srgbClr val="000000">
                      <a:alpha val="65000"/>
                    </a:srgbClr>
                  </a:innerShdw>
                </a:effectLst>
                <a:latin typeface="Arial" charset="0"/>
                <a:cs typeface="Arial" charset="0"/>
              </a:rPr>
              <a:t> </a:t>
            </a:r>
            <a:r>
              <a:rPr lang="cs-CZ" sz="1200" b="1" dirty="0" err="1">
                <a:ln w="1905"/>
                <a:solidFill>
                  <a:srgbClr val="0070C0"/>
                </a:solidFill>
                <a:effectLst>
                  <a:innerShdw blurRad="69850" dist="43180" dir="5400000">
                    <a:srgbClr val="000000">
                      <a:alpha val="65000"/>
                    </a:srgbClr>
                  </a:innerShdw>
                </a:effectLst>
                <a:latin typeface="Arial" charset="0"/>
                <a:cs typeface="Arial" charset="0"/>
              </a:rPr>
              <a:t>problem</a:t>
            </a:r>
            <a:endParaRPr lang="cs-CZ" sz="1200" b="1" dirty="0">
              <a:ln w="1905"/>
              <a:solidFill>
                <a:srgbClr val="0070C0"/>
              </a:solidFill>
              <a:effectLst>
                <a:innerShdw blurRad="69850" dist="43180" dir="5400000">
                  <a:srgbClr val="000000">
                    <a:alpha val="65000"/>
                  </a:srgbClr>
                </a:innerShdw>
              </a:effectLst>
              <a:latin typeface="Arial" charset="0"/>
              <a:cs typeface="Arial" charset="0"/>
            </a:endParaRPr>
          </a:p>
        </p:txBody>
      </p:sp>
      <p:sp>
        <p:nvSpPr>
          <p:cNvPr id="58" name="Obdélník 57"/>
          <p:cNvSpPr/>
          <p:nvPr/>
        </p:nvSpPr>
        <p:spPr>
          <a:xfrm>
            <a:off x="605731" y="5400767"/>
            <a:ext cx="1843774" cy="276999"/>
          </a:xfrm>
          <a:prstGeom prst="rect">
            <a:avLst/>
          </a:prstGeom>
          <a:noFill/>
        </p:spPr>
        <p:txBody>
          <a:bodyPr wrap="none">
            <a:spAutoFit/>
          </a:bodyPr>
          <a:lstStyle/>
          <a:p>
            <a:pPr algn="ctr">
              <a:defRPr/>
            </a:pPr>
            <a:r>
              <a:rPr lang="cs-CZ" sz="1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Root</a:t>
            </a:r>
            <a:r>
              <a:rPr lang="cs-CZ"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 </a:t>
            </a:r>
            <a:r>
              <a:rPr lang="cs-CZ" sz="1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problem</a:t>
            </a:r>
            <a:r>
              <a:rPr lang="cs-CZ"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 </a:t>
            </a:r>
            <a:r>
              <a:rPr lang="cs-CZ" sz="1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contrary</a:t>
            </a:r>
            <a:endParaRPr lang="cs-CZ"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endParaRPr>
          </a:p>
        </p:txBody>
      </p:sp>
      <p:cxnSp>
        <p:nvCxnSpPr>
          <p:cNvPr id="60" name="Přímá spojnice se šipkou 59"/>
          <p:cNvCxnSpPr/>
          <p:nvPr/>
        </p:nvCxnSpPr>
        <p:spPr>
          <a:xfrm flipV="1">
            <a:off x="1124811" y="4931641"/>
            <a:ext cx="0" cy="463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Obdélník 60"/>
          <p:cNvSpPr/>
          <p:nvPr/>
        </p:nvSpPr>
        <p:spPr>
          <a:xfrm>
            <a:off x="1544935" y="4149080"/>
            <a:ext cx="479425" cy="2159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100" b="1" dirty="0">
                <a:solidFill>
                  <a:schemeClr val="tx1"/>
                </a:solidFill>
              </a:rPr>
              <a:t>R1</a:t>
            </a:r>
          </a:p>
        </p:txBody>
      </p:sp>
      <p:sp>
        <p:nvSpPr>
          <p:cNvPr id="62" name="Obdélník 61"/>
          <p:cNvSpPr/>
          <p:nvPr/>
        </p:nvSpPr>
        <p:spPr>
          <a:xfrm>
            <a:off x="1544935" y="5021148"/>
            <a:ext cx="479425" cy="2159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100" b="1" dirty="0">
                <a:solidFill>
                  <a:schemeClr val="tx1"/>
                </a:solidFill>
              </a:rPr>
              <a:t>R2</a:t>
            </a:r>
          </a:p>
        </p:txBody>
      </p:sp>
      <p:sp>
        <p:nvSpPr>
          <p:cNvPr id="63" name="TextovéPole 62"/>
          <p:cNvSpPr txBox="1"/>
          <p:nvPr/>
        </p:nvSpPr>
        <p:spPr>
          <a:xfrm>
            <a:off x="2621196" y="3806196"/>
            <a:ext cx="688939" cy="215444"/>
          </a:xfrm>
          <a:prstGeom prst="rect">
            <a:avLst/>
          </a:prstGeom>
          <a:noFill/>
        </p:spPr>
        <p:txBody>
          <a:bodyPr wrap="square" rtlCol="0">
            <a:spAutoFit/>
          </a:bodyPr>
          <a:lstStyle/>
          <a:p>
            <a:r>
              <a:rPr lang="cs-CZ" sz="800" dirty="0" err="1"/>
              <a:t>Prerequisite</a:t>
            </a:r>
            <a:endParaRPr lang="cs-CZ" sz="800" dirty="0"/>
          </a:p>
        </p:txBody>
      </p:sp>
      <p:sp>
        <p:nvSpPr>
          <p:cNvPr id="64" name="TextovéPole 63"/>
          <p:cNvSpPr txBox="1"/>
          <p:nvPr/>
        </p:nvSpPr>
        <p:spPr>
          <a:xfrm>
            <a:off x="1527618" y="3807906"/>
            <a:ext cx="896792" cy="215444"/>
          </a:xfrm>
          <a:prstGeom prst="rect">
            <a:avLst/>
          </a:prstGeom>
          <a:noFill/>
        </p:spPr>
        <p:txBody>
          <a:bodyPr wrap="square" rtlCol="0">
            <a:spAutoFit/>
          </a:bodyPr>
          <a:lstStyle/>
          <a:p>
            <a:r>
              <a:rPr lang="cs-CZ" sz="800" dirty="0" err="1"/>
              <a:t>Requirement</a:t>
            </a:r>
            <a:endParaRPr lang="cs-CZ" sz="800" dirty="0"/>
          </a:p>
        </p:txBody>
      </p:sp>
      <p:sp>
        <p:nvSpPr>
          <p:cNvPr id="65" name="Obdélník 64"/>
          <p:cNvSpPr/>
          <p:nvPr/>
        </p:nvSpPr>
        <p:spPr>
          <a:xfrm>
            <a:off x="2621196" y="4131405"/>
            <a:ext cx="479425" cy="2159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100" b="1" dirty="0">
                <a:solidFill>
                  <a:schemeClr val="tx1"/>
                </a:solidFill>
              </a:rPr>
              <a:t>P1</a:t>
            </a:r>
          </a:p>
        </p:txBody>
      </p:sp>
      <p:sp>
        <p:nvSpPr>
          <p:cNvPr id="66" name="Obdélník 65"/>
          <p:cNvSpPr/>
          <p:nvPr/>
        </p:nvSpPr>
        <p:spPr>
          <a:xfrm>
            <a:off x="2665430" y="4992148"/>
            <a:ext cx="479425" cy="2159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100" b="1" dirty="0">
                <a:solidFill>
                  <a:schemeClr val="tx1"/>
                </a:solidFill>
              </a:rPr>
              <a:t>P2</a:t>
            </a:r>
          </a:p>
        </p:txBody>
      </p:sp>
      <p:cxnSp>
        <p:nvCxnSpPr>
          <p:cNvPr id="67" name="Přímá spojnice se šipkou 66"/>
          <p:cNvCxnSpPr>
            <a:endCxn id="61" idx="3"/>
          </p:cNvCxnSpPr>
          <p:nvPr/>
        </p:nvCxnSpPr>
        <p:spPr>
          <a:xfrm flipH="1" flipV="1">
            <a:off x="2024360" y="4257030"/>
            <a:ext cx="60461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Přímá spojnice se šipkou 68"/>
          <p:cNvCxnSpPr/>
          <p:nvPr/>
        </p:nvCxnSpPr>
        <p:spPr>
          <a:xfrm flipH="1" flipV="1">
            <a:off x="2051395" y="5123546"/>
            <a:ext cx="60461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Přímá spojnice se šipkou 69"/>
          <p:cNvCxnSpPr/>
          <p:nvPr/>
        </p:nvCxnSpPr>
        <p:spPr>
          <a:xfrm flipH="1">
            <a:off x="1251812" y="4347305"/>
            <a:ext cx="227243" cy="233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Přímá spojnice se šipkou 71"/>
          <p:cNvCxnSpPr/>
          <p:nvPr/>
        </p:nvCxnSpPr>
        <p:spPr>
          <a:xfrm flipH="1" flipV="1">
            <a:off x="1279739" y="4798744"/>
            <a:ext cx="199316" cy="2589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Freeform 43"/>
          <p:cNvSpPr>
            <a:spLocks/>
          </p:cNvSpPr>
          <p:nvPr/>
        </p:nvSpPr>
        <p:spPr bwMode="auto">
          <a:xfrm>
            <a:off x="3144855" y="4324497"/>
            <a:ext cx="1246287" cy="554832"/>
          </a:xfrm>
          <a:custGeom>
            <a:avLst/>
            <a:gdLst>
              <a:gd name="T0" fmla="*/ 696 w 1312"/>
              <a:gd name="T1" fmla="*/ 149 h 742"/>
              <a:gd name="T2" fmla="*/ 591 w 1312"/>
              <a:gd name="T3" fmla="*/ 65 h 742"/>
              <a:gd name="T4" fmla="*/ 519 w 1312"/>
              <a:gd name="T5" fmla="*/ 219 h 742"/>
              <a:gd name="T6" fmla="*/ 273 w 1312"/>
              <a:gd name="T7" fmla="*/ 125 h 742"/>
              <a:gd name="T8" fmla="*/ 327 w 1312"/>
              <a:gd name="T9" fmla="*/ 269 h 742"/>
              <a:gd name="T10" fmla="*/ 71 w 1312"/>
              <a:gd name="T11" fmla="*/ 284 h 742"/>
              <a:gd name="T12" fmla="*/ 239 w 1312"/>
              <a:gd name="T13" fmla="*/ 398 h 742"/>
              <a:gd name="T14" fmla="*/ 0 w 1312"/>
              <a:gd name="T15" fmla="*/ 442 h 742"/>
              <a:gd name="T16" fmla="*/ 202 w 1312"/>
              <a:gd name="T17" fmla="*/ 528 h 742"/>
              <a:gd name="T18" fmla="*/ 78 w 1312"/>
              <a:gd name="T19" fmla="*/ 612 h 742"/>
              <a:gd name="T20" fmla="*/ 292 w 1312"/>
              <a:gd name="T21" fmla="*/ 626 h 742"/>
              <a:gd name="T22" fmla="*/ 298 w 1312"/>
              <a:gd name="T23" fmla="*/ 742 h 742"/>
              <a:gd name="T24" fmla="*/ 457 w 1312"/>
              <a:gd name="T25" fmla="*/ 623 h 742"/>
              <a:gd name="T26" fmla="*/ 529 w 1312"/>
              <a:gd name="T27" fmla="*/ 676 h 742"/>
              <a:gd name="T28" fmla="*/ 600 w 1312"/>
              <a:gd name="T29" fmla="*/ 597 h 742"/>
              <a:gd name="T30" fmla="*/ 706 w 1312"/>
              <a:gd name="T31" fmla="*/ 647 h 742"/>
              <a:gd name="T32" fmla="*/ 740 w 1312"/>
              <a:gd name="T33" fmla="*/ 547 h 742"/>
              <a:gd name="T34" fmla="*/ 908 w 1312"/>
              <a:gd name="T35" fmla="*/ 597 h 742"/>
              <a:gd name="T36" fmla="*/ 889 w 1312"/>
              <a:gd name="T37" fmla="*/ 493 h 742"/>
              <a:gd name="T38" fmla="*/ 1147 w 1312"/>
              <a:gd name="T39" fmla="*/ 537 h 742"/>
              <a:gd name="T40" fmla="*/ 995 w 1312"/>
              <a:gd name="T41" fmla="*/ 423 h 742"/>
              <a:gd name="T42" fmla="*/ 1110 w 1312"/>
              <a:gd name="T43" fmla="*/ 387 h 742"/>
              <a:gd name="T44" fmla="*/ 1032 w 1312"/>
              <a:gd name="T45" fmla="*/ 323 h 742"/>
              <a:gd name="T46" fmla="*/ 1312 w 1312"/>
              <a:gd name="T47" fmla="*/ 228 h 742"/>
              <a:gd name="T48" fmla="*/ 995 w 1312"/>
              <a:gd name="T49" fmla="*/ 225 h 742"/>
              <a:gd name="T50" fmla="*/ 1093 w 1312"/>
              <a:gd name="T51" fmla="*/ 109 h 742"/>
              <a:gd name="T52" fmla="*/ 882 w 1312"/>
              <a:gd name="T53" fmla="*/ 198 h 742"/>
              <a:gd name="T54" fmla="*/ 898 w 1312"/>
              <a:gd name="T55" fmla="*/ 0 h 742"/>
              <a:gd name="T56" fmla="*/ 696 w 1312"/>
              <a:gd name="T57" fmla="*/ 149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2" h="742">
                <a:moveTo>
                  <a:pt x="696" y="149"/>
                </a:moveTo>
                <a:lnTo>
                  <a:pt x="591" y="65"/>
                </a:lnTo>
                <a:lnTo>
                  <a:pt x="519" y="219"/>
                </a:lnTo>
                <a:lnTo>
                  <a:pt x="273" y="125"/>
                </a:lnTo>
                <a:lnTo>
                  <a:pt x="327" y="269"/>
                </a:lnTo>
                <a:lnTo>
                  <a:pt x="71" y="284"/>
                </a:lnTo>
                <a:lnTo>
                  <a:pt x="239" y="398"/>
                </a:lnTo>
                <a:lnTo>
                  <a:pt x="0" y="442"/>
                </a:lnTo>
                <a:lnTo>
                  <a:pt x="202" y="528"/>
                </a:lnTo>
                <a:lnTo>
                  <a:pt x="78" y="612"/>
                </a:lnTo>
                <a:lnTo>
                  <a:pt x="292" y="626"/>
                </a:lnTo>
                <a:lnTo>
                  <a:pt x="298" y="742"/>
                </a:lnTo>
                <a:lnTo>
                  <a:pt x="457" y="623"/>
                </a:lnTo>
                <a:lnTo>
                  <a:pt x="529" y="676"/>
                </a:lnTo>
                <a:lnTo>
                  <a:pt x="600" y="597"/>
                </a:lnTo>
                <a:lnTo>
                  <a:pt x="706" y="647"/>
                </a:lnTo>
                <a:lnTo>
                  <a:pt x="740" y="547"/>
                </a:lnTo>
                <a:lnTo>
                  <a:pt x="908" y="597"/>
                </a:lnTo>
                <a:lnTo>
                  <a:pt x="889" y="493"/>
                </a:lnTo>
                <a:lnTo>
                  <a:pt x="1147" y="537"/>
                </a:lnTo>
                <a:lnTo>
                  <a:pt x="995" y="423"/>
                </a:lnTo>
                <a:lnTo>
                  <a:pt x="1110" y="387"/>
                </a:lnTo>
                <a:lnTo>
                  <a:pt x="1032" y="323"/>
                </a:lnTo>
                <a:lnTo>
                  <a:pt x="1312" y="228"/>
                </a:lnTo>
                <a:lnTo>
                  <a:pt x="995" y="225"/>
                </a:lnTo>
                <a:lnTo>
                  <a:pt x="1093" y="109"/>
                </a:lnTo>
                <a:lnTo>
                  <a:pt x="882" y="198"/>
                </a:lnTo>
                <a:lnTo>
                  <a:pt x="898" y="0"/>
                </a:lnTo>
                <a:lnTo>
                  <a:pt x="696" y="149"/>
                </a:lnTo>
                <a:close/>
              </a:path>
            </a:pathLst>
          </a:custGeom>
          <a:solidFill>
            <a:srgbClr val="FF0000"/>
          </a:solidFill>
          <a:ln w="11176">
            <a:solidFill>
              <a:srgbClr val="000000"/>
            </a:solidFill>
            <a:prstDash val="solid"/>
            <a:round/>
            <a:headEnd/>
            <a:tailEnd/>
          </a:ln>
        </p:spPr>
        <p:txBody>
          <a:bodyPr/>
          <a:lstStyle/>
          <a:p>
            <a:pPr>
              <a:defRPr/>
            </a:pPr>
            <a:endParaRPr lang="cs-CZ" dirty="0"/>
          </a:p>
        </p:txBody>
      </p:sp>
      <p:sp>
        <p:nvSpPr>
          <p:cNvPr id="79" name="TextovéPole 78"/>
          <p:cNvSpPr txBox="1"/>
          <p:nvPr/>
        </p:nvSpPr>
        <p:spPr>
          <a:xfrm>
            <a:off x="3445109" y="4486497"/>
            <a:ext cx="543739" cy="230832"/>
          </a:xfrm>
          <a:prstGeom prst="rect">
            <a:avLst/>
          </a:prstGeom>
          <a:noFill/>
        </p:spPr>
        <p:txBody>
          <a:bodyPr wrap="none" rtlCol="0">
            <a:spAutoFit/>
          </a:bodyPr>
          <a:lstStyle/>
          <a:p>
            <a:r>
              <a:rPr lang="cs-CZ" sz="900" dirty="0" err="1"/>
              <a:t>Conflict</a:t>
            </a:r>
            <a:endParaRPr lang="cs-CZ" sz="900" dirty="0"/>
          </a:p>
        </p:txBody>
      </p:sp>
      <p:sp>
        <p:nvSpPr>
          <p:cNvPr id="80" name="TextovéPole 79"/>
          <p:cNvSpPr txBox="1"/>
          <p:nvPr/>
        </p:nvSpPr>
        <p:spPr>
          <a:xfrm>
            <a:off x="3310135" y="4008910"/>
            <a:ext cx="978962" cy="430887"/>
          </a:xfrm>
          <a:prstGeom prst="rect">
            <a:avLst/>
          </a:prstGeom>
          <a:noFill/>
        </p:spPr>
        <p:txBody>
          <a:bodyPr wrap="square" rtlCol="0">
            <a:spAutoFit/>
          </a:bodyPr>
          <a:lstStyle/>
          <a:p>
            <a:r>
              <a:rPr lang="cs-CZ" sz="1100" dirty="0" err="1"/>
              <a:t>Alternative</a:t>
            </a:r>
            <a:r>
              <a:rPr lang="cs-CZ" sz="1100" dirty="0"/>
              <a:t> 1</a:t>
            </a:r>
          </a:p>
          <a:p>
            <a:endParaRPr lang="cs-CZ" sz="1100" dirty="0"/>
          </a:p>
        </p:txBody>
      </p:sp>
      <p:sp>
        <p:nvSpPr>
          <p:cNvPr id="81" name="TextovéPole 80"/>
          <p:cNvSpPr txBox="1"/>
          <p:nvPr/>
        </p:nvSpPr>
        <p:spPr>
          <a:xfrm>
            <a:off x="3326942" y="4931641"/>
            <a:ext cx="1008322" cy="384721"/>
          </a:xfrm>
          <a:prstGeom prst="rect">
            <a:avLst/>
          </a:prstGeom>
          <a:noFill/>
        </p:spPr>
        <p:txBody>
          <a:bodyPr wrap="square" rtlCol="0">
            <a:spAutoFit/>
          </a:bodyPr>
          <a:lstStyle/>
          <a:p>
            <a:r>
              <a:rPr lang="cs-CZ" sz="1100" dirty="0" err="1"/>
              <a:t>Alternative</a:t>
            </a:r>
            <a:r>
              <a:rPr lang="cs-CZ" sz="1100" dirty="0"/>
              <a:t> 2</a:t>
            </a:r>
          </a:p>
          <a:p>
            <a:endParaRPr lang="cs-CZ" sz="800" dirty="0"/>
          </a:p>
        </p:txBody>
      </p:sp>
      <p:sp>
        <p:nvSpPr>
          <p:cNvPr id="82" name="Obdélník 81"/>
          <p:cNvSpPr/>
          <p:nvPr/>
        </p:nvSpPr>
        <p:spPr>
          <a:xfrm>
            <a:off x="3560501" y="1987006"/>
            <a:ext cx="502061"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OR</a:t>
            </a:r>
          </a:p>
        </p:txBody>
      </p:sp>
      <p:sp>
        <p:nvSpPr>
          <p:cNvPr id="85" name="Obdélník 84"/>
          <p:cNvSpPr/>
          <p:nvPr/>
        </p:nvSpPr>
        <p:spPr>
          <a:xfrm>
            <a:off x="1941592" y="4464055"/>
            <a:ext cx="442172"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EC</a:t>
            </a:r>
          </a:p>
        </p:txBody>
      </p:sp>
      <p:sp>
        <p:nvSpPr>
          <p:cNvPr id="86" name="Obdélník 85"/>
          <p:cNvSpPr/>
          <p:nvPr/>
        </p:nvSpPr>
        <p:spPr>
          <a:xfrm>
            <a:off x="896164" y="2540945"/>
            <a:ext cx="589327"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CRT</a:t>
            </a:r>
          </a:p>
        </p:txBody>
      </p:sp>
      <p:sp>
        <p:nvSpPr>
          <p:cNvPr id="87" name="TextovéPole 86"/>
          <p:cNvSpPr txBox="1"/>
          <p:nvPr/>
        </p:nvSpPr>
        <p:spPr>
          <a:xfrm>
            <a:off x="605731" y="6165304"/>
            <a:ext cx="7638630" cy="369332"/>
          </a:xfrm>
          <a:prstGeom prst="rect">
            <a:avLst/>
          </a:prstGeom>
          <a:noFill/>
        </p:spPr>
        <p:txBody>
          <a:bodyPr wrap="none" rtlCol="0">
            <a:spAutoFit/>
          </a:bodyPr>
          <a:lstStyle/>
          <a:p>
            <a:r>
              <a:rPr lang="en-ZA" dirty="0"/>
              <a:t>Alternative means how to solve problem and what kind of pay-off you will get</a:t>
            </a:r>
          </a:p>
        </p:txBody>
      </p:sp>
      <p:cxnSp>
        <p:nvCxnSpPr>
          <p:cNvPr id="29" name="Přímá spojnice se šipkou 28"/>
          <p:cNvCxnSpPr/>
          <p:nvPr/>
        </p:nvCxnSpPr>
        <p:spPr>
          <a:xfrm flipV="1">
            <a:off x="2729266" y="4394838"/>
            <a:ext cx="169137" cy="1859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Přímá spojnice se šipkou 67"/>
          <p:cNvCxnSpPr/>
          <p:nvPr/>
        </p:nvCxnSpPr>
        <p:spPr>
          <a:xfrm flipH="1">
            <a:off x="2729266" y="4733204"/>
            <a:ext cx="236399" cy="2144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flipH="1" flipV="1">
            <a:off x="2729266" y="4601913"/>
            <a:ext cx="236399" cy="1154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776556"/>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TotalTime>
  <Words>3183</Words>
  <Application>Microsoft Office PowerPoint</Application>
  <PresentationFormat>Předvádění na obrazovce (4:3)</PresentationFormat>
  <Paragraphs>524</Paragraphs>
  <Slides>54</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54</vt:i4>
      </vt:variant>
    </vt:vector>
  </HeadingPairs>
  <TitlesOfParts>
    <vt:vector size="60" baseType="lpstr">
      <vt:lpstr>Arial</vt:lpstr>
      <vt:lpstr>Calibri</vt:lpstr>
      <vt:lpstr>Times New Roman</vt:lpstr>
      <vt:lpstr>Verdana</vt:lpstr>
      <vt:lpstr>Wingdings</vt:lpstr>
      <vt:lpstr>Motiv systému Office</vt:lpstr>
      <vt:lpstr>Kepner-Tregoe Methodology (English version)</vt:lpstr>
      <vt:lpstr>Prezentace aplikace PowerPoint</vt:lpstr>
      <vt:lpstr>Related actions – na sebe navazující akce (Formulace problému=identifikace a specifikace)</vt:lpstr>
      <vt:lpstr>Apollo 13 – Houston, Houston, do you read me ?  We have a big problem….!</vt:lpstr>
      <vt:lpstr>Appolo 13 – description (problem and solution)</vt:lpstr>
      <vt:lpstr>Appolo 13 – description (problem and solution)</vt:lpstr>
      <vt:lpstr>What is it K-T methodology  ?</vt:lpstr>
      <vt:lpstr>K-T areas</vt:lpstr>
      <vt:lpstr>CRT-Ishikawa</vt:lpstr>
      <vt:lpstr>Access situation (situation appraisal= vyhodnocení situace)</vt:lpstr>
      <vt:lpstr>WHO WHAT WHEN WHERE EXTENT</vt:lpstr>
      <vt:lpstr>Make decision (A choice between two or more alternatives)</vt:lpstr>
      <vt:lpstr>Udělat rozhodnutí (výběr mezi více alternativami za různých okolností) </vt:lpstr>
      <vt:lpstr>Criteria rating </vt:lpstr>
      <vt:lpstr>Which car to buy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Uncover and handle problems  (problem analysis)</vt:lpstr>
      <vt:lpstr>Description</vt:lpstr>
      <vt:lpstr>Decomposition, priorities and causes</vt:lpstr>
      <vt:lpstr>Example of problem manifestation (decrease of performance) </vt:lpstr>
      <vt:lpstr>Server crashed !!!! (home study !!!)</vt:lpstr>
      <vt:lpstr> Test the Most Probable Cause (home study !!!)</vt:lpstr>
      <vt:lpstr>Problem Analysis - What</vt:lpstr>
      <vt:lpstr>See two MS Dynamics Setup screens  (related to the problem specified recently)</vt:lpstr>
      <vt:lpstr>Back to vampires :Problem Analysis - What</vt:lpstr>
      <vt:lpstr> Example for What IS and What IS NOT</vt:lpstr>
      <vt:lpstr>Example for When and IS and IS NOT</vt:lpstr>
      <vt:lpstr>Problem Analysis - When</vt:lpstr>
      <vt:lpstr>Another example for What IS and What  IS NOT as well as Where IS and Where  IS NOT </vt:lpstr>
      <vt:lpstr>Problem Analysis - Where</vt:lpstr>
      <vt:lpstr>Problem Analysis - Extent</vt:lpstr>
      <vt:lpstr>Problem Analysis Confirm True Cause</vt:lpstr>
      <vt:lpstr>Let’s Look At Some Problems!</vt:lpstr>
      <vt:lpstr>Systematic Problem Solving and Decision making Overview</vt:lpstr>
      <vt:lpstr>Planning the Next Steps</vt:lpstr>
      <vt:lpstr>Problem analysis table template (Home study)</vt:lpstr>
      <vt:lpstr>Problem description (example)</vt:lpstr>
      <vt:lpstr>Results ????</vt:lpstr>
      <vt:lpstr>Problem analysis real table </vt:lpstr>
      <vt:lpstr>Problém s rychlosti připojení </vt:lpstr>
      <vt:lpstr>Stále jsou přijímány nesprávné telefonáty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Kepner-Tregoe Methodology</dc:title>
  <dc:creator>Skorkovsky Jaromir</dc:creator>
  <cp:lastModifiedBy>Jaromir Skorkovsky</cp:lastModifiedBy>
  <cp:revision>109</cp:revision>
  <dcterms:created xsi:type="dcterms:W3CDTF">2012-07-23T07:06:28Z</dcterms:created>
  <dcterms:modified xsi:type="dcterms:W3CDTF">2020-04-12T10:28:59Z</dcterms:modified>
</cp:coreProperties>
</file>