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87" r:id="rId3"/>
    <p:sldId id="288" r:id="rId4"/>
    <p:sldId id="289" r:id="rId5"/>
    <p:sldId id="290" r:id="rId6"/>
    <p:sldId id="284" r:id="rId7"/>
    <p:sldId id="285" r:id="rId8"/>
    <p:sldId id="291" r:id="rId9"/>
    <p:sldId id="286" r:id="rId10"/>
    <p:sldId id="258" r:id="rId11"/>
    <p:sldId id="257" r:id="rId12"/>
    <p:sldId id="259" r:id="rId13"/>
    <p:sldId id="261" r:id="rId14"/>
    <p:sldId id="263" r:id="rId15"/>
    <p:sldId id="264" r:id="rId16"/>
    <p:sldId id="265" r:id="rId17"/>
    <p:sldId id="282" r:id="rId18"/>
    <p:sldId id="283" r:id="rId19"/>
    <p:sldId id="266" r:id="rId20"/>
    <p:sldId id="267" r:id="rId21"/>
    <p:sldId id="268" r:id="rId22"/>
    <p:sldId id="277" r:id="rId23"/>
    <p:sldId id="278" r:id="rId24"/>
    <p:sldId id="279" r:id="rId25"/>
    <p:sldId id="280" r:id="rId26"/>
    <p:sldId id="281"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449" autoAdjust="0"/>
  </p:normalViewPr>
  <p:slideViewPr>
    <p:cSldViewPr>
      <p:cViewPr varScale="1">
        <p:scale>
          <a:sx n="77" d="100"/>
          <a:sy n="77" d="100"/>
        </p:scale>
        <p:origin x="780" y="78"/>
      </p:cViewPr>
      <p:guideLst>
        <p:guide orient="horz" pos="2160"/>
        <p:guide pos="2880"/>
      </p:guideLst>
    </p:cSldViewPr>
  </p:slideViewPr>
  <p:outlineViewPr>
    <p:cViewPr>
      <p:scale>
        <a:sx n="33" d="100"/>
        <a:sy n="33" d="100"/>
      </p:scale>
      <p:origin x="0" y="-17358"/>
    </p:cViewPr>
  </p:outlineViewPr>
  <p:notesTextViewPr>
    <p:cViewPr>
      <p:scale>
        <a:sx n="1" d="1"/>
        <a:sy n="1" d="1"/>
      </p:scale>
      <p:origin x="0" y="0"/>
    </p:cViewPr>
  </p:notesTextViewPr>
  <p:sorterViewPr>
    <p:cViewPr>
      <p:scale>
        <a:sx n="100" d="100"/>
        <a:sy n="100" d="100"/>
      </p:scale>
      <p:origin x="0" y="16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68F1CA-04ED-4B60-A28D-E6CAAFB6C582}" type="datetimeFigureOut">
              <a:rPr lang="cs-CZ" smtClean="0"/>
              <a:t>17.04.2020</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9010E5-EFFE-4223-AC83-AD7A5FE22E65}" type="slidenum">
              <a:rPr lang="cs-CZ" smtClean="0"/>
              <a:t>‹#›</a:t>
            </a:fld>
            <a:endParaRPr lang="cs-CZ"/>
          </a:p>
        </p:txBody>
      </p:sp>
    </p:spTree>
    <p:extLst>
      <p:ext uri="{BB962C8B-B14F-4D97-AF65-F5344CB8AC3E}">
        <p14:creationId xmlns:p14="http://schemas.microsoft.com/office/powerpoint/2010/main" val="1919833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C8F1A739-0B37-4465-B8F4-F6692C208213}" type="datetimeFigureOut">
              <a:rPr lang="cs-CZ" smtClean="0"/>
              <a:t>17.04.2020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543508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8F1A739-0B37-4465-B8F4-F6692C208213}" type="datetimeFigureOut">
              <a:rPr lang="cs-CZ" smtClean="0"/>
              <a:t>17.04.2020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3739779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8F1A739-0B37-4465-B8F4-F6692C208213}" type="datetimeFigureOut">
              <a:rPr lang="cs-CZ" smtClean="0"/>
              <a:t>17.04.2020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4119996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8F1A739-0B37-4465-B8F4-F6692C208213}" type="datetimeFigureOut">
              <a:rPr lang="cs-CZ" smtClean="0"/>
              <a:t>17.04.2020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917564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C8F1A739-0B37-4465-B8F4-F6692C208213}" type="datetimeFigureOut">
              <a:rPr lang="cs-CZ" smtClean="0"/>
              <a:t>17.04.2020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184846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8F1A739-0B37-4465-B8F4-F6692C208213}" type="datetimeFigureOut">
              <a:rPr lang="cs-CZ" smtClean="0"/>
              <a:t>17.04.2020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49636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C8F1A739-0B37-4465-B8F4-F6692C208213}" type="datetimeFigureOut">
              <a:rPr lang="cs-CZ" smtClean="0"/>
              <a:t>17.04.2020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113851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C8F1A739-0B37-4465-B8F4-F6692C208213}" type="datetimeFigureOut">
              <a:rPr lang="cs-CZ" smtClean="0"/>
              <a:t>17.04.2020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385870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8F1A739-0B37-4465-B8F4-F6692C208213}" type="datetimeFigureOut">
              <a:rPr lang="cs-CZ" smtClean="0"/>
              <a:t>17.04.2020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14767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8F1A739-0B37-4465-B8F4-F6692C208213}" type="datetimeFigureOut">
              <a:rPr lang="cs-CZ" smtClean="0"/>
              <a:t>17.04.2020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409146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8F1A739-0B37-4465-B8F4-F6692C208213}" type="datetimeFigureOut">
              <a:rPr lang="cs-CZ" smtClean="0"/>
              <a:t>17.04.2020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505916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1A739-0B37-4465-B8F4-F6692C208213}" type="datetimeFigureOut">
              <a:rPr lang="cs-CZ" smtClean="0"/>
              <a:t>17.04.2020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8D81A-6C14-4128-803A-C061E9D6A0D6}" type="slidenum">
              <a:rPr lang="cs-CZ" smtClean="0"/>
              <a:t>‹#›</a:t>
            </a:fld>
            <a:endParaRPr lang="cs-CZ"/>
          </a:p>
        </p:txBody>
      </p:sp>
    </p:spTree>
    <p:extLst>
      <p:ext uri="{BB962C8B-B14F-4D97-AF65-F5344CB8AC3E}">
        <p14:creationId xmlns:p14="http://schemas.microsoft.com/office/powerpoint/2010/main" val="2188316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youtube.com/watch?v=rtGihR-bm-U" TargetMode="External"/><Relationship Id="rId2" Type="http://schemas.openxmlformats.org/officeDocument/2006/relationships/hyperlink" Target="http://www.youtube.com/watch?v=VU8TUSnQ-v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Littlův</a:t>
            </a:r>
            <a:r>
              <a:rPr lang="cs-CZ" dirty="0"/>
              <a:t> zákon-základy</a:t>
            </a:r>
          </a:p>
        </p:txBody>
      </p:sp>
      <p:sp>
        <p:nvSpPr>
          <p:cNvPr id="3" name="TextovéPole 2"/>
          <p:cNvSpPr txBox="1"/>
          <p:nvPr/>
        </p:nvSpPr>
        <p:spPr>
          <a:xfrm>
            <a:off x="3491880" y="3501008"/>
            <a:ext cx="2161938" cy="646331"/>
          </a:xfrm>
          <a:prstGeom prst="rect">
            <a:avLst/>
          </a:prstGeom>
          <a:noFill/>
        </p:spPr>
        <p:txBody>
          <a:bodyPr wrap="none" rtlCol="0">
            <a:spAutoFit/>
          </a:bodyPr>
          <a:lstStyle/>
          <a:p>
            <a:r>
              <a:rPr lang="cs-CZ" dirty="0"/>
              <a:t>Ing. </a:t>
            </a:r>
            <a:r>
              <a:rPr lang="cs-CZ" dirty="0" err="1"/>
              <a:t>J.Skorkovský,CSc</a:t>
            </a:r>
            <a:r>
              <a:rPr lang="cs-CZ" dirty="0"/>
              <a:t>.</a:t>
            </a:r>
          </a:p>
          <a:p>
            <a:r>
              <a:rPr lang="cs-CZ" dirty="0"/>
              <a:t>   KPH-ESF-MU BRNO</a:t>
            </a:r>
          </a:p>
        </p:txBody>
      </p:sp>
    </p:spTree>
    <p:extLst>
      <p:ext uri="{BB962C8B-B14F-4D97-AF65-F5344CB8AC3E}">
        <p14:creationId xmlns:p14="http://schemas.microsoft.com/office/powerpoint/2010/main" val="4276585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Běžná situace, kterou je potřeba řešit</a:t>
            </a:r>
          </a:p>
        </p:txBody>
      </p:sp>
      <p:sp>
        <p:nvSpPr>
          <p:cNvPr id="3" name="Zástupný symbol pro obsah 2"/>
          <p:cNvSpPr>
            <a:spLocks noGrp="1"/>
          </p:cNvSpPr>
          <p:nvPr>
            <p:ph idx="1"/>
          </p:nvPr>
        </p:nvSpPr>
        <p:spPr>
          <a:xfrm>
            <a:off x="395536" y="1628800"/>
            <a:ext cx="8229600" cy="4525963"/>
          </a:xfrm>
        </p:spPr>
        <p:txBody>
          <a:bodyPr>
            <a:normAutofit fontScale="70000" lnSpcReduction="20000"/>
          </a:bodyPr>
          <a:lstStyle/>
          <a:p>
            <a:r>
              <a:rPr lang="cs-CZ" dirty="0"/>
              <a:t>30 zákazníků/hodina – (maximální kapacita provozovny) =</a:t>
            </a:r>
            <a:r>
              <a:rPr lang="cs-CZ" b="1" dirty="0">
                <a:solidFill>
                  <a:srgbClr val="00B050"/>
                </a:solidFill>
              </a:rPr>
              <a:t>Průtok</a:t>
            </a:r>
          </a:p>
          <a:p>
            <a:r>
              <a:rPr lang="cs-CZ" dirty="0"/>
              <a:t>8 zákazníků čeká ve frontě (nárazník=buffer) = </a:t>
            </a:r>
            <a:r>
              <a:rPr lang="cs-CZ" b="1" dirty="0">
                <a:solidFill>
                  <a:srgbClr val="0070C0"/>
                </a:solidFill>
              </a:rPr>
              <a:t>WIP=NV</a:t>
            </a:r>
          </a:p>
          <a:p>
            <a:r>
              <a:rPr lang="cs-CZ" dirty="0">
                <a:solidFill>
                  <a:srgbClr val="FF0000"/>
                </a:solidFill>
              </a:rPr>
              <a:t>5 minut trvá doba obsluhy jednoho zákazníka=</a:t>
            </a:r>
            <a:r>
              <a:rPr lang="cs-CZ" b="1" dirty="0">
                <a:solidFill>
                  <a:srgbClr val="FF0000"/>
                </a:solidFill>
              </a:rPr>
              <a:t>CYCLE Time</a:t>
            </a:r>
            <a:endParaRPr lang="cs-CZ" b="1" dirty="0"/>
          </a:p>
          <a:p>
            <a:endParaRPr lang="cs-CZ" dirty="0"/>
          </a:p>
          <a:p>
            <a:endParaRPr lang="cs-CZ" dirty="0"/>
          </a:p>
          <a:p>
            <a:endParaRPr lang="cs-CZ" dirty="0"/>
          </a:p>
          <a:p>
            <a:endParaRPr lang="cs-CZ" dirty="0"/>
          </a:p>
          <a:p>
            <a:endParaRPr lang="cs-CZ" dirty="0"/>
          </a:p>
          <a:p>
            <a:endParaRPr lang="cs-CZ" dirty="0"/>
          </a:p>
          <a:p>
            <a:r>
              <a:rPr lang="cs-CZ" dirty="0"/>
              <a:t>Je potřeba odstranit všechny časy, které nepřinášejí hodnotu</a:t>
            </a:r>
          </a:p>
          <a:p>
            <a:r>
              <a:rPr lang="cs-CZ" dirty="0"/>
              <a:t>1 obslužné místo=12 zákazníků za hodinu (</a:t>
            </a:r>
            <a:r>
              <a:rPr lang="cs-CZ" b="1" dirty="0"/>
              <a:t>60/5=12</a:t>
            </a:r>
            <a:r>
              <a:rPr lang="cs-CZ" dirty="0"/>
              <a:t>), takže pro 30 zákazníků/hodinu je potřeba kapacita </a:t>
            </a:r>
            <a:r>
              <a:rPr lang="cs-CZ" b="1" dirty="0"/>
              <a:t>2,5</a:t>
            </a:r>
            <a:r>
              <a:rPr lang="cs-CZ" dirty="0"/>
              <a:t> =30/12 obslužného místa</a:t>
            </a:r>
          </a:p>
          <a:p>
            <a:pPr marL="0" indent="0">
              <a:buNone/>
            </a:pPr>
            <a:r>
              <a:rPr lang="cs-CZ" dirty="0"/>
              <a:t> </a:t>
            </a:r>
          </a:p>
          <a:p>
            <a:endParaRPr lang="cs-CZ" dirty="0"/>
          </a:p>
        </p:txBody>
      </p:sp>
      <p:sp>
        <p:nvSpPr>
          <p:cNvPr id="4" name="Šipka doprava 3"/>
          <p:cNvSpPr/>
          <p:nvPr/>
        </p:nvSpPr>
        <p:spPr>
          <a:xfrm>
            <a:off x="755576" y="3068960"/>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Vývojový diagram: vyjmutí 4"/>
          <p:cNvSpPr/>
          <p:nvPr/>
        </p:nvSpPr>
        <p:spPr>
          <a:xfrm>
            <a:off x="2339752" y="2773644"/>
            <a:ext cx="864096" cy="792088"/>
          </a:xfrm>
          <a:prstGeom prst="flowChartExtra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3347864" y="3068960"/>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2132718" y="3572193"/>
            <a:ext cx="1563120" cy="646331"/>
          </a:xfrm>
          <a:prstGeom prst="rect">
            <a:avLst/>
          </a:prstGeom>
          <a:noFill/>
        </p:spPr>
        <p:txBody>
          <a:bodyPr wrap="none" rtlCol="0">
            <a:spAutoFit/>
          </a:bodyPr>
          <a:lstStyle/>
          <a:p>
            <a:r>
              <a:rPr lang="cs-CZ" dirty="0"/>
              <a:t>  8 zákazníků</a:t>
            </a:r>
          </a:p>
          <a:p>
            <a:r>
              <a:rPr lang="cs-CZ" dirty="0"/>
              <a:t>čeká ve frontě </a:t>
            </a:r>
          </a:p>
        </p:txBody>
      </p:sp>
      <p:sp>
        <p:nvSpPr>
          <p:cNvPr id="8" name="Obdélník 7"/>
          <p:cNvSpPr/>
          <p:nvPr/>
        </p:nvSpPr>
        <p:spPr>
          <a:xfrm>
            <a:off x="5004048" y="2996952"/>
            <a:ext cx="1152128"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TextovéPole 8"/>
          <p:cNvSpPr txBox="1"/>
          <p:nvPr/>
        </p:nvSpPr>
        <p:spPr>
          <a:xfrm>
            <a:off x="4682502" y="3602534"/>
            <a:ext cx="2818079" cy="615553"/>
          </a:xfrm>
          <a:prstGeom prst="rect">
            <a:avLst/>
          </a:prstGeom>
          <a:noFill/>
        </p:spPr>
        <p:txBody>
          <a:bodyPr wrap="none" rtlCol="0">
            <a:spAutoFit/>
          </a:bodyPr>
          <a:lstStyle/>
          <a:p>
            <a:r>
              <a:rPr lang="cs-CZ" dirty="0">
                <a:solidFill>
                  <a:srgbClr val="FF0000"/>
                </a:solidFill>
              </a:rPr>
              <a:t>   </a:t>
            </a:r>
            <a:r>
              <a:rPr lang="cs-CZ" sz="1600" dirty="0">
                <a:solidFill>
                  <a:srgbClr val="FF0000"/>
                </a:solidFill>
              </a:rPr>
              <a:t>5 minut/obsluha 1 zákazníka </a:t>
            </a:r>
          </a:p>
          <a:p>
            <a:r>
              <a:rPr lang="cs-CZ" sz="1600" dirty="0">
                <a:solidFill>
                  <a:srgbClr val="FF0000"/>
                </a:solidFill>
              </a:rPr>
              <a:t>   na jednom obslužném místě</a:t>
            </a:r>
          </a:p>
        </p:txBody>
      </p:sp>
      <p:sp>
        <p:nvSpPr>
          <p:cNvPr id="10" name="Šipka doprava 9"/>
          <p:cNvSpPr/>
          <p:nvPr/>
        </p:nvSpPr>
        <p:spPr>
          <a:xfrm>
            <a:off x="6300192" y="3104964"/>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61338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Otázky</a:t>
            </a:r>
          </a:p>
        </p:txBody>
      </p:sp>
      <p:sp>
        <p:nvSpPr>
          <p:cNvPr id="3" name="Zástupný symbol pro obsah 2"/>
          <p:cNvSpPr>
            <a:spLocks noGrp="1"/>
          </p:cNvSpPr>
          <p:nvPr>
            <p:ph idx="1"/>
          </p:nvPr>
        </p:nvSpPr>
        <p:spPr/>
        <p:txBody>
          <a:bodyPr>
            <a:normAutofit fontScale="92500" lnSpcReduction="20000"/>
          </a:bodyPr>
          <a:lstStyle/>
          <a:p>
            <a:r>
              <a:rPr lang="cs-CZ" dirty="0"/>
              <a:t>Jak dlouho průměrně čeká zákazník ve frontě ? </a:t>
            </a:r>
          </a:p>
          <a:p>
            <a:r>
              <a:rPr lang="cs-CZ" dirty="0"/>
              <a:t>Kolik průměrně lidí může být naráz obslouženo ?  </a:t>
            </a:r>
          </a:p>
          <a:p>
            <a:r>
              <a:rPr lang="cs-CZ" dirty="0"/>
              <a:t>Kolik zákazníků je v provozovně v jenom okamžiku (jak čekající, tak ti, které personál obsluhuje) ? </a:t>
            </a:r>
          </a:p>
          <a:p>
            <a:r>
              <a:rPr lang="cs-CZ" dirty="0"/>
              <a:t>Jaká je průměrná doba „průstupu“ (průtoku) zákazníka provozovnou (čekání i obsluha)    </a:t>
            </a:r>
          </a:p>
          <a:p>
            <a:r>
              <a:rPr lang="cs-CZ" b="1" dirty="0">
                <a:solidFill>
                  <a:srgbClr val="FF0000"/>
                </a:solidFill>
              </a:rPr>
              <a:t>Zjednodušující podmínky</a:t>
            </a:r>
          </a:p>
          <a:p>
            <a:pPr lvl="1"/>
            <a:r>
              <a:rPr lang="cs-CZ" dirty="0"/>
              <a:t>„Vstupní tok“ (průměr) =„Výstupní tok“ (průměr)</a:t>
            </a:r>
          </a:p>
          <a:p>
            <a:pPr lvl="1"/>
            <a:r>
              <a:rPr lang="cs-CZ" dirty="0"/>
              <a:t>Díky průměrování </a:t>
            </a:r>
            <a:r>
              <a:rPr lang="cs-CZ" b="1" dirty="0">
                <a:solidFill>
                  <a:srgbClr val="FF0000"/>
                </a:solidFill>
              </a:rPr>
              <a:t>neuvažujeme fluktuaci </a:t>
            </a:r>
            <a:r>
              <a:rPr lang="cs-CZ" dirty="0"/>
              <a:t>(viz hody mincí)</a:t>
            </a:r>
          </a:p>
        </p:txBody>
      </p:sp>
    </p:spTree>
    <p:extLst>
      <p:ext uri="{BB962C8B-B14F-4D97-AF65-F5344CB8AC3E}">
        <p14:creationId xmlns:p14="http://schemas.microsoft.com/office/powerpoint/2010/main" val="1937925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Klíčová měřítka a proměnné (doplnění definic) </a:t>
            </a:r>
          </a:p>
        </p:txBody>
      </p:sp>
      <p:sp>
        <p:nvSpPr>
          <p:cNvPr id="3" name="Zástupný symbol pro obsah 2"/>
          <p:cNvSpPr>
            <a:spLocks noGrp="1"/>
          </p:cNvSpPr>
          <p:nvPr>
            <p:ph idx="1"/>
          </p:nvPr>
        </p:nvSpPr>
        <p:spPr>
          <a:xfrm>
            <a:off x="457200" y="1724119"/>
            <a:ext cx="8229600" cy="3052936"/>
          </a:xfrm>
        </p:spPr>
        <p:txBody>
          <a:bodyPr>
            <a:normAutofit fontScale="85000" lnSpcReduction="10000"/>
          </a:bodyPr>
          <a:lstStyle/>
          <a:p>
            <a:r>
              <a:rPr lang="cs-CZ" sz="2000" dirty="0">
                <a:solidFill>
                  <a:srgbClr val="FF0000"/>
                </a:solidFill>
              </a:rPr>
              <a:t>CT =</a:t>
            </a:r>
            <a:r>
              <a:rPr lang="cs-CZ" sz="2000" dirty="0" err="1">
                <a:solidFill>
                  <a:srgbClr val="FF0000"/>
                </a:solidFill>
              </a:rPr>
              <a:t>Cycle</a:t>
            </a:r>
            <a:r>
              <a:rPr lang="cs-CZ" sz="2000" dirty="0">
                <a:solidFill>
                  <a:srgbClr val="FF0000"/>
                </a:solidFill>
              </a:rPr>
              <a:t> </a:t>
            </a:r>
            <a:r>
              <a:rPr lang="cs-CZ" sz="2000" dirty="0" err="1">
                <a:solidFill>
                  <a:srgbClr val="FF0000"/>
                </a:solidFill>
              </a:rPr>
              <a:t>Time</a:t>
            </a:r>
            <a:r>
              <a:rPr lang="cs-CZ" sz="2000" dirty="0">
                <a:solidFill>
                  <a:srgbClr val="FF0000"/>
                </a:solidFill>
              </a:rPr>
              <a:t>  </a:t>
            </a:r>
            <a:r>
              <a:rPr lang="cs-CZ" sz="2000" dirty="0"/>
              <a:t>(jak dlouho trvá  celý proces)  =</a:t>
            </a:r>
            <a:r>
              <a:rPr lang="cs-CZ" sz="2000" b="1" dirty="0">
                <a:solidFill>
                  <a:srgbClr val="FF0000"/>
                </a:solidFill>
              </a:rPr>
              <a:t>5</a:t>
            </a:r>
            <a:endParaRPr lang="cs-CZ" sz="2000" b="1" i="1" dirty="0">
              <a:solidFill>
                <a:srgbClr val="FF0000"/>
              </a:solidFill>
            </a:endParaRPr>
          </a:p>
          <a:p>
            <a:r>
              <a:rPr lang="cs-CZ" sz="2000" b="1" dirty="0" err="1">
                <a:solidFill>
                  <a:srgbClr val="0070C0"/>
                </a:solidFill>
              </a:rPr>
              <a:t>Work</a:t>
            </a:r>
            <a:r>
              <a:rPr lang="cs-CZ" sz="2000" b="1" dirty="0">
                <a:solidFill>
                  <a:srgbClr val="0070C0"/>
                </a:solidFill>
              </a:rPr>
              <a:t> in </a:t>
            </a:r>
            <a:r>
              <a:rPr lang="cs-CZ" sz="2000" b="1" dirty="0" err="1">
                <a:solidFill>
                  <a:srgbClr val="0070C0"/>
                </a:solidFill>
              </a:rPr>
              <a:t>Process</a:t>
            </a:r>
            <a:r>
              <a:rPr lang="cs-CZ" sz="2000" b="1" dirty="0">
                <a:solidFill>
                  <a:srgbClr val="0070C0"/>
                </a:solidFill>
              </a:rPr>
              <a:t> </a:t>
            </a:r>
            <a:r>
              <a:rPr lang="cs-CZ" sz="2000" dirty="0"/>
              <a:t> = </a:t>
            </a:r>
            <a:r>
              <a:rPr lang="cs-CZ" sz="2000" b="1" dirty="0">
                <a:solidFill>
                  <a:srgbClr val="FF0000"/>
                </a:solidFill>
              </a:rPr>
              <a:t>W</a:t>
            </a:r>
            <a:r>
              <a:rPr lang="cs-CZ" sz="2000" b="1" dirty="0">
                <a:solidFill>
                  <a:srgbClr val="00B050"/>
                </a:solidFill>
              </a:rPr>
              <a:t>I</a:t>
            </a:r>
            <a:r>
              <a:rPr lang="cs-CZ" sz="2000" b="1" dirty="0">
                <a:solidFill>
                  <a:srgbClr val="0070C0"/>
                </a:solidFill>
              </a:rPr>
              <a:t>P</a:t>
            </a:r>
            <a:r>
              <a:rPr lang="cs-CZ" sz="2000" dirty="0"/>
              <a:t>   (kolik jednotek je v procesu= nedokončená výroba=</a:t>
            </a:r>
            <a:r>
              <a:rPr lang="cs-CZ" sz="2000" b="1" dirty="0" err="1">
                <a:solidFill>
                  <a:srgbClr val="FF0000"/>
                </a:solidFill>
              </a:rPr>
              <a:t>W</a:t>
            </a:r>
            <a:r>
              <a:rPr lang="cs-CZ" sz="2000" dirty="0" err="1"/>
              <a:t>ork</a:t>
            </a:r>
            <a:r>
              <a:rPr lang="cs-CZ" sz="2000" dirty="0"/>
              <a:t> </a:t>
            </a:r>
            <a:r>
              <a:rPr lang="cs-CZ" sz="2000" b="1" dirty="0">
                <a:solidFill>
                  <a:srgbClr val="00B050"/>
                </a:solidFill>
              </a:rPr>
              <a:t>I</a:t>
            </a:r>
            <a:r>
              <a:rPr lang="cs-CZ" sz="2000" dirty="0"/>
              <a:t>n </a:t>
            </a:r>
            <a:r>
              <a:rPr lang="cs-CZ" sz="2000" b="1" dirty="0" err="1">
                <a:solidFill>
                  <a:srgbClr val="0070C0"/>
                </a:solidFill>
              </a:rPr>
              <a:t>P</a:t>
            </a:r>
            <a:r>
              <a:rPr lang="cs-CZ" sz="2000" dirty="0" err="1"/>
              <a:t>rogress</a:t>
            </a:r>
            <a:r>
              <a:rPr lang="cs-CZ" sz="2000" dirty="0"/>
              <a:t>) </a:t>
            </a:r>
            <a:r>
              <a:rPr lang="cs-CZ" sz="2000" dirty="0" smtClean="0"/>
              <a:t>=</a:t>
            </a:r>
            <a:r>
              <a:rPr lang="cs-CZ" sz="2000" b="1" dirty="0" smtClean="0">
                <a:solidFill>
                  <a:srgbClr val="0070C0"/>
                </a:solidFill>
              </a:rPr>
              <a:t>8</a:t>
            </a:r>
            <a:endParaRPr lang="cs-CZ" sz="2000" b="1" dirty="0">
              <a:solidFill>
                <a:srgbClr val="0070C0"/>
              </a:solidFill>
            </a:endParaRPr>
          </a:p>
          <a:p>
            <a:r>
              <a:rPr lang="cs-CZ" sz="2000" b="1" dirty="0" err="1">
                <a:solidFill>
                  <a:srgbClr val="00B050"/>
                </a:solidFill>
              </a:rPr>
              <a:t>Throughput</a:t>
            </a:r>
            <a:r>
              <a:rPr lang="cs-CZ" sz="2000" b="1" dirty="0">
                <a:solidFill>
                  <a:srgbClr val="00B050"/>
                </a:solidFill>
              </a:rPr>
              <a:t> </a:t>
            </a:r>
            <a:r>
              <a:rPr lang="cs-CZ" sz="2000" dirty="0"/>
              <a:t>=</a:t>
            </a:r>
            <a:r>
              <a:rPr lang="cs-CZ" sz="2000" b="1" dirty="0">
                <a:solidFill>
                  <a:srgbClr val="00B050"/>
                </a:solidFill>
              </a:rPr>
              <a:t>TH</a:t>
            </a:r>
            <a:r>
              <a:rPr lang="cs-CZ" sz="2000" dirty="0"/>
              <a:t>  (počet zákazníků/jednotka času) – </a:t>
            </a:r>
            <a:r>
              <a:rPr lang="cs-CZ" sz="2000" i="1" dirty="0"/>
              <a:t> </a:t>
            </a:r>
            <a:r>
              <a:rPr lang="cs-CZ" sz="2000" dirty="0"/>
              <a:t>např. </a:t>
            </a:r>
            <a:r>
              <a:rPr lang="cs-CZ" sz="2000" b="1" dirty="0">
                <a:solidFill>
                  <a:srgbClr val="00B050"/>
                </a:solidFill>
              </a:rPr>
              <a:t>30</a:t>
            </a:r>
            <a:r>
              <a:rPr lang="cs-CZ" sz="2000" dirty="0"/>
              <a:t>/hod (naše zadání</a:t>
            </a:r>
            <a:r>
              <a:rPr lang="cs-CZ" sz="2000" dirty="0" smtClean="0"/>
              <a:t>)</a:t>
            </a:r>
            <a:endParaRPr lang="cs-CZ" sz="2000" dirty="0"/>
          </a:p>
          <a:p>
            <a:pPr marL="0" indent="0">
              <a:buNone/>
            </a:pPr>
            <a:r>
              <a:rPr lang="cs-CZ" sz="2000" dirty="0">
                <a:solidFill>
                  <a:srgbClr val="FF0000"/>
                </a:solidFill>
              </a:rPr>
              <a:t> </a:t>
            </a:r>
            <a:endParaRPr lang="cs-CZ" sz="2000" b="1" dirty="0">
              <a:solidFill>
                <a:srgbClr val="C00000"/>
              </a:solidFill>
            </a:endParaRPr>
          </a:p>
          <a:p>
            <a:r>
              <a:rPr lang="cs-CZ" sz="2300" dirty="0"/>
              <a:t>Tyto měřítka jsou propojena </a:t>
            </a:r>
            <a:r>
              <a:rPr lang="cs-CZ" sz="2300" dirty="0" err="1"/>
              <a:t>Littlovým</a:t>
            </a:r>
            <a:r>
              <a:rPr lang="cs-CZ" sz="2300" dirty="0"/>
              <a:t> zákonem  </a:t>
            </a:r>
            <a:r>
              <a:rPr lang="cs-CZ" sz="4600" b="1" dirty="0">
                <a:solidFill>
                  <a:srgbClr val="0070C0"/>
                </a:solidFill>
              </a:rPr>
              <a:t>WIP</a:t>
            </a:r>
            <a:r>
              <a:rPr lang="cs-CZ" sz="4600" b="1" dirty="0"/>
              <a:t>=</a:t>
            </a:r>
            <a:r>
              <a:rPr lang="cs-CZ" sz="4600" b="1" dirty="0">
                <a:solidFill>
                  <a:srgbClr val="00B050"/>
                </a:solidFill>
              </a:rPr>
              <a:t>TH</a:t>
            </a:r>
            <a:r>
              <a:rPr lang="cs-CZ" sz="4600" b="1" dirty="0">
                <a:solidFill>
                  <a:srgbClr val="FF0000"/>
                </a:solidFill>
              </a:rPr>
              <a:t> x CT </a:t>
            </a:r>
            <a:r>
              <a:rPr lang="cs-CZ" sz="4600" b="1" dirty="0"/>
              <a:t> </a:t>
            </a:r>
            <a:endParaRPr lang="cs-CZ" sz="2500" b="1" dirty="0">
              <a:solidFill>
                <a:srgbClr val="C00000"/>
              </a:solidFill>
            </a:endParaRPr>
          </a:p>
          <a:p>
            <a:pPr marL="0" indent="0">
              <a:buNone/>
            </a:pPr>
            <a:r>
              <a:rPr lang="cs-CZ" sz="2000" dirty="0">
                <a:solidFill>
                  <a:srgbClr val="FF0000"/>
                </a:solidFill>
              </a:rPr>
              <a:t> </a:t>
            </a:r>
            <a:r>
              <a:rPr lang="cs-CZ" sz="2000" dirty="0"/>
              <a:t> </a:t>
            </a:r>
          </a:p>
          <a:p>
            <a:endParaRPr lang="cs-CZ" sz="2000" dirty="0"/>
          </a:p>
          <a:p>
            <a:r>
              <a:rPr lang="cs-CZ" sz="2000" dirty="0"/>
              <a:t> </a:t>
            </a:r>
            <a:r>
              <a:rPr lang="cs-CZ" sz="2300" dirty="0" smtClean="0"/>
              <a:t> </a:t>
            </a:r>
            <a:endParaRPr lang="cs-CZ" dirty="0"/>
          </a:p>
          <a:p>
            <a:endParaRPr lang="cs-CZ" dirty="0"/>
          </a:p>
          <a:p>
            <a:endParaRPr lang="cs-CZ" dirty="0"/>
          </a:p>
          <a:p>
            <a:pPr marL="0" indent="0">
              <a:buNone/>
            </a:pPr>
            <a:endParaRPr lang="cs-CZ" dirty="0"/>
          </a:p>
        </p:txBody>
      </p:sp>
      <p:sp>
        <p:nvSpPr>
          <p:cNvPr id="4" name="Zaoblený obdélník 3"/>
          <p:cNvSpPr/>
          <p:nvPr/>
        </p:nvSpPr>
        <p:spPr>
          <a:xfrm>
            <a:off x="2577735" y="5425127"/>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Zaoblený obdélník 4"/>
          <p:cNvSpPr/>
          <p:nvPr/>
        </p:nvSpPr>
        <p:spPr>
          <a:xfrm>
            <a:off x="2876785" y="5433511"/>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Zaoblený obdélník 5"/>
          <p:cNvSpPr/>
          <p:nvPr/>
        </p:nvSpPr>
        <p:spPr>
          <a:xfrm>
            <a:off x="3153799" y="5425127"/>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4017895" y="4972526"/>
            <a:ext cx="115212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i="1" dirty="0"/>
          </a:p>
          <a:p>
            <a:pPr algn="ctr"/>
            <a:endParaRPr lang="cs-CZ" i="1" dirty="0"/>
          </a:p>
          <a:p>
            <a:pPr algn="ctr"/>
            <a:r>
              <a:rPr lang="cs-CZ" i="1" dirty="0"/>
              <a:t>WIP</a:t>
            </a:r>
          </a:p>
        </p:txBody>
      </p:sp>
      <p:sp>
        <p:nvSpPr>
          <p:cNvPr id="8" name="Zaoblený obdélník 7"/>
          <p:cNvSpPr/>
          <p:nvPr/>
        </p:nvSpPr>
        <p:spPr>
          <a:xfrm>
            <a:off x="4161911" y="5289495"/>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aoblený obdélník 8"/>
          <p:cNvSpPr/>
          <p:nvPr/>
        </p:nvSpPr>
        <p:spPr>
          <a:xfrm>
            <a:off x="4460961" y="5297879"/>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aoblený obdélník 9"/>
          <p:cNvSpPr/>
          <p:nvPr/>
        </p:nvSpPr>
        <p:spPr>
          <a:xfrm>
            <a:off x="4737975" y="5289495"/>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aoblený obdélník 10"/>
          <p:cNvSpPr/>
          <p:nvPr/>
        </p:nvSpPr>
        <p:spPr>
          <a:xfrm>
            <a:off x="4161911" y="5066118"/>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Zaoblený obdélník 11"/>
          <p:cNvSpPr/>
          <p:nvPr/>
        </p:nvSpPr>
        <p:spPr>
          <a:xfrm>
            <a:off x="4460961" y="5074502"/>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Zaoblený obdélník 12"/>
          <p:cNvSpPr/>
          <p:nvPr/>
        </p:nvSpPr>
        <p:spPr>
          <a:xfrm>
            <a:off x="4737975" y="5066118"/>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Zaoblený obdélník 21"/>
          <p:cNvSpPr/>
          <p:nvPr/>
        </p:nvSpPr>
        <p:spPr>
          <a:xfrm>
            <a:off x="6056078" y="5384966"/>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Zaoblený obdélník 22"/>
          <p:cNvSpPr/>
          <p:nvPr/>
        </p:nvSpPr>
        <p:spPr>
          <a:xfrm>
            <a:off x="6355128" y="5393350"/>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Zaoblený obdélník 23"/>
          <p:cNvSpPr/>
          <p:nvPr/>
        </p:nvSpPr>
        <p:spPr>
          <a:xfrm>
            <a:off x="6632142" y="5384966"/>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Šipka doprava 24"/>
          <p:cNvSpPr/>
          <p:nvPr/>
        </p:nvSpPr>
        <p:spPr>
          <a:xfrm>
            <a:off x="3479031" y="5392033"/>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Šipka doprava 25"/>
          <p:cNvSpPr/>
          <p:nvPr/>
        </p:nvSpPr>
        <p:spPr>
          <a:xfrm>
            <a:off x="5311520" y="5338939"/>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30" name="Přímá spojnice se šipkou 29"/>
          <p:cNvCxnSpPr/>
          <p:nvPr/>
        </p:nvCxnSpPr>
        <p:spPr>
          <a:xfrm>
            <a:off x="4017895" y="6052646"/>
            <a:ext cx="115212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1" name="TextovéPole 30"/>
          <p:cNvSpPr txBox="1"/>
          <p:nvPr/>
        </p:nvSpPr>
        <p:spPr>
          <a:xfrm>
            <a:off x="4076103" y="6176565"/>
            <a:ext cx="1246110" cy="369332"/>
          </a:xfrm>
          <a:prstGeom prst="rect">
            <a:avLst/>
          </a:prstGeom>
          <a:noFill/>
        </p:spPr>
        <p:txBody>
          <a:bodyPr wrap="none" rtlCol="0">
            <a:spAutoFit/>
          </a:bodyPr>
          <a:lstStyle/>
          <a:p>
            <a:r>
              <a:rPr lang="cs-CZ" dirty="0" err="1"/>
              <a:t>Cycle</a:t>
            </a:r>
            <a:r>
              <a:rPr lang="cs-CZ" dirty="0"/>
              <a:t> </a:t>
            </a:r>
            <a:r>
              <a:rPr lang="cs-CZ" dirty="0" err="1"/>
              <a:t>Time</a:t>
            </a:r>
            <a:r>
              <a:rPr lang="cs-CZ" dirty="0"/>
              <a:t> </a:t>
            </a:r>
          </a:p>
        </p:txBody>
      </p:sp>
      <p:sp>
        <p:nvSpPr>
          <p:cNvPr id="32" name="TextovéPole 31"/>
          <p:cNvSpPr txBox="1"/>
          <p:nvPr/>
        </p:nvSpPr>
        <p:spPr>
          <a:xfrm>
            <a:off x="6237549" y="4849186"/>
            <a:ext cx="237566" cy="369332"/>
          </a:xfrm>
          <a:prstGeom prst="rect">
            <a:avLst/>
          </a:prstGeom>
          <a:noFill/>
        </p:spPr>
        <p:txBody>
          <a:bodyPr wrap="none" rtlCol="0">
            <a:spAutoFit/>
          </a:bodyPr>
          <a:lstStyle/>
          <a:p>
            <a:r>
              <a:rPr lang="cs-CZ" dirty="0"/>
              <a:t> </a:t>
            </a:r>
          </a:p>
        </p:txBody>
      </p:sp>
    </p:spTree>
    <p:extLst>
      <p:ext uri="{BB962C8B-B14F-4D97-AF65-F5344CB8AC3E}">
        <p14:creationId xmlns:p14="http://schemas.microsoft.com/office/powerpoint/2010/main" val="3077298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a:t>
            </a:r>
            <a:r>
              <a:rPr lang="cs-CZ" sz="2400" b="1" dirty="0">
                <a:solidFill>
                  <a:srgbClr val="FF0000"/>
                </a:solidFill>
              </a:rPr>
              <a:t>(</a:t>
            </a:r>
            <a:r>
              <a:rPr lang="cs-CZ" sz="2400" b="1" dirty="0" err="1">
                <a:solidFill>
                  <a:srgbClr val="FF0000"/>
                </a:solidFill>
              </a:rPr>
              <a:t>home</a:t>
            </a:r>
            <a:r>
              <a:rPr lang="cs-CZ" sz="2400" b="1" dirty="0">
                <a:solidFill>
                  <a:srgbClr val="FF0000"/>
                </a:solidFill>
              </a:rPr>
              <a:t> study) </a:t>
            </a:r>
          </a:p>
        </p:txBody>
      </p:sp>
      <p:sp>
        <p:nvSpPr>
          <p:cNvPr id="6" name="Šipka doprava 5"/>
          <p:cNvSpPr/>
          <p:nvPr/>
        </p:nvSpPr>
        <p:spPr>
          <a:xfrm>
            <a:off x="3667371" y="1844824"/>
            <a:ext cx="8640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7" name="Tabulka 6"/>
          <p:cNvGraphicFramePr>
            <a:graphicFrameLocks noGrp="1"/>
          </p:cNvGraphicFramePr>
          <p:nvPr>
            <p:extLst>
              <p:ext uri="{D42A27DB-BD31-4B8C-83A1-F6EECF244321}">
                <p14:modId xmlns:p14="http://schemas.microsoft.com/office/powerpoint/2010/main" val="11121946"/>
              </p:ext>
            </p:extLst>
          </p:nvPr>
        </p:nvGraphicFramePr>
        <p:xfrm>
          <a:off x="350912" y="1751856"/>
          <a:ext cx="3429000" cy="762000"/>
        </p:xfrm>
        <a:graphic>
          <a:graphicData uri="http://schemas.openxmlformats.org/drawingml/2006/table">
            <a:tbl>
              <a:tblPr>
                <a:tableStyleId>{5C22544A-7EE6-4342-B048-85BDC9FD1C3A}</a:tableStyleId>
              </a:tblPr>
              <a:tblGrid>
                <a:gridCol w="735238">
                  <a:extLst>
                    <a:ext uri="{9D8B030D-6E8A-4147-A177-3AD203B41FA5}">
                      <a16:colId xmlns:a16="http://schemas.microsoft.com/office/drawing/2014/main" val="20000"/>
                    </a:ext>
                  </a:extLst>
                </a:gridCol>
                <a:gridCol w="735238">
                  <a:extLst>
                    <a:ext uri="{9D8B030D-6E8A-4147-A177-3AD203B41FA5}">
                      <a16:colId xmlns:a16="http://schemas.microsoft.com/office/drawing/2014/main" val="20001"/>
                    </a:ext>
                  </a:extLst>
                </a:gridCol>
                <a:gridCol w="979262">
                  <a:extLst>
                    <a:ext uri="{9D8B030D-6E8A-4147-A177-3AD203B41FA5}">
                      <a16:colId xmlns:a16="http://schemas.microsoft.com/office/drawing/2014/main" val="20002"/>
                    </a:ext>
                  </a:extLst>
                </a:gridCol>
                <a:gridCol w="979262">
                  <a:extLst>
                    <a:ext uri="{9D8B030D-6E8A-4147-A177-3AD203B41FA5}">
                      <a16:colId xmlns:a16="http://schemas.microsoft.com/office/drawing/2014/main" val="20003"/>
                    </a:ext>
                  </a:extLst>
                </a:gridCol>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solidFill>
                            <a:srgbClr val="0070C0"/>
                          </a:solidFill>
                          <a:effectLst/>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b="1" u="none" strike="noStrike" dirty="0">
                          <a:solidFill>
                            <a:srgbClr val="00B050"/>
                          </a:solidFill>
                          <a:effectLst/>
                        </a:rPr>
                        <a:t>TH</a:t>
                      </a:r>
                      <a:r>
                        <a:rPr lang="cs-CZ" sz="1100" u="none" strike="noStrike" dirty="0">
                          <a:effectLst/>
                        </a:rPr>
                        <a:t> (</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FF0000"/>
                          </a:solidFill>
                          <a:effectLst/>
                        </a:rPr>
                        <a:t>CT</a:t>
                      </a:r>
                      <a:endParaRPr lang="cs-CZ" sz="1100" b="1" i="0" u="none" strike="noStrike" dirty="0">
                        <a:solidFill>
                          <a:srgbClr val="FF0000"/>
                        </a:solidFill>
                        <a:effectLst/>
                        <a:latin typeface="Calibri"/>
                      </a:endParaRPr>
                    </a:p>
                  </a:txBody>
                  <a:tcPr marL="9525" marR="9525" marT="9525" marB="0" anchor="b"/>
                </a:tc>
                <a:extLst>
                  <a:ext uri="{0D108BD9-81ED-4DB2-BD59-A6C34878D82A}">
                    <a16:rowId xmlns:a16="http://schemas.microsoft.com/office/drawing/2014/main" val="10000"/>
                  </a:ext>
                </a:extLst>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8</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bl>
          </a:graphicData>
        </a:graphic>
      </p:graphicFrame>
      <p:graphicFrame>
        <p:nvGraphicFramePr>
          <p:cNvPr id="8" name="Tabulka 7"/>
          <p:cNvGraphicFramePr>
            <a:graphicFrameLocks noGrp="1"/>
          </p:cNvGraphicFramePr>
          <p:nvPr>
            <p:extLst>
              <p:ext uri="{D42A27DB-BD31-4B8C-83A1-F6EECF244321}">
                <p14:modId xmlns:p14="http://schemas.microsoft.com/office/powerpoint/2010/main" val="3425078431"/>
              </p:ext>
            </p:extLst>
          </p:nvPr>
        </p:nvGraphicFramePr>
        <p:xfrm>
          <a:off x="4644008" y="1751856"/>
          <a:ext cx="3708400" cy="76200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939800">
                  <a:extLst>
                    <a:ext uri="{9D8B030D-6E8A-4147-A177-3AD203B41FA5}">
                      <a16:colId xmlns:a16="http://schemas.microsoft.com/office/drawing/2014/main" val="20002"/>
                    </a:ext>
                  </a:extLst>
                </a:gridCol>
                <a:gridCol w="9398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i="0" u="none" strike="noStrike" dirty="0">
                          <a:solidFill>
                            <a:srgbClr val="0070C0"/>
                          </a:solidFill>
                          <a:effectLst/>
                          <a:latin typeface="Calibri"/>
                        </a:rPr>
                        <a:t>WIP</a:t>
                      </a:r>
                    </a:p>
                  </a:txBody>
                  <a:tcPr marL="9525" marR="9525" marT="9525" marB="0" anchor="b"/>
                </a:tc>
                <a:tc>
                  <a:txBody>
                    <a:bodyPr/>
                    <a:lstStyle/>
                    <a:p>
                      <a:pPr algn="ctr" fontAlgn="b"/>
                      <a:r>
                        <a:rPr lang="cs-CZ" sz="1100" u="none" strike="noStrike" dirty="0">
                          <a:solidFill>
                            <a:srgbClr val="00B050"/>
                          </a:solidFill>
                          <a:effectLst/>
                        </a:rPr>
                        <a:t>TH</a:t>
                      </a:r>
                      <a:r>
                        <a:rPr lang="cs-CZ" sz="1100" u="none" strike="noStrike" dirty="0">
                          <a:effectLst/>
                        </a:rPr>
                        <a:t> (</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FF0000"/>
                          </a:solidFill>
                          <a:effectLst/>
                        </a:rPr>
                        <a:t>CT</a:t>
                      </a:r>
                      <a:r>
                        <a:rPr lang="cs-CZ" sz="1100" u="none" strike="noStrike" dirty="0">
                          <a:effectLst/>
                        </a:rPr>
                        <a:t> (min/</a:t>
                      </a:r>
                      <a:r>
                        <a:rPr lang="cs-CZ" sz="1100" u="none" strike="noStrike" dirty="0" err="1">
                          <a:effectLst/>
                        </a:rPr>
                        <a:t>Zák</a:t>
                      </a:r>
                      <a:r>
                        <a:rPr lang="cs-CZ" sz="1100" u="none" strike="noStrike" dirty="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err="1">
                          <a:effectLst/>
                        </a:rPr>
                        <a:t>Time</a:t>
                      </a:r>
                      <a:endParaRPr lang="cs-CZ" sz="1100" b="1"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bl>
          </a:graphicData>
        </a:graphic>
      </p:graphicFrame>
      <p:graphicFrame>
        <p:nvGraphicFramePr>
          <p:cNvPr id="9" name="Tabulka 8"/>
          <p:cNvGraphicFramePr>
            <a:graphicFrameLocks noGrp="1"/>
          </p:cNvGraphicFramePr>
          <p:nvPr>
            <p:extLst>
              <p:ext uri="{D42A27DB-BD31-4B8C-83A1-F6EECF244321}">
                <p14:modId xmlns:p14="http://schemas.microsoft.com/office/powerpoint/2010/main" val="3127019814"/>
              </p:ext>
            </p:extLst>
          </p:nvPr>
        </p:nvGraphicFramePr>
        <p:xfrm>
          <a:off x="321106" y="3253626"/>
          <a:ext cx="3708400" cy="76200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939800">
                  <a:extLst>
                    <a:ext uri="{9D8B030D-6E8A-4147-A177-3AD203B41FA5}">
                      <a16:colId xmlns:a16="http://schemas.microsoft.com/office/drawing/2014/main" val="20002"/>
                    </a:ext>
                  </a:extLst>
                </a:gridCol>
                <a:gridCol w="9398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0070C0"/>
                          </a:solidFill>
                          <a:effectLst/>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b="1" u="none" strike="noStrike" dirty="0">
                          <a:solidFill>
                            <a:srgbClr val="00B050"/>
                          </a:solidFill>
                          <a:effectLst/>
                        </a:rPr>
                        <a:t>TH</a:t>
                      </a:r>
                      <a:r>
                        <a:rPr lang="cs-CZ" sz="1100" u="none" strike="noStrike" dirty="0">
                          <a:effectLst/>
                        </a:rPr>
                        <a:t> (</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FF0000"/>
                          </a:solidFill>
                          <a:effectLst/>
                        </a:rPr>
                        <a:t>CT</a:t>
                      </a:r>
                      <a:r>
                        <a:rPr lang="cs-CZ" sz="1100" u="none" strike="noStrike" dirty="0">
                          <a:effectLst/>
                        </a:rPr>
                        <a:t>(min/</a:t>
                      </a:r>
                      <a:r>
                        <a:rPr lang="cs-CZ" sz="1100" u="none" strike="noStrike" dirty="0" err="1">
                          <a:effectLst/>
                        </a:rPr>
                        <a:t>Zák</a:t>
                      </a:r>
                      <a:r>
                        <a:rPr lang="cs-CZ" sz="1100" u="none" strike="noStrike" dirty="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u="none" strike="noStrike" dirty="0" err="1">
                          <a:effectLst/>
                        </a:rPr>
                        <a:t>Time</a:t>
                      </a:r>
                      <a:endParaRPr lang="cs-CZ" sz="1100" b="1"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8</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0070C0"/>
                          </a:solidFill>
                          <a:effectLst/>
                        </a:rPr>
                        <a:t>2,5 </a:t>
                      </a:r>
                      <a:endParaRPr lang="cs-CZ" sz="1100" b="0"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b="1" u="none" strike="noStrike" dirty="0">
                          <a:solidFill>
                            <a:srgbClr val="00B050"/>
                          </a:solidFill>
                          <a:effectLst/>
                        </a:rPr>
                        <a:t>10,5</a:t>
                      </a:r>
                      <a:endParaRPr lang="cs-CZ" sz="1100" b="1" i="0" u="none" strike="noStrike" dirty="0">
                        <a:solidFill>
                          <a:srgbClr val="00B05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bl>
          </a:graphicData>
        </a:graphic>
      </p:graphicFrame>
      <p:sp>
        <p:nvSpPr>
          <p:cNvPr id="10" name="TextovéPole 9"/>
          <p:cNvSpPr txBox="1"/>
          <p:nvPr/>
        </p:nvSpPr>
        <p:spPr>
          <a:xfrm>
            <a:off x="467544" y="2722374"/>
            <a:ext cx="1551579" cy="369332"/>
          </a:xfrm>
          <a:prstGeom prst="rect">
            <a:avLst/>
          </a:prstGeom>
          <a:noFill/>
        </p:spPr>
        <p:txBody>
          <a:bodyPr wrap="none" rtlCol="0">
            <a:spAutoFit/>
          </a:bodyPr>
          <a:lstStyle/>
          <a:p>
            <a:r>
              <a:rPr lang="cs-CZ" b="1" dirty="0">
                <a:solidFill>
                  <a:srgbClr val="0070C0"/>
                </a:solidFill>
              </a:rPr>
              <a:t>WIP </a:t>
            </a:r>
            <a:r>
              <a:rPr lang="cs-CZ" dirty="0">
                <a:solidFill>
                  <a:srgbClr val="0070C0"/>
                </a:solidFill>
              </a:rPr>
              <a:t>=</a:t>
            </a:r>
            <a:r>
              <a:rPr lang="cs-CZ" dirty="0">
                <a:solidFill>
                  <a:srgbClr val="00B050"/>
                </a:solidFill>
              </a:rPr>
              <a:t>TH</a:t>
            </a:r>
            <a:r>
              <a:rPr lang="cs-CZ" dirty="0">
                <a:solidFill>
                  <a:srgbClr val="0070C0"/>
                </a:solidFill>
              </a:rPr>
              <a:t> </a:t>
            </a:r>
            <a:r>
              <a:rPr lang="cs-CZ" dirty="0"/>
              <a:t>x</a:t>
            </a:r>
            <a:r>
              <a:rPr lang="cs-CZ" dirty="0">
                <a:solidFill>
                  <a:srgbClr val="0070C0"/>
                </a:solidFill>
              </a:rPr>
              <a:t>  </a:t>
            </a:r>
            <a:r>
              <a:rPr lang="cs-CZ" dirty="0">
                <a:solidFill>
                  <a:srgbClr val="FF0000"/>
                </a:solidFill>
              </a:rPr>
              <a:t>CT </a:t>
            </a:r>
            <a:endParaRPr lang="cs-CZ" sz="1100" dirty="0">
              <a:solidFill>
                <a:srgbClr val="FF0000"/>
              </a:solidFill>
            </a:endParaRPr>
          </a:p>
        </p:txBody>
      </p:sp>
      <p:graphicFrame>
        <p:nvGraphicFramePr>
          <p:cNvPr id="11" name="Tabulka 10"/>
          <p:cNvGraphicFramePr>
            <a:graphicFrameLocks noGrp="1"/>
          </p:cNvGraphicFramePr>
          <p:nvPr>
            <p:extLst>
              <p:ext uri="{D42A27DB-BD31-4B8C-83A1-F6EECF244321}">
                <p14:modId xmlns:p14="http://schemas.microsoft.com/office/powerpoint/2010/main" val="914540625"/>
              </p:ext>
            </p:extLst>
          </p:nvPr>
        </p:nvGraphicFramePr>
        <p:xfrm>
          <a:off x="4427984" y="3212976"/>
          <a:ext cx="3928965" cy="778753"/>
        </p:xfrm>
        <a:graphic>
          <a:graphicData uri="http://schemas.openxmlformats.org/drawingml/2006/table">
            <a:tbl>
              <a:tblPr>
                <a:tableStyleId>{5C22544A-7EE6-4342-B048-85BDC9FD1C3A}</a:tableStyleId>
              </a:tblPr>
              <a:tblGrid>
                <a:gridCol w="645857">
                  <a:extLst>
                    <a:ext uri="{9D8B030D-6E8A-4147-A177-3AD203B41FA5}">
                      <a16:colId xmlns:a16="http://schemas.microsoft.com/office/drawing/2014/main" val="20000"/>
                    </a:ext>
                  </a:extLst>
                </a:gridCol>
                <a:gridCol w="645857">
                  <a:extLst>
                    <a:ext uri="{9D8B030D-6E8A-4147-A177-3AD203B41FA5}">
                      <a16:colId xmlns:a16="http://schemas.microsoft.com/office/drawing/2014/main" val="20001"/>
                    </a:ext>
                  </a:extLst>
                </a:gridCol>
                <a:gridCol w="995697">
                  <a:extLst>
                    <a:ext uri="{9D8B030D-6E8A-4147-A177-3AD203B41FA5}">
                      <a16:colId xmlns:a16="http://schemas.microsoft.com/office/drawing/2014/main" val="20002"/>
                    </a:ext>
                  </a:extLst>
                </a:gridCol>
                <a:gridCol w="995697">
                  <a:extLst>
                    <a:ext uri="{9D8B030D-6E8A-4147-A177-3AD203B41FA5}">
                      <a16:colId xmlns:a16="http://schemas.microsoft.com/office/drawing/2014/main" val="20003"/>
                    </a:ext>
                  </a:extLst>
                </a:gridCol>
                <a:gridCol w="645857">
                  <a:extLst>
                    <a:ext uri="{9D8B030D-6E8A-4147-A177-3AD203B41FA5}">
                      <a16:colId xmlns:a16="http://schemas.microsoft.com/office/drawing/2014/main" val="20004"/>
                    </a:ext>
                  </a:extLst>
                </a:gridCol>
              </a:tblGrid>
              <a:tr h="105157">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0070C0"/>
                          </a:solidFill>
                          <a:effectLst/>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b="1" u="none" strike="noStrike" dirty="0">
                          <a:solidFill>
                            <a:srgbClr val="00B050"/>
                          </a:solidFill>
                          <a:effectLst/>
                        </a:rPr>
                        <a:t>T</a:t>
                      </a:r>
                      <a:r>
                        <a:rPr lang="cs-CZ" sz="1100" u="none" strike="noStrike" dirty="0">
                          <a:solidFill>
                            <a:srgbClr val="00B050"/>
                          </a:solidFill>
                          <a:effectLst/>
                        </a:rPr>
                        <a:t>H(</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FF0000"/>
                          </a:solidFill>
                          <a:effectLst/>
                        </a:rPr>
                        <a:t>CT</a:t>
                      </a:r>
                      <a:r>
                        <a:rPr lang="cs-CZ" sz="1100" u="none" strike="noStrike" dirty="0">
                          <a:effectLst/>
                        </a:rPr>
                        <a:t> (/min/</a:t>
                      </a:r>
                      <a:r>
                        <a:rPr lang="cs-CZ" sz="1100" u="none" strike="noStrike" dirty="0" err="1">
                          <a:effectLst/>
                        </a:rPr>
                        <a:t>Zák</a:t>
                      </a:r>
                      <a:r>
                        <a:rPr lang="cs-CZ" sz="1100" u="none" strike="noStrike" dirty="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err="1">
                          <a:effectLst/>
                        </a:rPr>
                        <a:t>Time</a:t>
                      </a:r>
                      <a:endParaRPr lang="cs-CZ" sz="1100" b="1"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FF0000"/>
                          </a:solidFill>
                          <a:effectLst/>
                        </a:rPr>
                        <a:t>16 </a:t>
                      </a:r>
                      <a:endParaRPr lang="cs-CZ" sz="1100" b="0" i="0" u="none" strike="noStrike" dirty="0">
                        <a:solidFill>
                          <a:srgbClr val="FF0000"/>
                        </a:solidFill>
                        <a:effectLst/>
                        <a:latin typeface="Calibri"/>
                      </a:endParaRPr>
                    </a:p>
                  </a:txBody>
                  <a:tcPr marL="9525" marR="9525" marT="9525" marB="0" anchor="b"/>
                </a:tc>
                <a:extLst>
                  <a:ext uri="{0D108BD9-81ED-4DB2-BD59-A6C34878D82A}">
                    <a16:rowId xmlns:a16="http://schemas.microsoft.com/office/drawing/2014/main" val="10001"/>
                  </a:ext>
                </a:extLst>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0070C0"/>
                          </a:solidFill>
                          <a:effectLst/>
                        </a:rPr>
                        <a:t>2,5 </a:t>
                      </a:r>
                      <a:endParaRPr lang="cs-CZ" sz="1100" b="0"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00B050"/>
                          </a:solidFill>
                          <a:effectLst/>
                        </a:rPr>
                        <a:t>5</a:t>
                      </a:r>
                      <a:endParaRPr lang="cs-CZ" sz="1100" b="0" i="0" u="none" strike="noStrike" dirty="0">
                        <a:solidFill>
                          <a:srgbClr val="00B050"/>
                        </a:solidFill>
                        <a:effectLst/>
                        <a:latin typeface="Calibri"/>
                      </a:endParaRPr>
                    </a:p>
                  </a:txBody>
                  <a:tcPr marL="9525" marR="9525" marT="9525" marB="0" anchor="b"/>
                </a:tc>
                <a:extLst>
                  <a:ext uri="{0D108BD9-81ED-4DB2-BD59-A6C34878D82A}">
                    <a16:rowId xmlns:a16="http://schemas.microsoft.com/office/drawing/2014/main" val="10002"/>
                  </a:ext>
                </a:extLst>
              </a:tr>
              <a:tr h="220588">
                <a:tc>
                  <a:txBody>
                    <a:bodyPr/>
                    <a:lstStyle/>
                    <a:p>
                      <a:pPr algn="l" fontAlgn="b"/>
                      <a:r>
                        <a:rPr lang="cs-CZ" sz="1100" u="none" strike="noStrike" dirty="0">
                          <a:effectLst/>
                        </a:rPr>
                        <a:t>Celkem</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b="1" u="none" strike="noStrike" dirty="0">
                          <a:effectLst/>
                        </a:rPr>
                        <a:t>10,5</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effectLst/>
                        </a:rPr>
                        <a:t> 21</a:t>
                      </a:r>
                      <a:endParaRPr lang="cs-CZ" sz="1100" b="1"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bl>
          </a:graphicData>
        </a:graphic>
      </p:graphicFrame>
      <p:sp>
        <p:nvSpPr>
          <p:cNvPr id="12" name="TextovéPole 11"/>
          <p:cNvSpPr txBox="1"/>
          <p:nvPr/>
        </p:nvSpPr>
        <p:spPr>
          <a:xfrm>
            <a:off x="4531467" y="2699628"/>
            <a:ext cx="3319691" cy="369332"/>
          </a:xfrm>
          <a:prstGeom prst="rect">
            <a:avLst/>
          </a:prstGeom>
          <a:noFill/>
        </p:spPr>
        <p:txBody>
          <a:bodyPr wrap="none" rtlCol="0">
            <a:spAutoFit/>
          </a:bodyPr>
          <a:lstStyle/>
          <a:p>
            <a:r>
              <a:rPr lang="cs-CZ" b="1" dirty="0">
                <a:solidFill>
                  <a:srgbClr val="FF0000"/>
                </a:solidFill>
              </a:rPr>
              <a:t>CT</a:t>
            </a:r>
            <a:r>
              <a:rPr lang="cs-CZ" dirty="0">
                <a:solidFill>
                  <a:srgbClr val="FF0000"/>
                </a:solidFill>
              </a:rPr>
              <a:t>=</a:t>
            </a:r>
            <a:r>
              <a:rPr lang="cs-CZ" b="1" dirty="0">
                <a:solidFill>
                  <a:srgbClr val="FF0000"/>
                </a:solidFill>
              </a:rPr>
              <a:t> </a:t>
            </a:r>
            <a:r>
              <a:rPr lang="cs-CZ" b="1" dirty="0">
                <a:solidFill>
                  <a:srgbClr val="0070C0"/>
                </a:solidFill>
              </a:rPr>
              <a:t>WIP </a:t>
            </a:r>
            <a:r>
              <a:rPr lang="cs-CZ" dirty="0"/>
              <a:t>/</a:t>
            </a:r>
            <a:r>
              <a:rPr lang="cs-CZ" dirty="0">
                <a:solidFill>
                  <a:srgbClr val="00B050"/>
                </a:solidFill>
              </a:rPr>
              <a:t>TH</a:t>
            </a:r>
            <a:r>
              <a:rPr lang="cs-CZ" dirty="0">
                <a:solidFill>
                  <a:srgbClr val="FF0000"/>
                </a:solidFill>
              </a:rPr>
              <a:t> </a:t>
            </a:r>
            <a:r>
              <a:rPr lang="cs-CZ" sz="1100" dirty="0">
                <a:solidFill>
                  <a:srgbClr val="FF0000"/>
                </a:solidFill>
              </a:rPr>
              <a:t>(třetí sloupec je kvůli jednotkám)</a:t>
            </a:r>
          </a:p>
        </p:txBody>
      </p:sp>
      <p:sp>
        <p:nvSpPr>
          <p:cNvPr id="3" name="Obdélník 2"/>
          <p:cNvSpPr/>
          <p:nvPr/>
        </p:nvSpPr>
        <p:spPr>
          <a:xfrm>
            <a:off x="321106" y="4149080"/>
            <a:ext cx="7200800" cy="2308324"/>
          </a:xfrm>
          <a:prstGeom prst="rect">
            <a:avLst/>
          </a:prstGeom>
        </p:spPr>
        <p:txBody>
          <a:bodyPr wrap="square">
            <a:spAutoFit/>
          </a:bodyPr>
          <a:lstStyle/>
          <a:p>
            <a:r>
              <a:rPr lang="cs-CZ" b="1" dirty="0"/>
              <a:t>Zadání (z předchozích snímků)</a:t>
            </a:r>
          </a:p>
          <a:p>
            <a:r>
              <a:rPr lang="cs-CZ" b="1" dirty="0">
                <a:solidFill>
                  <a:srgbClr val="00B050"/>
                </a:solidFill>
              </a:rPr>
              <a:t>30</a:t>
            </a:r>
            <a:r>
              <a:rPr lang="cs-CZ" dirty="0"/>
              <a:t> zákazníků/hodina – (</a:t>
            </a:r>
            <a:r>
              <a:rPr lang="cs-CZ" dirty="0" err="1"/>
              <a:t>max</a:t>
            </a:r>
            <a:r>
              <a:rPr lang="cs-CZ" dirty="0"/>
              <a:t> kapacita provozovny) = </a:t>
            </a:r>
            <a:r>
              <a:rPr lang="cs-CZ" b="1" dirty="0" err="1" smtClean="0">
                <a:solidFill>
                  <a:srgbClr val="00B050"/>
                </a:solidFill>
              </a:rPr>
              <a:t>Throughput</a:t>
            </a:r>
            <a:r>
              <a:rPr lang="cs-CZ" dirty="0" smtClean="0">
                <a:solidFill>
                  <a:srgbClr val="00B050"/>
                </a:solidFill>
              </a:rPr>
              <a:t> </a:t>
            </a:r>
            <a:r>
              <a:rPr lang="cs-CZ" dirty="0" smtClean="0"/>
              <a:t>  </a:t>
            </a:r>
            <a:r>
              <a:rPr lang="cs-CZ" dirty="0"/>
              <a:t>= </a:t>
            </a:r>
            <a:r>
              <a:rPr lang="cs-CZ" b="1" dirty="0">
                <a:solidFill>
                  <a:srgbClr val="00B050"/>
                </a:solidFill>
              </a:rPr>
              <a:t>TH </a:t>
            </a:r>
          </a:p>
          <a:p>
            <a:r>
              <a:rPr lang="cs-CZ" b="1" dirty="0">
                <a:solidFill>
                  <a:srgbClr val="00B0F0"/>
                </a:solidFill>
              </a:rPr>
              <a:t>8</a:t>
            </a:r>
            <a:r>
              <a:rPr lang="cs-CZ" dirty="0"/>
              <a:t> zákazníků čeká ve frontě (nárazník) = </a:t>
            </a:r>
            <a:r>
              <a:rPr lang="cs-CZ" b="1" dirty="0" smtClean="0">
                <a:solidFill>
                  <a:srgbClr val="00B0F0"/>
                </a:solidFill>
              </a:rPr>
              <a:t>WIP</a:t>
            </a:r>
            <a:endParaRPr lang="cs-CZ" dirty="0">
              <a:solidFill>
                <a:srgbClr val="00B0F0"/>
              </a:solidFill>
            </a:endParaRPr>
          </a:p>
          <a:p>
            <a:r>
              <a:rPr lang="cs-CZ" b="1" dirty="0">
                <a:solidFill>
                  <a:srgbClr val="FF0000"/>
                </a:solidFill>
              </a:rPr>
              <a:t>5</a:t>
            </a:r>
            <a:r>
              <a:rPr lang="cs-CZ" dirty="0"/>
              <a:t> minut trvá doba obsluhy jednoho zákazníka = </a:t>
            </a:r>
            <a:r>
              <a:rPr lang="cs-CZ" b="1" dirty="0">
                <a:solidFill>
                  <a:srgbClr val="FF0000"/>
                </a:solidFill>
              </a:rPr>
              <a:t>CT</a:t>
            </a:r>
            <a:r>
              <a:rPr lang="cs-CZ" dirty="0">
                <a:solidFill>
                  <a:srgbClr val="FF0000"/>
                </a:solidFill>
              </a:rPr>
              <a:t>  </a:t>
            </a:r>
          </a:p>
          <a:p>
            <a:r>
              <a:rPr lang="cs-CZ" b="1" dirty="0" smtClean="0">
                <a:solidFill>
                  <a:srgbClr val="0070C0"/>
                </a:solidFill>
              </a:rPr>
              <a:t>WIP =</a:t>
            </a:r>
            <a:r>
              <a:rPr lang="cs-CZ" b="1" dirty="0" err="1" smtClean="0">
                <a:solidFill>
                  <a:srgbClr val="00B050"/>
                </a:solidFill>
              </a:rPr>
              <a:t>TH</a:t>
            </a:r>
            <a:r>
              <a:rPr lang="cs-CZ" dirty="0" err="1" smtClean="0"/>
              <a:t>x</a:t>
            </a:r>
            <a:r>
              <a:rPr lang="cs-CZ" dirty="0" err="1" smtClean="0">
                <a:solidFill>
                  <a:srgbClr val="FF0000"/>
                </a:solidFill>
              </a:rPr>
              <a:t>CT</a:t>
            </a:r>
            <a:r>
              <a:rPr lang="cs-CZ" dirty="0"/>
              <a:t>=((</a:t>
            </a:r>
            <a:r>
              <a:rPr lang="cs-CZ" dirty="0">
                <a:solidFill>
                  <a:srgbClr val="00B050"/>
                </a:solidFill>
              </a:rPr>
              <a:t>30</a:t>
            </a:r>
            <a:r>
              <a:rPr lang="cs-CZ" dirty="0"/>
              <a:t>/60)*</a:t>
            </a:r>
            <a:r>
              <a:rPr lang="cs-CZ" dirty="0">
                <a:solidFill>
                  <a:srgbClr val="FF0000"/>
                </a:solidFill>
              </a:rPr>
              <a:t>5</a:t>
            </a:r>
            <a:r>
              <a:rPr lang="cs-CZ" dirty="0"/>
              <a:t>)=(3*</a:t>
            </a:r>
            <a:r>
              <a:rPr lang="cs-CZ" dirty="0">
                <a:solidFill>
                  <a:srgbClr val="FF0000"/>
                </a:solidFill>
              </a:rPr>
              <a:t>5</a:t>
            </a:r>
            <a:r>
              <a:rPr lang="cs-CZ" dirty="0"/>
              <a:t>)/6 = </a:t>
            </a:r>
            <a:r>
              <a:rPr lang="cs-CZ" b="1" dirty="0">
                <a:solidFill>
                  <a:srgbClr val="0070C0"/>
                </a:solidFill>
              </a:rPr>
              <a:t>2,5</a:t>
            </a:r>
            <a:r>
              <a:rPr lang="cs-CZ" dirty="0"/>
              <a:t> , tedy kolik zákazníků </a:t>
            </a:r>
            <a:r>
              <a:rPr lang="cs-CZ" b="1" dirty="0"/>
              <a:t>naráz </a:t>
            </a:r>
            <a:r>
              <a:rPr lang="cs-CZ" dirty="0"/>
              <a:t>může být obslouženo </a:t>
            </a:r>
            <a:r>
              <a:rPr lang="cs-CZ" dirty="0" smtClean="0"/>
              <a:t>a </a:t>
            </a:r>
            <a:r>
              <a:rPr lang="cs-CZ" dirty="0"/>
              <a:t>celkem</a:t>
            </a:r>
            <a:r>
              <a:rPr lang="cs-CZ" dirty="0">
                <a:solidFill>
                  <a:srgbClr val="00B050"/>
                </a:solidFill>
              </a:rPr>
              <a:t> </a:t>
            </a:r>
            <a:r>
              <a:rPr lang="cs-CZ" dirty="0"/>
              <a:t>jich je v provozovně </a:t>
            </a:r>
            <a:r>
              <a:rPr lang="cs-CZ" b="1" dirty="0">
                <a:solidFill>
                  <a:srgbClr val="00B050"/>
                </a:solidFill>
              </a:rPr>
              <a:t>10,5</a:t>
            </a:r>
            <a:r>
              <a:rPr lang="cs-CZ" dirty="0"/>
              <a:t>=</a:t>
            </a:r>
            <a:r>
              <a:rPr lang="cs-CZ" b="1" dirty="0">
                <a:solidFill>
                  <a:srgbClr val="0070C0"/>
                </a:solidFill>
              </a:rPr>
              <a:t>8,0</a:t>
            </a:r>
            <a:r>
              <a:rPr lang="cs-CZ" dirty="0"/>
              <a:t>+</a:t>
            </a:r>
            <a:r>
              <a:rPr lang="cs-CZ" dirty="0">
                <a:solidFill>
                  <a:srgbClr val="0070C0"/>
                </a:solidFill>
              </a:rPr>
              <a:t>2,5</a:t>
            </a:r>
            <a:r>
              <a:rPr lang="cs-CZ" dirty="0"/>
              <a:t> a dále pak :</a:t>
            </a:r>
          </a:p>
          <a:p>
            <a:r>
              <a:rPr lang="cs-CZ" b="1" dirty="0">
                <a:solidFill>
                  <a:srgbClr val="FF0000"/>
                </a:solidFill>
              </a:rPr>
              <a:t>CT</a:t>
            </a:r>
            <a:r>
              <a:rPr lang="cs-CZ" dirty="0"/>
              <a:t>=</a:t>
            </a:r>
            <a:r>
              <a:rPr lang="cs-CZ" b="1" dirty="0">
                <a:solidFill>
                  <a:srgbClr val="FF0000"/>
                </a:solidFill>
              </a:rPr>
              <a:t> </a:t>
            </a:r>
            <a:r>
              <a:rPr lang="cs-CZ" b="1" dirty="0" smtClean="0">
                <a:solidFill>
                  <a:srgbClr val="00B0F0"/>
                </a:solidFill>
              </a:rPr>
              <a:t>WIP</a:t>
            </a:r>
            <a:r>
              <a:rPr lang="cs-CZ" b="1" dirty="0" smtClean="0">
                <a:solidFill>
                  <a:srgbClr val="0070C0"/>
                </a:solidFill>
              </a:rPr>
              <a:t> </a:t>
            </a:r>
            <a:r>
              <a:rPr lang="cs-CZ" dirty="0"/>
              <a:t>/</a:t>
            </a:r>
            <a:r>
              <a:rPr lang="cs-CZ" dirty="0">
                <a:solidFill>
                  <a:srgbClr val="00B050"/>
                </a:solidFill>
              </a:rPr>
              <a:t>TH</a:t>
            </a:r>
            <a:r>
              <a:rPr lang="cs-CZ" dirty="0"/>
              <a:t>=</a:t>
            </a:r>
            <a:r>
              <a:rPr lang="cs-CZ" b="1" dirty="0">
                <a:solidFill>
                  <a:srgbClr val="0070C0"/>
                </a:solidFill>
              </a:rPr>
              <a:t>8</a:t>
            </a:r>
            <a:r>
              <a:rPr lang="cs-CZ" dirty="0"/>
              <a:t>/(</a:t>
            </a:r>
            <a:r>
              <a:rPr lang="cs-CZ" dirty="0">
                <a:solidFill>
                  <a:srgbClr val="00B050"/>
                </a:solidFill>
              </a:rPr>
              <a:t>3/6)</a:t>
            </a:r>
            <a:r>
              <a:rPr lang="cs-CZ" dirty="0"/>
              <a:t>= (8*6)/3=48/3=</a:t>
            </a:r>
            <a:r>
              <a:rPr lang="cs-CZ" b="1" dirty="0">
                <a:solidFill>
                  <a:srgbClr val="FF0000"/>
                </a:solidFill>
              </a:rPr>
              <a:t>16</a:t>
            </a:r>
            <a:r>
              <a:rPr lang="cs-CZ" dirty="0"/>
              <a:t>  (tak dlouho čeká zákazník ve frontě ) </a:t>
            </a:r>
            <a:r>
              <a:rPr lang="cs-CZ" dirty="0" smtClean="0"/>
              <a:t> </a:t>
            </a:r>
            <a:endParaRPr lang="cs-CZ" dirty="0"/>
          </a:p>
        </p:txBody>
      </p:sp>
      <p:sp>
        <p:nvSpPr>
          <p:cNvPr id="4" name="Šipka dolů 3"/>
          <p:cNvSpPr/>
          <p:nvPr/>
        </p:nvSpPr>
        <p:spPr>
          <a:xfrm>
            <a:off x="827584" y="3068960"/>
            <a:ext cx="176613" cy="3059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Šipka dolů 12"/>
          <p:cNvSpPr/>
          <p:nvPr/>
        </p:nvSpPr>
        <p:spPr>
          <a:xfrm>
            <a:off x="4996082" y="3082754"/>
            <a:ext cx="176613" cy="3059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135769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Otázky</a:t>
            </a:r>
          </a:p>
        </p:txBody>
      </p:sp>
      <p:sp>
        <p:nvSpPr>
          <p:cNvPr id="3" name="Zástupný symbol pro obsah 2"/>
          <p:cNvSpPr>
            <a:spLocks noGrp="1"/>
          </p:cNvSpPr>
          <p:nvPr>
            <p:ph idx="1"/>
          </p:nvPr>
        </p:nvSpPr>
        <p:spPr/>
        <p:txBody>
          <a:bodyPr>
            <a:normAutofit/>
          </a:bodyPr>
          <a:lstStyle/>
          <a:p>
            <a:r>
              <a:rPr lang="cs-CZ" sz="2400" dirty="0"/>
              <a:t>Jak dlouho průměrně čeká zákazník ve frontě ? </a:t>
            </a:r>
          </a:p>
          <a:p>
            <a:r>
              <a:rPr lang="cs-CZ" sz="2400" b="1" dirty="0">
                <a:solidFill>
                  <a:srgbClr val="0070C0"/>
                </a:solidFill>
              </a:rPr>
              <a:t>Odpověď =</a:t>
            </a:r>
            <a:r>
              <a:rPr lang="cs-CZ" sz="2400" b="1" dirty="0">
                <a:solidFill>
                  <a:srgbClr val="FF0000"/>
                </a:solidFill>
              </a:rPr>
              <a:t>16  </a:t>
            </a:r>
          </a:p>
          <a:p>
            <a:r>
              <a:rPr lang="cs-CZ" sz="2400" dirty="0"/>
              <a:t>Kolik průměrně lidí může být naráz obslouženo ?</a:t>
            </a:r>
          </a:p>
          <a:p>
            <a:r>
              <a:rPr lang="cs-CZ" sz="2400" b="1" dirty="0">
                <a:solidFill>
                  <a:srgbClr val="0070C0"/>
                </a:solidFill>
              </a:rPr>
              <a:t>Odpověď = 2,5  </a:t>
            </a:r>
          </a:p>
          <a:p>
            <a:r>
              <a:rPr lang="cs-CZ" sz="2400" dirty="0"/>
              <a:t>Kolik zákazníků je v provozovně v jenom okamžiku (jak čekající tak ty, které personál obsluhuje) ? </a:t>
            </a:r>
          </a:p>
          <a:p>
            <a:r>
              <a:rPr lang="cs-CZ" sz="2400" b="1" dirty="0">
                <a:solidFill>
                  <a:srgbClr val="0070C0"/>
                </a:solidFill>
              </a:rPr>
              <a:t>Odpověď = 10,5</a:t>
            </a:r>
          </a:p>
          <a:p>
            <a:r>
              <a:rPr lang="cs-CZ" sz="2400" dirty="0"/>
              <a:t>Jaká je průměrná doba „průstupu“ zákazníka provozovnou (čekání i obsluha) ?</a:t>
            </a:r>
            <a:r>
              <a:rPr lang="cs-CZ" dirty="0"/>
              <a:t>    </a:t>
            </a:r>
          </a:p>
          <a:p>
            <a:r>
              <a:rPr lang="cs-CZ" sz="2400" b="1" dirty="0">
                <a:solidFill>
                  <a:srgbClr val="0070C0"/>
                </a:solidFill>
              </a:rPr>
              <a:t>Odpověď = 21 minut  </a:t>
            </a:r>
          </a:p>
        </p:txBody>
      </p:sp>
    </p:spTree>
    <p:extLst>
      <p:ext uri="{BB962C8B-B14F-4D97-AF65-F5344CB8AC3E}">
        <p14:creationId xmlns:p14="http://schemas.microsoft.com/office/powerpoint/2010/main" val="475420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p:nvPr>
        </p:nvSpPr>
        <p:spPr/>
        <p:txBody>
          <a:bodyPr/>
          <a:lstStyle/>
          <a:p>
            <a:r>
              <a:rPr lang="cs-CZ" altLang="cs-CZ" dirty="0" err="1"/>
              <a:t>Little´s</a:t>
            </a:r>
            <a:r>
              <a:rPr lang="cs-CZ" altLang="cs-CZ" dirty="0"/>
              <a:t>  law-2nd part</a:t>
            </a:r>
          </a:p>
        </p:txBody>
      </p:sp>
      <p:sp>
        <p:nvSpPr>
          <p:cNvPr id="3" name="Podnadpis 2"/>
          <p:cNvSpPr>
            <a:spLocks noGrp="1"/>
          </p:cNvSpPr>
          <p:nvPr>
            <p:ph type="subTitle" idx="1"/>
          </p:nvPr>
        </p:nvSpPr>
        <p:spPr/>
        <p:txBody>
          <a:bodyPr rtlCol="0">
            <a:normAutofit/>
          </a:bodyPr>
          <a:lstStyle/>
          <a:p>
            <a:pPr fontAlgn="auto">
              <a:spcAft>
                <a:spcPts val="0"/>
              </a:spcAft>
              <a:buFont typeface="Arial" panose="020B0604020202020204" pitchFamily="34" charset="0"/>
              <a:buNone/>
              <a:defRPr/>
            </a:pPr>
            <a:r>
              <a:rPr lang="cs-CZ" dirty="0"/>
              <a:t>Skorkovský ,KPH,ESF.MU</a:t>
            </a:r>
          </a:p>
        </p:txBody>
      </p:sp>
      <p:sp>
        <p:nvSpPr>
          <p:cNvPr id="13315" name="TextovéPole 3"/>
          <p:cNvSpPr txBox="1">
            <a:spLocks noChangeArrowheads="1"/>
          </p:cNvSpPr>
          <p:nvPr/>
        </p:nvSpPr>
        <p:spPr bwMode="auto">
          <a:xfrm>
            <a:off x="1619672" y="5397045"/>
            <a:ext cx="5606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dirty="0"/>
              <a:t>Based on resource : Factory Physics (</a:t>
            </a:r>
            <a:r>
              <a:rPr lang="en-US" altLang="cs-CZ" dirty="0" err="1"/>
              <a:t>Hopp</a:t>
            </a:r>
            <a:r>
              <a:rPr lang="en-US" altLang="cs-CZ" dirty="0"/>
              <a:t> and  Spearman)</a:t>
            </a:r>
          </a:p>
        </p:txBody>
      </p:sp>
    </p:spTree>
    <p:extLst>
      <p:ext uri="{BB962C8B-B14F-4D97-AF65-F5344CB8AC3E}">
        <p14:creationId xmlns:p14="http://schemas.microsoft.com/office/powerpoint/2010/main" val="3367120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title"/>
          </p:nvPr>
        </p:nvSpPr>
        <p:spPr/>
        <p:txBody>
          <a:bodyPr/>
          <a:lstStyle/>
          <a:p>
            <a:r>
              <a:rPr lang="cs-CZ" altLang="cs-CZ" dirty="0" err="1"/>
              <a:t>Little´s</a:t>
            </a:r>
            <a:r>
              <a:rPr lang="cs-CZ" altLang="cs-CZ" dirty="0"/>
              <a:t> </a:t>
            </a:r>
            <a:r>
              <a:rPr lang="cs-CZ" altLang="cs-CZ" dirty="0" err="1"/>
              <a:t>law</a:t>
            </a:r>
            <a:r>
              <a:rPr lang="cs-CZ" altLang="cs-CZ" dirty="0"/>
              <a:t> - </a:t>
            </a:r>
            <a:r>
              <a:rPr lang="cs-CZ" altLang="cs-CZ" dirty="0" err="1"/>
              <a:t>definition</a:t>
            </a:r>
            <a:r>
              <a:rPr lang="cs-CZ" altLang="cs-CZ" dirty="0"/>
              <a:t> (</a:t>
            </a:r>
            <a:r>
              <a:rPr lang="cs-CZ" altLang="cs-CZ" dirty="0" err="1"/>
              <a:t>formula</a:t>
            </a:r>
            <a:r>
              <a:rPr lang="cs-CZ" altLang="cs-CZ" dirty="0"/>
              <a:t>)</a:t>
            </a:r>
          </a:p>
        </p:txBody>
      </p:sp>
      <p:sp>
        <p:nvSpPr>
          <p:cNvPr id="14338" name="Zástupný symbol pro obsah 2"/>
          <p:cNvSpPr>
            <a:spLocks noGrp="1"/>
          </p:cNvSpPr>
          <p:nvPr>
            <p:ph idx="1"/>
          </p:nvPr>
        </p:nvSpPr>
        <p:spPr/>
        <p:txBody>
          <a:bodyPr/>
          <a:lstStyle/>
          <a:p>
            <a:r>
              <a:rPr lang="en-US" altLang="cs-CZ" sz="2800" dirty="0"/>
              <a:t>Fundamental relationships among : </a:t>
            </a:r>
          </a:p>
          <a:p>
            <a:pPr lvl="1"/>
            <a:r>
              <a:rPr lang="en-US" altLang="cs-CZ" sz="2000" dirty="0"/>
              <a:t>WIP (</a:t>
            </a:r>
            <a:r>
              <a:rPr lang="cs-CZ" altLang="cs-CZ" sz="2000" dirty="0"/>
              <a:t>W</a:t>
            </a:r>
            <a:r>
              <a:rPr lang="en-US" altLang="cs-CZ" sz="2000" dirty="0" err="1"/>
              <a:t>ork</a:t>
            </a:r>
            <a:r>
              <a:rPr lang="en-US" altLang="cs-CZ" sz="2000" dirty="0"/>
              <a:t> </a:t>
            </a:r>
            <a:r>
              <a:rPr lang="cs-CZ" altLang="cs-CZ" sz="2000" dirty="0"/>
              <a:t>I</a:t>
            </a:r>
            <a:r>
              <a:rPr lang="en-US" altLang="cs-CZ" sz="2000" dirty="0"/>
              <a:t>n </a:t>
            </a:r>
            <a:r>
              <a:rPr lang="cs-CZ" altLang="cs-CZ" sz="2000" dirty="0"/>
              <a:t>P</a:t>
            </a:r>
            <a:r>
              <a:rPr lang="en-US" altLang="cs-CZ" sz="2000" dirty="0" err="1"/>
              <a:t>ro</a:t>
            </a:r>
            <a:r>
              <a:rPr lang="cs-CZ" altLang="cs-CZ" sz="2000" dirty="0"/>
              <a:t>c</a:t>
            </a:r>
            <a:r>
              <a:rPr lang="en-US" altLang="cs-CZ" sz="2000" dirty="0" err="1"/>
              <a:t>ess</a:t>
            </a:r>
            <a:r>
              <a:rPr lang="en-US" altLang="cs-CZ" sz="2000" dirty="0"/>
              <a:t>)</a:t>
            </a:r>
          </a:p>
          <a:p>
            <a:pPr lvl="1"/>
            <a:r>
              <a:rPr lang="en-US" altLang="cs-CZ" sz="2000" dirty="0"/>
              <a:t>Cycle Time (CT)</a:t>
            </a:r>
            <a:r>
              <a:rPr lang="cs-CZ" altLang="cs-CZ" sz="2000" dirty="0"/>
              <a:t>  </a:t>
            </a:r>
            <a:endParaRPr lang="en-US" altLang="cs-CZ" sz="2000" dirty="0"/>
          </a:p>
          <a:p>
            <a:pPr lvl="1"/>
            <a:r>
              <a:rPr lang="en-US" altLang="cs-CZ" sz="2000" dirty="0"/>
              <a:t>Throughput (T</a:t>
            </a:r>
            <a:r>
              <a:rPr lang="cs-CZ" altLang="cs-CZ" sz="2000" dirty="0"/>
              <a:t> </a:t>
            </a:r>
            <a:r>
              <a:rPr lang="cs-CZ" altLang="cs-CZ" sz="2000" dirty="0" err="1"/>
              <a:t>or</a:t>
            </a:r>
            <a:r>
              <a:rPr lang="cs-CZ" altLang="cs-CZ" sz="2000" dirty="0"/>
              <a:t> </a:t>
            </a:r>
            <a:r>
              <a:rPr lang="cs-CZ" altLang="cs-CZ" sz="2000" dirty="0" err="1"/>
              <a:t>sometimes</a:t>
            </a:r>
            <a:r>
              <a:rPr lang="cs-CZ" altLang="cs-CZ" sz="2000" dirty="0"/>
              <a:t> TH</a:t>
            </a:r>
            <a:r>
              <a:rPr lang="en-US" altLang="cs-CZ" sz="2000" dirty="0"/>
              <a:t>) </a:t>
            </a:r>
          </a:p>
          <a:p>
            <a:r>
              <a:rPr lang="en-US" altLang="cs-CZ" sz="2800" dirty="0"/>
              <a:t>Formula</a:t>
            </a:r>
          </a:p>
          <a:p>
            <a:endParaRPr lang="en-US" altLang="cs-CZ" dirty="0"/>
          </a:p>
          <a:p>
            <a:r>
              <a:rPr lang="en-US" altLang="cs-CZ" sz="2800" dirty="0"/>
              <a:t>Can be applied to </a:t>
            </a:r>
            <a:r>
              <a:rPr lang="en-US" altLang="cs-CZ" dirty="0"/>
              <a:t>: </a:t>
            </a:r>
          </a:p>
          <a:p>
            <a:pPr lvl="1"/>
            <a:r>
              <a:rPr lang="en-US" altLang="cs-CZ" sz="2000" dirty="0"/>
              <a:t>Single machine station</a:t>
            </a:r>
          </a:p>
          <a:p>
            <a:pPr lvl="1"/>
            <a:r>
              <a:rPr lang="en-US" altLang="cs-CZ" sz="2000" dirty="0"/>
              <a:t>Complex production line</a:t>
            </a:r>
          </a:p>
          <a:p>
            <a:pPr lvl="1"/>
            <a:r>
              <a:rPr lang="en-US" altLang="cs-CZ" sz="2000" dirty="0"/>
              <a:t>Entire plant</a:t>
            </a:r>
          </a:p>
        </p:txBody>
      </p:sp>
      <p:sp>
        <p:nvSpPr>
          <p:cNvPr id="4" name="Obdélník 3"/>
          <p:cNvSpPr/>
          <p:nvPr/>
        </p:nvSpPr>
        <p:spPr>
          <a:xfrm>
            <a:off x="2267744" y="3484165"/>
            <a:ext cx="5904656" cy="923330"/>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WIP=TH x CT</a:t>
            </a:r>
          </a:p>
        </p:txBody>
      </p:sp>
      <p:sp>
        <p:nvSpPr>
          <p:cNvPr id="14340" name="Obdélník 4"/>
          <p:cNvSpPr>
            <a:spLocks noChangeArrowheads="1"/>
          </p:cNvSpPr>
          <p:nvPr/>
        </p:nvSpPr>
        <p:spPr bwMode="auto">
          <a:xfrm>
            <a:off x="4284663" y="4873625"/>
            <a:ext cx="4572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cs-CZ" sz="1400" i="1">
                <a:solidFill>
                  <a:srgbClr val="0070C0"/>
                </a:solidFill>
              </a:rPr>
              <a:t>Relationships among these variables will serve to se clearly precise (quantitative) description of behaviour of the single production line . It helps user to use a given scale to benchmark actual production systems    </a:t>
            </a:r>
            <a:endParaRPr lang="cs-CZ" altLang="cs-CZ" sz="1400" i="1">
              <a:solidFill>
                <a:srgbClr val="0070C0"/>
              </a:solidFill>
            </a:endParaRPr>
          </a:p>
        </p:txBody>
      </p:sp>
    </p:spTree>
    <p:extLst>
      <p:ext uri="{BB962C8B-B14F-4D97-AF65-F5344CB8AC3E}">
        <p14:creationId xmlns:p14="http://schemas.microsoft.com/office/powerpoint/2010/main" val="500398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I finally figured it out</a:t>
            </a:r>
            <a:r>
              <a:rPr lang="cs-CZ" dirty="0"/>
              <a: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196752"/>
            <a:ext cx="4432895" cy="51399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ovéPole 2"/>
          <p:cNvSpPr txBox="1"/>
          <p:nvPr/>
        </p:nvSpPr>
        <p:spPr>
          <a:xfrm flipH="1">
            <a:off x="323527" y="3154762"/>
            <a:ext cx="3024336" cy="369332"/>
          </a:xfrm>
          <a:prstGeom prst="rect">
            <a:avLst/>
          </a:prstGeom>
          <a:noFill/>
        </p:spPr>
        <p:txBody>
          <a:bodyPr wrap="square" rtlCol="0">
            <a:spAutoFit/>
          </a:bodyPr>
          <a:lstStyle/>
          <a:p>
            <a:r>
              <a:rPr lang="cs-CZ" dirty="0" err="1"/>
              <a:t>Avg.Lead</a:t>
            </a:r>
            <a:r>
              <a:rPr lang="cs-CZ" dirty="0"/>
              <a:t> </a:t>
            </a:r>
            <a:r>
              <a:rPr lang="cs-CZ" dirty="0" err="1"/>
              <a:t>Time</a:t>
            </a:r>
            <a:r>
              <a:rPr lang="cs-CZ" dirty="0"/>
              <a:t> =</a:t>
            </a:r>
            <a:r>
              <a:rPr lang="cs-CZ" dirty="0" err="1"/>
              <a:t>Cycle</a:t>
            </a:r>
            <a:r>
              <a:rPr lang="cs-CZ" dirty="0"/>
              <a:t> </a:t>
            </a:r>
            <a:r>
              <a:rPr lang="cs-CZ" dirty="0" err="1"/>
              <a:t>Time</a:t>
            </a:r>
            <a:r>
              <a:rPr lang="cs-CZ" dirty="0"/>
              <a:t> !! </a:t>
            </a:r>
          </a:p>
        </p:txBody>
      </p:sp>
      <p:cxnSp>
        <p:nvCxnSpPr>
          <p:cNvPr id="5" name="Přímá spojnice se šipkou 4"/>
          <p:cNvCxnSpPr/>
          <p:nvPr/>
        </p:nvCxnSpPr>
        <p:spPr>
          <a:xfrm flipH="1">
            <a:off x="2123728" y="2708920"/>
            <a:ext cx="864096"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5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Daily application of the law</a:t>
            </a:r>
            <a:r>
              <a:rPr lang="cs-CZ" dirty="0"/>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40768"/>
            <a:ext cx="6684531" cy="4662999"/>
          </a:xfrm>
          <a:prstGeom prst="rect">
            <a:avLst/>
          </a:prstGeom>
          <a:noFill/>
          <a:ln w="22225">
            <a:solidFill>
              <a:srgbClr val="0070C0"/>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174387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title"/>
          </p:nvPr>
        </p:nvSpPr>
        <p:spPr/>
        <p:txBody>
          <a:bodyPr>
            <a:normAutofit fontScale="90000"/>
          </a:bodyPr>
          <a:lstStyle/>
          <a:p>
            <a:r>
              <a:rPr lang="cs-CZ" altLang="cs-CZ" dirty="0" err="1"/>
              <a:t>Definition</a:t>
            </a:r>
            <a:r>
              <a:rPr lang="cs-CZ" altLang="cs-CZ" dirty="0"/>
              <a:t> </a:t>
            </a:r>
            <a:r>
              <a:rPr lang="cs-CZ" altLang="cs-CZ" dirty="0" err="1"/>
              <a:t>of</a:t>
            </a:r>
            <a:r>
              <a:rPr lang="cs-CZ" altLang="cs-CZ" dirty="0"/>
              <a:t> basic </a:t>
            </a:r>
            <a:r>
              <a:rPr lang="cs-CZ" altLang="cs-CZ" dirty="0" err="1"/>
              <a:t>parameters</a:t>
            </a:r>
            <a:r>
              <a:rPr lang="cs-CZ" altLang="cs-CZ" dirty="0"/>
              <a:t> (</a:t>
            </a:r>
            <a:r>
              <a:rPr lang="cs-CZ" altLang="cs-CZ" dirty="0" err="1"/>
              <a:t>supplements</a:t>
            </a:r>
            <a:r>
              <a:rPr lang="cs-CZ" altLang="cs-CZ" dirty="0"/>
              <a:t>)</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2400" b="1" dirty="0"/>
              <a:t>Throughput (Throughput rate,</a:t>
            </a:r>
            <a:r>
              <a:rPr lang="cs-CZ" sz="2400" b="1" dirty="0"/>
              <a:t> </a:t>
            </a:r>
            <a:r>
              <a:rPr lang="en-US" sz="2400" b="1" dirty="0"/>
              <a:t>T</a:t>
            </a:r>
            <a:r>
              <a:rPr lang="cs-CZ" sz="2400" b="1" dirty="0"/>
              <a:t>H</a:t>
            </a:r>
            <a:r>
              <a:rPr lang="en-US" sz="2400" b="1" dirty="0"/>
              <a:t>) </a:t>
            </a:r>
            <a:r>
              <a:rPr lang="en-US" sz="2400" dirty="0"/>
              <a:t>: </a:t>
            </a:r>
            <a:r>
              <a:rPr lang="en-US" sz="1800" dirty="0"/>
              <a:t>production per unit time that is sold (see TOC definition)</a:t>
            </a:r>
          </a:p>
          <a:p>
            <a:pPr fontAlgn="auto">
              <a:spcAft>
                <a:spcPts val="0"/>
              </a:spcAft>
              <a:buFont typeface="Arial" panose="020B0604020202020204" pitchFamily="34" charset="0"/>
              <a:buChar char="•"/>
              <a:defRPr/>
            </a:pPr>
            <a:r>
              <a:rPr lang="en-US" sz="1800" dirty="0">
                <a:solidFill>
                  <a:srgbClr val="FF0000"/>
                </a:solidFill>
              </a:rPr>
              <a:t>If </a:t>
            </a:r>
            <a:r>
              <a:rPr lang="en-US" sz="1800" b="1" dirty="0">
                <a:solidFill>
                  <a:srgbClr val="FF0000"/>
                </a:solidFill>
              </a:rPr>
              <a:t>T</a:t>
            </a:r>
            <a:r>
              <a:rPr lang="cs-CZ" sz="1800" b="1" dirty="0">
                <a:solidFill>
                  <a:srgbClr val="FF0000"/>
                </a:solidFill>
              </a:rPr>
              <a:t>H</a:t>
            </a:r>
            <a:r>
              <a:rPr lang="en-US" sz="1800" dirty="0">
                <a:solidFill>
                  <a:srgbClr val="FF0000"/>
                </a:solidFill>
              </a:rPr>
              <a:t> is measured </a:t>
            </a:r>
            <a:r>
              <a:rPr lang="en-US" sz="1800" dirty="0" err="1">
                <a:solidFill>
                  <a:srgbClr val="FF0000"/>
                </a:solidFill>
              </a:rPr>
              <a:t>i</a:t>
            </a:r>
            <a:r>
              <a:rPr lang="cs-CZ" sz="1800" dirty="0">
                <a:solidFill>
                  <a:srgbClr val="FF0000"/>
                </a:solidFill>
              </a:rPr>
              <a:t>n</a:t>
            </a:r>
            <a:r>
              <a:rPr lang="en-US" sz="1800" dirty="0">
                <a:solidFill>
                  <a:srgbClr val="FF0000"/>
                </a:solidFill>
              </a:rPr>
              <a:t> cost dollars rather than in prices</a:t>
            </a:r>
            <a:r>
              <a:rPr lang="cs-CZ" sz="1800" dirty="0">
                <a:solidFill>
                  <a:srgbClr val="FF0000"/>
                </a:solidFill>
              </a:rPr>
              <a:t>,</a:t>
            </a:r>
            <a:r>
              <a:rPr lang="en-US" sz="1800" dirty="0">
                <a:solidFill>
                  <a:srgbClr val="FF0000"/>
                </a:solidFill>
              </a:rPr>
              <a:t> it is typically called :</a:t>
            </a:r>
            <a:r>
              <a:rPr lang="cs-CZ" sz="1800" dirty="0">
                <a:solidFill>
                  <a:srgbClr val="FF0000"/>
                </a:solidFill>
              </a:rPr>
              <a:t> </a:t>
            </a:r>
          </a:p>
          <a:p>
            <a:pPr marL="0" indent="0" fontAlgn="auto">
              <a:spcAft>
                <a:spcPts val="0"/>
              </a:spcAft>
              <a:buFont typeface="Arial" panose="020B0604020202020204" pitchFamily="34" charset="0"/>
              <a:buNone/>
              <a:defRPr/>
            </a:pPr>
            <a:r>
              <a:rPr lang="cs-CZ" sz="2000" dirty="0">
                <a:solidFill>
                  <a:srgbClr val="FF0000"/>
                </a:solidFill>
              </a:rPr>
              <a:t>                                   </a:t>
            </a:r>
          </a:p>
          <a:p>
            <a:pPr marL="0" indent="0" fontAlgn="auto">
              <a:spcAft>
                <a:spcPts val="0"/>
              </a:spcAft>
              <a:buFont typeface="Arial" panose="020B0604020202020204" pitchFamily="34" charset="0"/>
              <a:buNone/>
              <a:defRPr/>
            </a:pPr>
            <a:r>
              <a:rPr lang="cs-CZ" sz="2000" dirty="0">
                <a:solidFill>
                  <a:srgbClr val="FF0000"/>
                </a:solidFill>
              </a:rPr>
              <a:t>		 </a:t>
            </a:r>
            <a:r>
              <a:rPr lang="en-US" sz="2000" b="1" dirty="0">
                <a:solidFill>
                  <a:srgbClr val="FF0000"/>
                </a:solidFill>
              </a:rPr>
              <a:t>Cost of good sold (COGS) </a:t>
            </a:r>
            <a:endParaRPr lang="cs-CZ" sz="2000" b="1" dirty="0">
              <a:solidFill>
                <a:srgbClr val="FF0000"/>
              </a:solidFill>
            </a:endParaRPr>
          </a:p>
          <a:p>
            <a:pPr marL="0" indent="0" fontAlgn="auto">
              <a:spcAft>
                <a:spcPts val="0"/>
              </a:spcAft>
              <a:buFont typeface="Arial" panose="020B0604020202020204" pitchFamily="34" charset="0"/>
              <a:buNone/>
              <a:defRPr/>
            </a:pPr>
            <a:endParaRPr lang="en-US" sz="2000" b="1" dirty="0">
              <a:solidFill>
                <a:srgbClr val="FF0000"/>
              </a:solidFill>
            </a:endParaRPr>
          </a:p>
          <a:p>
            <a:pPr fontAlgn="auto">
              <a:spcAft>
                <a:spcPts val="0"/>
              </a:spcAft>
              <a:buFont typeface="Arial" panose="020B0604020202020204" pitchFamily="34" charset="0"/>
              <a:buChar char="•"/>
              <a:defRPr/>
            </a:pPr>
            <a:r>
              <a:rPr lang="en-US" sz="1800" b="1" dirty="0">
                <a:solidFill>
                  <a:srgbClr val="0070C0"/>
                </a:solidFill>
              </a:rPr>
              <a:t>Upper limit </a:t>
            </a:r>
            <a:r>
              <a:rPr lang="en-US" sz="1800" dirty="0">
                <a:solidFill>
                  <a:srgbClr val="0070C0"/>
                </a:solidFill>
              </a:rPr>
              <a:t>o</a:t>
            </a:r>
            <a:r>
              <a:rPr lang="cs-CZ" sz="1800" dirty="0">
                <a:solidFill>
                  <a:srgbClr val="0070C0"/>
                </a:solidFill>
              </a:rPr>
              <a:t>f</a:t>
            </a:r>
            <a:r>
              <a:rPr lang="en-US" sz="1800" dirty="0">
                <a:solidFill>
                  <a:srgbClr val="0070C0"/>
                </a:solidFill>
              </a:rPr>
              <a:t> T</a:t>
            </a:r>
            <a:r>
              <a:rPr lang="cs-CZ" sz="1800" dirty="0">
                <a:solidFill>
                  <a:srgbClr val="0070C0"/>
                </a:solidFill>
              </a:rPr>
              <a:t>H</a:t>
            </a:r>
            <a:r>
              <a:rPr lang="en-US" sz="1800" dirty="0">
                <a:solidFill>
                  <a:srgbClr val="0070C0"/>
                </a:solidFill>
              </a:rPr>
              <a:t> </a:t>
            </a:r>
            <a:r>
              <a:rPr lang="cs-CZ" sz="1800" dirty="0">
                <a:solidFill>
                  <a:srgbClr val="0070C0"/>
                </a:solidFill>
              </a:rPr>
              <a:t>in</a:t>
            </a:r>
            <a:r>
              <a:rPr lang="en-US" sz="1800" dirty="0">
                <a:solidFill>
                  <a:srgbClr val="0070C0"/>
                </a:solidFill>
              </a:rPr>
              <a:t> production process is capacity </a:t>
            </a:r>
            <a:endParaRPr lang="cs-CZ" sz="1800" dirty="0">
              <a:solidFill>
                <a:srgbClr val="0070C0"/>
              </a:solidFill>
            </a:endParaRPr>
          </a:p>
          <a:p>
            <a:pPr fontAlgn="auto">
              <a:spcAft>
                <a:spcPts val="0"/>
              </a:spcAft>
              <a:buFont typeface="Arial" panose="020B0604020202020204" pitchFamily="34" charset="0"/>
              <a:buChar char="•"/>
              <a:defRPr/>
            </a:pPr>
            <a:endParaRPr lang="en-US" sz="1800" dirty="0">
              <a:solidFill>
                <a:srgbClr val="0070C0"/>
              </a:solidFill>
            </a:endParaRPr>
          </a:p>
          <a:p>
            <a:pPr fontAlgn="auto">
              <a:spcAft>
                <a:spcPts val="0"/>
              </a:spcAft>
              <a:buFont typeface="Arial" panose="020B0604020202020204" pitchFamily="34" charset="0"/>
              <a:buChar char="•"/>
              <a:defRPr/>
            </a:pPr>
            <a:r>
              <a:rPr lang="en-US" sz="1800" dirty="0">
                <a:solidFill>
                  <a:srgbClr val="0070C0"/>
                </a:solidFill>
              </a:rPr>
              <a:t>If you release more raw material above capacity of the line (machine</a:t>
            </a:r>
            <a:r>
              <a:rPr lang="en-US" sz="1800" dirty="0">
                <a:solidFill>
                  <a:srgbClr val="FF0000"/>
                </a:solidFill>
              </a:rPr>
              <a:t>),  system become unstable –&gt; WIP goes up !! </a:t>
            </a:r>
            <a:r>
              <a:rPr lang="cs-CZ" sz="1800" dirty="0" err="1">
                <a:solidFill>
                  <a:srgbClr val="FF0000"/>
                </a:solidFill>
              </a:rPr>
              <a:t>See</a:t>
            </a:r>
            <a:r>
              <a:rPr lang="cs-CZ" sz="1800" dirty="0">
                <a:solidFill>
                  <a:srgbClr val="FF0000"/>
                </a:solidFill>
              </a:rPr>
              <a:t> </a:t>
            </a:r>
            <a:r>
              <a:rPr lang="cs-CZ" sz="1800" dirty="0" err="1">
                <a:solidFill>
                  <a:srgbClr val="FF0000"/>
                </a:solidFill>
              </a:rPr>
              <a:t>later</a:t>
            </a:r>
            <a:r>
              <a:rPr lang="cs-CZ" sz="1800" dirty="0">
                <a:solidFill>
                  <a:srgbClr val="FF0000"/>
                </a:solidFill>
              </a:rPr>
              <a:t> …</a:t>
            </a:r>
            <a:endParaRPr lang="en-US" sz="1800" dirty="0">
              <a:solidFill>
                <a:srgbClr val="FF0000"/>
              </a:solidFill>
            </a:endParaRPr>
          </a:p>
          <a:p>
            <a:pPr fontAlgn="auto">
              <a:spcAft>
                <a:spcPts val="0"/>
              </a:spcAft>
              <a:buFont typeface="Arial" panose="020B0604020202020204" pitchFamily="34" charset="0"/>
              <a:buChar char="•"/>
              <a:defRPr/>
            </a:pPr>
            <a:endParaRPr lang="cs-CZ" sz="1800" dirty="0">
              <a:solidFill>
                <a:srgbClr val="0070C0"/>
              </a:solidFill>
            </a:endParaRPr>
          </a:p>
          <a:p>
            <a:pPr fontAlgn="auto">
              <a:spcAft>
                <a:spcPts val="0"/>
              </a:spcAft>
              <a:buFont typeface="Arial" panose="020B0604020202020204" pitchFamily="34" charset="0"/>
              <a:buChar char="•"/>
              <a:defRPr/>
            </a:pPr>
            <a:endParaRPr lang="cs-CZ" sz="2400" dirty="0"/>
          </a:p>
        </p:txBody>
      </p:sp>
    </p:spTree>
    <p:extLst>
      <p:ext uri="{BB962C8B-B14F-4D97-AF65-F5344CB8AC3E}">
        <p14:creationId xmlns:p14="http://schemas.microsoft.com/office/powerpoint/2010/main" val="337029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97CD0F-32B0-477F-B338-12ECCE62CBBE}"/>
              </a:ext>
            </a:extLst>
          </p:cNvPr>
          <p:cNvSpPr>
            <a:spLocks noGrp="1"/>
          </p:cNvSpPr>
          <p:nvPr>
            <p:ph type="title"/>
          </p:nvPr>
        </p:nvSpPr>
        <p:spPr/>
        <p:txBody>
          <a:bodyPr>
            <a:normAutofit/>
          </a:bodyPr>
          <a:lstStyle/>
          <a:p>
            <a:r>
              <a:rPr lang="cs-CZ" dirty="0"/>
              <a:t>Používané vstupní veličiny I.</a:t>
            </a:r>
          </a:p>
        </p:txBody>
      </p:sp>
      <p:sp>
        <p:nvSpPr>
          <p:cNvPr id="4" name="Zástupný symbol pro obsah 2">
            <a:extLst>
              <a:ext uri="{FF2B5EF4-FFF2-40B4-BE49-F238E27FC236}">
                <a16:creationId xmlns:a16="http://schemas.microsoft.com/office/drawing/2014/main" id="{73E5E890-CFCE-48B4-BDC6-74677A2AFD22}"/>
              </a:ext>
            </a:extLst>
          </p:cNvPr>
          <p:cNvSpPr>
            <a:spLocks noGrp="1"/>
          </p:cNvSpPr>
          <p:nvPr>
            <p:ph idx="1"/>
          </p:nvPr>
        </p:nvSpPr>
        <p:spPr>
          <a:xfrm>
            <a:off x="457200" y="1600200"/>
            <a:ext cx="8229600" cy="4525963"/>
          </a:xfrm>
        </p:spPr>
        <p:txBody>
          <a:bodyPr>
            <a:normAutofit/>
          </a:bodyPr>
          <a:lstStyle/>
          <a:p>
            <a:r>
              <a:rPr lang="en-US" dirty="0"/>
              <a:t>Lead time</a:t>
            </a:r>
            <a:r>
              <a:rPr lang="cs-CZ" dirty="0"/>
              <a:t> (LT) – průběžný čas-většinou konstantní . Jeho hodnota představuje  kvalifikovaný </a:t>
            </a:r>
            <a:r>
              <a:rPr lang="cs-CZ" dirty="0" smtClean="0"/>
              <a:t>odhad výrobní doby na stroji nebo na skupině strojů nebo na lince</a:t>
            </a:r>
            <a:endParaRPr lang="en-US" dirty="0"/>
          </a:p>
          <a:p>
            <a:pPr marL="0" indent="0">
              <a:buNone/>
            </a:pPr>
            <a:r>
              <a:rPr lang="cs-CZ" dirty="0"/>
              <a:t> </a:t>
            </a:r>
          </a:p>
          <a:p>
            <a:pPr marL="0" indent="0">
              <a:buNone/>
            </a:pPr>
            <a:endParaRPr lang="en-US" dirty="0"/>
          </a:p>
          <a:p>
            <a:endParaRPr lang="cs-CZ" dirty="0"/>
          </a:p>
        </p:txBody>
      </p:sp>
    </p:spTree>
    <p:extLst>
      <p:ext uri="{BB962C8B-B14F-4D97-AF65-F5344CB8AC3E}">
        <p14:creationId xmlns:p14="http://schemas.microsoft.com/office/powerpoint/2010/main" val="2284681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title"/>
          </p:nvPr>
        </p:nvSpPr>
        <p:spPr/>
        <p:txBody>
          <a:bodyPr>
            <a:normAutofit fontScale="90000"/>
          </a:bodyPr>
          <a:lstStyle/>
          <a:p>
            <a:r>
              <a:rPr lang="en-US" altLang="cs-CZ" dirty="0"/>
              <a:t>Definition of basic parameters</a:t>
            </a:r>
            <a:r>
              <a:rPr lang="cs-CZ" altLang="cs-CZ" dirty="0"/>
              <a:t> (</a:t>
            </a:r>
            <a:r>
              <a:rPr lang="cs-CZ" altLang="cs-CZ" dirty="0" err="1"/>
              <a:t>supplements</a:t>
            </a:r>
            <a:r>
              <a:rPr lang="cs-CZ" altLang="cs-CZ" dirty="0"/>
              <a:t>)</a:t>
            </a:r>
            <a:endParaRPr lang="en-US" altLang="cs-CZ" dirty="0"/>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2400" b="1" dirty="0"/>
              <a:t>WIP (Work In Process) </a:t>
            </a:r>
            <a:r>
              <a:rPr lang="en-US" sz="2400" dirty="0"/>
              <a:t>: inventory between start and end points of the product routing </a:t>
            </a:r>
          </a:p>
          <a:p>
            <a:pPr fontAlgn="auto">
              <a:spcAft>
                <a:spcPts val="0"/>
              </a:spcAft>
              <a:buFont typeface="Arial" panose="020B0604020202020204" pitchFamily="34" charset="0"/>
              <a:buChar char="•"/>
              <a:defRPr/>
            </a:pPr>
            <a:endParaRPr lang="en-US" sz="1800" dirty="0"/>
          </a:p>
          <a:p>
            <a:pPr fontAlgn="auto">
              <a:spcAft>
                <a:spcPts val="0"/>
              </a:spcAft>
              <a:buFont typeface="Arial" panose="020B0604020202020204" pitchFamily="34" charset="0"/>
              <a:buChar char="•"/>
              <a:defRPr/>
            </a:pPr>
            <a:r>
              <a:rPr lang="en-US" sz="1800" b="1" dirty="0">
                <a:solidFill>
                  <a:srgbClr val="FF0000"/>
                </a:solidFill>
              </a:rPr>
              <a:t>WIP</a:t>
            </a:r>
            <a:r>
              <a:rPr lang="en-US" sz="1800" dirty="0">
                <a:solidFill>
                  <a:srgbClr val="FF0000"/>
                </a:solidFill>
              </a:rPr>
              <a:t> can be used as one parameter to calculate (measure) an </a:t>
            </a:r>
            <a:r>
              <a:rPr lang="en-US" sz="1800" b="1" dirty="0">
                <a:solidFill>
                  <a:srgbClr val="00B050"/>
                </a:solidFill>
              </a:rPr>
              <a:t>efficiency </a:t>
            </a:r>
          </a:p>
          <a:p>
            <a:pPr fontAlgn="auto">
              <a:spcAft>
                <a:spcPts val="0"/>
              </a:spcAft>
              <a:buFont typeface="Arial" panose="020B0604020202020204" pitchFamily="34" charset="0"/>
              <a:buChar char="•"/>
              <a:defRPr/>
            </a:pPr>
            <a:endParaRPr lang="en-US" sz="1800" dirty="0">
              <a:solidFill>
                <a:srgbClr val="FF0000"/>
              </a:solidFill>
            </a:endParaRPr>
          </a:p>
          <a:p>
            <a:pPr fontAlgn="auto">
              <a:spcAft>
                <a:spcPts val="0"/>
              </a:spcAft>
              <a:buFont typeface="Arial" panose="020B0604020202020204" pitchFamily="34" charset="0"/>
              <a:buChar char="•"/>
              <a:defRPr/>
            </a:pPr>
            <a:r>
              <a:rPr lang="en-US" sz="1800" b="1" dirty="0">
                <a:solidFill>
                  <a:srgbClr val="00B050"/>
                </a:solidFill>
              </a:rPr>
              <a:t>Efficiency</a:t>
            </a:r>
            <a:r>
              <a:rPr lang="en-US" sz="1800" dirty="0">
                <a:solidFill>
                  <a:srgbClr val="00B050"/>
                </a:solidFill>
              </a:rPr>
              <a:t> can be defined as </a:t>
            </a:r>
            <a:r>
              <a:rPr lang="en-US" sz="1800" b="1" dirty="0">
                <a:solidFill>
                  <a:srgbClr val="00B050"/>
                </a:solidFill>
              </a:rPr>
              <a:t>Turnover </a:t>
            </a:r>
            <a:r>
              <a:rPr lang="cs-CZ" sz="1800" b="1" dirty="0">
                <a:solidFill>
                  <a:srgbClr val="00B050"/>
                </a:solidFill>
              </a:rPr>
              <a:t>R</a:t>
            </a:r>
            <a:r>
              <a:rPr lang="en-US" sz="1800" b="1" dirty="0" err="1">
                <a:solidFill>
                  <a:srgbClr val="00B050"/>
                </a:solidFill>
              </a:rPr>
              <a:t>atio</a:t>
            </a:r>
            <a:r>
              <a:rPr lang="en-US" sz="1800" b="1" dirty="0">
                <a:solidFill>
                  <a:srgbClr val="00B050"/>
                </a:solidFill>
              </a:rPr>
              <a:t> </a:t>
            </a:r>
            <a:r>
              <a:rPr lang="en-US" sz="1800" dirty="0">
                <a:solidFill>
                  <a:srgbClr val="00B050"/>
                </a:solidFill>
              </a:rPr>
              <a:t>= TH/FGI  for warehouses  or TH/(FGI+WIP) for production plants where </a:t>
            </a:r>
            <a:r>
              <a:rPr lang="en-US" sz="1800" b="1" dirty="0">
                <a:solidFill>
                  <a:srgbClr val="00B050"/>
                </a:solidFill>
              </a:rPr>
              <a:t>FGI</a:t>
            </a:r>
            <a:r>
              <a:rPr lang="en-US" sz="1800" dirty="0">
                <a:solidFill>
                  <a:srgbClr val="00B050"/>
                </a:solidFill>
              </a:rPr>
              <a:t>=Finished goods inventory </a:t>
            </a:r>
          </a:p>
          <a:p>
            <a:pPr fontAlgn="auto">
              <a:spcAft>
                <a:spcPts val="0"/>
              </a:spcAft>
              <a:buFont typeface="Arial" panose="020B0604020202020204" pitchFamily="34" charset="0"/>
              <a:buChar char="•"/>
              <a:defRPr/>
            </a:pPr>
            <a:endParaRPr lang="en-US" sz="1800" dirty="0">
              <a:solidFill>
                <a:srgbClr val="00B050"/>
              </a:solidFill>
            </a:endParaRPr>
          </a:p>
          <a:p>
            <a:pPr fontAlgn="auto">
              <a:spcAft>
                <a:spcPts val="0"/>
              </a:spcAft>
              <a:buFont typeface="Arial" panose="020B0604020202020204" pitchFamily="34" charset="0"/>
              <a:buChar char="•"/>
              <a:defRPr/>
            </a:pPr>
            <a:r>
              <a:rPr lang="en-US" sz="1800" b="1" dirty="0">
                <a:solidFill>
                  <a:srgbClr val="C00000"/>
                </a:solidFill>
              </a:rPr>
              <a:t>WIP</a:t>
            </a:r>
            <a:r>
              <a:rPr lang="en-US" sz="1800" dirty="0">
                <a:solidFill>
                  <a:srgbClr val="C00000"/>
                </a:solidFill>
              </a:rPr>
              <a:t>  : inventory still in line</a:t>
            </a:r>
          </a:p>
          <a:p>
            <a:pPr fontAlgn="auto">
              <a:spcAft>
                <a:spcPts val="0"/>
              </a:spcAft>
              <a:buFont typeface="Arial" panose="020B0604020202020204" pitchFamily="34" charset="0"/>
              <a:buChar char="•"/>
              <a:defRPr/>
            </a:pPr>
            <a:endParaRPr lang="en-US" sz="1800" dirty="0">
              <a:solidFill>
                <a:srgbClr val="C00000"/>
              </a:solidFill>
            </a:endParaRPr>
          </a:p>
          <a:p>
            <a:pPr fontAlgn="auto">
              <a:spcAft>
                <a:spcPts val="0"/>
              </a:spcAft>
              <a:buFont typeface="Arial" panose="020B0604020202020204" pitchFamily="34" charset="0"/>
              <a:buChar char="•"/>
              <a:defRPr/>
            </a:pPr>
            <a:r>
              <a:rPr lang="en-US" sz="1800" b="1" dirty="0"/>
              <a:t>FGI</a:t>
            </a:r>
            <a:r>
              <a:rPr lang="en-US" sz="1800" dirty="0"/>
              <a:t>   :  inventory waiting for dispatch (shipping)</a:t>
            </a:r>
          </a:p>
          <a:p>
            <a:pPr marL="0" indent="0" fontAlgn="auto">
              <a:spcAft>
                <a:spcPts val="0"/>
              </a:spcAft>
              <a:buFont typeface="Arial" panose="020B0604020202020204" pitchFamily="34" charset="0"/>
              <a:buNone/>
              <a:defRPr/>
            </a:pPr>
            <a:r>
              <a:rPr lang="en-US" sz="1800" dirty="0">
                <a:solidFill>
                  <a:srgbClr val="FF0000"/>
                </a:solidFill>
              </a:rPr>
              <a:t>  </a:t>
            </a:r>
            <a:endParaRPr lang="en-US" sz="1800" dirty="0">
              <a:solidFill>
                <a:srgbClr val="0070C0"/>
              </a:solidFill>
            </a:endParaRPr>
          </a:p>
          <a:p>
            <a:pPr fontAlgn="auto">
              <a:spcAft>
                <a:spcPts val="0"/>
              </a:spcAft>
              <a:buFont typeface="Arial" panose="020B0604020202020204" pitchFamily="34" charset="0"/>
              <a:buChar char="•"/>
              <a:defRPr/>
            </a:pPr>
            <a:endParaRPr lang="en-US" sz="1800" dirty="0">
              <a:solidFill>
                <a:srgbClr val="0070C0"/>
              </a:solidFill>
            </a:endParaRPr>
          </a:p>
          <a:p>
            <a:pPr fontAlgn="auto">
              <a:spcAft>
                <a:spcPts val="0"/>
              </a:spcAft>
              <a:buFont typeface="Arial" panose="020B0604020202020204" pitchFamily="34" charset="0"/>
              <a:buChar char="•"/>
              <a:defRPr/>
            </a:pPr>
            <a:endParaRPr lang="cs-CZ" sz="2400" dirty="0"/>
          </a:p>
        </p:txBody>
      </p:sp>
      <p:pic>
        <p:nvPicPr>
          <p:cNvPr id="1638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4818063"/>
            <a:ext cx="28733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221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p:nvPr>
        </p:nvSpPr>
        <p:spPr/>
        <p:txBody>
          <a:bodyPr>
            <a:normAutofit fontScale="90000"/>
          </a:bodyPr>
          <a:lstStyle/>
          <a:p>
            <a:r>
              <a:rPr lang="en-US" altLang="cs-CZ" dirty="0"/>
              <a:t>Definition of basic parameters</a:t>
            </a:r>
            <a:r>
              <a:rPr lang="cs-CZ" altLang="cs-CZ" dirty="0"/>
              <a:t> (</a:t>
            </a:r>
            <a:r>
              <a:rPr lang="cs-CZ" altLang="cs-CZ" dirty="0" err="1"/>
              <a:t>supplements</a:t>
            </a:r>
            <a:r>
              <a:rPr lang="cs-CZ" altLang="cs-CZ" dirty="0"/>
              <a:t>)</a:t>
            </a:r>
            <a:endParaRPr lang="en-US" altLang="cs-CZ" dirty="0"/>
          </a:p>
        </p:txBody>
      </p:sp>
      <p:sp>
        <p:nvSpPr>
          <p:cNvPr id="17410" name="Zástupný symbol pro obsah 2"/>
          <p:cNvSpPr>
            <a:spLocks noGrp="1"/>
          </p:cNvSpPr>
          <p:nvPr>
            <p:ph idx="1"/>
          </p:nvPr>
        </p:nvSpPr>
        <p:spPr/>
        <p:txBody>
          <a:bodyPr/>
          <a:lstStyle/>
          <a:p>
            <a:r>
              <a:rPr lang="en-US" altLang="cs-CZ" sz="2400" b="1" dirty="0">
                <a:solidFill>
                  <a:srgbClr val="00B050"/>
                </a:solidFill>
              </a:rPr>
              <a:t>CT</a:t>
            </a:r>
            <a:r>
              <a:rPr lang="en-US" altLang="cs-CZ" sz="2400" b="1" dirty="0"/>
              <a:t> </a:t>
            </a:r>
            <a:r>
              <a:rPr lang="en-US" altLang="cs-CZ" sz="2400" b="1" dirty="0">
                <a:solidFill>
                  <a:srgbClr val="00B050"/>
                </a:solidFill>
              </a:rPr>
              <a:t>(Cycle Time</a:t>
            </a:r>
            <a:r>
              <a:rPr lang="cs-CZ" altLang="cs-CZ" sz="2400" b="1" dirty="0">
                <a:solidFill>
                  <a:srgbClr val="00B050"/>
                </a:solidFill>
              </a:rPr>
              <a:t>)</a:t>
            </a:r>
            <a:r>
              <a:rPr lang="en-US" altLang="cs-CZ" sz="2400" b="1" dirty="0">
                <a:solidFill>
                  <a:srgbClr val="00B050"/>
                </a:solidFill>
              </a:rPr>
              <a:t> or </a:t>
            </a:r>
            <a:r>
              <a:rPr lang="cs-CZ" altLang="cs-CZ" sz="2400" b="1" dirty="0">
                <a:solidFill>
                  <a:srgbClr val="00B050"/>
                </a:solidFill>
              </a:rPr>
              <a:t>so </a:t>
            </a:r>
            <a:r>
              <a:rPr lang="cs-CZ" altLang="cs-CZ" sz="2400" b="1" dirty="0" err="1">
                <a:solidFill>
                  <a:srgbClr val="00B050"/>
                </a:solidFill>
              </a:rPr>
              <a:t>called</a:t>
            </a:r>
            <a:r>
              <a:rPr lang="cs-CZ" altLang="cs-CZ" sz="2400" b="1" dirty="0">
                <a:solidFill>
                  <a:srgbClr val="00B050"/>
                </a:solidFill>
              </a:rPr>
              <a:t> </a:t>
            </a:r>
            <a:r>
              <a:rPr lang="en-US" altLang="cs-CZ" sz="2400" b="1" dirty="0">
                <a:solidFill>
                  <a:srgbClr val="00B050"/>
                </a:solidFill>
              </a:rPr>
              <a:t>Throughput </a:t>
            </a:r>
            <a:r>
              <a:rPr lang="cs-CZ" altLang="cs-CZ" sz="2400" b="1" dirty="0" err="1">
                <a:solidFill>
                  <a:srgbClr val="00B050"/>
                </a:solidFill>
              </a:rPr>
              <a:t>Rate</a:t>
            </a:r>
            <a:r>
              <a:rPr lang="en-US" altLang="cs-CZ" sz="2400" b="1" dirty="0">
                <a:solidFill>
                  <a:srgbClr val="00B050"/>
                </a:solidFill>
              </a:rPr>
              <a:t>) </a:t>
            </a:r>
            <a:r>
              <a:rPr lang="en-US" altLang="cs-CZ" sz="2400" dirty="0"/>
              <a:t>: average time from release of the job of the beginning of the routing until it reaches an inventory point at the end of the routing  or time that part spends as a WIP. </a:t>
            </a:r>
          </a:p>
          <a:p>
            <a:endParaRPr lang="en-US" altLang="cs-CZ" sz="1800" dirty="0"/>
          </a:p>
          <a:p>
            <a:r>
              <a:rPr lang="en-US" altLang="cs-CZ" sz="2400" b="1" dirty="0">
                <a:solidFill>
                  <a:srgbClr val="0070C0"/>
                </a:solidFill>
              </a:rPr>
              <a:t>LT (Lead Time) </a:t>
            </a:r>
            <a:r>
              <a:rPr lang="en-US" altLang="cs-CZ" sz="1800" b="1" dirty="0">
                <a:solidFill>
                  <a:srgbClr val="FF0000"/>
                </a:solidFill>
              </a:rPr>
              <a:t>: </a:t>
            </a:r>
            <a:r>
              <a:rPr lang="en-US" altLang="cs-CZ" sz="2400" dirty="0"/>
              <a:t>managerial con</a:t>
            </a:r>
            <a:r>
              <a:rPr lang="cs-CZ" altLang="cs-CZ" sz="2400" dirty="0"/>
              <a:t>st</a:t>
            </a:r>
            <a:r>
              <a:rPr lang="en-US" altLang="cs-CZ" sz="2400" dirty="0"/>
              <a:t>ant use</a:t>
            </a:r>
            <a:r>
              <a:rPr lang="cs-CZ" altLang="cs-CZ" sz="2400" dirty="0"/>
              <a:t>d</a:t>
            </a:r>
            <a:r>
              <a:rPr lang="en-US" altLang="cs-CZ" sz="2400" dirty="0"/>
              <a:t> for planning of production  </a:t>
            </a:r>
          </a:p>
          <a:p>
            <a:endParaRPr lang="en-US" altLang="cs-CZ" sz="2400" dirty="0"/>
          </a:p>
          <a:p>
            <a:r>
              <a:rPr lang="en-US" altLang="cs-CZ" sz="1800" b="1" dirty="0">
                <a:solidFill>
                  <a:srgbClr val="C00000"/>
                </a:solidFill>
              </a:rPr>
              <a:t>Service Level  </a:t>
            </a:r>
            <a:r>
              <a:rPr lang="en-US" altLang="cs-CZ" sz="1800" b="1" dirty="0">
                <a:solidFill>
                  <a:srgbClr val="00B050"/>
                </a:solidFill>
              </a:rPr>
              <a:t>(especially for M</a:t>
            </a:r>
            <a:r>
              <a:rPr lang="cs-CZ" altLang="cs-CZ" sz="1800" b="1" dirty="0">
                <a:solidFill>
                  <a:srgbClr val="00B050"/>
                </a:solidFill>
              </a:rPr>
              <a:t>-</a:t>
            </a:r>
            <a:r>
              <a:rPr lang="en-US" altLang="cs-CZ" sz="1800" b="1" dirty="0">
                <a:solidFill>
                  <a:srgbClr val="00B050"/>
                </a:solidFill>
              </a:rPr>
              <a:t>T</a:t>
            </a:r>
            <a:r>
              <a:rPr lang="cs-CZ" altLang="cs-CZ" sz="1800" b="1" dirty="0">
                <a:solidFill>
                  <a:srgbClr val="00B050"/>
                </a:solidFill>
              </a:rPr>
              <a:t>-</a:t>
            </a:r>
            <a:r>
              <a:rPr lang="en-US" altLang="cs-CZ" sz="1800" b="1" dirty="0">
                <a:solidFill>
                  <a:srgbClr val="00B050"/>
                </a:solidFill>
              </a:rPr>
              <a:t>O lines, where plant have to satisfy orders with specific due dates)  :</a:t>
            </a:r>
            <a:endParaRPr lang="en-US" altLang="cs-CZ" sz="1800" dirty="0">
              <a:solidFill>
                <a:srgbClr val="0070C0"/>
              </a:solidFill>
            </a:endParaRPr>
          </a:p>
          <a:p>
            <a:endParaRPr lang="en-US" altLang="cs-CZ" sz="1800" dirty="0">
              <a:solidFill>
                <a:srgbClr val="0070C0"/>
              </a:solidFill>
            </a:endParaRPr>
          </a:p>
          <a:p>
            <a:endParaRPr lang="cs-CZ" altLang="cs-CZ" sz="2400" dirty="0"/>
          </a:p>
        </p:txBody>
      </p:sp>
      <p:sp>
        <p:nvSpPr>
          <p:cNvPr id="4" name="Obdélník 3"/>
          <p:cNvSpPr/>
          <p:nvPr/>
        </p:nvSpPr>
        <p:spPr>
          <a:xfrm>
            <a:off x="827584" y="5368426"/>
            <a:ext cx="7632848" cy="584775"/>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Service level P{</a:t>
            </a:r>
            <a:r>
              <a:rPr lang="en-US" sz="3200" b="1" spc="50" dirty="0">
                <a:ln w="11430"/>
                <a:solidFill>
                  <a:srgbClr val="00B050"/>
                </a:solidFill>
                <a:effectLst>
                  <a:outerShdw blurRad="76200" dist="50800" dir="5400000" algn="tl" rotWithShape="0">
                    <a:srgbClr val="000000">
                      <a:alpha val="65000"/>
                    </a:srgbClr>
                  </a:outerShdw>
                </a:effectLst>
                <a:latin typeface="+mn-lt"/>
              </a:rPr>
              <a:t>Cycle time</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=&lt;</a:t>
            </a:r>
            <a:r>
              <a:rPr lang="en-US" sz="3200" b="1" spc="50" dirty="0">
                <a:ln w="11430"/>
                <a:solidFill>
                  <a:srgbClr val="0070C0"/>
                </a:solidFill>
                <a:effectLst>
                  <a:outerShdw blurRad="76200" dist="50800" dir="5400000" algn="tl" rotWithShape="0">
                    <a:srgbClr val="000000">
                      <a:alpha val="65000"/>
                    </a:srgbClr>
                  </a:outerShdw>
                </a:effectLst>
                <a:latin typeface="+mn-lt"/>
              </a:rPr>
              <a:t>Lead Time</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a:t>
            </a:r>
          </a:p>
        </p:txBody>
      </p:sp>
    </p:spTree>
    <p:extLst>
      <p:ext uri="{BB962C8B-B14F-4D97-AF65-F5344CB8AC3E}">
        <p14:creationId xmlns:p14="http://schemas.microsoft.com/office/powerpoint/2010/main" val="6746367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p:nvPr>
        </p:nvSpPr>
        <p:spPr/>
        <p:txBody>
          <a:bodyPr/>
          <a:lstStyle/>
          <a:p>
            <a:r>
              <a:rPr lang="cs-CZ" altLang="cs-CZ" dirty="0"/>
              <a:t>Best case performance  </a:t>
            </a: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6775" y="1943844"/>
            <a:ext cx="458152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9919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title"/>
          </p:nvPr>
        </p:nvSpPr>
        <p:spPr/>
        <p:txBody>
          <a:bodyPr/>
          <a:lstStyle/>
          <a:p>
            <a:r>
              <a:rPr lang="cs-CZ" altLang="cs-CZ" dirty="0" err="1"/>
              <a:t>Resources</a:t>
            </a:r>
            <a:endParaRPr lang="en-US" altLang="cs-CZ" dirty="0"/>
          </a:p>
        </p:txBody>
      </p:sp>
      <p:sp>
        <p:nvSpPr>
          <p:cNvPr id="3" name="Zástupný symbol pro obsah 2"/>
          <p:cNvSpPr>
            <a:spLocks noGrp="1"/>
          </p:cNvSpPr>
          <p:nvPr>
            <p:ph idx="1"/>
          </p:nvPr>
        </p:nvSpPr>
        <p:spPr/>
        <p:txBody>
          <a:bodyPr rtlCol="0">
            <a:normAutofit/>
          </a:bodyPr>
          <a:lstStyle/>
          <a:p>
            <a:pPr marL="0" indent="0" fontAlgn="auto">
              <a:spcAft>
                <a:spcPts val="0"/>
              </a:spcAft>
              <a:buNone/>
              <a:defRPr/>
            </a:pPr>
            <a:r>
              <a:rPr lang="cs-CZ" sz="2800" dirty="0"/>
              <a:t> </a:t>
            </a:r>
            <a:endParaRPr lang="en-US" sz="2800" dirty="0"/>
          </a:p>
          <a:p>
            <a:pPr fontAlgn="auto">
              <a:spcAft>
                <a:spcPts val="0"/>
              </a:spcAft>
              <a:buFont typeface="Arial" panose="020B0604020202020204" pitchFamily="34" charset="0"/>
              <a:buChar char="•"/>
              <a:defRPr/>
            </a:pPr>
            <a:r>
              <a:rPr lang="en-US" sz="5400" b="1" dirty="0">
                <a:solidFill>
                  <a:srgbClr val="FF0000"/>
                </a:solidFill>
              </a:rPr>
              <a:t>WIP=TH</a:t>
            </a:r>
            <a:r>
              <a:rPr lang="cs-CZ" sz="5400" b="1" dirty="0">
                <a:solidFill>
                  <a:srgbClr val="FF0000"/>
                </a:solidFill>
              </a:rPr>
              <a:t> * CT</a:t>
            </a:r>
            <a:endParaRPr lang="en-US" sz="5400" b="1" dirty="0">
              <a:solidFill>
                <a:srgbClr val="FF0000"/>
              </a:solidFill>
            </a:endParaRPr>
          </a:p>
          <a:p>
            <a:pPr fontAlgn="auto">
              <a:spcAft>
                <a:spcPts val="0"/>
              </a:spcAft>
              <a:buFont typeface="Arial" panose="020B0604020202020204" pitchFamily="34" charset="0"/>
              <a:buChar char="•"/>
              <a:defRPr/>
            </a:pPr>
            <a:r>
              <a:rPr lang="cs-CZ" sz="1900" i="1" dirty="0"/>
              <a:t>Source : </a:t>
            </a:r>
            <a:r>
              <a:rPr lang="cs-CZ" sz="1900" i="1" dirty="0" err="1"/>
              <a:t>Factory</a:t>
            </a:r>
            <a:r>
              <a:rPr lang="cs-CZ" sz="1900" i="1" dirty="0"/>
              <a:t> </a:t>
            </a:r>
            <a:r>
              <a:rPr lang="cs-CZ" sz="1900" i="1" dirty="0" err="1"/>
              <a:t>Physiscs</a:t>
            </a:r>
            <a:r>
              <a:rPr lang="cs-CZ" sz="1900" i="1" dirty="0"/>
              <a:t>, </a:t>
            </a:r>
            <a:r>
              <a:rPr lang="cs-CZ" sz="1900" i="1" dirty="0" err="1"/>
              <a:t>Wallace</a:t>
            </a:r>
            <a:r>
              <a:rPr lang="cs-CZ" sz="1900" i="1" dirty="0"/>
              <a:t> J </a:t>
            </a:r>
            <a:r>
              <a:rPr lang="cs-CZ" sz="1900" i="1" dirty="0" err="1"/>
              <a:t>Hopp</a:t>
            </a:r>
            <a:r>
              <a:rPr lang="cs-CZ" sz="1900" i="1" dirty="0"/>
              <a:t> and Mark L. </a:t>
            </a:r>
            <a:r>
              <a:rPr lang="cs-CZ" sz="1900" i="1" dirty="0" err="1"/>
              <a:t>Spearman</a:t>
            </a:r>
            <a:r>
              <a:rPr lang="cs-CZ" sz="1900" i="1" dirty="0"/>
              <a:t> ; ISBN 13: 978-1-57766-739-1   </a:t>
            </a:r>
            <a:r>
              <a:rPr lang="cs-CZ" sz="1900" i="1" dirty="0" err="1"/>
              <a:t>or</a:t>
            </a:r>
            <a:r>
              <a:rPr lang="cs-CZ" sz="1900" i="1" dirty="0"/>
              <a:t>    ISBN 10 :1-57766-739-5</a:t>
            </a:r>
            <a:endParaRPr lang="en-US" sz="1900" i="1" dirty="0"/>
          </a:p>
          <a:p>
            <a:pPr marL="0" indent="0" fontAlgn="auto">
              <a:spcAft>
                <a:spcPts val="0"/>
              </a:spcAft>
              <a:buNone/>
              <a:defRPr/>
            </a:pPr>
            <a:r>
              <a:rPr lang="en-US" sz="2800" dirty="0"/>
              <a:t> </a:t>
            </a:r>
            <a:endParaRPr lang="cs-CZ" sz="2800" dirty="0"/>
          </a:p>
          <a:p>
            <a:pPr fontAlgn="auto">
              <a:spcAft>
                <a:spcPts val="0"/>
              </a:spcAft>
              <a:buFont typeface="Arial" panose="020B0604020202020204" pitchFamily="34" charset="0"/>
              <a:buChar char="•"/>
              <a:defRPr/>
            </a:pPr>
            <a:endParaRPr lang="en-US" sz="2800" dirty="0"/>
          </a:p>
        </p:txBody>
      </p:sp>
      <p:sp>
        <p:nvSpPr>
          <p:cNvPr id="27651" name="Obdélník 3"/>
          <p:cNvSpPr>
            <a:spLocks noChangeArrowheads="1"/>
          </p:cNvSpPr>
          <p:nvPr/>
        </p:nvSpPr>
        <p:spPr bwMode="auto">
          <a:xfrm>
            <a:off x="955958" y="3933056"/>
            <a:ext cx="6480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dirty="0"/>
              <a:t>http://www.factoryphysics.com/principle/littleslaw.htm</a:t>
            </a:r>
          </a:p>
        </p:txBody>
      </p:sp>
    </p:spTree>
    <p:extLst>
      <p:ext uri="{BB962C8B-B14F-4D97-AF65-F5344CB8AC3E}">
        <p14:creationId xmlns:p14="http://schemas.microsoft.com/office/powerpoint/2010/main" val="3615763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p:cNvSpPr>
            <a:spLocks noGrp="1"/>
          </p:cNvSpPr>
          <p:nvPr>
            <p:ph type="title"/>
          </p:nvPr>
        </p:nvSpPr>
        <p:spPr/>
        <p:txBody>
          <a:bodyPr/>
          <a:lstStyle/>
          <a:p>
            <a:r>
              <a:rPr lang="cs-CZ" altLang="cs-CZ" dirty="0" err="1"/>
              <a:t>Example</a:t>
            </a:r>
            <a:r>
              <a:rPr lang="cs-CZ" altLang="cs-CZ" dirty="0"/>
              <a:t> 1</a:t>
            </a:r>
          </a:p>
        </p:txBody>
      </p:sp>
      <p:sp>
        <p:nvSpPr>
          <p:cNvPr id="3" name="Zástupný symbol pro obsah 2"/>
          <p:cNvSpPr>
            <a:spLocks noGrp="1"/>
          </p:cNvSpPr>
          <p:nvPr>
            <p:ph idx="1"/>
          </p:nvPr>
        </p:nvSpPr>
        <p:spPr>
          <a:xfrm>
            <a:off x="468313" y="1844675"/>
            <a:ext cx="8229600" cy="3744913"/>
          </a:xfrm>
        </p:spPr>
        <p:txBody>
          <a:bodyPr rtlCol="0">
            <a:noAutofit/>
          </a:bodyPr>
          <a:lstStyle/>
          <a:p>
            <a:pPr fontAlgn="auto">
              <a:spcAft>
                <a:spcPts val="0"/>
              </a:spcAft>
              <a:buFont typeface="Arial" panose="020B0604020202020204" pitchFamily="34" charset="0"/>
              <a:buChar char="•"/>
              <a:defRPr/>
            </a:pPr>
            <a:r>
              <a:rPr lang="en-GB" sz="2400" b="1" dirty="0"/>
              <a:t>Estimating Waiting Times:</a:t>
            </a:r>
            <a:r>
              <a:rPr lang="en-GB" sz="2400" dirty="0"/>
              <a:t> If are in a grocery queue behind 10 persons and estimate that the clerk is taking around 5 minutes/per customer, we can calculate that it will take us 50 minutes (10 persons x 5 minutes/person) to start service.</a:t>
            </a:r>
          </a:p>
          <a:p>
            <a:pPr fontAlgn="auto">
              <a:spcAft>
                <a:spcPts val="0"/>
              </a:spcAft>
              <a:buFont typeface="Arial" panose="020B0604020202020204" pitchFamily="34" charset="0"/>
              <a:buChar char="•"/>
              <a:defRPr/>
            </a:pPr>
            <a:r>
              <a:rPr lang="en-GB" sz="2400" dirty="0"/>
              <a:t>This is essentially </a:t>
            </a:r>
            <a:r>
              <a:rPr lang="en-GB" sz="2400" b="1" dirty="0"/>
              <a:t>Little's law. </a:t>
            </a:r>
            <a:r>
              <a:rPr lang="en-GB" sz="2400" dirty="0"/>
              <a:t>We take the number of persons in the queue (10) as the "inventory". </a:t>
            </a:r>
          </a:p>
          <a:p>
            <a:pPr fontAlgn="auto">
              <a:spcAft>
                <a:spcPts val="0"/>
              </a:spcAft>
              <a:buFont typeface="Arial" panose="020B0604020202020204" pitchFamily="34" charset="0"/>
              <a:buChar char="•"/>
              <a:defRPr/>
            </a:pPr>
            <a:r>
              <a:rPr lang="en-GB" sz="2400" dirty="0"/>
              <a:t>The inverse of the average time per customer (1/5 customers/minute) provides us the rate of service or the </a:t>
            </a:r>
            <a:r>
              <a:rPr lang="en-US" sz="2400" dirty="0" smtClean="0"/>
              <a:t>Throughput.</a:t>
            </a:r>
          </a:p>
          <a:p>
            <a:pPr fontAlgn="auto">
              <a:spcAft>
                <a:spcPts val="0"/>
              </a:spcAft>
              <a:buFont typeface="Arial" panose="020B0604020202020204" pitchFamily="34" charset="0"/>
              <a:buChar char="•"/>
              <a:defRPr/>
            </a:pPr>
            <a:r>
              <a:rPr lang="en-GB" sz="2400" dirty="0" smtClean="0"/>
              <a:t>Finally</a:t>
            </a:r>
            <a:r>
              <a:rPr lang="en-GB" sz="2400" dirty="0"/>
              <a:t>, we obtain the waiting time as equal to number of persons in the queue divided by the processing rate 10/(1/5) = 50 minutes). </a:t>
            </a:r>
          </a:p>
          <a:p>
            <a:pPr marL="0" indent="0" fontAlgn="auto">
              <a:spcAft>
                <a:spcPts val="0"/>
              </a:spcAft>
              <a:buFont typeface="Arial" panose="020B0604020202020204" pitchFamily="34" charset="0"/>
              <a:buNone/>
              <a:defRPr/>
            </a:pPr>
            <a:r>
              <a:rPr lang="cs-CZ" sz="2400" dirty="0"/>
              <a:t/>
            </a:r>
            <a:br>
              <a:rPr lang="cs-CZ" sz="2400" dirty="0"/>
            </a:br>
            <a:endParaRPr lang="cs-CZ" sz="2400" dirty="0"/>
          </a:p>
          <a:p>
            <a:pPr marL="0" indent="0" fontAlgn="auto">
              <a:spcAft>
                <a:spcPts val="0"/>
              </a:spcAft>
              <a:buFont typeface="Arial" panose="020B0604020202020204" pitchFamily="34" charset="0"/>
              <a:buNone/>
              <a:defRPr/>
            </a:pPr>
            <a:r>
              <a:rPr lang="cs-CZ" sz="2400" dirty="0"/>
              <a:t> </a:t>
            </a:r>
          </a:p>
        </p:txBody>
      </p:sp>
      <p:sp>
        <p:nvSpPr>
          <p:cNvPr id="2" name="Obdélník 1"/>
          <p:cNvSpPr/>
          <p:nvPr/>
        </p:nvSpPr>
        <p:spPr>
          <a:xfrm>
            <a:off x="5940152" y="661472"/>
            <a:ext cx="1434047" cy="369332"/>
          </a:xfrm>
          <a:prstGeom prst="rect">
            <a:avLst/>
          </a:prstGeom>
        </p:spPr>
        <p:txBody>
          <a:bodyPr wrap="none">
            <a:spAutoFit/>
          </a:bodyPr>
          <a:lstStyle/>
          <a:p>
            <a:r>
              <a:rPr lang="cs-CZ" altLang="cs-CZ" dirty="0">
                <a:solidFill>
                  <a:srgbClr val="FF0000"/>
                </a:solidFill>
              </a:rPr>
              <a:t>(</a:t>
            </a:r>
            <a:r>
              <a:rPr lang="cs-CZ" altLang="cs-CZ" dirty="0" err="1">
                <a:solidFill>
                  <a:srgbClr val="FF0000"/>
                </a:solidFill>
              </a:rPr>
              <a:t>home</a:t>
            </a:r>
            <a:r>
              <a:rPr lang="cs-CZ" altLang="cs-CZ" dirty="0">
                <a:solidFill>
                  <a:srgbClr val="FF0000"/>
                </a:solidFill>
              </a:rPr>
              <a:t> study)</a:t>
            </a:r>
            <a:endParaRPr lang="cs-CZ" dirty="0"/>
          </a:p>
        </p:txBody>
      </p:sp>
    </p:spTree>
    <p:extLst>
      <p:ext uri="{BB962C8B-B14F-4D97-AF65-F5344CB8AC3E}">
        <p14:creationId xmlns:p14="http://schemas.microsoft.com/office/powerpoint/2010/main" val="3394465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dpis 1"/>
          <p:cNvSpPr>
            <a:spLocks noGrp="1"/>
          </p:cNvSpPr>
          <p:nvPr>
            <p:ph type="title"/>
          </p:nvPr>
        </p:nvSpPr>
        <p:spPr/>
        <p:txBody>
          <a:bodyPr/>
          <a:lstStyle/>
          <a:p>
            <a:r>
              <a:rPr lang="cs-CZ" altLang="cs-CZ" dirty="0" err="1"/>
              <a:t>Example</a:t>
            </a:r>
            <a:r>
              <a:rPr lang="cs-CZ" altLang="cs-CZ" dirty="0"/>
              <a:t> 2</a:t>
            </a:r>
          </a:p>
        </p:txBody>
      </p:sp>
      <p:sp>
        <p:nvSpPr>
          <p:cNvPr id="29698" name="Zástupný symbol pro obsah 2"/>
          <p:cNvSpPr>
            <a:spLocks noGrp="1"/>
          </p:cNvSpPr>
          <p:nvPr>
            <p:ph idx="1"/>
          </p:nvPr>
        </p:nvSpPr>
        <p:spPr/>
        <p:txBody>
          <a:bodyPr/>
          <a:lstStyle/>
          <a:p>
            <a:r>
              <a:rPr lang="en-US" altLang="cs-CZ" b="1"/>
              <a:t>Planned Inventory Time:</a:t>
            </a:r>
            <a:r>
              <a:rPr lang="en-US" altLang="cs-CZ"/>
              <a:t> </a:t>
            </a:r>
            <a:r>
              <a:rPr lang="en-US" altLang="cs-CZ" sz="2600"/>
              <a:t>Suppose a product is scheduled so that we expect it to wait for 2 days in finished goods inventory before shipping to the customer. This two days is called </a:t>
            </a:r>
            <a:r>
              <a:rPr lang="en-US" altLang="cs-CZ" sz="2600">
                <a:solidFill>
                  <a:srgbClr val="0070C0"/>
                </a:solidFill>
              </a:rPr>
              <a:t>planned inventory time </a:t>
            </a:r>
            <a:r>
              <a:rPr lang="en-US" altLang="cs-CZ" sz="2600"/>
              <a:t>and is sometimes used as protection against system variability to ensure high delivery service. Using Little's law the total amount of inventory in finished goods can be computed as </a:t>
            </a:r>
            <a:r>
              <a:rPr lang="cs-CZ" altLang="cs-CZ" sz="2600"/>
              <a:t>:</a:t>
            </a:r>
            <a:endParaRPr lang="en-US" altLang="cs-CZ" sz="2600"/>
          </a:p>
          <a:p>
            <a:r>
              <a:rPr lang="en-US" altLang="cs-CZ" b="1">
                <a:solidFill>
                  <a:srgbClr val="FF0000"/>
                </a:solidFill>
              </a:rPr>
              <a:t>FGI = throughput × </a:t>
            </a:r>
            <a:r>
              <a:rPr lang="en-US" altLang="cs-CZ" b="1">
                <a:solidFill>
                  <a:srgbClr val="0070C0"/>
                </a:solidFill>
              </a:rPr>
              <a:t>planned inventory time</a:t>
            </a:r>
            <a:r>
              <a:rPr lang="en-US" altLang="cs-CZ"/>
              <a:t/>
            </a:r>
            <a:br>
              <a:rPr lang="en-US" altLang="cs-CZ"/>
            </a:br>
            <a:endParaRPr lang="en-US" altLang="cs-CZ"/>
          </a:p>
          <a:p>
            <a:endParaRPr lang="cs-CZ" altLang="cs-CZ"/>
          </a:p>
        </p:txBody>
      </p:sp>
      <p:sp>
        <p:nvSpPr>
          <p:cNvPr id="2" name="Obdélník 1"/>
          <p:cNvSpPr/>
          <p:nvPr/>
        </p:nvSpPr>
        <p:spPr>
          <a:xfrm>
            <a:off x="6012160" y="661472"/>
            <a:ext cx="1486946" cy="369332"/>
          </a:xfrm>
          <a:prstGeom prst="rect">
            <a:avLst/>
          </a:prstGeom>
        </p:spPr>
        <p:txBody>
          <a:bodyPr wrap="none">
            <a:spAutoFit/>
          </a:bodyPr>
          <a:lstStyle/>
          <a:p>
            <a:r>
              <a:rPr lang="cs-CZ" altLang="cs-CZ" dirty="0">
                <a:solidFill>
                  <a:srgbClr val="FF0000"/>
                </a:solidFill>
              </a:rPr>
              <a:t>(</a:t>
            </a:r>
            <a:r>
              <a:rPr lang="cs-CZ" altLang="cs-CZ" dirty="0" err="1">
                <a:solidFill>
                  <a:srgbClr val="FF0000"/>
                </a:solidFill>
              </a:rPr>
              <a:t>home</a:t>
            </a:r>
            <a:r>
              <a:rPr lang="cs-CZ" altLang="cs-CZ" dirty="0">
                <a:solidFill>
                  <a:srgbClr val="FF0000"/>
                </a:solidFill>
              </a:rPr>
              <a:t> study)</a:t>
            </a:r>
            <a:r>
              <a:rPr lang="en-US" altLang="cs-CZ" dirty="0">
                <a:solidFill>
                  <a:srgbClr val="FF0000"/>
                </a:solidFill>
              </a:rPr>
              <a:t> </a:t>
            </a:r>
            <a:endParaRPr lang="cs-CZ" dirty="0"/>
          </a:p>
        </p:txBody>
      </p:sp>
    </p:spTree>
    <p:extLst>
      <p:ext uri="{BB962C8B-B14F-4D97-AF65-F5344CB8AC3E}">
        <p14:creationId xmlns:p14="http://schemas.microsoft.com/office/powerpoint/2010/main" val="411515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p:cNvSpPr>
            <a:spLocks noGrp="1"/>
          </p:cNvSpPr>
          <p:nvPr>
            <p:ph type="title"/>
          </p:nvPr>
        </p:nvSpPr>
        <p:spPr/>
        <p:txBody>
          <a:bodyPr/>
          <a:lstStyle/>
          <a:p>
            <a:r>
              <a:rPr lang="cs-CZ" altLang="cs-CZ" dirty="0" err="1"/>
              <a:t>Youtube</a:t>
            </a:r>
            <a:r>
              <a:rPr lang="cs-CZ" altLang="cs-CZ" dirty="0"/>
              <a:t> </a:t>
            </a:r>
            <a:r>
              <a:rPr lang="cs-CZ" altLang="cs-CZ" dirty="0" err="1"/>
              <a:t>examples</a:t>
            </a:r>
            <a:r>
              <a:rPr lang="cs-CZ" altLang="cs-CZ" dirty="0"/>
              <a:t> (6 </a:t>
            </a:r>
            <a:r>
              <a:rPr lang="cs-CZ" altLang="cs-CZ" dirty="0" err="1"/>
              <a:t>minutes</a:t>
            </a:r>
            <a:r>
              <a:rPr lang="cs-CZ" altLang="cs-CZ" dirty="0"/>
              <a:t>)</a:t>
            </a:r>
          </a:p>
        </p:txBody>
      </p:sp>
      <p:sp>
        <p:nvSpPr>
          <p:cNvPr id="30722" name="Zástupný symbol pro obsah 2"/>
          <p:cNvSpPr>
            <a:spLocks noGrp="1"/>
          </p:cNvSpPr>
          <p:nvPr>
            <p:ph idx="1"/>
          </p:nvPr>
        </p:nvSpPr>
        <p:spPr/>
        <p:txBody>
          <a:bodyPr/>
          <a:lstStyle/>
          <a:p>
            <a:r>
              <a:rPr lang="cs-CZ" altLang="cs-CZ" sz="2800">
                <a:hlinkClick r:id="rId2"/>
              </a:rPr>
              <a:t>http://www.youtube.com/watch?v=VU8TUSnQ-vw</a:t>
            </a:r>
            <a:endParaRPr lang="cs-CZ" altLang="cs-CZ" sz="2800"/>
          </a:p>
          <a:p>
            <a:r>
              <a:rPr lang="cs-CZ" altLang="cs-CZ" sz="2800">
                <a:hlinkClick r:id="rId3"/>
              </a:rPr>
              <a:t>http://www.youtube.com/watch?v=rtGihR-bm-U</a:t>
            </a:r>
            <a:endParaRPr lang="cs-CZ" altLang="cs-CZ" sz="2800"/>
          </a:p>
          <a:p>
            <a:endParaRPr lang="cs-CZ" altLang="cs-CZ" sz="2800"/>
          </a:p>
        </p:txBody>
      </p:sp>
    </p:spTree>
    <p:extLst>
      <p:ext uri="{BB962C8B-B14F-4D97-AF65-F5344CB8AC3E}">
        <p14:creationId xmlns:p14="http://schemas.microsoft.com/office/powerpoint/2010/main" val="268521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45F20F-B534-4C8F-9DAB-6432ABC04B81}"/>
              </a:ext>
            </a:extLst>
          </p:cNvPr>
          <p:cNvSpPr>
            <a:spLocks noGrp="1"/>
          </p:cNvSpPr>
          <p:nvPr>
            <p:ph type="title"/>
          </p:nvPr>
        </p:nvSpPr>
        <p:spPr/>
        <p:txBody>
          <a:bodyPr/>
          <a:lstStyle/>
          <a:p>
            <a:r>
              <a:rPr lang="cs-CZ" dirty="0"/>
              <a:t>Používané vstupní veličiny II.</a:t>
            </a:r>
          </a:p>
        </p:txBody>
      </p:sp>
      <p:sp>
        <p:nvSpPr>
          <p:cNvPr id="3" name="Zástupný obsah 2">
            <a:extLst>
              <a:ext uri="{FF2B5EF4-FFF2-40B4-BE49-F238E27FC236}">
                <a16:creationId xmlns:a16="http://schemas.microsoft.com/office/drawing/2014/main" id="{ABD42F8B-E96E-49EF-AF69-D99E4945774F}"/>
              </a:ext>
            </a:extLst>
          </p:cNvPr>
          <p:cNvSpPr>
            <a:spLocks noGrp="1"/>
          </p:cNvSpPr>
          <p:nvPr>
            <p:ph idx="1"/>
          </p:nvPr>
        </p:nvSpPr>
        <p:spPr/>
        <p:txBody>
          <a:bodyPr>
            <a:normAutofit/>
          </a:bodyPr>
          <a:lstStyle/>
          <a:p>
            <a:r>
              <a:rPr lang="en-US" b="1" dirty="0"/>
              <a:t>Flow time:</a:t>
            </a:r>
            <a:r>
              <a:rPr lang="en-US" dirty="0"/>
              <a:t> </a:t>
            </a:r>
            <a:r>
              <a:rPr lang="cs-CZ" dirty="0"/>
              <a:t>Časový interval vymezující určující začátek a konec dílčího procesu (</a:t>
            </a:r>
            <a:r>
              <a:rPr lang="cs-CZ" dirty="0" err="1"/>
              <a:t>např.operaci</a:t>
            </a:r>
            <a:r>
              <a:rPr lang="cs-CZ" dirty="0"/>
              <a:t> obrábění hřídele nebo oholení zákazníka) . Někdy se tento čas nazývá </a:t>
            </a:r>
            <a:r>
              <a:rPr lang="cs-CZ" dirty="0" smtClean="0"/>
              <a:t>také procesní </a:t>
            </a:r>
            <a:r>
              <a:rPr lang="cs-CZ" dirty="0"/>
              <a:t>čas.  Pokud </a:t>
            </a:r>
            <a:r>
              <a:rPr lang="cs-CZ" dirty="0" smtClean="0"/>
              <a:t>můžete </a:t>
            </a:r>
            <a:r>
              <a:rPr lang="cs-CZ" dirty="0"/>
              <a:t>procesem projít po různých cestách, </a:t>
            </a:r>
            <a:r>
              <a:rPr lang="cs-CZ" dirty="0" smtClean="0"/>
              <a:t>pak </a:t>
            </a:r>
            <a:r>
              <a:rPr lang="cs-CZ" b="1" dirty="0" err="1"/>
              <a:t>flow</a:t>
            </a:r>
            <a:r>
              <a:rPr lang="cs-CZ" b="1" dirty="0"/>
              <a:t> </a:t>
            </a:r>
            <a:r>
              <a:rPr lang="cs-CZ" b="1" dirty="0" err="1"/>
              <a:t>tim</a:t>
            </a:r>
            <a:r>
              <a:rPr lang="cs-CZ" dirty="0" err="1"/>
              <a:t>e</a:t>
            </a:r>
            <a:r>
              <a:rPr lang="cs-CZ" dirty="0"/>
              <a:t> je čas strávený na nejdelší cestě. </a:t>
            </a:r>
          </a:p>
        </p:txBody>
      </p:sp>
    </p:spTree>
    <p:extLst>
      <p:ext uri="{BB962C8B-B14F-4D97-AF65-F5344CB8AC3E}">
        <p14:creationId xmlns:p14="http://schemas.microsoft.com/office/powerpoint/2010/main" val="2563612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8830BF-B314-4ABF-BD5D-239075F11ABD}"/>
              </a:ext>
            </a:extLst>
          </p:cNvPr>
          <p:cNvSpPr>
            <a:spLocks noGrp="1"/>
          </p:cNvSpPr>
          <p:nvPr>
            <p:ph type="title"/>
          </p:nvPr>
        </p:nvSpPr>
        <p:spPr/>
        <p:txBody>
          <a:bodyPr/>
          <a:lstStyle/>
          <a:p>
            <a:r>
              <a:rPr lang="cs-CZ" dirty="0"/>
              <a:t>Používané vstupní veličiny III.</a:t>
            </a:r>
          </a:p>
        </p:txBody>
      </p:sp>
      <p:sp>
        <p:nvSpPr>
          <p:cNvPr id="3" name="Zástupný obsah 2">
            <a:extLst>
              <a:ext uri="{FF2B5EF4-FFF2-40B4-BE49-F238E27FC236}">
                <a16:creationId xmlns:a16="http://schemas.microsoft.com/office/drawing/2014/main" id="{69B1FE51-3FE9-4234-ABCE-BA972CBF03A7}"/>
              </a:ext>
            </a:extLst>
          </p:cNvPr>
          <p:cNvSpPr>
            <a:spLocks noGrp="1"/>
          </p:cNvSpPr>
          <p:nvPr>
            <p:ph idx="1"/>
          </p:nvPr>
        </p:nvSpPr>
        <p:spPr/>
        <p:txBody>
          <a:bodyPr/>
          <a:lstStyle/>
          <a:p>
            <a:r>
              <a:rPr lang="cs-CZ" dirty="0" err="1"/>
              <a:t>Cycle</a:t>
            </a:r>
            <a:r>
              <a:rPr lang="cs-CZ" dirty="0"/>
              <a:t> </a:t>
            </a:r>
            <a:r>
              <a:rPr lang="cs-CZ" dirty="0" err="1"/>
              <a:t>time</a:t>
            </a:r>
            <a:r>
              <a:rPr lang="cs-CZ" dirty="0"/>
              <a:t> =</a:t>
            </a:r>
            <a:r>
              <a:rPr lang="en-ZA" dirty="0"/>
              <a:t> </a:t>
            </a:r>
            <a:r>
              <a:rPr lang="cs-CZ" dirty="0"/>
              <a:t>průměrný čas od zahájení „</a:t>
            </a:r>
            <a:r>
              <a:rPr lang="cs-CZ" dirty="0" err="1"/>
              <a:t>jobu</a:t>
            </a:r>
            <a:r>
              <a:rPr lang="cs-CZ" dirty="0"/>
              <a:t>“, (projektu, operace na strojním centru) do době, než součástka, (zákazník) </a:t>
            </a:r>
            <a:r>
              <a:rPr lang="cs-CZ" dirty="0" err="1"/>
              <a:t>job</a:t>
            </a:r>
            <a:r>
              <a:rPr lang="cs-CZ" dirty="0"/>
              <a:t> (projekt, operaci) opustí  </a:t>
            </a:r>
          </a:p>
          <a:p>
            <a:endParaRPr lang="cs-CZ" dirty="0"/>
          </a:p>
          <a:p>
            <a:r>
              <a:rPr lang="cs-CZ" dirty="0"/>
              <a:t>V různých zdrojích věnujících  se </a:t>
            </a:r>
            <a:r>
              <a:rPr lang="cs-CZ" dirty="0" err="1"/>
              <a:t>Littlovu</a:t>
            </a:r>
            <a:r>
              <a:rPr lang="cs-CZ" dirty="0"/>
              <a:t> zákonu někdy dochází k tomu, že CT=FT </a:t>
            </a:r>
          </a:p>
        </p:txBody>
      </p:sp>
    </p:spTree>
    <p:extLst>
      <p:ext uri="{BB962C8B-B14F-4D97-AF65-F5344CB8AC3E}">
        <p14:creationId xmlns:p14="http://schemas.microsoft.com/office/powerpoint/2010/main" val="1771005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051B9C-2F9B-436E-959F-57B3D0857BD4}"/>
              </a:ext>
            </a:extLst>
          </p:cNvPr>
          <p:cNvSpPr>
            <a:spLocks noGrp="1"/>
          </p:cNvSpPr>
          <p:nvPr>
            <p:ph type="title"/>
          </p:nvPr>
        </p:nvSpPr>
        <p:spPr/>
        <p:txBody>
          <a:bodyPr/>
          <a:lstStyle/>
          <a:p>
            <a:r>
              <a:rPr lang="cs-CZ" dirty="0"/>
              <a:t>Konstatování </a:t>
            </a:r>
          </a:p>
        </p:txBody>
      </p:sp>
      <p:sp>
        <p:nvSpPr>
          <p:cNvPr id="3" name="Zástupný obsah 2">
            <a:extLst>
              <a:ext uri="{FF2B5EF4-FFF2-40B4-BE49-F238E27FC236}">
                <a16:creationId xmlns:a16="http://schemas.microsoft.com/office/drawing/2014/main" id="{7D096591-86C7-40C8-B8E7-B5737E8C6366}"/>
              </a:ext>
            </a:extLst>
          </p:cNvPr>
          <p:cNvSpPr>
            <a:spLocks noGrp="1"/>
          </p:cNvSpPr>
          <p:nvPr>
            <p:ph idx="1"/>
          </p:nvPr>
        </p:nvSpPr>
        <p:spPr/>
        <p:txBody>
          <a:bodyPr/>
          <a:lstStyle/>
          <a:p>
            <a:r>
              <a:rPr lang="cs-CZ" dirty="0"/>
              <a:t>Je velice podstatné, aby všechny tři používané veličiny  </a:t>
            </a:r>
            <a:r>
              <a:rPr lang="cs-CZ" dirty="0" err="1"/>
              <a:t>Littlova</a:t>
            </a:r>
            <a:r>
              <a:rPr lang="cs-CZ" dirty="0"/>
              <a:t> zákona byly přesně definovány, což umožní jeho k pochopení.   </a:t>
            </a:r>
          </a:p>
          <a:p>
            <a:endParaRPr lang="cs-CZ" dirty="0"/>
          </a:p>
        </p:txBody>
      </p:sp>
    </p:spTree>
    <p:extLst>
      <p:ext uri="{BB962C8B-B14F-4D97-AF65-F5344CB8AC3E}">
        <p14:creationId xmlns:p14="http://schemas.microsoft.com/office/powerpoint/2010/main" val="3969551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Different times</a:t>
            </a:r>
            <a:r>
              <a:rPr lang="cs-CZ" dirty="0"/>
              <a:t> </a:t>
            </a:r>
            <a:r>
              <a:rPr lang="cs-CZ" dirty="0" err="1"/>
              <a:t>used</a:t>
            </a:r>
            <a:r>
              <a:rPr lang="cs-CZ" dirty="0"/>
              <a:t> in </a:t>
            </a:r>
            <a:r>
              <a:rPr lang="cs-CZ" dirty="0" err="1"/>
              <a:t>Little´s</a:t>
            </a:r>
            <a:r>
              <a:rPr lang="cs-CZ" dirty="0"/>
              <a:t> </a:t>
            </a:r>
            <a:r>
              <a:rPr lang="cs-CZ"/>
              <a:t>law</a:t>
            </a:r>
            <a:endParaRPr lang="en-US" dirty="0"/>
          </a:p>
        </p:txBody>
      </p:sp>
      <p:sp>
        <p:nvSpPr>
          <p:cNvPr id="3" name="Zástupný symbol pro obsah 2"/>
          <p:cNvSpPr>
            <a:spLocks noGrp="1"/>
          </p:cNvSpPr>
          <p:nvPr>
            <p:ph idx="1"/>
          </p:nvPr>
        </p:nvSpPr>
        <p:spPr/>
        <p:txBody>
          <a:bodyPr/>
          <a:lstStyle/>
          <a:p>
            <a:r>
              <a:rPr lang="en-US" dirty="0"/>
              <a:t>Lead time</a:t>
            </a:r>
            <a:r>
              <a:rPr lang="cs-CZ" dirty="0"/>
              <a:t> (LT)</a:t>
            </a:r>
            <a:endParaRPr lang="en-US" dirty="0"/>
          </a:p>
          <a:p>
            <a:r>
              <a:rPr lang="en-US" dirty="0"/>
              <a:t>Flow time</a:t>
            </a:r>
            <a:r>
              <a:rPr lang="cs-CZ" dirty="0"/>
              <a:t> (FT)</a:t>
            </a:r>
            <a:endParaRPr lang="en-US" dirty="0"/>
          </a:p>
          <a:p>
            <a:r>
              <a:rPr lang="en-US" dirty="0"/>
              <a:t>Cycle time </a:t>
            </a:r>
            <a:r>
              <a:rPr lang="cs-CZ" dirty="0"/>
              <a:t>(CT)</a:t>
            </a:r>
            <a:endParaRPr lang="en-US" dirty="0"/>
          </a:p>
          <a:p>
            <a:pPr marL="0" indent="0">
              <a:buNone/>
            </a:pPr>
            <a:r>
              <a:rPr lang="en-US" dirty="0"/>
              <a:t>It is absolutely essential to define precisely above mentioned times in order to better understand principles of Little´s law</a:t>
            </a:r>
            <a:r>
              <a:rPr lang="cs-CZ" dirty="0"/>
              <a:t> </a:t>
            </a:r>
          </a:p>
          <a:p>
            <a:pPr marL="0" indent="0">
              <a:buNone/>
            </a:pPr>
            <a:r>
              <a:rPr lang="cs-CZ" dirty="0"/>
              <a:t>			 </a:t>
            </a:r>
          </a:p>
          <a:p>
            <a:pPr marL="0" indent="0">
              <a:buNone/>
            </a:pPr>
            <a:endParaRPr lang="en-US" dirty="0"/>
          </a:p>
          <a:p>
            <a:endParaRPr lang="cs-CZ" dirty="0"/>
          </a:p>
        </p:txBody>
      </p:sp>
      <p:sp>
        <p:nvSpPr>
          <p:cNvPr id="4" name="Obdélník 3"/>
          <p:cNvSpPr/>
          <p:nvPr/>
        </p:nvSpPr>
        <p:spPr>
          <a:xfrm>
            <a:off x="2051720" y="4988258"/>
            <a:ext cx="390703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WIP=TH x CT</a:t>
            </a:r>
          </a:p>
        </p:txBody>
      </p:sp>
    </p:spTree>
    <p:extLst>
      <p:ext uri="{BB962C8B-B14F-4D97-AF65-F5344CB8AC3E}">
        <p14:creationId xmlns:p14="http://schemas.microsoft.com/office/powerpoint/2010/main" val="593113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Další dvě veličiny </a:t>
            </a:r>
            <a:endParaRPr lang="en-ZA" dirty="0"/>
          </a:p>
        </p:txBody>
      </p:sp>
      <p:sp>
        <p:nvSpPr>
          <p:cNvPr id="3" name="Zástupný symbol pro obsah 2"/>
          <p:cNvSpPr>
            <a:spLocks noGrp="1"/>
          </p:cNvSpPr>
          <p:nvPr>
            <p:ph idx="1"/>
          </p:nvPr>
        </p:nvSpPr>
        <p:spPr/>
        <p:txBody>
          <a:bodyPr>
            <a:normAutofit/>
          </a:bodyPr>
          <a:lstStyle/>
          <a:p>
            <a:r>
              <a:rPr lang="en-ZA" b="1" dirty="0"/>
              <a:t>WIP</a:t>
            </a:r>
            <a:r>
              <a:rPr lang="en-ZA" dirty="0"/>
              <a:t>= Work in Process (Work in Progress)</a:t>
            </a:r>
            <a:r>
              <a:rPr lang="cs-CZ" dirty="0"/>
              <a:t>- </a:t>
            </a:r>
            <a:r>
              <a:rPr lang="cs-CZ" dirty="0">
                <a:solidFill>
                  <a:srgbClr val="0070C0"/>
                </a:solidFill>
              </a:rPr>
              <a:t>nedokončená výroba </a:t>
            </a:r>
            <a:endParaRPr lang="en-ZA" dirty="0">
              <a:solidFill>
                <a:srgbClr val="0070C0"/>
              </a:solidFill>
            </a:endParaRPr>
          </a:p>
          <a:p>
            <a:r>
              <a:rPr lang="en-ZA" b="1" dirty="0"/>
              <a:t>TH</a:t>
            </a:r>
            <a:r>
              <a:rPr lang="en-ZA" dirty="0"/>
              <a:t>=Throughput=Throughput Rate = </a:t>
            </a:r>
            <a:r>
              <a:rPr lang="cs-CZ" dirty="0"/>
              <a:t>Průtok= =kolik dílců (zákazníků) zpracuje jednotka (stroj, holič, obsluha bankovní přepážky, obslužné místo,....) za definovanou jednotku času (minuta, hodina, atd.)   </a:t>
            </a:r>
            <a:endParaRPr lang="en-ZA" dirty="0"/>
          </a:p>
        </p:txBody>
      </p:sp>
    </p:spTree>
    <p:extLst>
      <p:ext uri="{BB962C8B-B14F-4D97-AF65-F5344CB8AC3E}">
        <p14:creationId xmlns:p14="http://schemas.microsoft.com/office/powerpoint/2010/main" val="1360049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B52824-F456-4F75-9A88-4E2383969FA2}"/>
              </a:ext>
            </a:extLst>
          </p:cNvPr>
          <p:cNvSpPr>
            <a:spLocks noGrp="1"/>
          </p:cNvSpPr>
          <p:nvPr>
            <p:ph type="title"/>
          </p:nvPr>
        </p:nvSpPr>
        <p:spPr/>
        <p:txBody>
          <a:bodyPr/>
          <a:lstStyle/>
          <a:p>
            <a:r>
              <a:rPr lang="cs-CZ" dirty="0" err="1"/>
              <a:t>Littlův</a:t>
            </a:r>
            <a:r>
              <a:rPr lang="cs-CZ" dirty="0"/>
              <a:t> zákon (teorém)</a:t>
            </a:r>
          </a:p>
        </p:txBody>
      </p:sp>
      <p:sp>
        <p:nvSpPr>
          <p:cNvPr id="3" name="Zástupný obsah 2">
            <a:extLst>
              <a:ext uri="{FF2B5EF4-FFF2-40B4-BE49-F238E27FC236}">
                <a16:creationId xmlns:a16="http://schemas.microsoft.com/office/drawing/2014/main" id="{4A8B58B4-8EB3-4A5E-9001-6AA064E438E9}"/>
              </a:ext>
            </a:extLst>
          </p:cNvPr>
          <p:cNvSpPr>
            <a:spLocks noGrp="1"/>
          </p:cNvSpPr>
          <p:nvPr>
            <p:ph idx="1"/>
          </p:nvPr>
        </p:nvSpPr>
        <p:spPr/>
        <p:txBody>
          <a:bodyPr/>
          <a:lstStyle/>
          <a:p>
            <a:pPr marL="0" indent="0">
              <a:buNone/>
            </a:pPr>
            <a:r>
              <a:rPr lang="cs-CZ"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WIP=TH x CT</a:t>
            </a:r>
          </a:p>
          <a:p>
            <a:endParaRPr lang="cs-CZ" dirty="0"/>
          </a:p>
        </p:txBody>
      </p:sp>
      <p:sp>
        <p:nvSpPr>
          <p:cNvPr id="6" name="Obdélník 5">
            <a:extLst>
              <a:ext uri="{FF2B5EF4-FFF2-40B4-BE49-F238E27FC236}">
                <a16:creationId xmlns:a16="http://schemas.microsoft.com/office/drawing/2014/main" id="{DFB41AB7-FD25-433A-9D14-569DE0ED66E3}"/>
              </a:ext>
            </a:extLst>
          </p:cNvPr>
          <p:cNvSpPr/>
          <p:nvPr/>
        </p:nvSpPr>
        <p:spPr>
          <a:xfrm>
            <a:off x="1187624" y="3242808"/>
            <a:ext cx="5670376" cy="738664"/>
          </a:xfrm>
          <a:prstGeom prst="rect">
            <a:avLst/>
          </a:prstGeom>
        </p:spPr>
        <p:txBody>
          <a:bodyPr wrap="square">
            <a:spAutoFit/>
          </a:bodyPr>
          <a:lstStyle/>
          <a:p>
            <a:r>
              <a:rPr lang="cs-CZ" sz="2400" b="1" dirty="0">
                <a:solidFill>
                  <a:srgbClr val="666666"/>
                </a:solidFill>
                <a:latin typeface="Arial" panose="020B0604020202020204" pitchFamily="34" charset="0"/>
              </a:rPr>
              <a:t>           Zákon je součástí teorie front.  </a:t>
            </a:r>
            <a:r>
              <a:rPr lang="en-US" dirty="0">
                <a:solidFill>
                  <a:srgbClr val="666666"/>
                </a:solidFill>
                <a:latin typeface="Arial" panose="020B0604020202020204" pitchFamily="34" charset="0"/>
              </a:rPr>
              <a:t>.</a:t>
            </a:r>
            <a:endParaRPr lang="cs-CZ" dirty="0"/>
          </a:p>
        </p:txBody>
      </p:sp>
    </p:spTree>
    <p:extLst>
      <p:ext uri="{BB962C8B-B14F-4D97-AF65-F5344CB8AC3E}">
        <p14:creationId xmlns:p14="http://schemas.microsoft.com/office/powerpoint/2010/main" val="2203371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ZA" dirty="0"/>
              <a:t>Definitions</a:t>
            </a:r>
            <a:r>
              <a:rPr lang="cs-CZ" dirty="0"/>
              <a:t> (anglická varianta definic)</a:t>
            </a:r>
            <a:endParaRPr lang="en-ZA" dirty="0"/>
          </a:p>
        </p:txBody>
      </p:sp>
      <p:sp>
        <p:nvSpPr>
          <p:cNvPr id="3" name="Zástupný symbol pro obsah 2"/>
          <p:cNvSpPr>
            <a:spLocks noGrp="1"/>
          </p:cNvSpPr>
          <p:nvPr>
            <p:ph idx="1"/>
          </p:nvPr>
        </p:nvSpPr>
        <p:spPr/>
        <p:txBody>
          <a:bodyPr>
            <a:normAutofit fontScale="92500"/>
          </a:bodyPr>
          <a:lstStyle/>
          <a:p>
            <a:r>
              <a:rPr lang="en-ZA" dirty="0"/>
              <a:t>CT=average time from when </a:t>
            </a:r>
            <a:r>
              <a:rPr lang="en-ZA" dirty="0" err="1"/>
              <a:t>th</a:t>
            </a:r>
            <a:r>
              <a:rPr lang="cs-CZ" dirty="0"/>
              <a:t>e</a:t>
            </a:r>
            <a:r>
              <a:rPr lang="en-ZA" dirty="0"/>
              <a:t> job is released into station (machine) or line to when it exits </a:t>
            </a:r>
          </a:p>
          <a:p>
            <a:r>
              <a:rPr lang="en-US" dirty="0"/>
              <a:t>LT=management constant indicating the time allotted for production of a part on a given routing </a:t>
            </a:r>
          </a:p>
          <a:p>
            <a:r>
              <a:rPr lang="en-ZA" dirty="0"/>
              <a:t>CT =FT (in different publications they use FT instead of CT)</a:t>
            </a:r>
            <a:endParaRPr lang="cs-CZ" dirty="0"/>
          </a:p>
          <a:p>
            <a:r>
              <a:rPr lang="cs-CZ" dirty="0"/>
              <a:t>CT=</a:t>
            </a:r>
            <a:r>
              <a:rPr lang="cs-CZ" dirty="0" err="1"/>
              <a:t>Throughput</a:t>
            </a:r>
            <a:r>
              <a:rPr lang="cs-CZ" dirty="0"/>
              <a:t>  </a:t>
            </a:r>
            <a:r>
              <a:rPr lang="cs-CZ" dirty="0" err="1"/>
              <a:t>Time</a:t>
            </a:r>
            <a:r>
              <a:rPr lang="cs-CZ" dirty="0"/>
              <a:t> (</a:t>
            </a:r>
            <a:r>
              <a:rPr lang="en-ZA" dirty="0"/>
              <a:t>in different publications they use </a:t>
            </a:r>
            <a:r>
              <a:rPr lang="cs-CZ" dirty="0" err="1"/>
              <a:t>Throughput</a:t>
            </a:r>
            <a:r>
              <a:rPr lang="cs-CZ" dirty="0"/>
              <a:t> </a:t>
            </a:r>
            <a:r>
              <a:rPr lang="cs-CZ" dirty="0" err="1"/>
              <a:t>Time</a:t>
            </a:r>
            <a:r>
              <a:rPr lang="cs-CZ" dirty="0"/>
              <a:t> </a:t>
            </a:r>
            <a:r>
              <a:rPr lang="en-ZA" dirty="0"/>
              <a:t> instead of CT</a:t>
            </a:r>
            <a:r>
              <a:rPr lang="cs-CZ" dirty="0"/>
              <a:t>) </a:t>
            </a:r>
            <a:endParaRPr lang="en-ZA" dirty="0"/>
          </a:p>
        </p:txBody>
      </p:sp>
    </p:spTree>
    <p:extLst>
      <p:ext uri="{BB962C8B-B14F-4D97-AF65-F5344CB8AC3E}">
        <p14:creationId xmlns:p14="http://schemas.microsoft.com/office/powerpoint/2010/main" val="506471204"/>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1513</Words>
  <Application>Microsoft Office PowerPoint</Application>
  <PresentationFormat>Předvádění na obrazovce (4:3)</PresentationFormat>
  <Paragraphs>234</Paragraphs>
  <Slides>26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26</vt:i4>
      </vt:variant>
    </vt:vector>
  </HeadingPairs>
  <TitlesOfParts>
    <vt:vector size="29" baseType="lpstr">
      <vt:lpstr>Arial</vt:lpstr>
      <vt:lpstr>Calibri</vt:lpstr>
      <vt:lpstr>Motiv systému Office</vt:lpstr>
      <vt:lpstr>Littlův zákon-základy</vt:lpstr>
      <vt:lpstr>Používané vstupní veličiny I.</vt:lpstr>
      <vt:lpstr>Používané vstupní veličiny II.</vt:lpstr>
      <vt:lpstr>Používané vstupní veličiny III.</vt:lpstr>
      <vt:lpstr>Konstatování </vt:lpstr>
      <vt:lpstr>Different times used in Little´s law</vt:lpstr>
      <vt:lpstr>Další dvě veličiny </vt:lpstr>
      <vt:lpstr>Littlův zákon (teorém)</vt:lpstr>
      <vt:lpstr>Definitions (anglická varianta definic)</vt:lpstr>
      <vt:lpstr>Běžná situace, kterou je potřeba řešit</vt:lpstr>
      <vt:lpstr>Otázky</vt:lpstr>
      <vt:lpstr>Klíčová měřítka a proměnné (doplnění definic) </vt:lpstr>
      <vt:lpstr>Řešení  (home study) </vt:lpstr>
      <vt:lpstr>Otázky</vt:lpstr>
      <vt:lpstr>Little´s  law-2nd part</vt:lpstr>
      <vt:lpstr>Little´s law - definition (formula)</vt:lpstr>
      <vt:lpstr>I finally figured it out !!!!</vt:lpstr>
      <vt:lpstr>Daily application of the law….</vt:lpstr>
      <vt:lpstr>Definition of basic parameters (supplements)</vt:lpstr>
      <vt:lpstr>Definition of basic parameters (supplements)</vt:lpstr>
      <vt:lpstr>Definition of basic parameters (supplements)</vt:lpstr>
      <vt:lpstr>Best case performance  </vt:lpstr>
      <vt:lpstr>Resources</vt:lpstr>
      <vt:lpstr>Example 1</vt:lpstr>
      <vt:lpstr>Example 2</vt:lpstr>
      <vt:lpstr>Youtube examples (6 minutes)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Little´s law basics</dc:title>
  <dc:creator>Jaromir Skorkovsky</dc:creator>
  <cp:lastModifiedBy>Miki Skorkovský</cp:lastModifiedBy>
  <cp:revision>59</cp:revision>
  <dcterms:created xsi:type="dcterms:W3CDTF">2015-03-05T13:24:01Z</dcterms:created>
  <dcterms:modified xsi:type="dcterms:W3CDTF">2020-04-17T11:23:03Z</dcterms:modified>
</cp:coreProperties>
</file>