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0" r:id="rId2"/>
    <p:sldId id="258" r:id="rId3"/>
    <p:sldId id="257" r:id="rId4"/>
    <p:sldId id="260" r:id="rId5"/>
    <p:sldId id="261" r:id="rId6"/>
    <p:sldId id="259" r:id="rId7"/>
    <p:sldId id="262" r:id="rId8"/>
    <p:sldId id="263" r:id="rId9"/>
    <p:sldId id="265" r:id="rId10"/>
    <p:sldId id="267" r:id="rId11"/>
    <p:sldId id="281" r:id="rId12"/>
    <p:sldId id="271" r:id="rId13"/>
    <p:sldId id="274" r:id="rId14"/>
    <p:sldId id="275" r:id="rId15"/>
    <p:sldId id="280" r:id="rId16"/>
    <p:sldId id="276" r:id="rId17"/>
    <p:sldId id="277" r:id="rId18"/>
    <p:sldId id="279" r:id="rId19"/>
    <p:sldId id="272" r:id="rId20"/>
    <p:sldId id="282" r:id="rId21"/>
    <p:sldId id="287" r:id="rId22"/>
    <p:sldId id="273" r:id="rId23"/>
    <p:sldId id="284" r:id="rId24"/>
    <p:sldId id="283" r:id="rId25"/>
    <p:sldId id="285" r:id="rId26"/>
    <p:sldId id="286" r:id="rId27"/>
    <p:sldId id="26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on.muni.cz/it-sluzby/terminalovy-server-orio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zp.cz/jrf/web/#/nova-zivnost/fyzicka-osoba/podnikate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isir.justice.cz/i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ecr.cz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martinsterba/" TargetMode="External"/><Relationship Id="rId2" Type="http://schemas.openxmlformats.org/officeDocument/2006/relationships/hyperlink" Target="https://is.muni.cz/auth/osoba/36976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is.muni.cz/auth/osoba/37228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psenkomarek/" TargetMode="External"/><Relationship Id="rId2" Type="http://schemas.openxmlformats.org/officeDocument/2006/relationships/hyperlink" Target="https://is.muni.cz/auth/osoba/41852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15C406-E9FC-41AD-B3AD-18642A3204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Právo pro manažery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21A34AC-D38B-4023-8A46-474221FEBE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Jaro 2020</a:t>
            </a:r>
          </a:p>
          <a:p>
            <a:r>
              <a:rPr lang="cs-CZ" dirty="0"/>
              <a:t>Mgr. Ing. Martin Štěrba</a:t>
            </a:r>
          </a:p>
        </p:txBody>
      </p:sp>
    </p:spTree>
    <p:extLst>
      <p:ext uri="{BB962C8B-B14F-4D97-AF65-F5344CB8AC3E}">
        <p14:creationId xmlns:p14="http://schemas.microsoft.com/office/powerpoint/2010/main" val="2302199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15CD7A-29F8-412F-8285-1DC69FF15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966497"/>
            <a:ext cx="9603275" cy="1049235"/>
          </a:xfrm>
        </p:spPr>
        <p:txBody>
          <a:bodyPr>
            <a:normAutofit/>
          </a:bodyPr>
          <a:lstStyle/>
          <a:p>
            <a:r>
              <a:rPr lang="cs-CZ" dirty="0"/>
              <a:t>Co se po vás bude chtít?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903E98-35AC-4DCF-9D91-18D0F0EBD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1.  Podmínky pro úspěšné ukončení předmětu</a:t>
            </a:r>
          </a:p>
          <a:p>
            <a:pPr lvl="1"/>
            <a:r>
              <a:rPr lang="cs-CZ" sz="1500" dirty="0"/>
              <a:t>POT – témata budou zveřejněna</a:t>
            </a:r>
          </a:p>
          <a:p>
            <a:endParaRPr lang="cs-CZ" dirty="0"/>
          </a:p>
          <a:p>
            <a:r>
              <a:rPr lang="cs-CZ" dirty="0"/>
              <a:t>II.  Práce s ASPI</a:t>
            </a:r>
          </a:p>
          <a:p>
            <a:pPr lvl="1"/>
            <a:r>
              <a:rPr lang="cs-CZ" dirty="0"/>
              <a:t>Doporučená, dobrovolná, dálková</a:t>
            </a:r>
          </a:p>
          <a:p>
            <a:pPr lvl="1"/>
            <a:r>
              <a:rPr lang="cs-CZ" dirty="0">
                <a:hlinkClick r:id="rId2"/>
              </a:rPr>
              <a:t>https://www.econ.muni.cz/it-sluzby/terminalovy-server-orion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2290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2EDE00-F1A5-42C7-8A7A-41EA90248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Blok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A9EDD2-34A6-4096-90F0-63AC37ECD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Podnikání</a:t>
            </a:r>
          </a:p>
          <a:p>
            <a:pPr lvl="1"/>
            <a:r>
              <a:rPr lang="cs-CZ" dirty="0"/>
              <a:t>Obecně</a:t>
            </a:r>
          </a:p>
          <a:p>
            <a:pPr lvl="1"/>
            <a:r>
              <a:rPr lang="cs-CZ" dirty="0"/>
              <a:t>Příklady</a:t>
            </a:r>
          </a:p>
          <a:p>
            <a:pPr lvl="1"/>
            <a:r>
              <a:rPr lang="cs-CZ" dirty="0"/>
              <a:t>Zahájení</a:t>
            </a:r>
          </a:p>
          <a:p>
            <a:r>
              <a:rPr lang="cs-CZ" dirty="0"/>
              <a:t>2. Insolvence</a:t>
            </a:r>
          </a:p>
          <a:p>
            <a:r>
              <a:rPr lang="cs-CZ" dirty="0"/>
              <a:t>3. Exekuce</a:t>
            </a:r>
          </a:p>
        </p:txBody>
      </p:sp>
    </p:spTree>
    <p:extLst>
      <p:ext uri="{BB962C8B-B14F-4D97-AF65-F5344CB8AC3E}">
        <p14:creationId xmlns:p14="http://schemas.microsoft.com/office/powerpoint/2010/main" val="3583779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9CE1B8-15F0-4290-B0C8-E71664E48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Podnikání</a:t>
            </a:r>
            <a:br>
              <a:rPr lang="cs-CZ" dirty="0"/>
            </a:br>
            <a:r>
              <a:rPr lang="cs-CZ" dirty="0"/>
              <a:t>		Obecně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0CD82D-68E4-4E2B-808D-79E838538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je podnikání?</a:t>
            </a:r>
          </a:p>
          <a:p>
            <a:r>
              <a:rPr lang="cs-CZ" dirty="0"/>
              <a:t>Jaké znaky musí naplňovat?</a:t>
            </a:r>
          </a:p>
          <a:p>
            <a:r>
              <a:rPr lang="cs-CZ" dirty="0"/>
              <a:t>Kdo je podnikatel?</a:t>
            </a:r>
          </a:p>
          <a:p>
            <a:r>
              <a:rPr lang="cs-CZ" dirty="0"/>
              <a:t>Jak ho poznáte?</a:t>
            </a:r>
          </a:p>
          <a:p>
            <a:r>
              <a:rPr lang="cs-CZ" dirty="0"/>
              <a:t>Kde o něm najdete informace?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7757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7F5B7-BBCF-4859-BADB-8971162D3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I. </a:t>
            </a:r>
            <a:r>
              <a:rPr lang="cs-CZ" dirty="0" err="1"/>
              <a:t>POdnikání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649449-7FF4-468F-A013-23AFACDA3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Co je podnikání?</a:t>
            </a:r>
          </a:p>
          <a:p>
            <a:pPr lvl="1"/>
            <a:r>
              <a:rPr lang="cs-CZ" dirty="0"/>
              <a:t>Definice je obsažena v § 420-421 OZ. Základní kritérium pro určení podnikatele: je jím ten, kdo provozuje podnikatelskou činnost. OZ vymezuje charakteristické znaky této činnosti.</a:t>
            </a:r>
          </a:p>
          <a:p>
            <a:r>
              <a:rPr lang="cs-CZ" dirty="0"/>
              <a:t>Jaké znaky musí naplňovat?</a:t>
            </a:r>
          </a:p>
          <a:p>
            <a:pPr lvl="1"/>
            <a:r>
              <a:rPr lang="cs-CZ" dirty="0"/>
              <a:t>Podle § 420 odst. 1 OZ se za podnikatele považuje ten, kdo vykonává výdělečnou činnost živnostenským nebo obdobným způsobem samostatně, na vlastní účet, na vlastní odpovědnost, se záměrem činit tak soustavně a za účelem dosažení zisku. </a:t>
            </a:r>
          </a:p>
          <a:p>
            <a:r>
              <a:rPr lang="cs-CZ" dirty="0"/>
              <a:t>Kdo je podnikatel?</a:t>
            </a:r>
          </a:p>
          <a:p>
            <a:pPr lvl="1"/>
            <a:r>
              <a:rPr lang="cs-CZ" dirty="0"/>
              <a:t>Osoba provádějící podnikatelskou činnost (i fakticky).</a:t>
            </a:r>
          </a:p>
          <a:p>
            <a:r>
              <a:rPr lang="cs-CZ" dirty="0"/>
              <a:t>Jak ho poznáte?</a:t>
            </a:r>
          </a:p>
          <a:p>
            <a:pPr lvl="1"/>
            <a:r>
              <a:rPr lang="cs-CZ" dirty="0"/>
              <a:t>Co musí splňovat osoba, aby se jím stala? Věk, Bezúhonnost, Schopnost právně jednat, (oprávnění)</a:t>
            </a:r>
          </a:p>
          <a:p>
            <a:r>
              <a:rPr lang="cs-CZ" dirty="0"/>
              <a:t>Kde o něm najdete informace?</a:t>
            </a:r>
          </a:p>
          <a:p>
            <a:pPr lvl="1"/>
            <a:r>
              <a:rPr lang="cs-CZ" dirty="0"/>
              <a:t>Hlavně Rejstřík živnostenského podnikání, Obchodní rejstřík, samosprávné komory, …</a:t>
            </a:r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6609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904A2A-C79C-4C8F-A6CA-E4C0852E6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I. Podnikání</a:t>
            </a:r>
            <a:br>
              <a:rPr lang="cs-CZ" dirty="0"/>
            </a:br>
            <a:r>
              <a:rPr lang="cs-CZ" dirty="0"/>
              <a:t>		Příklady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41C42C-EDE3-4D82-A23B-47B2CF11A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Jedná se o podnikání? Zdůvodněte svůj názor:</a:t>
            </a:r>
          </a:p>
          <a:p>
            <a:pPr lvl="1"/>
            <a:r>
              <a:rPr lang="cs-CZ" dirty="0"/>
              <a:t>FC Slavoj Kadaň, z. s., K (fotbalový klub) poskytuje svým členům občerstvení. Ceny pro členy jsou nastaveny tak, že pokryjí náklady na pořízení zboží.</a:t>
            </a:r>
          </a:p>
          <a:p>
            <a:pPr lvl="1"/>
            <a:r>
              <a:rPr lang="cs-CZ" dirty="0"/>
              <a:t>Dominik Konopásek, datum narození: 28. 9. 1991, Identifikační číslo: 88312071 podepsal smlouvu o uspořádání tenisového turnaje. Předložil fakturu k proplacení. </a:t>
            </a:r>
          </a:p>
          <a:p>
            <a:pPr lvl="1"/>
            <a:r>
              <a:rPr lang="cs-CZ" dirty="0"/>
              <a:t>Živnostník pan Pilný, automechanik, opravil paní Vomáčkové brzdy jejího osobního automobilu. Paní Vomáčková mu za provedenou opravu předala vstupenku na rockový koncert v ceně 1.200,- Kč.</a:t>
            </a:r>
          </a:p>
          <a:p>
            <a:pPr lvl="1"/>
            <a:r>
              <a:rPr lang="cs-CZ" dirty="0"/>
              <a:t>Společnost ERUCERIN, a. s., jejímž jediným akcionářem je stát, sjednala smlouvu s nadací Krtek o poskytnutí služeb v celkové ceně 230 tis. Kč. </a:t>
            </a:r>
          </a:p>
          <a:p>
            <a:pPr lvl="1"/>
            <a:r>
              <a:rPr lang="cs-CZ" dirty="0"/>
              <a:t>Sociální družstvo STŘECHA prodalo restauraci Kika 10 l bílého rumu. </a:t>
            </a:r>
          </a:p>
          <a:p>
            <a:pPr lvl="1"/>
            <a:r>
              <a:rPr lang="cs-CZ" dirty="0"/>
              <a:t>Pavel Odložil, který je advokátem a sepsal panu Rychlému smlouvu o prodeji chaty. </a:t>
            </a:r>
          </a:p>
          <a:p>
            <a:pPr lvl="1"/>
            <a:r>
              <a:rPr lang="cs-CZ" dirty="0"/>
              <a:t>Karolína Krásná, AVON lady prodávající kosmetiku na </a:t>
            </a:r>
            <a:r>
              <a:rPr lang="cs-CZ" dirty="0" err="1"/>
              <a:t>párty</a:t>
            </a:r>
            <a:r>
              <a:rPr lang="cs-CZ" dirty="0"/>
              <a:t> svým známým.</a:t>
            </a:r>
          </a:p>
        </p:txBody>
      </p:sp>
    </p:spTree>
    <p:extLst>
      <p:ext uri="{BB962C8B-B14F-4D97-AF65-F5344CB8AC3E}">
        <p14:creationId xmlns:p14="http://schemas.microsoft.com/office/powerpoint/2010/main" val="278235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904A2A-C79C-4C8F-A6CA-E4C0852E6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I. Podnikání</a:t>
            </a:r>
            <a:br>
              <a:rPr lang="cs-CZ" dirty="0"/>
            </a:br>
            <a:r>
              <a:rPr lang="cs-CZ" dirty="0"/>
              <a:t>		Příklady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41C42C-EDE3-4D82-A23B-47B2CF11A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23674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Jedná se o podnikání? Zdůvodněte svůj názor: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Vždy zvažte, zda jsou naplněny charakteristické znaky podnikání.</a:t>
            </a:r>
          </a:p>
          <a:p>
            <a:pPr lvl="1"/>
            <a:r>
              <a:rPr lang="cs-CZ" dirty="0"/>
              <a:t>FC Slavoj Kadaň, z. s., K (fotbalový klub) poskytuje svým členům občerstvení. Ceny pro členy jsou nastaveny tak, že pokryjí náklady na pořízení zboží. </a:t>
            </a:r>
            <a:r>
              <a:rPr lang="cs-CZ" dirty="0">
                <a:solidFill>
                  <a:srgbClr val="FF0000"/>
                </a:solidFill>
              </a:rPr>
              <a:t>Nejedná. Není to činnost za účelem zisku.</a:t>
            </a:r>
          </a:p>
          <a:p>
            <a:pPr lvl="1"/>
            <a:r>
              <a:rPr lang="cs-CZ" dirty="0"/>
              <a:t>Dominik Konopásek, datum narození: 28. 9. 1991, Identifikační číslo: 88312071 podepsal smlouvu o uspořádání tenisového turnaje. Předložil fakturu k proplacení. </a:t>
            </a:r>
            <a:r>
              <a:rPr lang="cs-CZ" dirty="0">
                <a:solidFill>
                  <a:srgbClr val="FF0000"/>
                </a:solidFill>
              </a:rPr>
              <a:t>Jedná.  Ale pozor, vždy zkontrolovat RŽP.</a:t>
            </a:r>
          </a:p>
          <a:p>
            <a:pPr lvl="1"/>
            <a:r>
              <a:rPr lang="cs-CZ" dirty="0"/>
              <a:t>Živnostník pan Pilný, automechanik, opravil paní Vomáčkové brzdy jejího osobního automobilu. Paní Vomáčková mu za provedenou opravu předala vstupenku na rockový koncert v ceně 1.200,- Kč. </a:t>
            </a:r>
            <a:r>
              <a:rPr lang="cs-CZ" dirty="0">
                <a:solidFill>
                  <a:srgbClr val="FF0000"/>
                </a:solidFill>
              </a:rPr>
              <a:t>Jedná. Plnění nemusí být finanční.</a:t>
            </a:r>
          </a:p>
          <a:p>
            <a:pPr lvl="1"/>
            <a:r>
              <a:rPr lang="cs-CZ" dirty="0"/>
              <a:t>Společnost ERUCERIN, a. s., jejímž jediným akcionářem je stát, sjednala smlouvu s nadací Krtek o poskytnutí služeb v celkové ceně 230 tis. Kč. </a:t>
            </a:r>
            <a:r>
              <a:rPr lang="cs-CZ" dirty="0">
                <a:solidFill>
                  <a:srgbClr val="FF0000"/>
                </a:solidFill>
              </a:rPr>
              <a:t>Jedná, stát jako akcionář nic nemění. </a:t>
            </a:r>
          </a:p>
          <a:p>
            <a:pPr lvl="1"/>
            <a:r>
              <a:rPr lang="cs-CZ" dirty="0"/>
              <a:t>Sociální družstvo STŘECHA prodalo restauraci Kika 10 l bílého rumu</a:t>
            </a:r>
            <a:r>
              <a:rPr lang="cs-CZ" dirty="0">
                <a:solidFill>
                  <a:srgbClr val="FF0000"/>
                </a:solidFill>
              </a:rPr>
              <a:t>. Jedná, nejde o hlavní činnost sociálního družstva, ale o hospodářskou.</a:t>
            </a:r>
          </a:p>
          <a:p>
            <a:pPr lvl="1"/>
            <a:r>
              <a:rPr lang="cs-CZ" dirty="0"/>
              <a:t>Pavel Odložil, který je advokátem a sepsal panu Rychlému smlouvu o prodeji chaty. </a:t>
            </a:r>
            <a:r>
              <a:rPr lang="cs-CZ" dirty="0">
                <a:solidFill>
                  <a:srgbClr val="FF0000"/>
                </a:solidFill>
              </a:rPr>
              <a:t>Jedná se o podnikání, dle zvláštního zákona.</a:t>
            </a:r>
          </a:p>
          <a:p>
            <a:pPr lvl="1"/>
            <a:r>
              <a:rPr lang="cs-CZ" dirty="0"/>
              <a:t>Karolína Krásná, AVON lady prodávající kosmetiku na </a:t>
            </a:r>
            <a:r>
              <a:rPr lang="cs-CZ" dirty="0" err="1"/>
              <a:t>párty</a:t>
            </a:r>
            <a:r>
              <a:rPr lang="cs-CZ" dirty="0"/>
              <a:t> svým známým. </a:t>
            </a:r>
            <a:r>
              <a:rPr lang="cs-CZ" dirty="0">
                <a:solidFill>
                  <a:srgbClr val="FF0000"/>
                </a:solidFill>
              </a:rPr>
              <a:t>Záleží na okolnostech (Soustavnost, forma prodeje, jakým jménem jedná)</a:t>
            </a:r>
          </a:p>
        </p:txBody>
      </p:sp>
    </p:spTree>
    <p:extLst>
      <p:ext uri="{BB962C8B-B14F-4D97-AF65-F5344CB8AC3E}">
        <p14:creationId xmlns:p14="http://schemas.microsoft.com/office/powerpoint/2010/main" val="3881342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2F4842-0C6C-4835-95A8-F5B8EF7E1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I. Podnikání</a:t>
            </a:r>
            <a:br>
              <a:rPr lang="cs-CZ" dirty="0"/>
            </a:br>
            <a:r>
              <a:rPr lang="cs-CZ" dirty="0"/>
              <a:t>		Zahájení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9657B6-D78B-4ED4-87A1-972865C18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OSVČ</a:t>
            </a:r>
          </a:p>
          <a:p>
            <a:pPr lvl="1"/>
            <a:r>
              <a:rPr lang="cs-CZ" dirty="0"/>
              <a:t>Co? Kde? Za kolik? </a:t>
            </a:r>
          </a:p>
          <a:p>
            <a:pPr lvl="1"/>
            <a:endParaRPr lang="cs-CZ" dirty="0"/>
          </a:p>
          <a:p>
            <a:r>
              <a:rPr lang="cs-CZ" dirty="0"/>
              <a:t>Obchodní společnost (jaké jsou?)</a:t>
            </a:r>
          </a:p>
          <a:p>
            <a:pPr lvl="1"/>
            <a:r>
              <a:rPr lang="cs-CZ" dirty="0"/>
              <a:t>Co? Kde? Za kolik?</a:t>
            </a:r>
          </a:p>
        </p:txBody>
      </p:sp>
    </p:spTree>
    <p:extLst>
      <p:ext uri="{BB962C8B-B14F-4D97-AF65-F5344CB8AC3E}">
        <p14:creationId xmlns:p14="http://schemas.microsoft.com/office/powerpoint/2010/main" val="1239823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1E0E88-CF0D-48D2-85C4-309B20F0A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I. Podnikání</a:t>
            </a:r>
            <a:br>
              <a:rPr lang="cs-CZ" dirty="0"/>
            </a:br>
            <a:r>
              <a:rPr lang="cs-CZ" dirty="0"/>
              <a:t>		Zahájení 	</a:t>
            </a:r>
            <a:r>
              <a:rPr lang="cs-CZ" dirty="0">
                <a:solidFill>
                  <a:srgbClr val="FF0000"/>
                </a:solidFill>
              </a:rPr>
              <a:t>OSVČ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2E9A51-E40C-42C8-AC7C-8B3BD8383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Naplnit základních podmínek (věk, bezúhonnost, svéprávnost)</a:t>
            </a:r>
          </a:p>
          <a:p>
            <a:r>
              <a:rPr lang="cs-CZ" dirty="0"/>
              <a:t>2. Vyplnit JŘF</a:t>
            </a:r>
          </a:p>
          <a:p>
            <a:pPr lvl="2"/>
            <a:r>
              <a:rPr lang="cs-CZ" dirty="0">
                <a:hlinkClick r:id="rId2"/>
              </a:rPr>
              <a:t>https://www.rzp.cz/jrf/web/#/nova-zivnost/fyzicka-osoba/podnikatel</a:t>
            </a:r>
            <a:endParaRPr lang="cs-CZ" dirty="0"/>
          </a:p>
          <a:p>
            <a:r>
              <a:rPr lang="cs-CZ" dirty="0"/>
              <a:t>3. Zaplatit správní poplatek</a:t>
            </a:r>
          </a:p>
          <a:p>
            <a:r>
              <a:rPr lang="cs-CZ" dirty="0"/>
              <a:t>(4. Získat a doložit vzdělání, praxi, koncesi…)</a:t>
            </a:r>
          </a:p>
        </p:txBody>
      </p:sp>
    </p:spTree>
    <p:extLst>
      <p:ext uri="{BB962C8B-B14F-4D97-AF65-F5344CB8AC3E}">
        <p14:creationId xmlns:p14="http://schemas.microsoft.com/office/powerpoint/2010/main" val="2247991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1DD262-51FA-4FDE-AC38-D2E763789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I. Podnikání</a:t>
            </a:r>
            <a:br>
              <a:rPr lang="cs-CZ" dirty="0"/>
            </a:br>
            <a:r>
              <a:rPr lang="cs-CZ" dirty="0"/>
              <a:t>		Zahájení 	</a:t>
            </a:r>
            <a:r>
              <a:rPr lang="cs-CZ" dirty="0">
                <a:solidFill>
                  <a:srgbClr val="FF0000"/>
                </a:solidFill>
              </a:rPr>
              <a:t>Obchodní společnost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A0B9B1-8AF6-43E5-989C-C5B93B30A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1. právní forma - 4</a:t>
            </a:r>
          </a:p>
          <a:p>
            <a:r>
              <a:rPr lang="cs-CZ" dirty="0"/>
              <a:t>2. osoby (zákládající + </a:t>
            </a:r>
            <a:r>
              <a:rPr lang="cs-CZ" dirty="0" err="1"/>
              <a:t>stat.orgány</a:t>
            </a:r>
            <a:r>
              <a:rPr lang="cs-CZ" dirty="0"/>
              <a:t>) – </a:t>
            </a:r>
            <a:r>
              <a:rPr lang="cs-CZ" dirty="0">
                <a:solidFill>
                  <a:srgbClr val="FF0000"/>
                </a:solidFill>
              </a:rPr>
              <a:t>musí splňovat podmínky</a:t>
            </a:r>
          </a:p>
          <a:p>
            <a:r>
              <a:rPr lang="cs-CZ" dirty="0"/>
              <a:t>3. sídlo - </a:t>
            </a:r>
          </a:p>
          <a:p>
            <a:r>
              <a:rPr lang="cs-CZ" dirty="0"/>
              <a:t>4. předmět podnikání (získání ŽO)</a:t>
            </a:r>
          </a:p>
          <a:p>
            <a:pPr marL="0" indent="0">
              <a:buNone/>
            </a:pPr>
            <a:r>
              <a:rPr lang="cs-CZ" dirty="0"/>
              <a:t>To vše ve spol. smlouvě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Přihlášení k daním</a:t>
            </a:r>
          </a:p>
          <a:p>
            <a:r>
              <a:rPr lang="cs-CZ" dirty="0"/>
              <a:t>Založení bankovního účtu</a:t>
            </a:r>
          </a:p>
          <a:p>
            <a:endParaRPr lang="cs-CZ" dirty="0"/>
          </a:p>
          <a:p>
            <a:r>
              <a:rPr lang="cs-CZ" dirty="0"/>
              <a:t>Zápis do OR – </a:t>
            </a:r>
            <a:r>
              <a:rPr lang="cs-CZ" dirty="0">
                <a:solidFill>
                  <a:srgbClr val="FF0000"/>
                </a:solidFill>
              </a:rPr>
              <a:t>u notáře levněji</a:t>
            </a:r>
          </a:p>
        </p:txBody>
      </p:sp>
    </p:spTree>
    <p:extLst>
      <p:ext uri="{BB962C8B-B14F-4D97-AF65-F5344CB8AC3E}">
        <p14:creationId xmlns:p14="http://schemas.microsoft.com/office/powerpoint/2010/main" val="122371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FA8B9A-0F90-4B6A-894E-F37AE5EDF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Insolvence</a:t>
            </a:r>
            <a:br>
              <a:rPr lang="cs-CZ" dirty="0"/>
            </a:br>
            <a:r>
              <a:rPr lang="cs-CZ" dirty="0"/>
              <a:t>		Obecně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003A0E-E7A4-46F0-BC19-B4C5AC8A6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Slyšeli jste tento termín?</a:t>
            </a:r>
          </a:p>
          <a:p>
            <a:r>
              <a:rPr lang="cs-CZ" dirty="0"/>
              <a:t>Koho se týká?</a:t>
            </a:r>
          </a:p>
          <a:p>
            <a:r>
              <a:rPr lang="cs-CZ" dirty="0"/>
              <a:t>Co řeší?</a:t>
            </a:r>
          </a:p>
          <a:p>
            <a:r>
              <a:rPr lang="cs-CZ" dirty="0"/>
              <a:t>Kde o ní najdete informace?</a:t>
            </a:r>
          </a:p>
          <a:p>
            <a:r>
              <a:rPr lang="cs-CZ" dirty="0"/>
              <a:t>Jak probíhá?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4187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117AE1-6815-4F7D-8737-D8961E6C9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22.2.2020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91173B-EE9C-41C7-8930-1B9335B99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Kdo jsem já</a:t>
            </a:r>
          </a:p>
          <a:p>
            <a:endParaRPr lang="cs-CZ" dirty="0"/>
          </a:p>
          <a:p>
            <a:r>
              <a:rPr lang="cs-CZ" dirty="0"/>
              <a:t>Kdo vás bude dál učit</a:t>
            </a:r>
          </a:p>
          <a:p>
            <a:endParaRPr lang="cs-CZ" dirty="0"/>
          </a:p>
          <a:p>
            <a:r>
              <a:rPr lang="cs-CZ" dirty="0"/>
              <a:t>Co víte o právu?</a:t>
            </a:r>
          </a:p>
          <a:p>
            <a:endParaRPr lang="cs-CZ" dirty="0"/>
          </a:p>
          <a:p>
            <a:r>
              <a:rPr lang="cs-CZ" dirty="0"/>
              <a:t>Co si myslíte o právu?</a:t>
            </a:r>
          </a:p>
          <a:p>
            <a:endParaRPr lang="cs-CZ" dirty="0"/>
          </a:p>
          <a:p>
            <a:r>
              <a:rPr lang="cs-CZ" dirty="0"/>
              <a:t>O čem bude tento předmět?</a:t>
            </a:r>
          </a:p>
        </p:txBody>
      </p:sp>
    </p:spTree>
    <p:extLst>
      <p:ext uri="{BB962C8B-B14F-4D97-AF65-F5344CB8AC3E}">
        <p14:creationId xmlns:p14="http://schemas.microsoft.com/office/powerpoint/2010/main" val="3542108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34BED7-6DB3-4762-8477-C122A215E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Insolvence</a:t>
            </a:r>
            <a:br>
              <a:rPr lang="cs-CZ" dirty="0"/>
            </a:br>
            <a:r>
              <a:rPr lang="cs-CZ" dirty="0"/>
              <a:t>		Obecně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15B41D-3231-47DB-99F8-6C1C2C25F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Koho se týká?</a:t>
            </a:r>
          </a:p>
          <a:p>
            <a:pPr lvl="1"/>
            <a:r>
              <a:rPr lang="cs-CZ" dirty="0"/>
              <a:t>Fyzické i právnické osoby</a:t>
            </a:r>
          </a:p>
          <a:p>
            <a:r>
              <a:rPr lang="cs-CZ" dirty="0"/>
              <a:t>Co řeší?</a:t>
            </a:r>
          </a:p>
          <a:p>
            <a:pPr lvl="1"/>
            <a:r>
              <a:rPr lang="cs-CZ" dirty="0"/>
              <a:t>Úpadek dlužníka</a:t>
            </a:r>
          </a:p>
          <a:p>
            <a:r>
              <a:rPr lang="cs-CZ" dirty="0"/>
              <a:t>Kde o ní najdete informace?</a:t>
            </a:r>
          </a:p>
          <a:p>
            <a:pPr lvl="1"/>
            <a:r>
              <a:rPr lang="cs-CZ" dirty="0"/>
              <a:t>Insolvenční rejstřík </a:t>
            </a:r>
            <a:r>
              <a:rPr lang="cs-CZ" dirty="0">
                <a:hlinkClick r:id="rId2"/>
              </a:rPr>
              <a:t>https://isir.justice.cz/i</a:t>
            </a:r>
            <a:endParaRPr lang="cs-CZ" dirty="0"/>
          </a:p>
          <a:p>
            <a:r>
              <a:rPr lang="cs-CZ" dirty="0"/>
              <a:t>Jak probíhá?</a:t>
            </a:r>
          </a:p>
          <a:p>
            <a:pPr lvl="1"/>
            <a:r>
              <a:rPr lang="cs-CZ" dirty="0"/>
              <a:t>Více ve slidech Insolvenční_řízení_2019.pdf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5746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BD7FA2-23AA-461B-A31E-633323427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 descr="Image result for insolvenÄnÃ­ ÅÃ­zenÃ­ schÃ©ma">
            <a:extLst>
              <a:ext uri="{FF2B5EF4-FFF2-40B4-BE49-F238E27FC236}">
                <a16:creationId xmlns:a16="http://schemas.microsoft.com/office/drawing/2014/main" id="{E91BF7B7-DB19-441A-8627-37901FD704A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38" y="2016125"/>
            <a:ext cx="4177112" cy="40373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2920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5A808D-A9A5-436F-82E3-E23A3E42A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Exekuce</a:t>
            </a:r>
            <a:br>
              <a:rPr lang="cs-CZ" dirty="0"/>
            </a:br>
            <a:r>
              <a:rPr lang="cs-CZ" dirty="0"/>
              <a:t>		Obecně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3CF1FC-F4C9-4F46-8EA1-A8B89080B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Slyšeli jste tento termín?</a:t>
            </a:r>
          </a:p>
          <a:p>
            <a:r>
              <a:rPr lang="cs-CZ" dirty="0"/>
              <a:t>Koho se týká?</a:t>
            </a:r>
          </a:p>
          <a:p>
            <a:r>
              <a:rPr lang="cs-CZ" dirty="0"/>
              <a:t>Co řeší?</a:t>
            </a:r>
          </a:p>
          <a:p>
            <a:r>
              <a:rPr lang="cs-CZ" dirty="0"/>
              <a:t>Kde o ní najdete informace?</a:t>
            </a:r>
          </a:p>
          <a:p>
            <a:r>
              <a:rPr lang="cs-CZ" dirty="0"/>
              <a:t>Jak probíhá?</a:t>
            </a:r>
          </a:p>
        </p:txBody>
      </p:sp>
    </p:spTree>
    <p:extLst>
      <p:ext uri="{BB962C8B-B14F-4D97-AF65-F5344CB8AC3E}">
        <p14:creationId xmlns:p14="http://schemas.microsoft.com/office/powerpoint/2010/main" val="387078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5A808D-A9A5-436F-82E3-E23A3E42A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Exekuce</a:t>
            </a:r>
            <a:br>
              <a:rPr lang="cs-CZ" dirty="0"/>
            </a:br>
            <a:r>
              <a:rPr lang="cs-CZ" dirty="0"/>
              <a:t>		Obecně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3CF1FC-F4C9-4F46-8EA1-A8B89080B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Koho se týká?</a:t>
            </a:r>
          </a:p>
          <a:p>
            <a:pPr lvl="1"/>
            <a:r>
              <a:rPr lang="cs-CZ" dirty="0"/>
              <a:t>Povinného, který odmítá/není schopen plnit povinnost.</a:t>
            </a:r>
          </a:p>
          <a:p>
            <a:r>
              <a:rPr lang="cs-CZ" dirty="0"/>
              <a:t>Co řeší?</a:t>
            </a:r>
          </a:p>
          <a:p>
            <a:pPr lvl="1"/>
            <a:r>
              <a:rPr lang="cs-CZ" dirty="0"/>
              <a:t>Nárok oprávněného zákonným způsobem.</a:t>
            </a:r>
          </a:p>
          <a:p>
            <a:r>
              <a:rPr lang="cs-CZ" dirty="0"/>
              <a:t>Kde o ní najdete informace?</a:t>
            </a:r>
          </a:p>
          <a:p>
            <a:pPr lvl="1"/>
            <a:r>
              <a:rPr lang="cs-CZ" dirty="0"/>
              <a:t>CEE. Placený zdroj informací</a:t>
            </a:r>
            <a:r>
              <a:rPr lang="cs-CZ" dirty="0">
                <a:hlinkClick r:id="rId2"/>
              </a:rPr>
              <a:t> https://www.ceecr.cz/</a:t>
            </a:r>
            <a:endParaRPr lang="cs-CZ" dirty="0"/>
          </a:p>
          <a:p>
            <a:r>
              <a:rPr lang="cs-CZ" dirty="0"/>
              <a:t>Jak probíhá?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9808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F1619A-F39D-4BD0-8520-656DB8782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Exekuce + Insolvence</a:t>
            </a:r>
            <a:br>
              <a:rPr lang="cs-CZ" dirty="0"/>
            </a:br>
            <a:r>
              <a:rPr lang="cs-CZ" dirty="0"/>
              <a:t>		Průběh </a:t>
            </a:r>
            <a:r>
              <a:rPr lang="cs-CZ" dirty="0">
                <a:solidFill>
                  <a:srgbClr val="FF0000"/>
                </a:solidFill>
              </a:rPr>
              <a:t>PO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4AE64A-983E-4CE6-AD7A-C87ADD94B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85000" lnSpcReduction="20000"/>
          </a:bodyPr>
          <a:lstStyle/>
          <a:p>
            <a:r>
              <a:rPr lang="cs-CZ" i="1" dirty="0"/>
              <a:t>1. </a:t>
            </a:r>
            <a:r>
              <a:rPr lang="cs-CZ" i="1" dirty="0">
                <a:solidFill>
                  <a:srgbClr val="00B050"/>
                </a:solidFill>
              </a:rPr>
              <a:t>Pohledávky po splatnosti</a:t>
            </a:r>
            <a:endParaRPr lang="cs-CZ" dirty="0">
              <a:solidFill>
                <a:srgbClr val="00B050"/>
              </a:solidFill>
            </a:endParaRPr>
          </a:p>
          <a:p>
            <a:r>
              <a:rPr lang="cs-CZ" i="1" dirty="0"/>
              <a:t>2. Výzva k zaplacení.</a:t>
            </a:r>
            <a:endParaRPr lang="cs-CZ" dirty="0"/>
          </a:p>
          <a:p>
            <a:r>
              <a:rPr lang="cs-CZ" i="1" dirty="0"/>
              <a:t>3. Platební rozkaz</a:t>
            </a:r>
            <a:endParaRPr lang="cs-CZ" dirty="0"/>
          </a:p>
          <a:p>
            <a:r>
              <a:rPr lang="cs-CZ" i="1" dirty="0"/>
              <a:t>4. Soudní spor</a:t>
            </a:r>
            <a:endParaRPr lang="cs-CZ" dirty="0"/>
          </a:p>
          <a:p>
            <a:r>
              <a:rPr lang="cs-CZ" i="1" dirty="0"/>
              <a:t>5. Soudní rozhodnutí</a:t>
            </a:r>
            <a:endParaRPr lang="cs-CZ" dirty="0"/>
          </a:p>
          <a:p>
            <a:r>
              <a:rPr lang="cs-CZ" i="1" dirty="0"/>
              <a:t>6. </a:t>
            </a:r>
            <a:r>
              <a:rPr lang="cs-CZ" i="1" dirty="0">
                <a:solidFill>
                  <a:srgbClr val="00B050"/>
                </a:solidFill>
              </a:rPr>
              <a:t>Exekuční příkaz</a:t>
            </a:r>
            <a:endParaRPr lang="cs-CZ" dirty="0">
              <a:solidFill>
                <a:srgbClr val="00B050"/>
              </a:solidFill>
            </a:endParaRPr>
          </a:p>
          <a:p>
            <a:r>
              <a:rPr lang="cs-CZ" i="1" dirty="0"/>
              <a:t>7. Jednání exekutora</a:t>
            </a:r>
            <a:endParaRPr lang="cs-CZ" dirty="0"/>
          </a:p>
          <a:p>
            <a:r>
              <a:rPr lang="cs-CZ" i="1" dirty="0"/>
              <a:t>8. Neúspěšné vymáhání pro pozdější pořadí</a:t>
            </a:r>
          </a:p>
          <a:p>
            <a:endParaRPr lang="cs-CZ" dirty="0"/>
          </a:p>
          <a:p>
            <a:r>
              <a:rPr lang="cs-CZ" i="1" dirty="0"/>
              <a:t>9. </a:t>
            </a:r>
            <a:r>
              <a:rPr lang="cs-CZ" i="1" dirty="0">
                <a:solidFill>
                  <a:srgbClr val="00B050"/>
                </a:solidFill>
              </a:rPr>
              <a:t>Insolvenční návrh</a:t>
            </a:r>
            <a:endParaRPr lang="cs-CZ" dirty="0">
              <a:solidFill>
                <a:srgbClr val="00B050"/>
              </a:solidFill>
            </a:endParaRPr>
          </a:p>
          <a:p>
            <a:r>
              <a:rPr lang="cs-CZ" i="1" dirty="0"/>
              <a:t>10. Insolvenční řízení</a:t>
            </a:r>
            <a:endParaRPr lang="cs-CZ" dirty="0"/>
          </a:p>
          <a:p>
            <a:r>
              <a:rPr lang="cs-CZ" i="1" dirty="0"/>
              <a:t>11. Přihlášení pohledávek</a:t>
            </a:r>
            <a:endParaRPr lang="cs-CZ" dirty="0"/>
          </a:p>
          <a:p>
            <a:r>
              <a:rPr lang="cs-CZ" i="1" dirty="0"/>
              <a:t>12. Rozhodnutí o úpadku</a:t>
            </a:r>
            <a:endParaRPr lang="cs-CZ" dirty="0"/>
          </a:p>
          <a:p>
            <a:r>
              <a:rPr lang="cs-CZ" i="1" dirty="0"/>
              <a:t>13. Konkurs</a:t>
            </a:r>
            <a:endParaRPr lang="cs-CZ" dirty="0"/>
          </a:p>
          <a:p>
            <a:r>
              <a:rPr lang="cs-CZ" i="1" dirty="0"/>
              <a:t>14. Výplata věřitelů</a:t>
            </a:r>
            <a:endParaRPr lang="cs-CZ" dirty="0"/>
          </a:p>
          <a:p>
            <a:r>
              <a:rPr lang="cs-CZ" i="1" dirty="0"/>
              <a:t>15. Likvidace společnosti</a:t>
            </a:r>
            <a:endParaRPr lang="cs-CZ" dirty="0"/>
          </a:p>
          <a:p>
            <a:r>
              <a:rPr lang="cs-CZ" i="1" dirty="0"/>
              <a:t>16. výmaz z rejstříku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8987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F1619A-F39D-4BD0-8520-656DB8782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Exekuce + Insolvence</a:t>
            </a:r>
            <a:br>
              <a:rPr lang="cs-CZ" dirty="0"/>
            </a:br>
            <a:r>
              <a:rPr lang="cs-CZ" dirty="0"/>
              <a:t>		Průběh </a:t>
            </a:r>
            <a:r>
              <a:rPr lang="cs-CZ" dirty="0">
                <a:solidFill>
                  <a:srgbClr val="FF0000"/>
                </a:solidFill>
              </a:rPr>
              <a:t>FO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4AE64A-983E-4CE6-AD7A-C87ADD94B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70000" lnSpcReduction="20000"/>
          </a:bodyPr>
          <a:lstStyle/>
          <a:p>
            <a:r>
              <a:rPr lang="cs-CZ" i="1" dirty="0"/>
              <a:t>1. </a:t>
            </a:r>
            <a:r>
              <a:rPr lang="cs-CZ" i="1" dirty="0">
                <a:solidFill>
                  <a:srgbClr val="00B050"/>
                </a:solidFill>
              </a:rPr>
              <a:t>Pohledávky po splatnosti</a:t>
            </a:r>
          </a:p>
          <a:p>
            <a:r>
              <a:rPr lang="cs-CZ" i="1" dirty="0"/>
              <a:t>2. Výzva k zaplacení</a:t>
            </a:r>
          </a:p>
          <a:p>
            <a:r>
              <a:rPr lang="cs-CZ" i="1" dirty="0"/>
              <a:t>3. Platební rozkaz</a:t>
            </a:r>
            <a:endParaRPr lang="cs-CZ" dirty="0"/>
          </a:p>
          <a:p>
            <a:r>
              <a:rPr lang="cs-CZ" i="1" dirty="0"/>
              <a:t>4. Soudní spor</a:t>
            </a:r>
            <a:endParaRPr lang="cs-CZ" dirty="0"/>
          </a:p>
          <a:p>
            <a:r>
              <a:rPr lang="cs-CZ" i="1" dirty="0"/>
              <a:t>5. Soudní rozhodnutí</a:t>
            </a:r>
            <a:endParaRPr lang="cs-CZ" dirty="0"/>
          </a:p>
          <a:p>
            <a:r>
              <a:rPr lang="cs-CZ" i="1" dirty="0"/>
              <a:t>6. </a:t>
            </a:r>
            <a:r>
              <a:rPr lang="cs-CZ" i="1" dirty="0">
                <a:solidFill>
                  <a:srgbClr val="00B050"/>
                </a:solidFill>
              </a:rPr>
              <a:t>Exekuční příkaz</a:t>
            </a:r>
            <a:endParaRPr lang="cs-CZ" dirty="0">
              <a:solidFill>
                <a:srgbClr val="00B050"/>
              </a:solidFill>
            </a:endParaRPr>
          </a:p>
          <a:p>
            <a:r>
              <a:rPr lang="cs-CZ" i="1" dirty="0"/>
              <a:t>7. Jednání exekutora</a:t>
            </a:r>
            <a:endParaRPr lang="cs-CZ" dirty="0"/>
          </a:p>
          <a:p>
            <a:r>
              <a:rPr lang="cs-CZ" i="1" dirty="0"/>
              <a:t>8. Neúspěšné vymáhání pro pozdější pořadí</a:t>
            </a:r>
          </a:p>
          <a:p>
            <a:endParaRPr lang="cs-CZ" dirty="0"/>
          </a:p>
          <a:p>
            <a:endParaRPr lang="cs-CZ" dirty="0"/>
          </a:p>
          <a:p>
            <a:r>
              <a:rPr lang="cs-CZ" i="1" dirty="0"/>
              <a:t>9. </a:t>
            </a:r>
            <a:r>
              <a:rPr lang="cs-CZ" i="1" dirty="0">
                <a:solidFill>
                  <a:srgbClr val="00B050"/>
                </a:solidFill>
              </a:rPr>
              <a:t>Insolvenční návrh</a:t>
            </a:r>
            <a:endParaRPr lang="cs-CZ" dirty="0">
              <a:solidFill>
                <a:srgbClr val="00B050"/>
              </a:solidFill>
            </a:endParaRPr>
          </a:p>
          <a:p>
            <a:r>
              <a:rPr lang="cs-CZ" i="1" dirty="0"/>
              <a:t>10. Insolvenční řízení</a:t>
            </a:r>
            <a:endParaRPr lang="cs-CZ" dirty="0"/>
          </a:p>
          <a:p>
            <a:r>
              <a:rPr lang="cs-CZ" i="1" dirty="0"/>
              <a:t>11. Přihlášení pohledávek</a:t>
            </a:r>
            <a:endParaRPr lang="cs-CZ" dirty="0"/>
          </a:p>
          <a:p>
            <a:r>
              <a:rPr lang="cs-CZ" i="1" dirty="0"/>
              <a:t>12. Rozhodnutí o úpadku</a:t>
            </a:r>
            <a:endParaRPr lang="cs-CZ" dirty="0"/>
          </a:p>
          <a:p>
            <a:r>
              <a:rPr lang="cs-CZ" i="1" dirty="0"/>
              <a:t>13. povolení oddlužení</a:t>
            </a:r>
            <a:endParaRPr lang="cs-CZ" dirty="0"/>
          </a:p>
          <a:p>
            <a:r>
              <a:rPr lang="cs-CZ" i="1" dirty="0"/>
              <a:t>14. Platby</a:t>
            </a:r>
            <a:endParaRPr lang="cs-CZ" dirty="0"/>
          </a:p>
          <a:p>
            <a:r>
              <a:rPr lang="cs-CZ" i="1" dirty="0"/>
              <a:t>15. Konec oddlužení se zánikem zbytku dluhů</a:t>
            </a:r>
            <a:endParaRPr lang="cs-CZ" dirty="0"/>
          </a:p>
          <a:p>
            <a:r>
              <a:rPr lang="cs-CZ" i="1" dirty="0"/>
              <a:t>16. výmaz z insolvenčního rejstříku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9992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F5660E-484F-482C-B513-4EB791595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Image result for exekuce schÃ©ma">
            <a:extLst>
              <a:ext uri="{FF2B5EF4-FFF2-40B4-BE49-F238E27FC236}">
                <a16:creationId xmlns:a16="http://schemas.microsoft.com/office/drawing/2014/main" id="{459D3DF3-2F7B-4B6A-99CF-DE6EB188A79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309" y="0"/>
            <a:ext cx="5543382" cy="61491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AD0A8F45-140D-4A89-9876-451CCBB38CCE}"/>
              </a:ext>
            </a:extLst>
          </p:cNvPr>
          <p:cNvSpPr/>
          <p:nvPr/>
        </p:nvSpPr>
        <p:spPr>
          <a:xfrm>
            <a:off x="7257005" y="16366"/>
            <a:ext cx="1610686" cy="7717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608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F1CA77-435A-4FED-979E-134DD5D4C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43E837-342E-4A38-A937-36DEF7A84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Děkuji za pozornost</a:t>
            </a:r>
          </a:p>
          <a:p>
            <a:r>
              <a:rPr lang="cs-CZ" sz="2400" dirty="0"/>
              <a:t>Přijďte zas</a:t>
            </a:r>
          </a:p>
        </p:txBody>
      </p:sp>
    </p:spTree>
    <p:extLst>
      <p:ext uri="{BB962C8B-B14F-4D97-AF65-F5344CB8AC3E}">
        <p14:creationId xmlns:p14="http://schemas.microsoft.com/office/powerpoint/2010/main" val="681669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9ED345-D08D-41F9-AEFA-AF2157A85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Martin </a:t>
            </a:r>
            <a:r>
              <a:rPr lang="cs-CZ" dirty="0" err="1"/>
              <a:t>ŠtěrBA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E1FC14-5E26-4B94-BAAC-076F5CC4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34" y="1973787"/>
            <a:ext cx="4915665" cy="4079694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hlinkClick r:id="rId2"/>
              </a:rPr>
              <a:t>https://is.muni.cz/auth/osoba/369768</a:t>
            </a:r>
            <a:endParaRPr lang="cs-CZ" dirty="0">
              <a:hlinkClick r:id="rId3"/>
            </a:endParaRPr>
          </a:p>
          <a:p>
            <a:r>
              <a:rPr lang="cs-CZ" dirty="0">
                <a:hlinkClick r:id="rId3"/>
              </a:rPr>
              <a:t>https://www.linkedin.com/in/martinsterba/</a:t>
            </a:r>
            <a:endParaRPr lang="cs-CZ" dirty="0"/>
          </a:p>
          <a:p>
            <a:endParaRPr lang="cs-CZ" dirty="0"/>
          </a:p>
          <a:p>
            <a:r>
              <a:rPr lang="cs-CZ" dirty="0"/>
              <a:t>Mgr. – Právo  a právní věda</a:t>
            </a:r>
          </a:p>
          <a:p>
            <a:r>
              <a:rPr lang="cs-CZ" dirty="0"/>
              <a:t>Ing. – Podniková ekonomika</a:t>
            </a:r>
          </a:p>
          <a:p>
            <a:r>
              <a:rPr lang="cs-CZ" dirty="0"/>
              <a:t>Někdy v budoucnu Ph.D. – Bankrotní modely</a:t>
            </a:r>
          </a:p>
          <a:p>
            <a:endParaRPr lang="cs-CZ" dirty="0"/>
          </a:p>
          <a:p>
            <a:r>
              <a:rPr lang="cs-CZ" dirty="0"/>
              <a:t>Konzultační hodiny: </a:t>
            </a:r>
          </a:p>
          <a:p>
            <a:pPr marL="0" indent="0">
              <a:buNone/>
            </a:pPr>
            <a:r>
              <a:rPr lang="cs-CZ" dirty="0"/>
              <a:t>Středa 15:30-16:00  místnost 550 nebo 624 	</a:t>
            </a:r>
            <a:r>
              <a:rPr lang="cs-CZ" dirty="0">
                <a:solidFill>
                  <a:srgbClr val="FF0000"/>
                </a:solidFill>
              </a:rPr>
              <a:t>ESF!</a:t>
            </a:r>
          </a:p>
          <a:p>
            <a:pPr marL="0" indent="0">
              <a:buNone/>
            </a:pPr>
            <a:r>
              <a:rPr lang="cs-CZ" dirty="0"/>
              <a:t>(preferuji mail)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835A11F-E927-4990-8493-098945CFC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0917" y="78478"/>
            <a:ext cx="3092753" cy="2459023"/>
          </a:xfrm>
          <a:prstGeom prst="rect">
            <a:avLst/>
          </a:prstGeom>
        </p:spPr>
      </p:pic>
      <p:pic>
        <p:nvPicPr>
          <p:cNvPr id="1028" name="Picture 4" descr="Image result for aztower">
            <a:extLst>
              <a:ext uri="{FF2B5EF4-FFF2-40B4-BE49-F238E27FC236}">
                <a16:creationId xmlns:a16="http://schemas.microsoft.com/office/drawing/2014/main" id="{70B3B926-30AD-4AA0-BEEC-C4E119294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771" y="2109625"/>
            <a:ext cx="5528224" cy="33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dsleasing">
            <a:extLst>
              <a:ext uri="{FF2B5EF4-FFF2-40B4-BE49-F238E27FC236}">
                <a16:creationId xmlns:a16="http://schemas.microsoft.com/office/drawing/2014/main" id="{84A4C003-0390-4AA2-8CFA-4E197794C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103" y="5109859"/>
            <a:ext cx="3659493" cy="62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60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A249FF-748E-4434-BC07-47126188C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dál?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848C8F5-FFF7-40AE-8A5E-EBEACFF74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4490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6109CB-5645-48C9-93AB-7072E3CE0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Linda </a:t>
            </a:r>
            <a:r>
              <a:rPr lang="cs-CZ" dirty="0" err="1"/>
              <a:t>DouCková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E05212-BC13-4887-B276-0DFF8FE30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https://is.muni.cz/auth/osoba/372287</a:t>
            </a:r>
            <a:endParaRPr lang="cs-CZ" dirty="0"/>
          </a:p>
          <a:p>
            <a:r>
              <a:rPr lang="cs-CZ" dirty="0"/>
              <a:t>Mgr. – Právo a právní věda</a:t>
            </a:r>
          </a:p>
          <a:p>
            <a:r>
              <a:rPr lang="cs-CZ" dirty="0"/>
              <a:t>Advokátka (ČAK 18806)</a:t>
            </a:r>
          </a:p>
          <a:p>
            <a:endParaRPr lang="cs-CZ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8DDC98F-BFD4-4731-9C93-FBB142043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5262" y="545285"/>
            <a:ext cx="3093163" cy="463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173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CC2129-D053-47E1-8F44-5F854B0A9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Marek Pšenko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737150-8109-4C4D-93CF-42502B516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https://is.muni.cz/auth/osoba/418528</a:t>
            </a:r>
            <a:endParaRPr lang="cs-CZ" dirty="0"/>
          </a:p>
          <a:p>
            <a:r>
              <a:rPr lang="cs-CZ" dirty="0">
                <a:hlinkClick r:id="rId3"/>
              </a:rPr>
              <a:t>https://www.instagram.com/psenkomarek/</a:t>
            </a:r>
            <a:endParaRPr lang="cs-CZ" dirty="0"/>
          </a:p>
          <a:p>
            <a:endParaRPr lang="cs-CZ" dirty="0"/>
          </a:p>
          <a:p>
            <a:r>
              <a:rPr lang="cs-CZ" dirty="0"/>
              <a:t>Mgr. – právo a právní věda</a:t>
            </a:r>
          </a:p>
          <a:p>
            <a:r>
              <a:rPr lang="cs-CZ" dirty="0"/>
              <a:t>Advokátní koncipient</a:t>
            </a:r>
          </a:p>
          <a:p>
            <a:endParaRPr lang="cs-CZ" dirty="0"/>
          </a:p>
          <a:p>
            <a:r>
              <a:rPr lang="cs-CZ" dirty="0"/>
              <a:t>Učí i na VUT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228DDA4-B218-4FF8-AC71-DFE45BC86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4767" y="1662707"/>
            <a:ext cx="3185806" cy="398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3CFBEB-A285-4E3E-88C9-A98DAAA7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víte o právu?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0C56CA-D936-42D9-8082-4246FF71A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Setkali jste se s ním někde?</a:t>
            </a:r>
          </a:p>
          <a:p>
            <a:endParaRPr lang="cs-CZ" dirty="0"/>
          </a:p>
          <a:p>
            <a:r>
              <a:rPr lang="cs-CZ" dirty="0"/>
              <a:t>Kde? Kdy? </a:t>
            </a:r>
          </a:p>
          <a:p>
            <a:endParaRPr lang="cs-CZ" dirty="0"/>
          </a:p>
          <a:p>
            <a:r>
              <a:rPr lang="cs-CZ" dirty="0"/>
              <a:t>Měli jste na VŠ nějaký předmět s právem? Na SŠ?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5379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38B728-4B62-4806-B31F-AAC3CD385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si myslíte o právu?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353B9D-2E08-4384-A81D-3D253D4E6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Nějaké zkušenosti s právem?</a:t>
            </a:r>
          </a:p>
          <a:p>
            <a:endParaRPr lang="cs-CZ" dirty="0"/>
          </a:p>
          <a:p>
            <a:r>
              <a:rPr lang="cs-CZ" dirty="0"/>
              <a:t>Pozitivní či negativní?</a:t>
            </a:r>
          </a:p>
          <a:p>
            <a:endParaRPr lang="cs-CZ" dirty="0"/>
          </a:p>
          <a:p>
            <a:r>
              <a:rPr lang="cs-CZ" dirty="0"/>
              <a:t>Účastnili jste se nějakých právních vztahů?</a:t>
            </a:r>
          </a:p>
          <a:p>
            <a:endParaRPr lang="cs-CZ" dirty="0"/>
          </a:p>
          <a:p>
            <a:r>
              <a:rPr lang="cs-CZ" dirty="0"/>
              <a:t>Kdy? Kde?</a:t>
            </a:r>
          </a:p>
        </p:txBody>
      </p:sp>
    </p:spTree>
    <p:extLst>
      <p:ext uri="{BB962C8B-B14F-4D97-AF65-F5344CB8AC3E}">
        <p14:creationId xmlns:p14="http://schemas.microsoft.com/office/powerpoint/2010/main" val="1177513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8E2FCB-1BDD-49D5-B421-A108AB5E0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1010873"/>
            <a:ext cx="9603275" cy="1049235"/>
          </a:xfrm>
        </p:spPr>
        <p:txBody>
          <a:bodyPr/>
          <a:lstStyle/>
          <a:p>
            <a:r>
              <a:rPr lang="cs-CZ" dirty="0"/>
              <a:t>O čem skutečně bude?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4D1322-20A3-4DBD-8050-3104C4F08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967616"/>
            <a:ext cx="9603275" cy="3879511"/>
          </a:xfrm>
        </p:spPr>
        <p:txBody>
          <a:bodyPr>
            <a:normAutofit/>
          </a:bodyPr>
          <a:lstStyle/>
          <a:p>
            <a:r>
              <a:rPr lang="cs-CZ" sz="1800" dirty="0"/>
              <a:t>1. týden (dnes)</a:t>
            </a:r>
          </a:p>
          <a:p>
            <a:pPr lvl="1"/>
            <a:r>
              <a:rPr lang="cs-CZ" sz="1200" dirty="0"/>
              <a:t>Podnikání,</a:t>
            </a:r>
          </a:p>
          <a:p>
            <a:pPr lvl="1"/>
            <a:r>
              <a:rPr lang="cs-CZ" sz="1200" dirty="0"/>
              <a:t>Insolvence,</a:t>
            </a:r>
          </a:p>
          <a:p>
            <a:pPr lvl="1"/>
            <a:r>
              <a:rPr lang="cs-CZ" sz="1200" dirty="0"/>
              <a:t>Exekuce</a:t>
            </a:r>
          </a:p>
          <a:p>
            <a:r>
              <a:rPr lang="cs-CZ" sz="1800" dirty="0"/>
              <a:t>2. týden</a:t>
            </a:r>
          </a:p>
          <a:p>
            <a:pPr lvl="1"/>
            <a:r>
              <a:rPr lang="cs-CZ" sz="1200" dirty="0"/>
              <a:t>Reklama</a:t>
            </a:r>
          </a:p>
          <a:p>
            <a:pPr lvl="1"/>
            <a:r>
              <a:rPr lang="cs-CZ" sz="1200" dirty="0"/>
              <a:t>Marketing</a:t>
            </a:r>
          </a:p>
          <a:p>
            <a:pPr lvl="1"/>
            <a:r>
              <a:rPr lang="cs-CZ" sz="1200" dirty="0"/>
              <a:t>Koncerny</a:t>
            </a:r>
          </a:p>
          <a:p>
            <a:r>
              <a:rPr lang="cs-CZ" sz="1800" dirty="0"/>
              <a:t>3. týden</a:t>
            </a:r>
          </a:p>
          <a:p>
            <a:pPr lvl="1"/>
            <a:r>
              <a:rPr lang="cs-CZ" sz="1200" dirty="0"/>
              <a:t>Pracovní právo</a:t>
            </a:r>
          </a:p>
          <a:p>
            <a:pPr lvl="1"/>
            <a:r>
              <a:rPr lang="cs-CZ" sz="1200" dirty="0"/>
              <a:t>Smlouvy</a:t>
            </a:r>
          </a:p>
        </p:txBody>
      </p:sp>
    </p:spTree>
    <p:extLst>
      <p:ext uri="{BB962C8B-B14F-4D97-AF65-F5344CB8AC3E}">
        <p14:creationId xmlns:p14="http://schemas.microsoft.com/office/powerpoint/2010/main" val="1842196736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{792D2C8D-3494-473A-959F-DB5E76B2193F}tf10001114</Template>
  <TotalTime>296</TotalTime>
  <Words>1380</Words>
  <Application>Microsoft Office PowerPoint</Application>
  <PresentationFormat>Širokoúhlá obrazovka</PresentationFormat>
  <Paragraphs>206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0" baseType="lpstr">
      <vt:lpstr>Arial</vt:lpstr>
      <vt:lpstr>Gill Sans MT</vt:lpstr>
      <vt:lpstr>Galerie</vt:lpstr>
      <vt:lpstr>Právo pro manažery</vt:lpstr>
      <vt:lpstr>22.2.2020</vt:lpstr>
      <vt:lpstr>Martin ŠtěrBA</vt:lpstr>
      <vt:lpstr>Kdo dál?</vt:lpstr>
      <vt:lpstr>Linda DouCková</vt:lpstr>
      <vt:lpstr>Marek Pšenko</vt:lpstr>
      <vt:lpstr>Co víte o právu?</vt:lpstr>
      <vt:lpstr>Co si myslíte o právu?</vt:lpstr>
      <vt:lpstr>O čem skutečně bude?</vt:lpstr>
      <vt:lpstr>Co se po vás bude chtít?</vt:lpstr>
      <vt:lpstr>1. Blok</vt:lpstr>
      <vt:lpstr>1. Podnikání   Obecně</vt:lpstr>
      <vt:lpstr>I. POdnikání</vt:lpstr>
      <vt:lpstr>I. Podnikání   Příklady </vt:lpstr>
      <vt:lpstr>I. Podnikání   Příklady </vt:lpstr>
      <vt:lpstr>I. Podnikání   Zahájení</vt:lpstr>
      <vt:lpstr>I. Podnikání   Zahájení  OSVČ</vt:lpstr>
      <vt:lpstr>I. Podnikání   Zahájení  Obchodní společnost</vt:lpstr>
      <vt:lpstr>2. Insolvence   Obecně</vt:lpstr>
      <vt:lpstr>2. Insolvence   Obecně</vt:lpstr>
      <vt:lpstr>Prezentace aplikace PowerPoint</vt:lpstr>
      <vt:lpstr>3. Exekuce   Obecně</vt:lpstr>
      <vt:lpstr>3. Exekuce   Obecně</vt:lpstr>
      <vt:lpstr>3. Exekuce + Insolvence   Průběh PO</vt:lpstr>
      <vt:lpstr>3. Exekuce + Insolvence   Průběh FO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Obchodní právo včetně živnostenského</dc:title>
  <dc:creator>Martin Štěrba</dc:creator>
  <cp:lastModifiedBy>Martin Štěrba</cp:lastModifiedBy>
  <cp:revision>25</cp:revision>
  <dcterms:created xsi:type="dcterms:W3CDTF">2020-02-19T13:05:42Z</dcterms:created>
  <dcterms:modified xsi:type="dcterms:W3CDTF">2020-02-21T10:36:55Z</dcterms:modified>
</cp:coreProperties>
</file>