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8"/>
  </p:handoutMasterIdLst>
  <p:sldIdLst>
    <p:sldId id="256" r:id="rId2"/>
    <p:sldId id="499" r:id="rId3"/>
    <p:sldId id="257"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485" r:id="rId27"/>
  </p:sldIdLst>
  <p:sldSz cx="12192000" cy="6858000"/>
  <p:notesSz cx="9866313" cy="673576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99"/>
    <a:srgbClr val="CC3399"/>
    <a:srgbClr val="800080"/>
    <a:srgbClr val="8A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3" autoAdjust="0"/>
    <p:restoredTop sz="94660"/>
  </p:normalViewPr>
  <p:slideViewPr>
    <p:cSldViewPr snapToGrid="0">
      <p:cViewPr varScale="1">
        <p:scale>
          <a:sx n="72" d="100"/>
          <a:sy n="72" d="100"/>
        </p:scale>
        <p:origin x="49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EB055C86-0897-4197-8CBC-11683ADDD547}"/>
              </a:ext>
            </a:extLst>
          </p:cNvPr>
          <p:cNvSpPr>
            <a:spLocks noGrp="1"/>
          </p:cNvSpPr>
          <p:nvPr>
            <p:ph type="hdr" sz="quarter"/>
          </p:nvPr>
        </p:nvSpPr>
        <p:spPr>
          <a:xfrm>
            <a:off x="0" y="0"/>
            <a:ext cx="4275402" cy="337958"/>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id="{1E506AC3-FC3F-46D5-9825-DB67FEE6527A}"/>
              </a:ext>
            </a:extLst>
          </p:cNvPr>
          <p:cNvSpPr>
            <a:spLocks noGrp="1"/>
          </p:cNvSpPr>
          <p:nvPr>
            <p:ph type="dt" sz="quarter" idx="1"/>
          </p:nvPr>
        </p:nvSpPr>
        <p:spPr>
          <a:xfrm>
            <a:off x="5588628" y="0"/>
            <a:ext cx="4275402" cy="337958"/>
          </a:xfrm>
          <a:prstGeom prst="rect">
            <a:avLst/>
          </a:prstGeom>
        </p:spPr>
        <p:txBody>
          <a:bodyPr vert="horz" lIns="91440" tIns="45720" rIns="91440" bIns="45720" rtlCol="0"/>
          <a:lstStyle>
            <a:lvl1pPr algn="r">
              <a:defRPr sz="1200"/>
            </a:lvl1pPr>
          </a:lstStyle>
          <a:p>
            <a:fld id="{9F23396B-D1E6-4636-99BD-6E49D3024B00}" type="datetimeFigureOut">
              <a:rPr lang="cs-CZ" smtClean="0"/>
              <a:t>01.04.2020</a:t>
            </a:fld>
            <a:endParaRPr lang="cs-CZ"/>
          </a:p>
        </p:txBody>
      </p:sp>
      <p:sp>
        <p:nvSpPr>
          <p:cNvPr id="4" name="Zástupný symbol pro zápatí 3">
            <a:extLst>
              <a:ext uri="{FF2B5EF4-FFF2-40B4-BE49-F238E27FC236}">
                <a16:creationId xmlns:a16="http://schemas.microsoft.com/office/drawing/2014/main" id="{4B08F02E-B256-4EF1-9294-A9B752C6B55B}"/>
              </a:ext>
            </a:extLst>
          </p:cNvPr>
          <p:cNvSpPr>
            <a:spLocks noGrp="1"/>
          </p:cNvSpPr>
          <p:nvPr>
            <p:ph type="ftr" sz="quarter" idx="2"/>
          </p:nvPr>
        </p:nvSpPr>
        <p:spPr>
          <a:xfrm>
            <a:off x="0" y="6397806"/>
            <a:ext cx="4275402" cy="33795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7459260B-3C23-4148-882E-B4193CD6932E}"/>
              </a:ext>
            </a:extLst>
          </p:cNvPr>
          <p:cNvSpPr>
            <a:spLocks noGrp="1"/>
          </p:cNvSpPr>
          <p:nvPr>
            <p:ph type="sldNum" sz="quarter" idx="3"/>
          </p:nvPr>
        </p:nvSpPr>
        <p:spPr>
          <a:xfrm>
            <a:off x="5588628" y="6397806"/>
            <a:ext cx="4275402" cy="337957"/>
          </a:xfrm>
          <a:prstGeom prst="rect">
            <a:avLst/>
          </a:prstGeom>
        </p:spPr>
        <p:txBody>
          <a:bodyPr vert="horz" lIns="91440" tIns="45720" rIns="91440" bIns="45720" rtlCol="0" anchor="b"/>
          <a:lstStyle>
            <a:lvl1pPr algn="r">
              <a:defRPr sz="1200"/>
            </a:lvl1pPr>
          </a:lstStyle>
          <a:p>
            <a:fld id="{B81D8998-2957-44EE-ACC5-8F74632336A6}" type="slidenum">
              <a:rPr lang="cs-CZ" smtClean="0"/>
              <a:t>‹#›</a:t>
            </a:fld>
            <a:endParaRPr lang="cs-CZ"/>
          </a:p>
        </p:txBody>
      </p:sp>
    </p:spTree>
    <p:extLst>
      <p:ext uri="{BB962C8B-B14F-4D97-AF65-F5344CB8AC3E}">
        <p14:creationId xmlns:p14="http://schemas.microsoft.com/office/powerpoint/2010/main" val="292708980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A49138-FA6E-490A-85AC-8E30679B4D55}"/>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DE6FFA3C-0547-40CD-9455-6AFE5AC86C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F88C879E-ACA4-4CE1-82B3-4C74A221B78B}"/>
              </a:ext>
            </a:extLst>
          </p:cNvPr>
          <p:cNvSpPr>
            <a:spLocks noGrp="1"/>
          </p:cNvSpPr>
          <p:nvPr>
            <p:ph type="dt" sz="half" idx="10"/>
          </p:nvPr>
        </p:nvSpPr>
        <p:spPr/>
        <p:txBody>
          <a:bodyPr/>
          <a:lstStyle/>
          <a:p>
            <a:fld id="{43DEA2F8-3FED-4C17-BD1F-AFF2BA33558A}" type="datetimeFigureOut">
              <a:rPr lang="cs-CZ" smtClean="0"/>
              <a:t>01.04.2020</a:t>
            </a:fld>
            <a:endParaRPr lang="cs-CZ"/>
          </a:p>
        </p:txBody>
      </p:sp>
      <p:sp>
        <p:nvSpPr>
          <p:cNvPr id="5" name="Zástupný symbol pro zápatí 4">
            <a:extLst>
              <a:ext uri="{FF2B5EF4-FFF2-40B4-BE49-F238E27FC236}">
                <a16:creationId xmlns:a16="http://schemas.microsoft.com/office/drawing/2014/main" id="{43117559-571E-4434-9539-A61D5A5CBD6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095403F-3EB7-446F-814A-EF43343473F2}"/>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1320895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AA2C37-9D1E-4C9A-899C-0E3158536309}"/>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D7A94CDE-8F1C-418A-888E-D113E9AA959E}"/>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A0830F2-190A-4834-BDF7-17BC6126924E}"/>
              </a:ext>
            </a:extLst>
          </p:cNvPr>
          <p:cNvSpPr>
            <a:spLocks noGrp="1"/>
          </p:cNvSpPr>
          <p:nvPr>
            <p:ph type="dt" sz="half" idx="10"/>
          </p:nvPr>
        </p:nvSpPr>
        <p:spPr/>
        <p:txBody>
          <a:bodyPr/>
          <a:lstStyle/>
          <a:p>
            <a:fld id="{43DEA2F8-3FED-4C17-BD1F-AFF2BA33558A}" type="datetimeFigureOut">
              <a:rPr lang="cs-CZ" smtClean="0"/>
              <a:t>01.04.2020</a:t>
            </a:fld>
            <a:endParaRPr lang="cs-CZ"/>
          </a:p>
        </p:txBody>
      </p:sp>
      <p:sp>
        <p:nvSpPr>
          <p:cNvPr id="5" name="Zástupný symbol pro zápatí 4">
            <a:extLst>
              <a:ext uri="{FF2B5EF4-FFF2-40B4-BE49-F238E27FC236}">
                <a16:creationId xmlns:a16="http://schemas.microsoft.com/office/drawing/2014/main" id="{7E08C78D-D848-4006-B856-9777B3ED8D1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96144C2-0F06-4B61-96D6-EBAB0BD8690D}"/>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12278884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862E5737-D385-4350-BBD7-4A7140E4D001}"/>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30098F1D-7AE9-47ED-B0A1-B04899281CCB}"/>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3C7C041-FF8A-4863-908D-A42E1E8A2768}"/>
              </a:ext>
            </a:extLst>
          </p:cNvPr>
          <p:cNvSpPr>
            <a:spLocks noGrp="1"/>
          </p:cNvSpPr>
          <p:nvPr>
            <p:ph type="dt" sz="half" idx="10"/>
          </p:nvPr>
        </p:nvSpPr>
        <p:spPr/>
        <p:txBody>
          <a:bodyPr/>
          <a:lstStyle/>
          <a:p>
            <a:fld id="{43DEA2F8-3FED-4C17-BD1F-AFF2BA33558A}" type="datetimeFigureOut">
              <a:rPr lang="cs-CZ" smtClean="0"/>
              <a:t>01.04.2020</a:t>
            </a:fld>
            <a:endParaRPr lang="cs-CZ"/>
          </a:p>
        </p:txBody>
      </p:sp>
      <p:sp>
        <p:nvSpPr>
          <p:cNvPr id="5" name="Zástupný symbol pro zápatí 4">
            <a:extLst>
              <a:ext uri="{FF2B5EF4-FFF2-40B4-BE49-F238E27FC236}">
                <a16:creationId xmlns:a16="http://schemas.microsoft.com/office/drawing/2014/main" id="{0398149C-56CF-4C6B-B778-8EE5A89712B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D774C13-B0F1-4389-AA21-3CC6B8EC6510}"/>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1552301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4DB0E-FE7A-4400-BAA4-11C4F2FF31D1}"/>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CAA1CECC-D006-4C1F-B4BF-24BCD6D0352A}"/>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635426-256C-494B-ABD8-F7FA49BD1124}"/>
              </a:ext>
            </a:extLst>
          </p:cNvPr>
          <p:cNvSpPr>
            <a:spLocks noGrp="1"/>
          </p:cNvSpPr>
          <p:nvPr>
            <p:ph type="dt" sz="half" idx="10"/>
          </p:nvPr>
        </p:nvSpPr>
        <p:spPr/>
        <p:txBody>
          <a:bodyPr/>
          <a:lstStyle/>
          <a:p>
            <a:fld id="{43DEA2F8-3FED-4C17-BD1F-AFF2BA33558A}" type="datetimeFigureOut">
              <a:rPr lang="cs-CZ" smtClean="0"/>
              <a:t>01.04.2020</a:t>
            </a:fld>
            <a:endParaRPr lang="cs-CZ"/>
          </a:p>
        </p:txBody>
      </p:sp>
      <p:sp>
        <p:nvSpPr>
          <p:cNvPr id="5" name="Zástupný symbol pro zápatí 4">
            <a:extLst>
              <a:ext uri="{FF2B5EF4-FFF2-40B4-BE49-F238E27FC236}">
                <a16:creationId xmlns:a16="http://schemas.microsoft.com/office/drawing/2014/main" id="{F8DC8CC3-1302-4FB5-9649-E2D8BEDF9B4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9A5E635-0C29-4DD8-8A9D-FC1C995FD0AB}"/>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26819060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069358-71DD-4687-8674-7185E734418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454C0E09-D0D6-4352-8A2F-FD3BA38B7E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7C2D0624-2D37-40DA-ADA0-73F96DF3281F}"/>
              </a:ext>
            </a:extLst>
          </p:cNvPr>
          <p:cNvSpPr>
            <a:spLocks noGrp="1"/>
          </p:cNvSpPr>
          <p:nvPr>
            <p:ph type="dt" sz="half" idx="10"/>
          </p:nvPr>
        </p:nvSpPr>
        <p:spPr/>
        <p:txBody>
          <a:bodyPr/>
          <a:lstStyle/>
          <a:p>
            <a:fld id="{43DEA2F8-3FED-4C17-BD1F-AFF2BA33558A}" type="datetimeFigureOut">
              <a:rPr lang="cs-CZ" smtClean="0"/>
              <a:t>01.04.2020</a:t>
            </a:fld>
            <a:endParaRPr lang="cs-CZ"/>
          </a:p>
        </p:txBody>
      </p:sp>
      <p:sp>
        <p:nvSpPr>
          <p:cNvPr id="5" name="Zástupný symbol pro zápatí 4">
            <a:extLst>
              <a:ext uri="{FF2B5EF4-FFF2-40B4-BE49-F238E27FC236}">
                <a16:creationId xmlns:a16="http://schemas.microsoft.com/office/drawing/2014/main" id="{6BDA6699-0024-4DAE-9636-A28FDE2C560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31CA22D-EE6A-4648-ACB9-915B4D2D2CA5}"/>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36623007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A49978-B2C4-43C4-B152-4AA5B35C3F0B}"/>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0E028BD7-28E2-4D45-A362-C1B283A31A5F}"/>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68EBAF35-9B0A-423C-AB32-439937AF012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DFDBA20-0D72-4D42-B14A-DBAB68C0065F}"/>
              </a:ext>
            </a:extLst>
          </p:cNvPr>
          <p:cNvSpPr>
            <a:spLocks noGrp="1"/>
          </p:cNvSpPr>
          <p:nvPr>
            <p:ph type="dt" sz="half" idx="10"/>
          </p:nvPr>
        </p:nvSpPr>
        <p:spPr/>
        <p:txBody>
          <a:bodyPr/>
          <a:lstStyle/>
          <a:p>
            <a:fld id="{43DEA2F8-3FED-4C17-BD1F-AFF2BA33558A}" type="datetimeFigureOut">
              <a:rPr lang="cs-CZ" smtClean="0"/>
              <a:t>01.04.2020</a:t>
            </a:fld>
            <a:endParaRPr lang="cs-CZ"/>
          </a:p>
        </p:txBody>
      </p:sp>
      <p:sp>
        <p:nvSpPr>
          <p:cNvPr id="6" name="Zástupný symbol pro zápatí 5">
            <a:extLst>
              <a:ext uri="{FF2B5EF4-FFF2-40B4-BE49-F238E27FC236}">
                <a16:creationId xmlns:a16="http://schemas.microsoft.com/office/drawing/2014/main" id="{2FC9C2BA-BC5B-40EF-931F-37CEEE437B7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C0C51D4-9CD6-4B16-9E97-5730661716FC}"/>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11806303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589021-84D9-4656-A702-EE79238906A7}"/>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686CC36C-1CFE-4DF1-92E0-918DF1A5CC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59A3A19B-A417-4B35-98D6-F4886DC7C063}"/>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9293D567-FA60-42E3-B827-C87C4C9BEA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D97CCAB0-BF7A-4BE8-9C62-F76D7F793EC1}"/>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02674529-5D7D-4BB3-812C-DEEB329B484D}"/>
              </a:ext>
            </a:extLst>
          </p:cNvPr>
          <p:cNvSpPr>
            <a:spLocks noGrp="1"/>
          </p:cNvSpPr>
          <p:nvPr>
            <p:ph type="dt" sz="half" idx="10"/>
          </p:nvPr>
        </p:nvSpPr>
        <p:spPr/>
        <p:txBody>
          <a:bodyPr/>
          <a:lstStyle/>
          <a:p>
            <a:fld id="{43DEA2F8-3FED-4C17-BD1F-AFF2BA33558A}" type="datetimeFigureOut">
              <a:rPr lang="cs-CZ" smtClean="0"/>
              <a:t>01.04.2020</a:t>
            </a:fld>
            <a:endParaRPr lang="cs-CZ"/>
          </a:p>
        </p:txBody>
      </p:sp>
      <p:sp>
        <p:nvSpPr>
          <p:cNvPr id="8" name="Zástupný symbol pro zápatí 7">
            <a:extLst>
              <a:ext uri="{FF2B5EF4-FFF2-40B4-BE49-F238E27FC236}">
                <a16:creationId xmlns:a16="http://schemas.microsoft.com/office/drawing/2014/main" id="{CC255F8F-1338-4DD5-BF3F-EDA272F197E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6CEE5420-BB66-432E-A1D1-5A60BFF8350A}"/>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167932230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CF6A34-6148-4ABC-9979-083011EAE420}"/>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ADD10AD8-6003-44E9-8B22-FC8C1266965F}"/>
              </a:ext>
            </a:extLst>
          </p:cNvPr>
          <p:cNvSpPr>
            <a:spLocks noGrp="1"/>
          </p:cNvSpPr>
          <p:nvPr>
            <p:ph type="dt" sz="half" idx="10"/>
          </p:nvPr>
        </p:nvSpPr>
        <p:spPr/>
        <p:txBody>
          <a:bodyPr/>
          <a:lstStyle/>
          <a:p>
            <a:fld id="{43DEA2F8-3FED-4C17-BD1F-AFF2BA33558A}" type="datetimeFigureOut">
              <a:rPr lang="cs-CZ" smtClean="0"/>
              <a:t>01.04.2020</a:t>
            </a:fld>
            <a:endParaRPr lang="cs-CZ"/>
          </a:p>
        </p:txBody>
      </p:sp>
      <p:sp>
        <p:nvSpPr>
          <p:cNvPr id="4" name="Zástupný symbol pro zápatí 3">
            <a:extLst>
              <a:ext uri="{FF2B5EF4-FFF2-40B4-BE49-F238E27FC236}">
                <a16:creationId xmlns:a16="http://schemas.microsoft.com/office/drawing/2014/main" id="{2AD46D8A-86E3-47F8-B6AE-3E74BD32059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89BB717A-F6CB-4C59-8AB0-2F08DFCC730C}"/>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17351823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1ADCAB5F-0AAD-4024-AE61-37969D6E2C39}"/>
              </a:ext>
            </a:extLst>
          </p:cNvPr>
          <p:cNvSpPr>
            <a:spLocks noGrp="1"/>
          </p:cNvSpPr>
          <p:nvPr>
            <p:ph type="dt" sz="half" idx="10"/>
          </p:nvPr>
        </p:nvSpPr>
        <p:spPr/>
        <p:txBody>
          <a:bodyPr/>
          <a:lstStyle/>
          <a:p>
            <a:fld id="{43DEA2F8-3FED-4C17-BD1F-AFF2BA33558A}" type="datetimeFigureOut">
              <a:rPr lang="cs-CZ" smtClean="0"/>
              <a:t>01.04.2020</a:t>
            </a:fld>
            <a:endParaRPr lang="cs-CZ"/>
          </a:p>
        </p:txBody>
      </p:sp>
      <p:sp>
        <p:nvSpPr>
          <p:cNvPr id="3" name="Zástupný symbol pro zápatí 2">
            <a:extLst>
              <a:ext uri="{FF2B5EF4-FFF2-40B4-BE49-F238E27FC236}">
                <a16:creationId xmlns:a16="http://schemas.microsoft.com/office/drawing/2014/main" id="{0FE3441C-0FD2-4687-BC01-7168D4A7F382}"/>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07D23611-FD6A-403C-A137-47E3AD0C3854}"/>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35480867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73D412-B998-4245-AEFE-D1F0B3460A5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6191C447-BBF5-45A0-BC42-B8B957ACFD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718A282C-1DA6-42FE-8945-7C02941B3C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D43BB687-1FC2-400D-846D-4E1BF27E5763}"/>
              </a:ext>
            </a:extLst>
          </p:cNvPr>
          <p:cNvSpPr>
            <a:spLocks noGrp="1"/>
          </p:cNvSpPr>
          <p:nvPr>
            <p:ph type="dt" sz="half" idx="10"/>
          </p:nvPr>
        </p:nvSpPr>
        <p:spPr/>
        <p:txBody>
          <a:bodyPr/>
          <a:lstStyle/>
          <a:p>
            <a:fld id="{43DEA2F8-3FED-4C17-BD1F-AFF2BA33558A}" type="datetimeFigureOut">
              <a:rPr lang="cs-CZ" smtClean="0"/>
              <a:t>01.04.2020</a:t>
            </a:fld>
            <a:endParaRPr lang="cs-CZ"/>
          </a:p>
        </p:txBody>
      </p:sp>
      <p:sp>
        <p:nvSpPr>
          <p:cNvPr id="6" name="Zástupný symbol pro zápatí 5">
            <a:extLst>
              <a:ext uri="{FF2B5EF4-FFF2-40B4-BE49-F238E27FC236}">
                <a16:creationId xmlns:a16="http://schemas.microsoft.com/office/drawing/2014/main" id="{40DBE1F6-13E8-429D-BE7B-A1E67711687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8C535D6-BA54-43D2-AF53-6276400D1F6A}"/>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37067164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A35BCD-72D2-4DC9-97DB-662A228080B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93A6FFDD-E74C-46F3-B024-FA90A88D36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BA7362A6-9FAE-4ED8-801B-C102CB2EB9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2D1B9005-26C7-47F0-9CA7-C1C2AC5CCAE3}"/>
              </a:ext>
            </a:extLst>
          </p:cNvPr>
          <p:cNvSpPr>
            <a:spLocks noGrp="1"/>
          </p:cNvSpPr>
          <p:nvPr>
            <p:ph type="dt" sz="half" idx="10"/>
          </p:nvPr>
        </p:nvSpPr>
        <p:spPr/>
        <p:txBody>
          <a:bodyPr/>
          <a:lstStyle/>
          <a:p>
            <a:fld id="{43DEA2F8-3FED-4C17-BD1F-AFF2BA33558A}" type="datetimeFigureOut">
              <a:rPr lang="cs-CZ" smtClean="0"/>
              <a:t>01.04.2020</a:t>
            </a:fld>
            <a:endParaRPr lang="cs-CZ"/>
          </a:p>
        </p:txBody>
      </p:sp>
      <p:sp>
        <p:nvSpPr>
          <p:cNvPr id="6" name="Zástupný symbol pro zápatí 5">
            <a:extLst>
              <a:ext uri="{FF2B5EF4-FFF2-40B4-BE49-F238E27FC236}">
                <a16:creationId xmlns:a16="http://schemas.microsoft.com/office/drawing/2014/main" id="{2F3FCAE9-8E10-442C-922B-CD5191B947B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06FA8D4-CB07-4D1A-8A8A-373745179280}"/>
              </a:ext>
            </a:extLst>
          </p:cNvPr>
          <p:cNvSpPr>
            <a:spLocks noGrp="1"/>
          </p:cNvSpPr>
          <p:nvPr>
            <p:ph type="sldNum" sz="quarter" idx="12"/>
          </p:nvPr>
        </p:nvSpPr>
        <p:spPr/>
        <p:txBody>
          <a:bodyPr/>
          <a:lstStyle/>
          <a:p>
            <a:fld id="{C0A8C06F-5C25-4DD0-A16A-64A539A679AA}" type="slidenum">
              <a:rPr lang="cs-CZ" smtClean="0"/>
              <a:t>‹#›</a:t>
            </a:fld>
            <a:endParaRPr lang="cs-CZ"/>
          </a:p>
        </p:txBody>
      </p:sp>
    </p:spTree>
    <p:extLst>
      <p:ext uri="{BB962C8B-B14F-4D97-AF65-F5344CB8AC3E}">
        <p14:creationId xmlns:p14="http://schemas.microsoft.com/office/powerpoint/2010/main" val="24063529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000">
              <a:srgbClr val="7030A0"/>
            </a:gs>
            <a:gs pos="51000">
              <a:srgbClr val="CA91CA"/>
            </a:gs>
            <a:gs pos="89000">
              <a:schemeClr val="bg2">
                <a:lumMod val="90000"/>
              </a:schemeClr>
            </a:gs>
          </a:gsLst>
          <a:lin ang="2700000" scaled="1"/>
          <a:tileRect/>
        </a:grad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D7AB100-B7FC-44B8-AAF1-7A2E216B21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7E634759-6331-4CD4-95E4-A8BD5ED00F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9B9E855-4B32-4DF3-A7F0-269FD950DE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DEA2F8-3FED-4C17-BD1F-AFF2BA33558A}" type="datetimeFigureOut">
              <a:rPr lang="cs-CZ" smtClean="0"/>
              <a:t>01.04.2020</a:t>
            </a:fld>
            <a:endParaRPr lang="cs-CZ"/>
          </a:p>
        </p:txBody>
      </p:sp>
      <p:sp>
        <p:nvSpPr>
          <p:cNvPr id="5" name="Zástupný symbol pro zápatí 4">
            <a:extLst>
              <a:ext uri="{FF2B5EF4-FFF2-40B4-BE49-F238E27FC236}">
                <a16:creationId xmlns:a16="http://schemas.microsoft.com/office/drawing/2014/main" id="{4BA563F0-198E-48FE-8D35-A2BC9765CA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B95AC1A-978A-410C-8AB1-4A08DAB096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A8C06F-5C25-4DD0-A16A-64A539A679AA}" type="slidenum">
              <a:rPr lang="cs-CZ" smtClean="0"/>
              <a:t>‹#›</a:t>
            </a:fld>
            <a:endParaRPr lang="cs-CZ"/>
          </a:p>
        </p:txBody>
      </p:sp>
    </p:spTree>
    <p:extLst>
      <p:ext uri="{BB962C8B-B14F-4D97-AF65-F5344CB8AC3E}">
        <p14:creationId xmlns:p14="http://schemas.microsoft.com/office/powerpoint/2010/main" val="3001638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pravoesf.econ.muni.cz/"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ovéPole 6">
            <a:extLst>
              <a:ext uri="{FF2B5EF4-FFF2-40B4-BE49-F238E27FC236}">
                <a16:creationId xmlns:a16="http://schemas.microsoft.com/office/drawing/2014/main" id="{8D9350B9-9146-4956-9A58-A403A48666FF}"/>
              </a:ext>
            </a:extLst>
          </p:cNvPr>
          <p:cNvSpPr txBox="1"/>
          <p:nvPr/>
        </p:nvSpPr>
        <p:spPr>
          <a:xfrm>
            <a:off x="9902371" y="112815"/>
            <a:ext cx="3187700" cy="646331"/>
          </a:xfrm>
          <a:prstGeom prst="rect">
            <a:avLst/>
          </a:prstGeom>
          <a:noFill/>
        </p:spPr>
        <p:txBody>
          <a:bodyPr wrap="square" rtlCol="0">
            <a:spAutoFit/>
          </a:bodyPr>
          <a:lstStyle/>
          <a:p>
            <a:r>
              <a:rPr lang="cs-CZ" dirty="0"/>
              <a:t>Právo pro manažery</a:t>
            </a:r>
          </a:p>
          <a:p>
            <a:r>
              <a:rPr lang="cs-CZ" dirty="0"/>
              <a:t>kombi</a:t>
            </a:r>
          </a:p>
        </p:txBody>
      </p:sp>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315233" y="733256"/>
            <a:ext cx="9561534" cy="2387600"/>
          </a:xfrm>
        </p:spPr>
        <p:txBody>
          <a:bodyPr/>
          <a:lstStyle/>
          <a:p>
            <a:r>
              <a:rPr lang="cs-CZ" b="1" dirty="0"/>
              <a:t>Ochrana spotřebitele</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p:txBody>
          <a:bodyPr/>
          <a:lstStyle/>
          <a:p>
            <a:endParaRPr lang="cs-CZ" dirty="0"/>
          </a:p>
          <a:p>
            <a:r>
              <a:rPr lang="cs-CZ" dirty="0"/>
              <a:t>Mgr. Marek Pšenko</a:t>
            </a:r>
          </a:p>
        </p:txBody>
      </p:sp>
    </p:spTree>
    <p:extLst>
      <p:ext uri="{BB962C8B-B14F-4D97-AF65-F5344CB8AC3E}">
        <p14:creationId xmlns:p14="http://schemas.microsoft.com/office/powerpoint/2010/main" val="252268327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473312" y="30300"/>
            <a:ext cx="9144000" cy="2387600"/>
          </a:xfrm>
        </p:spPr>
        <p:txBody>
          <a:bodyPr>
            <a:normAutofit/>
          </a:bodyPr>
          <a:lstStyle/>
          <a:p>
            <a:r>
              <a:rPr lang="cs-CZ" sz="5400" b="1" dirty="0"/>
              <a:t>Odstoupení od smlouvy uzavírané distančním způsobem a mimo obchodní prostory</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2452575"/>
            <a:ext cx="11626825" cy="4375125"/>
          </a:xfrm>
        </p:spPr>
        <p:txBody>
          <a:bodyPr>
            <a:noAutofit/>
          </a:bodyPr>
          <a:lstStyle/>
          <a:p>
            <a:pPr marL="342900" indent="-342900" algn="just">
              <a:buFont typeface="Arial" panose="020B0604020202020204" pitchFamily="34" charset="0"/>
              <a:buChar char="•"/>
            </a:pPr>
            <a:r>
              <a:rPr lang="cs-CZ" sz="2800" dirty="0"/>
              <a:t>Do 14 kalendářních dnů, a to i bez uvedení důvodu.</a:t>
            </a:r>
          </a:p>
          <a:p>
            <a:pPr marL="342900" indent="-342900" algn="just">
              <a:buFont typeface="Arial" panose="020B0604020202020204" pitchFamily="34" charset="0"/>
              <a:buChar char="•"/>
            </a:pPr>
            <a:r>
              <a:rPr lang="cs-CZ" sz="2800" dirty="0"/>
              <a:t>Lhůta začíná běžet ode dne uzavření smlouvy, nebo</a:t>
            </a:r>
          </a:p>
          <a:p>
            <a:pPr marL="800100" lvl="1" indent="-342900" algn="just">
              <a:buFont typeface="Arial" panose="020B0604020202020204" pitchFamily="34" charset="0"/>
              <a:buChar char="•"/>
            </a:pPr>
            <a:r>
              <a:rPr lang="cs-CZ" sz="2800" dirty="0"/>
              <a:t>U kupní smlouvy - ode dne převzetí zboží</a:t>
            </a:r>
          </a:p>
          <a:p>
            <a:pPr marL="800100" lvl="1" indent="-342900" algn="just">
              <a:buFont typeface="Arial" panose="020B0604020202020204" pitchFamily="34" charset="0"/>
              <a:buChar char="•"/>
            </a:pPr>
            <a:r>
              <a:rPr lang="cs-CZ" sz="2800" dirty="0"/>
              <a:t>U smlouvy, jejímž předmětem je několik druhů zboží nebo dodání několika částí - ode dne převzetí poslední dodávky zboží</a:t>
            </a:r>
          </a:p>
          <a:p>
            <a:pPr marL="800100" lvl="1" indent="-342900" algn="just">
              <a:buFont typeface="Arial" panose="020B0604020202020204" pitchFamily="34" charset="0"/>
              <a:buChar char="•"/>
            </a:pPr>
            <a:r>
              <a:rPr lang="cs-CZ" sz="2800" dirty="0"/>
              <a:t>U smlouvy, jejímž předmětem je pravidelná opakovaná dodávka zboží – ode dne převzetí první dodávky zboží</a:t>
            </a:r>
          </a:p>
          <a:p>
            <a:pPr marL="342900" indent="-342900" algn="just">
              <a:buFont typeface="Arial" panose="020B0604020202020204" pitchFamily="34" charset="0"/>
              <a:buChar char="•"/>
            </a:pPr>
            <a:r>
              <a:rPr lang="cs-CZ" sz="2800" dirty="0"/>
              <a:t>Postačí odeslání odstoupení v zachované lhůtě</a:t>
            </a:r>
          </a:p>
        </p:txBody>
      </p:sp>
    </p:spTree>
    <p:extLst>
      <p:ext uri="{BB962C8B-B14F-4D97-AF65-F5344CB8AC3E}">
        <p14:creationId xmlns:p14="http://schemas.microsoft.com/office/powerpoint/2010/main" val="61757837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409756" y="-568814"/>
            <a:ext cx="9144000" cy="2387600"/>
          </a:xfrm>
        </p:spPr>
        <p:txBody>
          <a:bodyPr>
            <a:normAutofit/>
          </a:bodyPr>
          <a:lstStyle/>
          <a:p>
            <a:r>
              <a:rPr lang="cs-CZ" sz="5400" b="1" dirty="0"/>
              <a:t>Povinnost podnikatele poučit o možnosti odstoupení</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2452575"/>
            <a:ext cx="11626825" cy="4375125"/>
          </a:xfrm>
        </p:spPr>
        <p:txBody>
          <a:bodyPr>
            <a:noAutofit/>
          </a:bodyPr>
          <a:lstStyle/>
          <a:p>
            <a:pPr marL="342900" indent="-342900" algn="just">
              <a:buFont typeface="Arial" panose="020B0604020202020204" pitchFamily="34" charset="0"/>
              <a:buChar char="•"/>
            </a:pPr>
            <a:r>
              <a:rPr lang="cs-CZ" sz="2800" dirty="0"/>
              <a:t>Podnikatel má povinnost poučit spotřebitele o právu od smlouvy odstoupit.</a:t>
            </a:r>
          </a:p>
          <a:p>
            <a:pPr marL="342900" indent="-342900" algn="just">
              <a:buFont typeface="Arial" panose="020B0604020202020204" pitchFamily="34" charset="0"/>
              <a:buChar char="•"/>
            </a:pPr>
            <a:r>
              <a:rPr lang="cs-CZ" sz="2800" dirty="0"/>
              <a:t>Pokud tak neučiní, prodlužuje se lhůta pro odstoupení o rok.</a:t>
            </a:r>
          </a:p>
          <a:p>
            <a:pPr marL="342900" indent="-342900" algn="just">
              <a:buFont typeface="Arial" panose="020B0604020202020204" pitchFamily="34" charset="0"/>
              <a:buChar char="•"/>
            </a:pPr>
            <a:r>
              <a:rPr lang="cs-CZ" sz="2800" dirty="0"/>
              <a:t>Podnikatel tuto svou povinnost spotřebitele poučit může splnit dodatečně -&gt; následující den poté začíná běžet čtrnáctidenní lhůta</a:t>
            </a:r>
          </a:p>
        </p:txBody>
      </p:sp>
    </p:spTree>
    <p:extLst>
      <p:ext uri="{BB962C8B-B14F-4D97-AF65-F5344CB8AC3E}">
        <p14:creationId xmlns:p14="http://schemas.microsoft.com/office/powerpoint/2010/main" val="227044132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409756" y="-568814"/>
            <a:ext cx="9144000" cy="2387600"/>
          </a:xfrm>
        </p:spPr>
        <p:txBody>
          <a:bodyPr>
            <a:normAutofit/>
          </a:bodyPr>
          <a:lstStyle/>
          <a:p>
            <a:r>
              <a:rPr lang="cs-CZ" sz="5400" b="1" dirty="0"/>
              <a:t>Informační povinnost podnikatele</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2452575"/>
            <a:ext cx="11626825" cy="4375125"/>
          </a:xfrm>
        </p:spPr>
        <p:txBody>
          <a:bodyPr>
            <a:noAutofit/>
          </a:bodyPr>
          <a:lstStyle/>
          <a:p>
            <a:pPr marL="342900" indent="-342900" algn="just">
              <a:buFont typeface="Arial" panose="020B0604020202020204" pitchFamily="34" charset="0"/>
              <a:buChar char="•"/>
            </a:pPr>
            <a:r>
              <a:rPr lang="cs-CZ" sz="2800" dirty="0"/>
              <a:t>Veškerá sdělení vůči spotřebiteli musí podnikatel učinit jasně a srozumitelně v jazyce, ve kterém se uzavírá smlouva.</a:t>
            </a:r>
          </a:p>
          <a:p>
            <a:pPr marL="457200" indent="-457200" algn="just">
              <a:buFont typeface="Arial" panose="020B0604020202020204" pitchFamily="34" charset="0"/>
              <a:buChar char="•"/>
            </a:pPr>
            <a:r>
              <a:rPr lang="cs-CZ" sz="2800" dirty="0"/>
              <a:t>Informační povinnost podnikatele např. o:</a:t>
            </a:r>
          </a:p>
          <a:p>
            <a:pPr marL="914400" lvl="1" indent="-457200" algn="just">
              <a:buFont typeface="Arial" panose="020B0604020202020204" pitchFamily="34" charset="0"/>
              <a:buChar char="•"/>
            </a:pPr>
            <a:r>
              <a:rPr lang="cs-CZ" sz="2400" dirty="0"/>
              <a:t>Totožnosti a kontaktních údajích podnikatele</a:t>
            </a:r>
          </a:p>
          <a:p>
            <a:pPr marL="914400" lvl="1" indent="-457200" algn="just">
              <a:buFont typeface="Arial" panose="020B0604020202020204" pitchFamily="34" charset="0"/>
              <a:buChar char="•"/>
            </a:pPr>
            <a:r>
              <a:rPr lang="cs-CZ" sz="2400" dirty="0"/>
              <a:t>Označení zboží a služeb</a:t>
            </a:r>
          </a:p>
          <a:p>
            <a:pPr marL="914400" lvl="1" indent="-457200" algn="just">
              <a:buFont typeface="Arial" panose="020B0604020202020204" pitchFamily="34" charset="0"/>
              <a:buChar char="•"/>
            </a:pPr>
            <a:r>
              <a:rPr lang="cs-CZ" sz="2400" dirty="0"/>
              <a:t>Ceně a způsobu platby</a:t>
            </a:r>
          </a:p>
          <a:p>
            <a:pPr marL="914400" lvl="1" indent="-457200" algn="just">
              <a:buFont typeface="Arial" panose="020B0604020202020204" pitchFamily="34" charset="0"/>
              <a:buChar char="•"/>
            </a:pPr>
            <a:r>
              <a:rPr lang="cs-CZ" sz="2400" dirty="0"/>
              <a:t>Nákladech na dodání právech vznikajících při vadném plnění</a:t>
            </a:r>
          </a:p>
          <a:p>
            <a:pPr marL="914400" lvl="1" indent="-457200" algn="just">
              <a:buFont typeface="Arial" panose="020B0604020202020204" pitchFamily="34" charset="0"/>
              <a:buChar char="•"/>
            </a:pPr>
            <a:r>
              <a:rPr lang="cs-CZ" sz="2400" dirty="0"/>
              <a:t>Podmínkách ukončení závazku</a:t>
            </a:r>
            <a:endParaRPr lang="cs-CZ" sz="2800" dirty="0"/>
          </a:p>
          <a:p>
            <a:pPr marL="342900" indent="-342900" algn="just">
              <a:buFont typeface="Arial" panose="020B0604020202020204" pitchFamily="34" charset="0"/>
              <a:buChar char="•"/>
            </a:pPr>
            <a:r>
              <a:rPr lang="cs-CZ" sz="2800" dirty="0"/>
              <a:t>=&gt; Právo spotřebitele odstoupit od smlouvy (ne neplatnost!)</a:t>
            </a:r>
          </a:p>
        </p:txBody>
      </p:sp>
    </p:spTree>
    <p:extLst>
      <p:ext uri="{BB962C8B-B14F-4D97-AF65-F5344CB8AC3E}">
        <p14:creationId xmlns:p14="http://schemas.microsoft.com/office/powerpoint/2010/main" val="25301659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409756" y="-568814"/>
            <a:ext cx="9144000" cy="2387600"/>
          </a:xfrm>
        </p:spPr>
        <p:txBody>
          <a:bodyPr>
            <a:normAutofit/>
          </a:bodyPr>
          <a:lstStyle/>
          <a:p>
            <a:r>
              <a:rPr lang="cs-CZ" sz="5400" b="1" dirty="0"/>
              <a:t>Výklad nejpříznivější pro spotřebitele</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2452575"/>
            <a:ext cx="11626825" cy="4375125"/>
          </a:xfrm>
        </p:spPr>
        <p:txBody>
          <a:bodyPr>
            <a:noAutofit/>
          </a:bodyPr>
          <a:lstStyle/>
          <a:p>
            <a:pPr marL="342900" indent="-342900" algn="just">
              <a:buFont typeface="Arial" panose="020B0604020202020204" pitchFamily="34" charset="0"/>
              <a:buChar char="•"/>
            </a:pPr>
            <a:r>
              <a:rPr lang="cs-CZ" sz="2800" dirty="0"/>
              <a:t>Lze-li obsah smlouvy vyložit různým způsobem, použije se výklad pro spotřebitele nejpříznivější.</a:t>
            </a:r>
          </a:p>
          <a:p>
            <a:pPr marL="342900" indent="-342900" algn="just">
              <a:buFont typeface="Arial" panose="020B0604020202020204" pitchFamily="34" charset="0"/>
              <a:buChar char="•"/>
            </a:pPr>
            <a:r>
              <a:rPr lang="cs-CZ" sz="2800" dirty="0"/>
              <a:t>K ujednáním odchylujícím se od ustanovení zákona stanovených k ochraně spotřebitelů se nepřihlíží</a:t>
            </a:r>
          </a:p>
          <a:p>
            <a:pPr marL="342900" indent="-342900" algn="just">
              <a:buFont typeface="Arial" panose="020B0604020202020204" pitchFamily="34" charset="0"/>
              <a:buChar char="•"/>
            </a:pPr>
            <a:r>
              <a:rPr lang="cs-CZ" sz="2800" dirty="0"/>
              <a:t>To platí i v případě, že se spotřebitel vzdá zvláštního práva, které mu zákon poskytuje.</a:t>
            </a:r>
          </a:p>
        </p:txBody>
      </p:sp>
    </p:spTree>
    <p:extLst>
      <p:ext uri="{BB962C8B-B14F-4D97-AF65-F5344CB8AC3E}">
        <p14:creationId xmlns:p14="http://schemas.microsoft.com/office/powerpoint/2010/main" val="364146255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409756" y="-568814"/>
            <a:ext cx="9144000" cy="2387600"/>
          </a:xfrm>
        </p:spPr>
        <p:txBody>
          <a:bodyPr>
            <a:normAutofit/>
          </a:bodyPr>
          <a:lstStyle/>
          <a:p>
            <a:r>
              <a:rPr lang="cs-CZ" sz="5400" b="1" dirty="0"/>
              <a:t>Zákaz nepřiměřených ujednání</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2452575"/>
            <a:ext cx="11626825" cy="4375125"/>
          </a:xfrm>
        </p:spPr>
        <p:txBody>
          <a:bodyPr>
            <a:noAutofit/>
          </a:bodyPr>
          <a:lstStyle/>
          <a:p>
            <a:pPr marL="457200" indent="-457200" algn="just">
              <a:buFont typeface="Arial" panose="020B0604020202020204" pitchFamily="34" charset="0"/>
              <a:buChar char="•"/>
            </a:pPr>
            <a:r>
              <a:rPr lang="cs-CZ" sz="2800" dirty="0"/>
              <a:t>Ujednání, která zakládají v rozporu s požadavkem přiměřenosti významnou nerovnováhu práv a povinností stran v neprospěch spotřebitele.</a:t>
            </a:r>
          </a:p>
          <a:p>
            <a:pPr marL="457200" indent="-457200" algn="just">
              <a:buFont typeface="Arial" panose="020B0604020202020204" pitchFamily="34" charset="0"/>
              <a:buChar char="•"/>
            </a:pPr>
            <a:r>
              <a:rPr lang="cs-CZ" sz="2800" dirty="0"/>
              <a:t>Neplatí pro ujednání o předmětu nebo ceně, pokud jsou spotřebiteli poskytnuty jasným a srozumitelným způsobem.</a:t>
            </a:r>
          </a:p>
          <a:p>
            <a:pPr marL="457200" indent="-457200" algn="just">
              <a:buFont typeface="Arial" panose="020B0604020202020204" pitchFamily="34" charset="0"/>
              <a:buChar char="•"/>
            </a:pPr>
            <a:r>
              <a:rPr lang="cs-CZ" sz="2800" dirty="0"/>
              <a:t>K nepřiměřenému ujednání se nepřihlíží, ledaže se jej spotřebitel dovolá.</a:t>
            </a:r>
          </a:p>
          <a:p>
            <a:pPr marL="457200" indent="-457200" algn="just">
              <a:buFont typeface="Arial" panose="020B0604020202020204" pitchFamily="34" charset="0"/>
              <a:buChar char="•"/>
            </a:pPr>
            <a:r>
              <a:rPr lang="cs-CZ" sz="2800" dirty="0"/>
              <a:t>Zvlášť zakázané ujednání § 1814 NOZ – tzv. </a:t>
            </a:r>
            <a:r>
              <a:rPr lang="cs-CZ" sz="2800" dirty="0" err="1"/>
              <a:t>blacklist</a:t>
            </a:r>
            <a:r>
              <a:rPr lang="cs-CZ" sz="2800" dirty="0"/>
              <a:t>.</a:t>
            </a:r>
          </a:p>
        </p:txBody>
      </p:sp>
    </p:spTree>
    <p:extLst>
      <p:ext uri="{BB962C8B-B14F-4D97-AF65-F5344CB8AC3E}">
        <p14:creationId xmlns:p14="http://schemas.microsoft.com/office/powerpoint/2010/main" val="31843758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409756" y="-568814"/>
            <a:ext cx="9144000" cy="2387600"/>
          </a:xfrm>
        </p:spPr>
        <p:txBody>
          <a:bodyPr>
            <a:normAutofit/>
          </a:bodyPr>
          <a:lstStyle/>
          <a:p>
            <a:r>
              <a:rPr lang="cs-CZ" sz="5400" b="1" dirty="0"/>
              <a:t>Neobjednané zboží</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2452575"/>
            <a:ext cx="11626825" cy="4375125"/>
          </a:xfrm>
        </p:spPr>
        <p:txBody>
          <a:bodyPr>
            <a:noAutofit/>
          </a:bodyPr>
          <a:lstStyle/>
          <a:p>
            <a:pPr marL="457200" indent="-457200" algn="just">
              <a:buFont typeface="Arial" panose="020B0604020202020204" pitchFamily="34" charset="0"/>
              <a:buChar char="•"/>
            </a:pPr>
            <a:r>
              <a:rPr lang="cs-CZ" sz="2800" dirty="0"/>
              <a:t>Spotřebitel není povinen zboží převzít</a:t>
            </a:r>
            <a:endParaRPr lang="cs-CZ" altLang="cs-CZ" sz="2800" dirty="0"/>
          </a:p>
          <a:p>
            <a:pPr marL="457200" indent="-457200" algn="just">
              <a:buFont typeface="Arial" panose="020B0604020202020204" pitchFamily="34" charset="0"/>
              <a:buChar char="•"/>
            </a:pPr>
            <a:r>
              <a:rPr lang="cs-CZ" altLang="cs-CZ" sz="2800" dirty="0"/>
              <a:t>Spotřebitel není povinen na své náklady podnikateli vnucené zboží vracet, nic platit, ani jej nějakým způsobem vyrozumívat</a:t>
            </a:r>
          </a:p>
          <a:p>
            <a:pPr marL="457200" indent="-457200" algn="just">
              <a:buFont typeface="Arial" panose="020B0604020202020204" pitchFamily="34" charset="0"/>
              <a:buChar char="•"/>
            </a:pPr>
            <a:r>
              <a:rPr lang="cs-CZ" altLang="cs-CZ" sz="2800" dirty="0"/>
              <a:t>Na spotřebitele se hledí jako na poctivého držitele</a:t>
            </a:r>
          </a:p>
          <a:p>
            <a:pPr marL="457200" indent="-457200" algn="just">
              <a:buFont typeface="Arial" panose="020B0604020202020204" pitchFamily="34" charset="0"/>
              <a:buChar char="•"/>
            </a:pPr>
            <a:r>
              <a:rPr lang="cs-CZ" sz="2800" dirty="0"/>
              <a:t>Zasílání nevyžádaného zboží a následné vymáhání platby za toto zboží je zároveň zakázanou agresivní obchodní praktikou</a:t>
            </a:r>
            <a:endParaRPr lang="cs-CZ" altLang="cs-CZ" sz="2800" dirty="0"/>
          </a:p>
        </p:txBody>
      </p:sp>
    </p:spTree>
    <p:extLst>
      <p:ext uri="{BB962C8B-B14F-4D97-AF65-F5344CB8AC3E}">
        <p14:creationId xmlns:p14="http://schemas.microsoft.com/office/powerpoint/2010/main" val="356440025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409756" y="-568814"/>
            <a:ext cx="9144000" cy="2387600"/>
          </a:xfrm>
        </p:spPr>
        <p:txBody>
          <a:bodyPr>
            <a:normAutofit/>
          </a:bodyPr>
          <a:lstStyle/>
          <a:p>
            <a:r>
              <a:rPr lang="cs-CZ" sz="5400" b="1" dirty="0"/>
              <a:t>Nekalé obchodní praktiky</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2452575"/>
            <a:ext cx="11626825" cy="4375125"/>
          </a:xfrm>
        </p:spPr>
        <p:txBody>
          <a:bodyPr>
            <a:noAutofit/>
          </a:bodyPr>
          <a:lstStyle/>
          <a:p>
            <a:pPr marL="457200" indent="-457200" algn="just">
              <a:buFont typeface="Arial" panose="020B0604020202020204" pitchFamily="34" charset="0"/>
              <a:buChar char="•"/>
            </a:pPr>
            <a:r>
              <a:rPr lang="cs-CZ" sz="2800" dirty="0"/>
              <a:t>Je-li jednání podnikatele vůči spotřebiteli v rozporu s požadavky odborné péče a je způsobilé podstatně ovlivnit jeho rozhodování tak, že může učinit obchodní rozhodnutí, které by jinak neučinil</a:t>
            </a:r>
          </a:p>
          <a:p>
            <a:pPr marL="457200" indent="-457200" algn="just">
              <a:buFont typeface="Arial" panose="020B0604020202020204" pitchFamily="34" charset="0"/>
              <a:buChar char="•"/>
            </a:pPr>
            <a:r>
              <a:rPr lang="cs-CZ" sz="2800" dirty="0"/>
              <a:t>Zejména klamavé a agresivní obchodní praktiky</a:t>
            </a:r>
          </a:p>
        </p:txBody>
      </p:sp>
    </p:spTree>
    <p:extLst>
      <p:ext uri="{BB962C8B-B14F-4D97-AF65-F5344CB8AC3E}">
        <p14:creationId xmlns:p14="http://schemas.microsoft.com/office/powerpoint/2010/main" val="42242235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346200" y="-1163500"/>
            <a:ext cx="9144000" cy="2387600"/>
          </a:xfrm>
        </p:spPr>
        <p:txBody>
          <a:bodyPr>
            <a:normAutofit/>
          </a:bodyPr>
          <a:lstStyle/>
          <a:p>
            <a:r>
              <a:rPr lang="cs-CZ" sz="5400" b="1" dirty="0"/>
              <a:t>Klamavé obchodní praktiky</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1347834"/>
            <a:ext cx="11626825" cy="4375125"/>
          </a:xfrm>
        </p:spPr>
        <p:txBody>
          <a:bodyPr>
            <a:noAutofit/>
          </a:bodyPr>
          <a:lstStyle/>
          <a:p>
            <a:pPr marL="342900" lvl="0" indent="-342900" algn="just">
              <a:buFont typeface="Arial" panose="020B0604020202020204" pitchFamily="34" charset="0"/>
              <a:buChar char="•"/>
            </a:pPr>
            <a:r>
              <a:rPr lang="cs-CZ" dirty="0"/>
              <a:t>Je-li při ní užit nepravdivý údaj,</a:t>
            </a:r>
          </a:p>
          <a:p>
            <a:pPr marL="342900" lvl="0" indent="-342900" algn="just">
              <a:buFont typeface="Arial" panose="020B0604020202020204" pitchFamily="34" charset="0"/>
              <a:buChar char="•"/>
            </a:pPr>
            <a:r>
              <a:rPr lang="cs-CZ" dirty="0"/>
              <a:t>Je-li důležitý údaj sám o sobě pravdivý, ale může uvést spotřebitele v omyl vzhledem k okolnostem a souvislostem, za nichž byl užit,</a:t>
            </a:r>
          </a:p>
          <a:p>
            <a:pPr marL="342900" lvl="0" indent="-342900" algn="just">
              <a:buFont typeface="Arial" panose="020B0604020202020204" pitchFamily="34" charset="0"/>
              <a:buChar char="•"/>
            </a:pPr>
            <a:r>
              <a:rPr lang="cs-CZ" dirty="0"/>
              <a:t>Opomene-li podnikatel uvést důležitý údaj, jenž s přihlédnutím ke všem okolnostem lze po podnikateli spravedlivě požadovat; za opomenutí se považuje též uvedení důležitého údaje nesrozumitelným nebo nejednoznačným způsobem, nebo</a:t>
            </a:r>
          </a:p>
          <a:p>
            <a:pPr marL="342900" lvl="0" indent="-342900" algn="just">
              <a:buFont typeface="Arial" panose="020B0604020202020204" pitchFamily="34" charset="0"/>
              <a:buChar char="•"/>
            </a:pPr>
            <a:r>
              <a:rPr lang="cs-CZ" dirty="0"/>
              <a:t>Vede-li způsob prezentace výrobku či služby, včetně srovnávací reklamy, nebo jejich uvádění na trh k záměně s jinými výrobky či službami, nebo rozlišovacími znaky jiného podnikatele,</a:t>
            </a:r>
          </a:p>
          <a:p>
            <a:pPr marL="342900" lvl="0" indent="-342900" algn="just">
              <a:buFont typeface="Arial" panose="020B0604020202020204" pitchFamily="34" charset="0"/>
              <a:buChar char="•"/>
            </a:pPr>
            <a:r>
              <a:rPr lang="cs-CZ" dirty="0"/>
              <a:t>Není-li dodržen závazek obsažený v kodexu chování, k jehož dodržování se podnikatel zavázal, jde-li o jednoznačný závazek, který lze ověřit, a podnikatel v obchodní praktice uvádí, že je vázán kodexem.</a:t>
            </a:r>
          </a:p>
          <a:p>
            <a:pPr marL="342900" lvl="0" indent="-342900" algn="just">
              <a:buFont typeface="Arial" panose="020B0604020202020204" pitchFamily="34" charset="0"/>
              <a:buChar char="•"/>
            </a:pPr>
            <a:r>
              <a:rPr lang="cs-CZ" dirty="0"/>
              <a:t>Také nabízení nebo prodej výrobků nebo služeb porušujících některá práva duševního vlastnictví</a:t>
            </a:r>
          </a:p>
        </p:txBody>
      </p:sp>
    </p:spTree>
    <p:extLst>
      <p:ext uri="{BB962C8B-B14F-4D97-AF65-F5344CB8AC3E}">
        <p14:creationId xmlns:p14="http://schemas.microsoft.com/office/powerpoint/2010/main" val="291476929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346200" y="-1163500"/>
            <a:ext cx="9144000" cy="2387600"/>
          </a:xfrm>
        </p:spPr>
        <p:txBody>
          <a:bodyPr>
            <a:normAutofit/>
          </a:bodyPr>
          <a:lstStyle/>
          <a:p>
            <a:r>
              <a:rPr lang="cs-CZ" sz="5400" b="1" dirty="0"/>
              <a:t>Agresivní obchodní praktiky</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1736141"/>
            <a:ext cx="11626825" cy="4375125"/>
          </a:xfrm>
        </p:spPr>
        <p:txBody>
          <a:bodyPr>
            <a:noAutofit/>
          </a:bodyPr>
          <a:lstStyle/>
          <a:p>
            <a:pPr marL="342900" indent="-342900" algn="just">
              <a:buFont typeface="Arial" panose="020B0604020202020204" pitchFamily="34" charset="0"/>
              <a:buChar char="•"/>
            </a:pPr>
            <a:r>
              <a:rPr lang="cs-CZ" dirty="0"/>
              <a:t>Svým obtěžováním, donucováním, včetně použití síly nebo nepatřičným ovlivňováním výrazně zhoršuje možnost svobodného rozhodnutí spotřebitele.</a:t>
            </a:r>
          </a:p>
          <a:p>
            <a:pPr marL="342900" indent="-342900" algn="just">
              <a:buFont typeface="Arial" panose="020B0604020202020204" pitchFamily="34" charset="0"/>
              <a:buChar char="•"/>
            </a:pPr>
            <a:r>
              <a:rPr lang="cs-CZ" dirty="0"/>
              <a:t>Posuzuje se:</a:t>
            </a:r>
          </a:p>
          <a:p>
            <a:pPr marL="400050" lvl="1" algn="just"/>
            <a:r>
              <a:rPr lang="cs-CZ" dirty="0"/>
              <a:t>a.	načasování, místo a doba trvání obchodní praktiky,</a:t>
            </a:r>
          </a:p>
          <a:p>
            <a:pPr marL="400050" lvl="1" algn="just"/>
            <a:r>
              <a:rPr lang="cs-CZ" dirty="0"/>
              <a:t>b.	způsob jednání, jeho výhružnost a urážlivost,</a:t>
            </a:r>
          </a:p>
          <a:p>
            <a:pPr marL="400050" lvl="1" algn="just"/>
            <a:r>
              <a:rPr lang="cs-CZ" dirty="0"/>
              <a:t>c.	vědomé využití nepříznivé situace spotřebitele,</a:t>
            </a:r>
          </a:p>
          <a:p>
            <a:pPr marL="400050" lvl="1" algn="just"/>
            <a:r>
              <a:rPr lang="cs-CZ" dirty="0"/>
              <a:t>d.	nepřiměřené překážky pro uplatnění práv spotřebitele, nebo</a:t>
            </a:r>
          </a:p>
          <a:p>
            <a:pPr marL="400050" lvl="1" algn="just"/>
            <a:r>
              <a:rPr lang="cs-CZ" dirty="0"/>
              <a:t>e.	hrozba protiprávním jednáním</a:t>
            </a:r>
          </a:p>
        </p:txBody>
      </p:sp>
    </p:spTree>
    <p:extLst>
      <p:ext uri="{BB962C8B-B14F-4D97-AF65-F5344CB8AC3E}">
        <p14:creationId xmlns:p14="http://schemas.microsoft.com/office/powerpoint/2010/main" val="93822435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219256" y="-617469"/>
            <a:ext cx="9144000" cy="2387600"/>
          </a:xfrm>
        </p:spPr>
        <p:txBody>
          <a:bodyPr>
            <a:normAutofit/>
          </a:bodyPr>
          <a:lstStyle/>
          <a:p>
            <a:r>
              <a:rPr lang="pl-PL" sz="5400" b="1" dirty="0"/>
              <a:t>Kupní smlouva a odpovědnost za vady, reklamace</a:t>
            </a:r>
            <a:endParaRPr lang="cs-CZ" sz="5400" b="1" dirty="0"/>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1944210"/>
            <a:ext cx="11626825" cy="4375125"/>
          </a:xfrm>
        </p:spPr>
        <p:txBody>
          <a:bodyPr>
            <a:noAutofit/>
          </a:bodyPr>
          <a:lstStyle/>
          <a:p>
            <a:pPr marL="457200" indent="-457200" algn="just">
              <a:buFont typeface="Arial" panose="020B0604020202020204" pitchFamily="34" charset="0"/>
              <a:buChar char="•"/>
            </a:pPr>
            <a:r>
              <a:rPr lang="cs-CZ" sz="2800" dirty="0"/>
              <a:t>Prodávající se zavazuje, že kupujícímu odevzdá věc, která je předmětem koupě, a umožní mu nabýt vlastnické právo k ní</a:t>
            </a:r>
          </a:p>
          <a:p>
            <a:pPr marL="457200" indent="-457200" algn="just">
              <a:buFont typeface="Arial" panose="020B0604020202020204" pitchFamily="34" charset="0"/>
              <a:buChar char="•"/>
            </a:pPr>
            <a:r>
              <a:rPr lang="cs-CZ" sz="2800" dirty="0"/>
              <a:t>Kupující se zavazuje, že věc převezme a zaplatí prodávajícímu kupní cenu</a:t>
            </a:r>
          </a:p>
          <a:p>
            <a:pPr marL="457200" indent="-457200" algn="just">
              <a:buFont typeface="Arial" panose="020B0604020202020204" pitchFamily="34" charset="0"/>
              <a:buChar char="•"/>
            </a:pPr>
            <a:r>
              <a:rPr lang="cs-CZ" sz="2800" dirty="0"/>
              <a:t>Prodávající odpovídá za to, že věc nemá v okamžiku prodeje vady</a:t>
            </a:r>
          </a:p>
          <a:p>
            <a:pPr marL="457200" indent="-457200" algn="just">
              <a:buFont typeface="Arial" panose="020B0604020202020204" pitchFamily="34" charset="0"/>
              <a:buChar char="•"/>
            </a:pPr>
            <a:r>
              <a:rPr lang="cs-CZ" sz="2800" dirty="0"/>
              <a:t>Věc je považována za vadnou, pokud kupující neobdrží ujednané množství, jakost a provedení</a:t>
            </a:r>
          </a:p>
          <a:p>
            <a:pPr marL="457200" indent="-457200" algn="just">
              <a:buFont typeface="Arial" panose="020B0604020202020204" pitchFamily="34" charset="0"/>
              <a:buChar char="•"/>
            </a:pPr>
            <a:r>
              <a:rPr lang="cs-CZ" sz="2800" dirty="0"/>
              <a:t>Vadná je i věc, která neodpovídá vzorku</a:t>
            </a:r>
          </a:p>
          <a:p>
            <a:pPr marL="457200" indent="-457200" algn="just">
              <a:buFont typeface="Arial" panose="020B0604020202020204" pitchFamily="34" charset="0"/>
              <a:buChar char="•"/>
            </a:pPr>
            <a:r>
              <a:rPr lang="cs-CZ" sz="2800" dirty="0"/>
              <a:t>Reklamace – uplatnění vady u prodávajícího, prodávající vadu posoudí, uzná svojí odpovědnost či nikoliv, </a:t>
            </a:r>
            <a:r>
              <a:rPr lang="cs-CZ" sz="2800" u="sng" dirty="0"/>
              <a:t>vyrozumí spotřebitele</a:t>
            </a:r>
            <a:r>
              <a:rPr lang="cs-CZ" sz="2800" dirty="0"/>
              <a:t>, předává věc zpět/jiné řešení.</a:t>
            </a:r>
            <a:endParaRPr lang="cs-CZ" sz="2800" u="sng" dirty="0"/>
          </a:p>
        </p:txBody>
      </p:sp>
    </p:spTree>
    <p:extLst>
      <p:ext uri="{BB962C8B-B14F-4D97-AF65-F5344CB8AC3E}">
        <p14:creationId xmlns:p14="http://schemas.microsoft.com/office/powerpoint/2010/main" val="16886784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315233" y="-521612"/>
            <a:ext cx="9561534" cy="2387600"/>
          </a:xfrm>
        </p:spPr>
        <p:txBody>
          <a:bodyPr/>
          <a:lstStyle/>
          <a:p>
            <a:r>
              <a:rPr lang="cs-CZ" b="1" dirty="0"/>
              <a:t>Doporučení ke studiu</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1524000" y="1865988"/>
            <a:ext cx="9144000" cy="4641816"/>
          </a:xfrm>
        </p:spPr>
        <p:txBody>
          <a:bodyPr>
            <a:normAutofit/>
          </a:bodyPr>
          <a:lstStyle/>
          <a:p>
            <a:pPr algn="just"/>
            <a:endParaRPr lang="cs-CZ" dirty="0"/>
          </a:p>
          <a:p>
            <a:pPr marL="342900" indent="-342900" algn="just">
              <a:buFontTx/>
              <a:buChar char="-"/>
            </a:pPr>
            <a:r>
              <a:rPr lang="cs-CZ" dirty="0"/>
              <a:t>Tato prezentace</a:t>
            </a:r>
          </a:p>
          <a:p>
            <a:pPr marL="342900" indent="-342900" algn="just">
              <a:buFontTx/>
              <a:buChar char="-"/>
            </a:pPr>
            <a:r>
              <a:rPr lang="cs-CZ" u="sng" dirty="0"/>
              <a:t>Zákon č. 89/2012 Sb., občanský zákoník</a:t>
            </a:r>
          </a:p>
          <a:p>
            <a:pPr marL="342900" indent="-342900" algn="just">
              <a:buFontTx/>
              <a:buChar char="-"/>
            </a:pPr>
            <a:r>
              <a:rPr lang="cs-CZ" dirty="0"/>
              <a:t>Zákon č. 634/1992 Sb., o ochraně spotřebitele</a:t>
            </a:r>
          </a:p>
          <a:p>
            <a:pPr marL="342900" indent="-342900" algn="just">
              <a:buFontTx/>
              <a:buChar char="-"/>
            </a:pPr>
            <a:r>
              <a:rPr lang="cs-CZ" dirty="0"/>
              <a:t>Studijní texty dostupné na </a:t>
            </a:r>
            <a:r>
              <a:rPr lang="pl-PL" i="1" dirty="0">
                <a:hlinkClick r:id="rId2"/>
              </a:rPr>
              <a:t>http://pravoesf.econ.muni.cz/</a:t>
            </a:r>
            <a:endParaRPr lang="pl-PL" i="1" dirty="0"/>
          </a:p>
          <a:p>
            <a:pPr marL="800100" lvl="1" indent="-342900" algn="just">
              <a:buFontTx/>
              <a:buChar char="-"/>
            </a:pPr>
            <a:r>
              <a:rPr lang="cs-CZ" i="1" dirty="0" err="1"/>
              <a:t>Foltas</a:t>
            </a:r>
            <a:r>
              <a:rPr lang="cs-CZ" i="1" dirty="0"/>
              <a:t>, T: Základy práva. Kap. II.1. Systematika, předmět, zásady.</a:t>
            </a:r>
          </a:p>
          <a:p>
            <a:pPr marL="800100" lvl="1" indent="-342900" algn="just">
              <a:buFontTx/>
              <a:buChar char="-"/>
            </a:pPr>
            <a:r>
              <a:rPr lang="cs-CZ" i="1" dirty="0" err="1"/>
              <a:t>Hlouch</a:t>
            </a:r>
            <a:r>
              <a:rPr lang="cs-CZ" i="1" dirty="0"/>
              <a:t>, L: Základy práva. Kap. III.3 Spotřebitelské smlouvy</a:t>
            </a:r>
          </a:p>
          <a:p>
            <a:pPr lvl="1" algn="just"/>
            <a:endParaRPr lang="cs-CZ" i="1" dirty="0"/>
          </a:p>
          <a:p>
            <a:pPr lvl="1" algn="just"/>
            <a:r>
              <a:rPr lang="cs-CZ" i="1" dirty="0"/>
              <a:t>a další </a:t>
            </a:r>
            <a:r>
              <a:rPr lang="cs-CZ" i="1" dirty="0" err="1"/>
              <a:t>tématicky</a:t>
            </a:r>
            <a:r>
              <a:rPr lang="cs-CZ" i="1" dirty="0"/>
              <a:t> odpovídající studijní texty k nalezení tamtéž.</a:t>
            </a:r>
            <a:endParaRPr lang="cs-CZ" dirty="0"/>
          </a:p>
        </p:txBody>
      </p:sp>
    </p:spTree>
    <p:extLst>
      <p:ext uri="{BB962C8B-B14F-4D97-AF65-F5344CB8AC3E}">
        <p14:creationId xmlns:p14="http://schemas.microsoft.com/office/powerpoint/2010/main" val="30025342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219256" y="-655135"/>
            <a:ext cx="9144000" cy="2387600"/>
          </a:xfrm>
        </p:spPr>
        <p:txBody>
          <a:bodyPr>
            <a:normAutofit/>
          </a:bodyPr>
          <a:lstStyle/>
          <a:p>
            <a:r>
              <a:rPr lang="cs-CZ" sz="5400" b="1" dirty="0"/>
              <a:t>Podstatné porušení smlouvy</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2452575"/>
            <a:ext cx="11626825" cy="4375125"/>
          </a:xfrm>
        </p:spPr>
        <p:txBody>
          <a:bodyPr>
            <a:noAutofit/>
          </a:bodyPr>
          <a:lstStyle/>
          <a:p>
            <a:pPr marL="457200" indent="-457200" algn="just">
              <a:buFont typeface="Arial" panose="020B0604020202020204" pitchFamily="34" charset="0"/>
              <a:buChar char="•"/>
            </a:pPr>
            <a:r>
              <a:rPr lang="cs-CZ" sz="2800" dirty="0"/>
              <a:t>Podstatným porušením smlouvy se rozumí takové porušení povinnosti, tj. prodej věci s tak závažnou vadou, o němž prodávající již při uzavření kupní smlouvy věděl nebo musel vědět, že kupující by kupní smlouvu neuzavřel, pokud by takové porušení (vadu) předvídal.</a:t>
            </a:r>
          </a:p>
          <a:p>
            <a:pPr marL="457200" indent="-457200" algn="just">
              <a:buFont typeface="Arial" panose="020B0604020202020204" pitchFamily="34" charset="0"/>
              <a:buChar char="•"/>
            </a:pPr>
            <a:endParaRPr lang="cs-CZ" sz="2800" dirty="0"/>
          </a:p>
        </p:txBody>
      </p:sp>
    </p:spTree>
    <p:extLst>
      <p:ext uri="{BB962C8B-B14F-4D97-AF65-F5344CB8AC3E}">
        <p14:creationId xmlns:p14="http://schemas.microsoft.com/office/powerpoint/2010/main" val="178438077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219256" y="-655135"/>
            <a:ext cx="9144000" cy="2387600"/>
          </a:xfrm>
        </p:spPr>
        <p:txBody>
          <a:bodyPr>
            <a:normAutofit/>
          </a:bodyPr>
          <a:lstStyle/>
          <a:p>
            <a:r>
              <a:rPr lang="cs-CZ" sz="5400" b="1" dirty="0"/>
              <a:t>Práva z vadného plnění – podstatné porušení smlouvy</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2452575"/>
            <a:ext cx="11626825" cy="4375125"/>
          </a:xfrm>
        </p:spPr>
        <p:txBody>
          <a:bodyPr>
            <a:noAutofit/>
          </a:bodyPr>
          <a:lstStyle/>
          <a:p>
            <a:pPr marL="457200" indent="-457200" algn="just">
              <a:buFont typeface="Arial" panose="020B0604020202020204" pitchFamily="34" charset="0"/>
              <a:buChar char="•"/>
            </a:pPr>
            <a:r>
              <a:rPr lang="cs-CZ" sz="2800" dirty="0"/>
              <a:t>Odstranění vady dodáním nové věci bez vady nebo dodáním chybějící věci</a:t>
            </a:r>
          </a:p>
          <a:p>
            <a:pPr marL="457200" indent="-457200" algn="just">
              <a:buFont typeface="Arial" panose="020B0604020202020204" pitchFamily="34" charset="0"/>
              <a:buChar char="•"/>
            </a:pPr>
            <a:r>
              <a:rPr lang="cs-CZ" sz="2800" dirty="0"/>
              <a:t>Odstranění vady opravou věci</a:t>
            </a:r>
          </a:p>
          <a:p>
            <a:pPr marL="457200" indent="-457200" algn="just">
              <a:buFont typeface="Arial" panose="020B0604020202020204" pitchFamily="34" charset="0"/>
              <a:buChar char="•"/>
            </a:pPr>
            <a:r>
              <a:rPr lang="cs-CZ" sz="2800" dirty="0"/>
              <a:t>Přiměřená sleva z kupní ceny</a:t>
            </a:r>
          </a:p>
          <a:p>
            <a:pPr marL="457200" indent="-457200" algn="just">
              <a:buFont typeface="Arial" panose="020B0604020202020204" pitchFamily="34" charset="0"/>
              <a:buChar char="•"/>
            </a:pPr>
            <a:r>
              <a:rPr lang="cs-CZ" sz="2800" dirty="0"/>
              <a:t>Odstoupení od smlouvy</a:t>
            </a:r>
          </a:p>
          <a:p>
            <a:pPr marL="457200" indent="-457200" algn="just">
              <a:buFont typeface="Arial" panose="020B0604020202020204" pitchFamily="34" charset="0"/>
              <a:buChar char="•"/>
            </a:pPr>
            <a:r>
              <a:rPr lang="cs-CZ" sz="2800" dirty="0"/>
              <a:t>Pokud kupující nesdělí prodávajícímu výběr svého práva z vady prodané věci nejpozději bez zbytečného odkladu po oznámení vady prodávajícímu, má prodávající práva, jako kdyby došlo k nepodstatnému porušení kupní smlouvy (!!!)</a:t>
            </a:r>
          </a:p>
          <a:p>
            <a:pPr marL="457200" indent="-457200" algn="just">
              <a:buFont typeface="Arial" panose="020B0604020202020204" pitchFamily="34" charset="0"/>
              <a:buChar char="•"/>
            </a:pPr>
            <a:endParaRPr lang="cs-CZ" sz="2800" dirty="0"/>
          </a:p>
        </p:txBody>
      </p:sp>
    </p:spTree>
    <p:extLst>
      <p:ext uri="{BB962C8B-B14F-4D97-AF65-F5344CB8AC3E}">
        <p14:creationId xmlns:p14="http://schemas.microsoft.com/office/powerpoint/2010/main" val="24927016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219256" y="-655135"/>
            <a:ext cx="9144000" cy="2387600"/>
          </a:xfrm>
        </p:spPr>
        <p:txBody>
          <a:bodyPr>
            <a:normAutofit/>
          </a:bodyPr>
          <a:lstStyle/>
          <a:p>
            <a:r>
              <a:rPr lang="cs-CZ" sz="5400" b="1" dirty="0"/>
              <a:t>Práva z vadného plnění – nepodstatné porušení smlouvy</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2452575"/>
            <a:ext cx="11626825" cy="4375125"/>
          </a:xfrm>
        </p:spPr>
        <p:txBody>
          <a:bodyPr>
            <a:noAutofit/>
          </a:bodyPr>
          <a:lstStyle/>
          <a:p>
            <a:pPr marL="457200" indent="-457200" algn="just">
              <a:buFont typeface="Arial" panose="020B0604020202020204" pitchFamily="34" charset="0"/>
              <a:buChar char="•"/>
            </a:pPr>
            <a:r>
              <a:rPr lang="cs-CZ" sz="2800" dirty="0"/>
              <a:t>Právo na odstranění vady</a:t>
            </a:r>
          </a:p>
          <a:p>
            <a:pPr marL="457200" indent="-457200" algn="just">
              <a:buFont typeface="Arial" panose="020B0604020202020204" pitchFamily="34" charset="0"/>
              <a:buChar char="•"/>
            </a:pPr>
            <a:r>
              <a:rPr lang="cs-CZ" sz="2800" dirty="0"/>
              <a:t>Právo na přiměřenou slevu z kupní ceny</a:t>
            </a:r>
          </a:p>
          <a:p>
            <a:pPr marL="457200" indent="-457200" algn="just">
              <a:buFont typeface="Arial" panose="020B0604020202020204" pitchFamily="34" charset="0"/>
              <a:buChar char="•"/>
            </a:pPr>
            <a:endParaRPr lang="cs-CZ" sz="2800" dirty="0"/>
          </a:p>
        </p:txBody>
      </p:sp>
    </p:spTree>
    <p:extLst>
      <p:ext uri="{BB962C8B-B14F-4D97-AF65-F5344CB8AC3E}">
        <p14:creationId xmlns:p14="http://schemas.microsoft.com/office/powerpoint/2010/main" val="297207479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219256" y="-1007506"/>
            <a:ext cx="9144000" cy="2387600"/>
          </a:xfrm>
        </p:spPr>
        <p:txBody>
          <a:bodyPr>
            <a:normAutofit/>
          </a:bodyPr>
          <a:lstStyle/>
          <a:p>
            <a:r>
              <a:rPr lang="cs-CZ" sz="5400" b="1" dirty="0"/>
              <a:t>Záruka za jakost</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94241" y="1474734"/>
            <a:ext cx="11626825" cy="5196972"/>
          </a:xfrm>
        </p:spPr>
        <p:txBody>
          <a:bodyPr>
            <a:noAutofit/>
          </a:bodyPr>
          <a:lstStyle/>
          <a:p>
            <a:pPr marL="342900" indent="-342900" algn="just">
              <a:buFont typeface="Arial" panose="020B0604020202020204" pitchFamily="34" charset="0"/>
              <a:buChar char="•"/>
            </a:pPr>
            <a:r>
              <a:rPr lang="cs-CZ" sz="2500" dirty="0"/>
              <a:t>Prodávající se zavazuje, že věc bude po určitou dobu způsobilá k použití pro obvyklý účel nebo že si zachová obvyklé vlastnosti – JE NUTNÉ ROZLIŠOVAT ZÁRUKU A ZÁKONNOU ODPOVĚDNOST ZA VADY!</a:t>
            </a:r>
          </a:p>
          <a:p>
            <a:pPr marL="342900" indent="-342900" algn="just">
              <a:buFont typeface="Arial" panose="020B0604020202020204" pitchFamily="34" charset="0"/>
              <a:buChar char="•"/>
            </a:pPr>
            <a:r>
              <a:rPr lang="cs-CZ" sz="2500" dirty="0"/>
              <a:t>Může být poskytnuta i na jednotlivou součást věci</a:t>
            </a:r>
          </a:p>
          <a:p>
            <a:pPr marL="342900" indent="-342900" algn="just">
              <a:buFont typeface="Arial" panose="020B0604020202020204" pitchFamily="34" charset="0"/>
              <a:buChar char="•"/>
            </a:pPr>
            <a:r>
              <a:rPr lang="cs-CZ" sz="2500" dirty="0"/>
              <a:t>Záruční doba běží od odevzdání věci kupujícímu (v případě odeslání - od dojití věci do místa určení)</a:t>
            </a:r>
          </a:p>
          <a:p>
            <a:pPr marL="342900" indent="-342900" algn="just">
              <a:buFont typeface="Arial" panose="020B0604020202020204" pitchFamily="34" charset="0"/>
              <a:buChar char="•"/>
            </a:pPr>
            <a:r>
              <a:rPr lang="cs-CZ" sz="2500" dirty="0"/>
              <a:t>Kupující je oprávněn uplatnit právo z vady, která se vyskytne u spotřebního zboží v době dvaceti čtyř měsíců od převzetí – neplatí:</a:t>
            </a:r>
          </a:p>
          <a:p>
            <a:pPr marL="800100" lvl="1" indent="-342900" algn="just">
              <a:buFont typeface="Arial" panose="020B0604020202020204" pitchFamily="34" charset="0"/>
              <a:buChar char="•"/>
            </a:pPr>
            <a:r>
              <a:rPr lang="cs-CZ" sz="2500" i="1" dirty="0"/>
              <a:t>u věci prodávané za nižší cenu na vadu, pro kterou byla nižší cena ujednána,</a:t>
            </a:r>
            <a:endParaRPr lang="cs-CZ" sz="2500" dirty="0"/>
          </a:p>
          <a:p>
            <a:pPr marL="800100" lvl="1" indent="-342900" algn="just">
              <a:buFont typeface="Arial" panose="020B0604020202020204" pitchFamily="34" charset="0"/>
              <a:buChar char="•"/>
            </a:pPr>
            <a:r>
              <a:rPr lang="cs-CZ" sz="2500" i="1" dirty="0"/>
              <a:t>na opotřebení věci způsobené jejím obvyklým užíváním,</a:t>
            </a:r>
            <a:endParaRPr lang="cs-CZ" sz="2500" dirty="0"/>
          </a:p>
          <a:p>
            <a:pPr marL="800100" lvl="1" indent="-342900" algn="just">
              <a:buFont typeface="Arial" panose="020B0604020202020204" pitchFamily="34" charset="0"/>
              <a:buChar char="•"/>
            </a:pPr>
            <a:r>
              <a:rPr lang="cs-CZ" sz="2500" i="1" dirty="0"/>
              <a:t>u použité věci na vadu odpovídající míře používání nebo opotřebení, kterou věc měla při převzetí kupujícím, nebo</a:t>
            </a:r>
            <a:endParaRPr lang="cs-CZ" sz="2500" dirty="0"/>
          </a:p>
          <a:p>
            <a:pPr marL="800100" lvl="1" indent="-342900" algn="just">
              <a:buFont typeface="Arial" panose="020B0604020202020204" pitchFamily="34" charset="0"/>
              <a:buChar char="•"/>
            </a:pPr>
            <a:r>
              <a:rPr lang="cs-CZ" sz="2500" i="1" dirty="0"/>
              <a:t>vyplývá-li to z povahy věci</a:t>
            </a:r>
            <a:endParaRPr lang="cs-CZ" sz="2500" dirty="0"/>
          </a:p>
          <a:p>
            <a:pPr marL="457200" indent="-457200" algn="just">
              <a:buFont typeface="Arial" panose="020B0604020202020204" pitchFamily="34" charset="0"/>
              <a:buChar char="•"/>
            </a:pPr>
            <a:endParaRPr lang="cs-CZ" sz="2800" dirty="0"/>
          </a:p>
        </p:txBody>
      </p:sp>
    </p:spTree>
    <p:extLst>
      <p:ext uri="{BB962C8B-B14F-4D97-AF65-F5344CB8AC3E}">
        <p14:creationId xmlns:p14="http://schemas.microsoft.com/office/powerpoint/2010/main" val="137161438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219256" y="-1265237"/>
            <a:ext cx="9144000" cy="2387600"/>
          </a:xfrm>
        </p:spPr>
        <p:txBody>
          <a:bodyPr>
            <a:normAutofit/>
          </a:bodyPr>
          <a:lstStyle/>
          <a:p>
            <a:r>
              <a:rPr lang="cs-CZ" sz="5400" b="1" dirty="0"/>
              <a:t>Česká obchodní inspekce</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94241" y="1184996"/>
            <a:ext cx="11626825" cy="5196972"/>
          </a:xfrm>
        </p:spPr>
        <p:txBody>
          <a:bodyPr>
            <a:noAutofit/>
          </a:bodyPr>
          <a:lstStyle/>
          <a:p>
            <a:pPr marL="342900" indent="-342900" algn="just">
              <a:buFont typeface="Arial" panose="020B0604020202020204" pitchFamily="34" charset="0"/>
              <a:buChar char="•"/>
            </a:pPr>
            <a:r>
              <a:rPr lang="cs-CZ" sz="2000" b="1" dirty="0"/>
              <a:t>neoznačí zboží nebo nabízené služby cenami nebo je nesprávně účtuje</a:t>
            </a:r>
            <a:endParaRPr lang="cs-CZ" sz="2000" dirty="0"/>
          </a:p>
          <a:p>
            <a:pPr marL="342900" indent="-342900" algn="just">
              <a:buFont typeface="Arial" panose="020B0604020202020204" pitchFamily="34" charset="0"/>
              <a:buChar char="•"/>
            </a:pPr>
            <a:r>
              <a:rPr lang="cs-CZ" sz="2000" b="1" dirty="0"/>
              <a:t>nabízí neoznačené výrobky </a:t>
            </a:r>
            <a:r>
              <a:rPr lang="cs-CZ" sz="2000" dirty="0"/>
              <a:t>(např. textil, obuv nebo křišťálové sklo bez označení materiálového složení)</a:t>
            </a:r>
          </a:p>
          <a:p>
            <a:pPr marL="342900" indent="-342900" algn="just">
              <a:buFont typeface="Arial" panose="020B0604020202020204" pitchFamily="34" charset="0"/>
              <a:buChar char="•"/>
            </a:pPr>
            <a:r>
              <a:rPr lang="cs-CZ" sz="2000" b="1" dirty="0"/>
              <a:t>nabízí výrobky bez návodů k použití a správné údržbě v českém jazyce</a:t>
            </a:r>
            <a:endParaRPr lang="cs-CZ" sz="2000" dirty="0"/>
          </a:p>
          <a:p>
            <a:pPr marL="342900" indent="-342900" algn="just">
              <a:buFont typeface="Arial" panose="020B0604020202020204" pitchFamily="34" charset="0"/>
              <a:buChar char="•"/>
            </a:pPr>
            <a:r>
              <a:rPr lang="cs-CZ" sz="2000" b="1" dirty="0"/>
              <a:t>nabízí výrobky, které budí podezření, že nejsou bezpečné</a:t>
            </a:r>
            <a:endParaRPr lang="cs-CZ" sz="2000" dirty="0"/>
          </a:p>
          <a:p>
            <a:pPr marL="342900" indent="-342900" algn="just">
              <a:buFont typeface="Arial" panose="020B0604020202020204" pitchFamily="34" charset="0"/>
              <a:buChar char="•"/>
            </a:pPr>
            <a:r>
              <a:rPr lang="cs-CZ" sz="2000" b="1" dirty="0"/>
              <a:t>prodává pohonné hmoty, které budí podezření, že nesplňují požadavky na předepsanou jakost</a:t>
            </a:r>
            <a:endParaRPr lang="cs-CZ" sz="2000" dirty="0"/>
          </a:p>
          <a:p>
            <a:pPr marL="342900" indent="-342900" algn="just">
              <a:buFont typeface="Arial" panose="020B0604020202020204" pitchFamily="34" charset="0"/>
              <a:buChar char="•"/>
            </a:pPr>
            <a:r>
              <a:rPr lang="cs-CZ" sz="2000" b="1" dirty="0"/>
              <a:t>používá nekalé obchodní praktiky: </a:t>
            </a:r>
            <a:r>
              <a:rPr lang="cs-CZ" sz="2000" dirty="0"/>
              <a:t>například uvede nepravdivé údaje o výrobku nebo poskytované službě, uvede nepravdivé údaje nebo zamlčí některé informace, které mohou zásadním způsobem ovlivnit rozhodování spotřebitele, takže spotřebitel např. zakoupí výrobek nebo službu, které by se znalostí těchto informací nezakoupil, neuplatní právo, kterého by jinak využil, apod. Klamavou obchodní praktikou je i prodej padělků.</a:t>
            </a:r>
          </a:p>
          <a:p>
            <a:pPr marL="342900" indent="-342900" algn="just">
              <a:buFont typeface="Arial" panose="020B0604020202020204" pitchFamily="34" charset="0"/>
              <a:buChar char="•"/>
            </a:pPr>
            <a:r>
              <a:rPr lang="cs-CZ" sz="2000" b="1" dirty="0"/>
              <a:t>nevydá na vyžádání doklad o koupi se všemi náležitostmi</a:t>
            </a:r>
            <a:endParaRPr lang="cs-CZ" sz="2000" dirty="0"/>
          </a:p>
          <a:p>
            <a:pPr marL="342900" indent="-342900" algn="just">
              <a:buFont typeface="Arial" panose="020B0604020202020204" pitchFamily="34" charset="0"/>
              <a:buChar char="•"/>
            </a:pPr>
            <a:r>
              <a:rPr lang="cs-CZ" sz="2000" b="1" dirty="0"/>
              <a:t>neinformuje spotřebitele o právech při uplatnění reklamace</a:t>
            </a:r>
            <a:endParaRPr lang="cs-CZ" sz="2000" dirty="0"/>
          </a:p>
          <a:p>
            <a:pPr marL="342900" indent="-342900" algn="just">
              <a:buFont typeface="Arial" panose="020B0604020202020204" pitchFamily="34" charset="0"/>
              <a:buChar char="•"/>
            </a:pPr>
            <a:r>
              <a:rPr lang="cs-CZ" sz="2000" b="1" dirty="0"/>
              <a:t>nevystaví doklad o přijetí reklamace </a:t>
            </a:r>
            <a:r>
              <a:rPr lang="cs-CZ" sz="2000" dirty="0"/>
              <a:t>ani o tom, jakým způsobem reklamaci vyřídil</a:t>
            </a:r>
          </a:p>
          <a:p>
            <a:pPr marL="342900" indent="-342900" algn="just">
              <a:buFont typeface="Arial" panose="020B0604020202020204" pitchFamily="34" charset="0"/>
              <a:buChar char="•"/>
            </a:pPr>
            <a:r>
              <a:rPr lang="cs-CZ" sz="2000" b="1" dirty="0"/>
              <a:t>nevyřídí reklamaci do 30 dnů</a:t>
            </a:r>
            <a:r>
              <a:rPr lang="cs-CZ" sz="2000" dirty="0"/>
              <a:t>, popřípadě v delší lhůtě, na které se dohodl</a:t>
            </a:r>
          </a:p>
          <a:p>
            <a:pPr marL="342900" indent="-342900" algn="just">
              <a:buFont typeface="Arial" panose="020B0604020202020204" pitchFamily="34" charset="0"/>
              <a:buChar char="•"/>
            </a:pPr>
            <a:r>
              <a:rPr lang="cs-CZ" sz="2000" b="1" dirty="0"/>
              <a:t>neposkytne spotřebiteli jistotu, že uzavíraná úvěrová smlouva </a:t>
            </a:r>
            <a:r>
              <a:rPr lang="cs-CZ" sz="2000" dirty="0"/>
              <a:t>obsahuje veškeré náležitosti a povinné informace.</a:t>
            </a:r>
          </a:p>
          <a:p>
            <a:pPr marL="457200" indent="-457200" algn="just">
              <a:buFont typeface="Arial" panose="020B0604020202020204" pitchFamily="34" charset="0"/>
              <a:buChar char="•"/>
            </a:pPr>
            <a:endParaRPr lang="cs-CZ" sz="2000" dirty="0"/>
          </a:p>
        </p:txBody>
      </p:sp>
    </p:spTree>
    <p:extLst>
      <p:ext uri="{BB962C8B-B14F-4D97-AF65-F5344CB8AC3E}">
        <p14:creationId xmlns:p14="http://schemas.microsoft.com/office/powerpoint/2010/main" val="27119798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219256" y="-954550"/>
            <a:ext cx="9144000" cy="2387600"/>
          </a:xfrm>
        </p:spPr>
        <p:txBody>
          <a:bodyPr>
            <a:normAutofit/>
          </a:bodyPr>
          <a:lstStyle/>
          <a:p>
            <a:r>
              <a:rPr lang="cs-CZ" sz="5400" b="1" dirty="0"/>
              <a:t>Další orgány dozoru</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82587" y="1681103"/>
            <a:ext cx="11626825" cy="5196972"/>
          </a:xfrm>
        </p:spPr>
        <p:txBody>
          <a:bodyPr>
            <a:noAutofit/>
          </a:bodyPr>
          <a:lstStyle/>
          <a:p>
            <a:pPr algn="just"/>
            <a:r>
              <a:rPr lang="cs-CZ" sz="2800" dirty="0"/>
              <a:t>NAPŘ.:</a:t>
            </a:r>
          </a:p>
          <a:p>
            <a:pPr marL="342900" indent="-342900" algn="just">
              <a:buFont typeface="Arial" panose="020B0604020202020204" pitchFamily="34" charset="0"/>
              <a:buChar char="•"/>
            </a:pPr>
            <a:r>
              <a:rPr lang="cs-CZ" sz="2800" dirty="0"/>
              <a:t>Státní zemědělská a potravinářská inspekce – jakost potravinářských, zemědělských a tabákových výrobků či nekalých obchodních praktik při jejich prodeji.</a:t>
            </a:r>
          </a:p>
          <a:p>
            <a:pPr marL="342900" indent="-342900" algn="just">
              <a:buFont typeface="Arial" panose="020B0604020202020204" pitchFamily="34" charset="0"/>
              <a:buChar char="•"/>
            </a:pPr>
            <a:r>
              <a:rPr lang="cs-CZ" sz="2800" dirty="0"/>
              <a:t>Český telekomunikační úřad - nespokojenost s výší vyúčtování za služby elektronických komunikací či s kvalitou poštovních služeb.</a:t>
            </a:r>
          </a:p>
          <a:p>
            <a:pPr marL="342900" indent="-342900" algn="just">
              <a:buFont typeface="Arial" panose="020B0604020202020204" pitchFamily="34" charset="0"/>
              <a:buChar char="•"/>
            </a:pPr>
            <a:r>
              <a:rPr lang="cs-CZ" sz="2800" dirty="0"/>
              <a:t>Energetického regulačního úřadu a Státní energetické inspekce - ceny a vyúčtování energií - elektřina, plyn a teplo.</a:t>
            </a:r>
          </a:p>
          <a:p>
            <a:pPr marL="342900" indent="-342900" algn="just">
              <a:buFont typeface="Arial" panose="020B0604020202020204" pitchFamily="34" charset="0"/>
              <a:buChar char="•"/>
            </a:pPr>
            <a:r>
              <a:rPr lang="cs-CZ" sz="2800" dirty="0"/>
              <a:t>Finanční arbitr - spor s poskytovatelem spotřebitelského úvěru (Účtování příliš vysokých poplatků nebo úroků z poskytnuté částky) informace.</a:t>
            </a:r>
          </a:p>
          <a:p>
            <a:pPr marL="457200" indent="-457200" algn="just">
              <a:buFont typeface="Arial" panose="020B0604020202020204" pitchFamily="34" charset="0"/>
              <a:buChar char="•"/>
            </a:pPr>
            <a:endParaRPr lang="cs-CZ" sz="2800" dirty="0"/>
          </a:p>
        </p:txBody>
      </p:sp>
    </p:spTree>
    <p:extLst>
      <p:ext uri="{BB962C8B-B14F-4D97-AF65-F5344CB8AC3E}">
        <p14:creationId xmlns:p14="http://schemas.microsoft.com/office/powerpoint/2010/main" val="29018440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529259" y="3021496"/>
            <a:ext cx="11133482" cy="1013792"/>
          </a:xfrm>
        </p:spPr>
        <p:txBody>
          <a:bodyPr>
            <a:normAutofit/>
          </a:bodyPr>
          <a:lstStyle/>
          <a:p>
            <a:r>
              <a:rPr lang="cs-CZ" b="1" dirty="0"/>
              <a:t>Děkuji za pozornost</a:t>
            </a:r>
          </a:p>
        </p:txBody>
      </p:sp>
      <p:sp>
        <p:nvSpPr>
          <p:cNvPr id="3" name="TextovéPole 2">
            <a:extLst>
              <a:ext uri="{FF2B5EF4-FFF2-40B4-BE49-F238E27FC236}">
                <a16:creationId xmlns:a16="http://schemas.microsoft.com/office/drawing/2014/main" id="{10D42D50-0653-4FF6-B365-193A2580330F}"/>
              </a:ext>
            </a:extLst>
          </p:cNvPr>
          <p:cNvSpPr txBox="1"/>
          <p:nvPr/>
        </p:nvSpPr>
        <p:spPr>
          <a:xfrm>
            <a:off x="8875644" y="5903556"/>
            <a:ext cx="10813773" cy="646331"/>
          </a:xfrm>
          <a:prstGeom prst="rect">
            <a:avLst/>
          </a:prstGeom>
          <a:noFill/>
        </p:spPr>
        <p:txBody>
          <a:bodyPr wrap="square" rtlCol="0">
            <a:spAutoFit/>
          </a:bodyPr>
          <a:lstStyle/>
          <a:p>
            <a:r>
              <a:rPr lang="cs-CZ" dirty="0"/>
              <a:t>Mgr. Marek Pšenko</a:t>
            </a:r>
          </a:p>
          <a:p>
            <a:r>
              <a:rPr lang="cs-CZ" dirty="0"/>
              <a:t>psenko.marek@gmail.com</a:t>
            </a:r>
          </a:p>
        </p:txBody>
      </p:sp>
    </p:spTree>
    <p:extLst>
      <p:ext uri="{BB962C8B-B14F-4D97-AF65-F5344CB8AC3E}">
        <p14:creationId xmlns:p14="http://schemas.microsoft.com/office/powerpoint/2010/main" val="34049799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219256" y="-443390"/>
            <a:ext cx="9144000" cy="2387600"/>
          </a:xfrm>
        </p:spPr>
        <p:txBody>
          <a:bodyPr>
            <a:normAutofit/>
          </a:bodyPr>
          <a:lstStyle/>
          <a:p>
            <a:r>
              <a:rPr lang="cs-CZ" sz="5400" b="1" dirty="0"/>
              <a:t>Spotřebitel</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1524000" y="2700164"/>
            <a:ext cx="9144000" cy="1655762"/>
          </a:xfrm>
        </p:spPr>
        <p:txBody>
          <a:bodyPr>
            <a:normAutofit lnSpcReduction="10000"/>
          </a:bodyPr>
          <a:lstStyle/>
          <a:p>
            <a:pPr marL="342900" indent="-342900" algn="just">
              <a:buFont typeface="Arial" panose="020B0604020202020204" pitchFamily="34" charset="0"/>
              <a:buChar char="•"/>
            </a:pPr>
            <a:r>
              <a:rPr lang="cs-CZ" sz="2800" dirty="0"/>
              <a:t>Každý člověk, který mimo rámec své podnikatelské činnosti nebo mimo rámec samostatného výkonu svého povolání uzavírá smlouvu s podnikatelem nebo s ním jinak jedná.</a:t>
            </a:r>
          </a:p>
          <a:p>
            <a:pPr marL="342900" indent="-342900" algn="just">
              <a:buFont typeface="Arial" panose="020B0604020202020204" pitchFamily="34" charset="0"/>
              <a:buChar char="•"/>
            </a:pPr>
            <a:r>
              <a:rPr lang="cs-CZ" sz="2800" dirty="0"/>
              <a:t>Definice dle § 419 NOZ</a:t>
            </a:r>
          </a:p>
          <a:p>
            <a:pPr algn="just"/>
            <a:endParaRPr lang="cs-CZ" dirty="0"/>
          </a:p>
        </p:txBody>
      </p:sp>
    </p:spTree>
    <p:extLst>
      <p:ext uri="{BB962C8B-B14F-4D97-AF65-F5344CB8AC3E}">
        <p14:creationId xmlns:p14="http://schemas.microsoft.com/office/powerpoint/2010/main" val="25447537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219256" y="-443390"/>
            <a:ext cx="9144000" cy="2387600"/>
          </a:xfrm>
        </p:spPr>
        <p:txBody>
          <a:bodyPr>
            <a:normAutofit/>
          </a:bodyPr>
          <a:lstStyle/>
          <a:p>
            <a:r>
              <a:rPr lang="cs-CZ" sz="5400" b="1" dirty="0"/>
              <a:t>Podnikatel</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1524000" y="2700163"/>
            <a:ext cx="9144000" cy="2387599"/>
          </a:xfrm>
        </p:spPr>
        <p:txBody>
          <a:bodyPr>
            <a:noAutofit/>
          </a:bodyPr>
          <a:lstStyle/>
          <a:p>
            <a:pPr marL="457200" indent="-457200" algn="just">
              <a:buFont typeface="Arial" panose="020B0604020202020204" pitchFamily="34" charset="0"/>
              <a:buChar char="•"/>
            </a:pPr>
            <a:r>
              <a:rPr lang="cs-CZ" sz="2800" dirty="0"/>
              <a:t>Každý, kdo samostatně vykonává na vlastní účet a odpovědnost výdělečnou činnost živnostenským nebo obdobným způsobem se záměrem činit tak soustavně za účelem dosažení zisku.</a:t>
            </a:r>
          </a:p>
          <a:p>
            <a:pPr marL="457200" indent="-457200" algn="just">
              <a:buFont typeface="Arial" panose="020B0604020202020204" pitchFamily="34" charset="0"/>
              <a:buChar char="•"/>
            </a:pPr>
            <a:r>
              <a:rPr lang="cs-CZ" sz="2800" dirty="0"/>
              <a:t>Definice dle § 420 NOZ</a:t>
            </a:r>
          </a:p>
          <a:p>
            <a:pPr algn="just"/>
            <a:endParaRPr lang="cs-CZ" sz="2800" dirty="0"/>
          </a:p>
        </p:txBody>
      </p:sp>
    </p:spTree>
    <p:extLst>
      <p:ext uri="{BB962C8B-B14F-4D97-AF65-F5344CB8AC3E}">
        <p14:creationId xmlns:p14="http://schemas.microsoft.com/office/powerpoint/2010/main" val="3329416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219256" y="-443390"/>
            <a:ext cx="9144000" cy="2387600"/>
          </a:xfrm>
        </p:spPr>
        <p:txBody>
          <a:bodyPr>
            <a:normAutofit/>
          </a:bodyPr>
          <a:lstStyle/>
          <a:p>
            <a:r>
              <a:rPr lang="cs-CZ" sz="5400" b="1" dirty="0"/>
              <a:t>Spotřebitelská smlouva</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1524000" y="2700164"/>
            <a:ext cx="9144000" cy="1655762"/>
          </a:xfrm>
        </p:spPr>
        <p:txBody>
          <a:bodyPr>
            <a:normAutofit/>
          </a:bodyPr>
          <a:lstStyle/>
          <a:p>
            <a:pPr marL="342900" indent="-342900" algn="just">
              <a:buFont typeface="Arial" panose="020B0604020202020204" pitchFamily="34" charset="0"/>
              <a:buChar char="•"/>
            </a:pPr>
            <a:r>
              <a:rPr lang="cs-CZ" sz="2800" dirty="0"/>
              <a:t>Jakákoliv smlouva uzavíraná mezi podnikatelem a spotřebitelem</a:t>
            </a:r>
          </a:p>
          <a:p>
            <a:pPr marL="342900" indent="-342900" algn="just">
              <a:buFont typeface="Arial" panose="020B0604020202020204" pitchFamily="34" charset="0"/>
              <a:buChar char="•"/>
            </a:pPr>
            <a:r>
              <a:rPr lang="cs-CZ" sz="2800" dirty="0"/>
              <a:t>Nejedná se o specifický smluvní typ!</a:t>
            </a:r>
          </a:p>
          <a:p>
            <a:pPr algn="just"/>
            <a:endParaRPr lang="cs-CZ" dirty="0"/>
          </a:p>
        </p:txBody>
      </p:sp>
    </p:spTree>
    <p:extLst>
      <p:ext uri="{BB962C8B-B14F-4D97-AF65-F5344CB8AC3E}">
        <p14:creationId xmlns:p14="http://schemas.microsoft.com/office/powerpoint/2010/main" val="359703048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219256" y="-443390"/>
            <a:ext cx="9144000" cy="2387600"/>
          </a:xfrm>
        </p:spPr>
        <p:txBody>
          <a:bodyPr>
            <a:normAutofit/>
          </a:bodyPr>
          <a:lstStyle/>
          <a:p>
            <a:r>
              <a:rPr lang="cs-CZ" sz="5400" b="1" dirty="0"/>
              <a:t>Smlouvy uzavírané mimo obchodní prostory</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1524000" y="2330831"/>
            <a:ext cx="9144000" cy="3825897"/>
          </a:xfrm>
        </p:spPr>
        <p:txBody>
          <a:bodyPr>
            <a:normAutofit/>
          </a:bodyPr>
          <a:lstStyle/>
          <a:p>
            <a:pPr marL="342900" indent="-342900" algn="just">
              <a:buFont typeface="Arial" panose="020B0604020202020204" pitchFamily="34" charset="0"/>
              <a:buChar char="•"/>
            </a:pPr>
            <a:r>
              <a:rPr lang="cs-CZ" sz="2800" dirty="0"/>
              <a:t>Smlouva uzavíraná mimo prostor obvyklý pro podnikatelovo podnikání (např. na ulici, u vstupních dveří do domu)</a:t>
            </a:r>
          </a:p>
          <a:p>
            <a:pPr marL="342900" indent="-342900" algn="just">
              <a:buFont typeface="Arial" panose="020B0604020202020204" pitchFamily="34" charset="0"/>
              <a:buChar char="•"/>
            </a:pPr>
            <a:r>
              <a:rPr lang="cs-CZ" sz="2800" dirty="0"/>
              <a:t>I smlouvy, k jejichž uzavření dojde bezprostředně poté, co podnikatel oslovil spotřebitele mimo obchodní prostory</a:t>
            </a:r>
          </a:p>
          <a:p>
            <a:pPr marL="342900" indent="-342900" algn="just">
              <a:buFont typeface="Arial" panose="020B0604020202020204" pitchFamily="34" charset="0"/>
              <a:buChar char="•"/>
            </a:pPr>
            <a:r>
              <a:rPr lang="cs-CZ" sz="2800" dirty="0"/>
              <a:t>Smlouva uzavíraná během zájezdu organizovaného podnikatelem za účelem propagace a prodeje zboží či poskytování služeb</a:t>
            </a:r>
          </a:p>
          <a:p>
            <a:pPr algn="just"/>
            <a:endParaRPr lang="cs-CZ" dirty="0"/>
          </a:p>
        </p:txBody>
      </p:sp>
    </p:spTree>
    <p:extLst>
      <p:ext uri="{BB962C8B-B14F-4D97-AF65-F5344CB8AC3E}">
        <p14:creationId xmlns:p14="http://schemas.microsoft.com/office/powerpoint/2010/main" val="148769877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219256" y="-443390"/>
            <a:ext cx="9144000" cy="2387600"/>
          </a:xfrm>
        </p:spPr>
        <p:txBody>
          <a:bodyPr>
            <a:normAutofit/>
          </a:bodyPr>
          <a:lstStyle/>
          <a:p>
            <a:r>
              <a:rPr lang="cs-CZ" sz="5400" b="1" dirty="0"/>
              <a:t>Podomní prodej</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1524000" y="2756716"/>
            <a:ext cx="9144000" cy="3825897"/>
          </a:xfrm>
        </p:spPr>
        <p:txBody>
          <a:bodyPr>
            <a:normAutofit/>
          </a:bodyPr>
          <a:lstStyle/>
          <a:p>
            <a:pPr marL="342900" indent="-342900" algn="just">
              <a:buFont typeface="Arial" panose="020B0604020202020204" pitchFamily="34" charset="0"/>
              <a:buChar char="•"/>
            </a:pPr>
            <a:r>
              <a:rPr lang="cs-CZ" sz="2800" dirty="0"/>
              <a:t>Je možné jej zakázat nařízením obce.</a:t>
            </a:r>
          </a:p>
          <a:p>
            <a:pPr marL="342900" indent="-342900" algn="just">
              <a:buFont typeface="Arial" panose="020B0604020202020204" pitchFamily="34" charset="0"/>
              <a:buChar char="•"/>
            </a:pPr>
            <a:r>
              <a:rPr lang="cs-CZ" sz="2800" dirty="0"/>
              <a:t>Porušení nařízení obce -&gt; správní delikt dle § 58 odst. 4 zákona o obcích, pokuta až 200.000,- Kč</a:t>
            </a:r>
          </a:p>
          <a:p>
            <a:pPr algn="just"/>
            <a:endParaRPr lang="cs-CZ" dirty="0"/>
          </a:p>
        </p:txBody>
      </p:sp>
    </p:spTree>
    <p:extLst>
      <p:ext uri="{BB962C8B-B14F-4D97-AF65-F5344CB8AC3E}">
        <p14:creationId xmlns:p14="http://schemas.microsoft.com/office/powerpoint/2010/main" val="36181895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219256" y="-443390"/>
            <a:ext cx="9144000" cy="2387600"/>
          </a:xfrm>
        </p:spPr>
        <p:txBody>
          <a:bodyPr>
            <a:normAutofit/>
          </a:bodyPr>
          <a:lstStyle/>
          <a:p>
            <a:r>
              <a:rPr lang="cs-CZ" sz="5400" b="1" dirty="0"/>
              <a:t>Předváděcí akce</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711312" y="1944210"/>
            <a:ext cx="10424326" cy="3825897"/>
          </a:xfrm>
        </p:spPr>
        <p:txBody>
          <a:bodyPr>
            <a:normAutofit fontScale="92500" lnSpcReduction="20000"/>
          </a:bodyPr>
          <a:lstStyle/>
          <a:p>
            <a:pPr marL="342900" indent="-342900" algn="just">
              <a:buFont typeface="Arial" panose="020B0604020202020204" pitchFamily="34" charset="0"/>
              <a:buChar char="•"/>
            </a:pPr>
            <a:r>
              <a:rPr lang="cs-CZ" sz="2800" dirty="0"/>
              <a:t>Akce určená pro omezený počet spotřebitelů, kteří na ni byli adresně či neadresně pozváni, a v jejímž průběhu dochází k prodeji zboží či poskytování služeb nebo jejich propagaci či nabízení, přičemž není rozhodující, zda je součástí akce i doprava osob účastnících se této akce.</a:t>
            </a:r>
          </a:p>
          <a:p>
            <a:pPr marL="342900" indent="-342900" algn="just">
              <a:buFont typeface="Arial" panose="020B0604020202020204" pitchFamily="34" charset="0"/>
              <a:buChar char="•"/>
            </a:pPr>
            <a:r>
              <a:rPr lang="cs-CZ" sz="2800" dirty="0"/>
              <a:t>Povinnost prodejců oznámit ČOI 10 dnů předem:</a:t>
            </a:r>
          </a:p>
          <a:p>
            <a:pPr algn="just"/>
            <a:r>
              <a:rPr lang="cs-CZ" sz="2800" dirty="0"/>
              <a:t>	- kde a kdy se bude konat</a:t>
            </a:r>
          </a:p>
          <a:p>
            <a:pPr algn="just"/>
            <a:r>
              <a:rPr lang="cs-CZ" sz="2800" dirty="0"/>
              <a:t>	- jak dlouho bude trvat </a:t>
            </a:r>
          </a:p>
          <a:p>
            <a:pPr algn="just"/>
            <a:r>
              <a:rPr lang="cs-CZ" sz="2800" dirty="0"/>
              <a:t>	- jaké zboží a služby budou nabízeny</a:t>
            </a:r>
          </a:p>
          <a:p>
            <a:pPr marL="342900" indent="-342900" algn="just">
              <a:buFont typeface="Arial" panose="020B0604020202020204" pitchFamily="34" charset="0"/>
              <a:buChar char="•"/>
            </a:pPr>
            <a:r>
              <a:rPr lang="cs-CZ" sz="2800" dirty="0"/>
              <a:t>Nedodržení této povinnosti může být postihováno ve správním řízení pokutou do výše až 5 milionů Kč.</a:t>
            </a:r>
            <a:endParaRPr lang="cs-CZ" dirty="0"/>
          </a:p>
        </p:txBody>
      </p:sp>
    </p:spTree>
    <p:extLst>
      <p:ext uri="{BB962C8B-B14F-4D97-AF65-F5344CB8AC3E}">
        <p14:creationId xmlns:p14="http://schemas.microsoft.com/office/powerpoint/2010/main" val="19825293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5946B5-5FFD-4770-B69F-3C168D63DF41}"/>
              </a:ext>
            </a:extLst>
          </p:cNvPr>
          <p:cNvSpPr>
            <a:spLocks noGrp="1"/>
          </p:cNvSpPr>
          <p:nvPr>
            <p:ph type="ctrTitle"/>
          </p:nvPr>
        </p:nvSpPr>
        <p:spPr>
          <a:xfrm>
            <a:off x="1219256" y="-443390"/>
            <a:ext cx="9144000" cy="2387600"/>
          </a:xfrm>
        </p:spPr>
        <p:txBody>
          <a:bodyPr>
            <a:normAutofit/>
          </a:bodyPr>
          <a:lstStyle/>
          <a:p>
            <a:r>
              <a:rPr lang="cs-CZ" sz="5400" b="1" dirty="0"/>
              <a:t>Smlouvy uzavírané distančním způsobem</a:t>
            </a:r>
          </a:p>
        </p:txBody>
      </p:sp>
      <p:sp>
        <p:nvSpPr>
          <p:cNvPr id="3" name="Podnadpis 2">
            <a:extLst>
              <a:ext uri="{FF2B5EF4-FFF2-40B4-BE49-F238E27FC236}">
                <a16:creationId xmlns:a16="http://schemas.microsoft.com/office/drawing/2014/main" id="{7F49AE3E-DF28-41D9-AF4B-75886973804E}"/>
              </a:ext>
            </a:extLst>
          </p:cNvPr>
          <p:cNvSpPr>
            <a:spLocks noGrp="1"/>
          </p:cNvSpPr>
          <p:nvPr>
            <p:ph type="subTitle" idx="1"/>
          </p:nvPr>
        </p:nvSpPr>
        <p:spPr>
          <a:xfrm>
            <a:off x="297952" y="1806424"/>
            <a:ext cx="11626825" cy="4375125"/>
          </a:xfrm>
        </p:spPr>
        <p:txBody>
          <a:bodyPr>
            <a:noAutofit/>
          </a:bodyPr>
          <a:lstStyle/>
          <a:p>
            <a:pPr marL="342900" indent="-342900" algn="just">
              <a:buFont typeface="Arial" panose="020B0604020202020204" pitchFamily="34" charset="0"/>
              <a:buChar char="•"/>
            </a:pPr>
            <a:r>
              <a:rPr lang="cs-CZ" sz="2200" dirty="0"/>
              <a:t>Podnikatel při jejich sjednávání používá výhradně prostředky komunikace na dálku, tj. komunikační prostředky, které umožňují uzavřít smlouvu bez fyzické přítomnosti obou stran.</a:t>
            </a:r>
          </a:p>
          <a:p>
            <a:pPr marL="342900" indent="-342900" algn="just">
              <a:buFont typeface="Arial" panose="020B0604020202020204" pitchFamily="34" charset="0"/>
              <a:buChar char="•"/>
            </a:pPr>
            <a:r>
              <a:rPr lang="cs-CZ" sz="2200" dirty="0"/>
              <a:t>Neadresovaný i adresovaný tisk.</a:t>
            </a:r>
          </a:p>
          <a:p>
            <a:pPr marL="342900" indent="-342900" algn="just">
              <a:buFont typeface="Arial" panose="020B0604020202020204" pitchFamily="34" charset="0"/>
              <a:buChar char="•"/>
            </a:pPr>
            <a:r>
              <a:rPr lang="cs-CZ" sz="2200" dirty="0"/>
              <a:t>Typový dopis.</a:t>
            </a:r>
          </a:p>
          <a:p>
            <a:pPr marL="342900" indent="-342900" algn="just">
              <a:buFont typeface="Arial" panose="020B0604020202020204" pitchFamily="34" charset="0"/>
              <a:buChar char="•"/>
            </a:pPr>
            <a:r>
              <a:rPr lang="cs-CZ" sz="2200" dirty="0"/>
              <a:t>Reklama v tisku s objednávkovým listem</a:t>
            </a:r>
          </a:p>
          <a:p>
            <a:pPr marL="342900" indent="-342900" algn="just">
              <a:buFont typeface="Arial" panose="020B0604020202020204" pitchFamily="34" charset="0"/>
              <a:buChar char="•"/>
            </a:pPr>
            <a:r>
              <a:rPr lang="cs-CZ" sz="2200" dirty="0"/>
              <a:t>Katalog</a:t>
            </a:r>
          </a:p>
          <a:p>
            <a:pPr marL="342900" indent="-342900" algn="just">
              <a:buFont typeface="Arial" panose="020B0604020202020204" pitchFamily="34" charset="0"/>
              <a:buChar char="•"/>
            </a:pPr>
            <a:r>
              <a:rPr lang="cs-CZ" sz="2200" dirty="0"/>
              <a:t>Rozhlas</a:t>
            </a:r>
          </a:p>
          <a:p>
            <a:pPr marL="342900" indent="-342900" algn="just">
              <a:buFont typeface="Arial" panose="020B0604020202020204" pitchFamily="34" charset="0"/>
              <a:buChar char="•"/>
            </a:pPr>
            <a:r>
              <a:rPr lang="cs-CZ" sz="2200" dirty="0"/>
              <a:t>Telefon s lidskou obsluhou i bez lidské obsluhy</a:t>
            </a:r>
          </a:p>
          <a:p>
            <a:pPr marL="342900" indent="-342900" algn="just">
              <a:buFont typeface="Arial" panose="020B0604020202020204" pitchFamily="34" charset="0"/>
              <a:buChar char="•"/>
            </a:pPr>
            <a:r>
              <a:rPr lang="cs-CZ" sz="2200" dirty="0"/>
              <a:t>Videotelefon</a:t>
            </a:r>
          </a:p>
          <a:p>
            <a:pPr marL="342900" indent="-342900" algn="just">
              <a:buFont typeface="Arial" panose="020B0604020202020204" pitchFamily="34" charset="0"/>
              <a:buChar char="•"/>
            </a:pPr>
            <a:r>
              <a:rPr lang="cs-CZ" sz="2200" dirty="0"/>
              <a:t>Elektronická pošta</a:t>
            </a:r>
          </a:p>
          <a:p>
            <a:pPr marL="342900" indent="-342900" algn="just">
              <a:buFont typeface="Arial" panose="020B0604020202020204" pitchFamily="34" charset="0"/>
              <a:buChar char="•"/>
            </a:pPr>
            <a:r>
              <a:rPr lang="cs-CZ" sz="2200" dirty="0"/>
              <a:t>Televize (televizní nákup, teleshopping)</a:t>
            </a:r>
          </a:p>
          <a:p>
            <a:pPr marL="342900" indent="-342900" algn="just">
              <a:buFont typeface="Arial" panose="020B0604020202020204" pitchFamily="34" charset="0"/>
              <a:buChar char="•"/>
            </a:pPr>
            <a:r>
              <a:rPr lang="cs-CZ" sz="2200" dirty="0"/>
              <a:t>Veřejná komunikační síť (internet)</a:t>
            </a:r>
          </a:p>
        </p:txBody>
      </p:sp>
    </p:spTree>
    <p:extLst>
      <p:ext uri="{BB962C8B-B14F-4D97-AF65-F5344CB8AC3E}">
        <p14:creationId xmlns:p14="http://schemas.microsoft.com/office/powerpoint/2010/main" val="297446357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10515</TotalTime>
  <Words>1354</Words>
  <Application>Microsoft Office PowerPoint</Application>
  <PresentationFormat>Širokoúhlá obrazovka</PresentationFormat>
  <Paragraphs>150</Paragraphs>
  <Slides>26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26</vt:i4>
      </vt:variant>
    </vt:vector>
  </HeadingPairs>
  <TitlesOfParts>
    <vt:vector size="30" baseType="lpstr">
      <vt:lpstr>Arial</vt:lpstr>
      <vt:lpstr>Calibri</vt:lpstr>
      <vt:lpstr>Calibri Light</vt:lpstr>
      <vt:lpstr>Motiv Office</vt:lpstr>
      <vt:lpstr>Ochrana spotřebitele</vt:lpstr>
      <vt:lpstr>Doporučení ke studiu</vt:lpstr>
      <vt:lpstr>Spotřebitel</vt:lpstr>
      <vt:lpstr>Podnikatel</vt:lpstr>
      <vt:lpstr>Spotřebitelská smlouva</vt:lpstr>
      <vt:lpstr>Smlouvy uzavírané mimo obchodní prostory</vt:lpstr>
      <vt:lpstr>Podomní prodej</vt:lpstr>
      <vt:lpstr>Předváděcí akce</vt:lpstr>
      <vt:lpstr>Smlouvy uzavírané distančním způsobem</vt:lpstr>
      <vt:lpstr>Odstoupení od smlouvy uzavírané distančním způsobem a mimo obchodní prostory</vt:lpstr>
      <vt:lpstr>Povinnost podnikatele poučit o možnosti odstoupení</vt:lpstr>
      <vt:lpstr>Informační povinnost podnikatele</vt:lpstr>
      <vt:lpstr>Výklad nejpříznivější pro spotřebitele</vt:lpstr>
      <vt:lpstr>Zákaz nepřiměřených ujednání</vt:lpstr>
      <vt:lpstr>Neobjednané zboží</vt:lpstr>
      <vt:lpstr>Nekalé obchodní praktiky</vt:lpstr>
      <vt:lpstr>Klamavé obchodní praktiky</vt:lpstr>
      <vt:lpstr>Agresivní obchodní praktiky</vt:lpstr>
      <vt:lpstr>Kupní smlouva a odpovědnost za vady, reklamace</vt:lpstr>
      <vt:lpstr>Podstatné porušení smlouvy</vt:lpstr>
      <vt:lpstr>Práva z vadného plnění – podstatné porušení smlouvy</vt:lpstr>
      <vt:lpstr>Práva z vadného plnění – nepodstatné porušení smlouvy</vt:lpstr>
      <vt:lpstr>Záruka za jakost</vt:lpstr>
      <vt:lpstr>Česká obchodní inspekce</vt:lpstr>
      <vt:lpstr>Další orgány dozoru</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Právo směnečné a šekové</dc:title>
  <dc:creator>koncipient</dc:creator>
  <cp:lastModifiedBy>Marek Pšenko</cp:lastModifiedBy>
  <cp:revision>92</cp:revision>
  <cp:lastPrinted>2018-10-29T11:12:26Z</cp:lastPrinted>
  <dcterms:created xsi:type="dcterms:W3CDTF">2017-12-03T13:48:10Z</dcterms:created>
  <dcterms:modified xsi:type="dcterms:W3CDTF">2020-04-01T09:25:19Z</dcterms:modified>
</cp:coreProperties>
</file>