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0"/>
  </p:handoutMasterIdLst>
  <p:sldIdLst>
    <p:sldId id="256" r:id="rId2"/>
    <p:sldId id="486" r:id="rId3"/>
    <p:sldId id="499" r:id="rId4"/>
    <p:sldId id="257" r:id="rId5"/>
    <p:sldId id="258" r:id="rId6"/>
    <p:sldId id="259" r:id="rId7"/>
    <p:sldId id="260" r:id="rId8"/>
    <p:sldId id="261" r:id="rId9"/>
    <p:sldId id="500" r:id="rId10"/>
    <p:sldId id="262" r:id="rId11"/>
    <p:sldId id="501" r:id="rId12"/>
    <p:sldId id="267" r:id="rId13"/>
    <p:sldId id="263" r:id="rId14"/>
    <p:sldId id="264" r:id="rId15"/>
    <p:sldId id="265"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68" r:id="rId34"/>
    <p:sldId id="266" r:id="rId35"/>
    <p:sldId id="502" r:id="rId36"/>
    <p:sldId id="503" r:id="rId37"/>
    <p:sldId id="504" r:id="rId38"/>
    <p:sldId id="485" r:id="rId39"/>
  </p:sldIdLst>
  <p:sldSz cx="12192000" cy="6858000"/>
  <p:notesSz cx="9866313" cy="673576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99"/>
    <a:srgbClr val="CC3399"/>
    <a:srgbClr val="800080"/>
    <a:srgbClr val="8A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3" autoAdjust="0"/>
    <p:restoredTop sz="94660"/>
  </p:normalViewPr>
  <p:slideViewPr>
    <p:cSldViewPr snapToGrid="0">
      <p:cViewPr varScale="1">
        <p:scale>
          <a:sx n="72" d="100"/>
          <a:sy n="72" d="100"/>
        </p:scale>
        <p:origin x="49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EB055C86-0897-4197-8CBC-11683ADDD547}"/>
              </a:ext>
            </a:extLst>
          </p:cNvPr>
          <p:cNvSpPr>
            <a:spLocks noGrp="1"/>
          </p:cNvSpPr>
          <p:nvPr>
            <p:ph type="hdr" sz="quarter"/>
          </p:nvPr>
        </p:nvSpPr>
        <p:spPr>
          <a:xfrm>
            <a:off x="0" y="0"/>
            <a:ext cx="4275402" cy="33795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1E506AC3-FC3F-46D5-9825-DB67FEE6527A}"/>
              </a:ext>
            </a:extLst>
          </p:cNvPr>
          <p:cNvSpPr>
            <a:spLocks noGrp="1"/>
          </p:cNvSpPr>
          <p:nvPr>
            <p:ph type="dt" sz="quarter" idx="1"/>
          </p:nvPr>
        </p:nvSpPr>
        <p:spPr>
          <a:xfrm>
            <a:off x="5588628" y="0"/>
            <a:ext cx="4275402" cy="337958"/>
          </a:xfrm>
          <a:prstGeom prst="rect">
            <a:avLst/>
          </a:prstGeom>
        </p:spPr>
        <p:txBody>
          <a:bodyPr vert="horz" lIns="91440" tIns="45720" rIns="91440" bIns="45720" rtlCol="0"/>
          <a:lstStyle>
            <a:lvl1pPr algn="r">
              <a:defRPr sz="1200"/>
            </a:lvl1pPr>
          </a:lstStyle>
          <a:p>
            <a:fld id="{9F23396B-D1E6-4636-99BD-6E49D3024B00}" type="datetimeFigureOut">
              <a:rPr lang="cs-CZ" smtClean="0"/>
              <a:t>01.04.2020</a:t>
            </a:fld>
            <a:endParaRPr lang="cs-CZ"/>
          </a:p>
        </p:txBody>
      </p:sp>
      <p:sp>
        <p:nvSpPr>
          <p:cNvPr id="4" name="Zástupný symbol pro zápatí 3">
            <a:extLst>
              <a:ext uri="{FF2B5EF4-FFF2-40B4-BE49-F238E27FC236}">
                <a16:creationId xmlns:a16="http://schemas.microsoft.com/office/drawing/2014/main" id="{4B08F02E-B256-4EF1-9294-A9B752C6B55B}"/>
              </a:ext>
            </a:extLst>
          </p:cNvPr>
          <p:cNvSpPr>
            <a:spLocks noGrp="1"/>
          </p:cNvSpPr>
          <p:nvPr>
            <p:ph type="ftr" sz="quarter" idx="2"/>
          </p:nvPr>
        </p:nvSpPr>
        <p:spPr>
          <a:xfrm>
            <a:off x="0" y="6397806"/>
            <a:ext cx="4275402" cy="33795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7459260B-3C23-4148-882E-B4193CD6932E}"/>
              </a:ext>
            </a:extLst>
          </p:cNvPr>
          <p:cNvSpPr>
            <a:spLocks noGrp="1"/>
          </p:cNvSpPr>
          <p:nvPr>
            <p:ph type="sldNum" sz="quarter" idx="3"/>
          </p:nvPr>
        </p:nvSpPr>
        <p:spPr>
          <a:xfrm>
            <a:off x="5588628" y="6397806"/>
            <a:ext cx="4275402" cy="337957"/>
          </a:xfrm>
          <a:prstGeom prst="rect">
            <a:avLst/>
          </a:prstGeom>
        </p:spPr>
        <p:txBody>
          <a:bodyPr vert="horz" lIns="91440" tIns="45720" rIns="91440" bIns="45720" rtlCol="0" anchor="b"/>
          <a:lstStyle>
            <a:lvl1pPr algn="r">
              <a:defRPr sz="1200"/>
            </a:lvl1pPr>
          </a:lstStyle>
          <a:p>
            <a:fld id="{B81D8998-2957-44EE-ACC5-8F74632336A6}" type="slidenum">
              <a:rPr lang="cs-CZ" smtClean="0"/>
              <a:t>‹#›</a:t>
            </a:fld>
            <a:endParaRPr lang="cs-CZ"/>
          </a:p>
        </p:txBody>
      </p:sp>
    </p:spTree>
    <p:extLst>
      <p:ext uri="{BB962C8B-B14F-4D97-AF65-F5344CB8AC3E}">
        <p14:creationId xmlns:p14="http://schemas.microsoft.com/office/powerpoint/2010/main" val="292708980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A49138-FA6E-490A-85AC-8E30679B4D55}"/>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DE6FFA3C-0547-40CD-9455-6AFE5AC86C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88C879E-ACA4-4CE1-82B3-4C74A221B78B}"/>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5" name="Zástupný symbol pro zápatí 4">
            <a:extLst>
              <a:ext uri="{FF2B5EF4-FFF2-40B4-BE49-F238E27FC236}">
                <a16:creationId xmlns:a16="http://schemas.microsoft.com/office/drawing/2014/main" id="{43117559-571E-4434-9539-A61D5A5CBD6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095403F-3EB7-446F-814A-EF43343473F2}"/>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1320895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AA2C37-9D1E-4C9A-899C-0E3158536309}"/>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7A94CDE-8F1C-418A-888E-D113E9AA959E}"/>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A0830F2-190A-4834-BDF7-17BC6126924E}"/>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5" name="Zástupný symbol pro zápatí 4">
            <a:extLst>
              <a:ext uri="{FF2B5EF4-FFF2-40B4-BE49-F238E27FC236}">
                <a16:creationId xmlns:a16="http://schemas.microsoft.com/office/drawing/2014/main" id="{7E08C78D-D848-4006-B856-9777B3ED8D1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96144C2-0F06-4B61-96D6-EBAB0BD8690D}"/>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12278884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62E5737-D385-4350-BBD7-4A7140E4D001}"/>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0098F1D-7AE9-47ED-B0A1-B04899281CCB}"/>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3C7C041-FF8A-4863-908D-A42E1E8A2768}"/>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5" name="Zástupný symbol pro zápatí 4">
            <a:extLst>
              <a:ext uri="{FF2B5EF4-FFF2-40B4-BE49-F238E27FC236}">
                <a16:creationId xmlns:a16="http://schemas.microsoft.com/office/drawing/2014/main" id="{0398149C-56CF-4C6B-B778-8EE5A89712B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D774C13-B0F1-4389-AA21-3CC6B8EC6510}"/>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1552301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4DB0E-FE7A-4400-BAA4-11C4F2FF31D1}"/>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CAA1CECC-D006-4C1F-B4BF-24BCD6D0352A}"/>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635426-256C-494B-ABD8-F7FA49BD1124}"/>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5" name="Zástupný symbol pro zápatí 4">
            <a:extLst>
              <a:ext uri="{FF2B5EF4-FFF2-40B4-BE49-F238E27FC236}">
                <a16:creationId xmlns:a16="http://schemas.microsoft.com/office/drawing/2014/main" id="{F8DC8CC3-1302-4FB5-9649-E2D8BEDF9B4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9A5E635-0C29-4DD8-8A9D-FC1C995FD0AB}"/>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26819060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069358-71DD-4687-8674-7185E734418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454C0E09-D0D6-4352-8A2F-FD3BA38B7E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7C2D0624-2D37-40DA-ADA0-73F96DF3281F}"/>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5" name="Zástupný symbol pro zápatí 4">
            <a:extLst>
              <a:ext uri="{FF2B5EF4-FFF2-40B4-BE49-F238E27FC236}">
                <a16:creationId xmlns:a16="http://schemas.microsoft.com/office/drawing/2014/main" id="{6BDA6699-0024-4DAE-9636-A28FDE2C560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31CA22D-EE6A-4648-ACB9-915B4D2D2CA5}"/>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36623007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A49978-B2C4-43C4-B152-4AA5B35C3F0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0E028BD7-28E2-4D45-A362-C1B283A31A5F}"/>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68EBAF35-9B0A-423C-AB32-439937AF012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DFDBA20-0D72-4D42-B14A-DBAB68C0065F}"/>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6" name="Zástupný symbol pro zápatí 5">
            <a:extLst>
              <a:ext uri="{FF2B5EF4-FFF2-40B4-BE49-F238E27FC236}">
                <a16:creationId xmlns:a16="http://schemas.microsoft.com/office/drawing/2014/main" id="{2FC9C2BA-BC5B-40EF-931F-37CEEE437B7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C0C51D4-9CD6-4B16-9E97-5730661716FC}"/>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11806303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589021-84D9-4656-A702-EE79238906A7}"/>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686CC36C-1CFE-4DF1-92E0-918DF1A5CC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59A3A19B-A417-4B35-98D6-F4886DC7C063}"/>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9293D567-FA60-42E3-B827-C87C4C9BEA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D97CCAB0-BF7A-4BE8-9C62-F76D7F793EC1}"/>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02674529-5D7D-4BB3-812C-DEEB329B484D}"/>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8" name="Zástupný symbol pro zápatí 7">
            <a:extLst>
              <a:ext uri="{FF2B5EF4-FFF2-40B4-BE49-F238E27FC236}">
                <a16:creationId xmlns:a16="http://schemas.microsoft.com/office/drawing/2014/main" id="{CC255F8F-1338-4DD5-BF3F-EDA272F197E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CEE5420-BB66-432E-A1D1-5A60BFF8350A}"/>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167932230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CF6A34-6148-4ABC-9979-083011EAE420}"/>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DD10AD8-6003-44E9-8B22-FC8C1266965F}"/>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4" name="Zástupný symbol pro zápatí 3">
            <a:extLst>
              <a:ext uri="{FF2B5EF4-FFF2-40B4-BE49-F238E27FC236}">
                <a16:creationId xmlns:a16="http://schemas.microsoft.com/office/drawing/2014/main" id="{2AD46D8A-86E3-47F8-B6AE-3E74BD32059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89BB717A-F6CB-4C59-8AB0-2F08DFCC730C}"/>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17351823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ADCAB5F-0AAD-4024-AE61-37969D6E2C39}"/>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3" name="Zástupný symbol pro zápatí 2">
            <a:extLst>
              <a:ext uri="{FF2B5EF4-FFF2-40B4-BE49-F238E27FC236}">
                <a16:creationId xmlns:a16="http://schemas.microsoft.com/office/drawing/2014/main" id="{0FE3441C-0FD2-4687-BC01-7168D4A7F382}"/>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07D23611-FD6A-403C-A137-47E3AD0C3854}"/>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3548086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73D412-B998-4245-AEFE-D1F0B3460A5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6191C447-BBF5-45A0-BC42-B8B957ACFD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718A282C-1DA6-42FE-8945-7C02941B3C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D43BB687-1FC2-400D-846D-4E1BF27E5763}"/>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6" name="Zástupný symbol pro zápatí 5">
            <a:extLst>
              <a:ext uri="{FF2B5EF4-FFF2-40B4-BE49-F238E27FC236}">
                <a16:creationId xmlns:a16="http://schemas.microsoft.com/office/drawing/2014/main" id="{40DBE1F6-13E8-429D-BE7B-A1E67711687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8C535D6-BA54-43D2-AF53-6276400D1F6A}"/>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37067164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A35BCD-72D2-4DC9-97DB-662A228080B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93A6FFDD-E74C-46F3-B024-FA90A88D36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BA7362A6-9FAE-4ED8-801B-C102CB2EB9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2D1B9005-26C7-47F0-9CA7-C1C2AC5CCAE3}"/>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6" name="Zástupný symbol pro zápatí 5">
            <a:extLst>
              <a:ext uri="{FF2B5EF4-FFF2-40B4-BE49-F238E27FC236}">
                <a16:creationId xmlns:a16="http://schemas.microsoft.com/office/drawing/2014/main" id="{2F3FCAE9-8E10-442C-922B-CD5191B947B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06FA8D4-CB07-4D1A-8A8A-373745179280}"/>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24063529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000">
              <a:srgbClr val="7030A0"/>
            </a:gs>
            <a:gs pos="51000">
              <a:srgbClr val="CA91CA"/>
            </a:gs>
            <a:gs pos="89000">
              <a:schemeClr val="bg2">
                <a:lumMod val="90000"/>
              </a:schemeClr>
            </a:gs>
          </a:gsLst>
          <a:lin ang="2700000" scaled="1"/>
          <a:tileRect/>
        </a:grad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D7AB100-B7FC-44B8-AAF1-7A2E216B21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7E634759-6331-4CD4-95E4-A8BD5ED00F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9B9E855-4B32-4DF3-A7F0-269FD950DE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DEA2F8-3FED-4C17-BD1F-AFF2BA33558A}" type="datetimeFigureOut">
              <a:rPr lang="cs-CZ" smtClean="0"/>
              <a:t>01.04.2020</a:t>
            </a:fld>
            <a:endParaRPr lang="cs-CZ"/>
          </a:p>
        </p:txBody>
      </p:sp>
      <p:sp>
        <p:nvSpPr>
          <p:cNvPr id="5" name="Zástupný symbol pro zápatí 4">
            <a:extLst>
              <a:ext uri="{FF2B5EF4-FFF2-40B4-BE49-F238E27FC236}">
                <a16:creationId xmlns:a16="http://schemas.microsoft.com/office/drawing/2014/main" id="{4BA563F0-198E-48FE-8D35-A2BC9765CA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B95AC1A-978A-410C-8AB1-4A08DAB096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A8C06F-5C25-4DD0-A16A-64A539A679AA}" type="slidenum">
              <a:rPr lang="cs-CZ" smtClean="0"/>
              <a:t>‹#›</a:t>
            </a:fld>
            <a:endParaRPr lang="cs-CZ"/>
          </a:p>
        </p:txBody>
      </p:sp>
    </p:spTree>
    <p:extLst>
      <p:ext uri="{BB962C8B-B14F-4D97-AF65-F5344CB8AC3E}">
        <p14:creationId xmlns:p14="http://schemas.microsoft.com/office/powerpoint/2010/main" val="3001638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pravoesf.econ.muni.cz/"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ovéPole 6">
            <a:extLst>
              <a:ext uri="{FF2B5EF4-FFF2-40B4-BE49-F238E27FC236}">
                <a16:creationId xmlns:a16="http://schemas.microsoft.com/office/drawing/2014/main" id="{8D9350B9-9146-4956-9A58-A403A48666FF}"/>
              </a:ext>
            </a:extLst>
          </p:cNvPr>
          <p:cNvSpPr txBox="1"/>
          <p:nvPr/>
        </p:nvSpPr>
        <p:spPr>
          <a:xfrm>
            <a:off x="9902371" y="112815"/>
            <a:ext cx="3187700" cy="646331"/>
          </a:xfrm>
          <a:prstGeom prst="rect">
            <a:avLst/>
          </a:prstGeom>
          <a:noFill/>
        </p:spPr>
        <p:txBody>
          <a:bodyPr wrap="square" rtlCol="0">
            <a:spAutoFit/>
          </a:bodyPr>
          <a:lstStyle/>
          <a:p>
            <a:r>
              <a:rPr lang="cs-CZ" dirty="0"/>
              <a:t>Právo pro manažery</a:t>
            </a:r>
          </a:p>
          <a:p>
            <a:r>
              <a:rPr lang="cs-CZ" dirty="0"/>
              <a:t>kombi</a:t>
            </a:r>
          </a:p>
        </p:txBody>
      </p:sp>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315233" y="733256"/>
            <a:ext cx="9561534" cy="2387600"/>
          </a:xfrm>
        </p:spPr>
        <p:txBody>
          <a:bodyPr/>
          <a:lstStyle/>
          <a:p>
            <a:r>
              <a:rPr lang="cs-CZ" b="1" dirty="0"/>
              <a:t>Smluvní právo</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p:txBody>
          <a:bodyPr/>
          <a:lstStyle/>
          <a:p>
            <a:endParaRPr lang="cs-CZ" dirty="0"/>
          </a:p>
          <a:p>
            <a:r>
              <a:rPr lang="cs-CZ" dirty="0"/>
              <a:t>Mgr. Marek Pšenko</a:t>
            </a:r>
          </a:p>
        </p:txBody>
      </p:sp>
    </p:spTree>
    <p:extLst>
      <p:ext uri="{BB962C8B-B14F-4D97-AF65-F5344CB8AC3E}">
        <p14:creationId xmlns:p14="http://schemas.microsoft.com/office/powerpoint/2010/main" val="252268327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30A696-3269-4BB0-93BC-38C1DE01F8E0}"/>
              </a:ext>
            </a:extLst>
          </p:cNvPr>
          <p:cNvSpPr>
            <a:spLocks noGrp="1"/>
          </p:cNvSpPr>
          <p:nvPr>
            <p:ph type="title"/>
          </p:nvPr>
        </p:nvSpPr>
        <p:spPr/>
        <p:txBody>
          <a:bodyPr>
            <a:normAutofit/>
          </a:bodyPr>
          <a:lstStyle/>
          <a:p>
            <a:pPr algn="ctr"/>
            <a:r>
              <a:rPr lang="cs-CZ" sz="5400" b="1" dirty="0"/>
              <a:t>Speciální smluvní typy</a:t>
            </a:r>
          </a:p>
        </p:txBody>
      </p:sp>
      <p:sp>
        <p:nvSpPr>
          <p:cNvPr id="3" name="Zástupný symbol pro obsah 2">
            <a:extLst>
              <a:ext uri="{FF2B5EF4-FFF2-40B4-BE49-F238E27FC236}">
                <a16:creationId xmlns:a16="http://schemas.microsoft.com/office/drawing/2014/main" id="{6088E010-A384-4F22-84D0-DFF509E3D109}"/>
              </a:ext>
            </a:extLst>
          </p:cNvPr>
          <p:cNvSpPr>
            <a:spLocks noGrp="1"/>
          </p:cNvSpPr>
          <p:nvPr>
            <p:ph idx="1"/>
          </p:nvPr>
        </p:nvSpPr>
        <p:spPr/>
        <p:txBody>
          <a:bodyPr>
            <a:normAutofit/>
          </a:bodyPr>
          <a:lstStyle/>
          <a:p>
            <a:pPr algn="just"/>
            <a:r>
              <a:rPr lang="cs-CZ" sz="2500" dirty="0"/>
              <a:t>Smluvní typy lze dělit podle obsahu a zaměření</a:t>
            </a:r>
          </a:p>
          <a:p>
            <a:pPr algn="just"/>
            <a:r>
              <a:rPr lang="cs-CZ" sz="2500" dirty="0"/>
              <a:t>Typové (vyjmenované, </a:t>
            </a:r>
            <a:r>
              <a:rPr lang="cs-CZ" sz="2500" dirty="0" err="1"/>
              <a:t>nominátní</a:t>
            </a:r>
            <a:r>
              <a:rPr lang="cs-CZ" sz="2500" dirty="0"/>
              <a:t>) x Netypové (nevyjmenované, inominátní)</a:t>
            </a:r>
          </a:p>
          <a:p>
            <a:pPr algn="just"/>
            <a:endParaRPr lang="cs-CZ" sz="2500" dirty="0"/>
          </a:p>
          <a:p>
            <a:pPr algn="just"/>
            <a:r>
              <a:rPr lang="cs-CZ" sz="2500" dirty="0"/>
              <a:t>Typové – jsou vymezeny v NOZ, vč. podstatných náležitostí vyžadovaných zákonem pro jejich platnost</a:t>
            </a:r>
          </a:p>
          <a:p>
            <a:pPr algn="just"/>
            <a:endParaRPr lang="cs-CZ" sz="2500" dirty="0"/>
          </a:p>
          <a:p>
            <a:pPr algn="just"/>
            <a:r>
              <a:rPr lang="cs-CZ" sz="2500" dirty="0"/>
              <a:t>Netypové – dle § 1746 odst. 2 NOZ </a:t>
            </a:r>
          </a:p>
          <a:p>
            <a:pPr algn="just"/>
            <a:endParaRPr lang="cs-CZ" sz="2500" dirty="0"/>
          </a:p>
          <a:p>
            <a:pPr algn="just"/>
            <a:r>
              <a:rPr lang="cs-CZ" sz="2500" dirty="0"/>
              <a:t>Smíšené smlouvy – takové smlouvy kombinují více typů dohromady</a:t>
            </a:r>
          </a:p>
        </p:txBody>
      </p:sp>
    </p:spTree>
    <p:extLst>
      <p:ext uri="{BB962C8B-B14F-4D97-AF65-F5344CB8AC3E}">
        <p14:creationId xmlns:p14="http://schemas.microsoft.com/office/powerpoint/2010/main" val="12066598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30A696-3269-4BB0-93BC-38C1DE01F8E0}"/>
              </a:ext>
            </a:extLst>
          </p:cNvPr>
          <p:cNvSpPr>
            <a:spLocks noGrp="1"/>
          </p:cNvSpPr>
          <p:nvPr>
            <p:ph type="title"/>
          </p:nvPr>
        </p:nvSpPr>
        <p:spPr/>
        <p:txBody>
          <a:bodyPr>
            <a:normAutofit/>
          </a:bodyPr>
          <a:lstStyle/>
          <a:p>
            <a:pPr algn="ctr"/>
            <a:r>
              <a:rPr lang="cs-CZ" sz="5400" b="1" dirty="0"/>
              <a:t>Obsah smlouvy</a:t>
            </a:r>
          </a:p>
        </p:txBody>
      </p:sp>
      <p:sp>
        <p:nvSpPr>
          <p:cNvPr id="3" name="Zástupný symbol pro obsah 2">
            <a:extLst>
              <a:ext uri="{FF2B5EF4-FFF2-40B4-BE49-F238E27FC236}">
                <a16:creationId xmlns:a16="http://schemas.microsoft.com/office/drawing/2014/main" id="{6088E010-A384-4F22-84D0-DFF509E3D109}"/>
              </a:ext>
            </a:extLst>
          </p:cNvPr>
          <p:cNvSpPr>
            <a:spLocks noGrp="1"/>
          </p:cNvSpPr>
          <p:nvPr>
            <p:ph idx="1"/>
          </p:nvPr>
        </p:nvSpPr>
        <p:spPr/>
        <p:txBody>
          <a:bodyPr/>
          <a:lstStyle/>
          <a:p>
            <a:pPr algn="just"/>
            <a:r>
              <a:rPr lang="cs-CZ" dirty="0"/>
              <a:t>libovolný, nesmí se příčit zákonu, dobrým mravům a veřejnému pořádku</a:t>
            </a:r>
          </a:p>
          <a:p>
            <a:pPr algn="just"/>
            <a:r>
              <a:rPr lang="cs-CZ" dirty="0"/>
              <a:t>pokud znaky podstatných náležitostí některé ze smluvních typů chybí, aplikuje se na právní poměr ustanovení zákona toho smluvního typu</a:t>
            </a:r>
          </a:p>
          <a:p>
            <a:pPr algn="just"/>
            <a:r>
              <a:rPr lang="cs-CZ" dirty="0"/>
              <a:t>část obsahu smlouvy může být dohodnuta později, nebo určena třetí osobou</a:t>
            </a:r>
          </a:p>
          <a:p>
            <a:pPr algn="just"/>
            <a:r>
              <a:rPr lang="cs-CZ" dirty="0"/>
              <a:t>část obsahu smlouvy lze nahradit odkazem na obchodní podmínky (připojeny ke smlouvě + znalost oběma stranami), lze je měnit</a:t>
            </a:r>
          </a:p>
        </p:txBody>
      </p:sp>
    </p:spTree>
    <p:extLst>
      <p:ext uri="{BB962C8B-B14F-4D97-AF65-F5344CB8AC3E}">
        <p14:creationId xmlns:p14="http://schemas.microsoft.com/office/powerpoint/2010/main" val="32464258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81C067-59EB-4800-A07B-329602CEEB5C}"/>
              </a:ext>
            </a:extLst>
          </p:cNvPr>
          <p:cNvSpPr>
            <a:spLocks noGrp="1"/>
          </p:cNvSpPr>
          <p:nvPr>
            <p:ph type="title"/>
          </p:nvPr>
        </p:nvSpPr>
        <p:spPr/>
        <p:txBody>
          <a:bodyPr>
            <a:normAutofit/>
          </a:bodyPr>
          <a:lstStyle/>
          <a:p>
            <a:pPr algn="ctr"/>
            <a:r>
              <a:rPr lang="cs-CZ" sz="5400" b="1" dirty="0"/>
              <a:t>Předsmluvní odpovědnost</a:t>
            </a:r>
          </a:p>
        </p:txBody>
      </p:sp>
      <p:sp>
        <p:nvSpPr>
          <p:cNvPr id="3" name="Zástupný symbol pro obsah 2">
            <a:extLst>
              <a:ext uri="{FF2B5EF4-FFF2-40B4-BE49-F238E27FC236}">
                <a16:creationId xmlns:a16="http://schemas.microsoft.com/office/drawing/2014/main" id="{03F1196C-EBC5-417A-A6EA-C6E4DAAF67DF}"/>
              </a:ext>
            </a:extLst>
          </p:cNvPr>
          <p:cNvSpPr>
            <a:spLocks noGrp="1"/>
          </p:cNvSpPr>
          <p:nvPr>
            <p:ph idx="1"/>
          </p:nvPr>
        </p:nvSpPr>
        <p:spPr/>
        <p:txBody>
          <a:bodyPr/>
          <a:lstStyle/>
          <a:p>
            <a:pPr algn="just"/>
            <a:r>
              <a:rPr lang="cs-CZ" altLang="cs-CZ" dirty="0"/>
              <a:t>dospějí-li strany při jednání o smlouvě tak daleko, že se uzavření smlouvy jeví jako vysoce pravděpodobné, jedná nepoctivě ta strana, která přes důvodné očekávání druhé strany v uzavření smlouvy jednání o uzavření smlouvy ukončí, aniž pro to má spravedlivý důvod</a:t>
            </a:r>
          </a:p>
          <a:p>
            <a:pPr algn="just"/>
            <a:r>
              <a:rPr lang="cs-CZ" altLang="cs-CZ" dirty="0"/>
              <a:t>náhrada škody – max. v rozsahu, který odpovídá ztrátě z neuzavřené smlouvy v obdobných případech</a:t>
            </a:r>
          </a:p>
          <a:p>
            <a:endParaRPr lang="cs-CZ" dirty="0"/>
          </a:p>
        </p:txBody>
      </p:sp>
    </p:spTree>
    <p:extLst>
      <p:ext uri="{BB962C8B-B14F-4D97-AF65-F5344CB8AC3E}">
        <p14:creationId xmlns:p14="http://schemas.microsoft.com/office/powerpoint/2010/main" val="37443017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7F6EF1-A191-45DB-805C-E155DB4F6DAD}"/>
              </a:ext>
            </a:extLst>
          </p:cNvPr>
          <p:cNvSpPr>
            <a:spLocks noGrp="1"/>
          </p:cNvSpPr>
          <p:nvPr>
            <p:ph type="title"/>
          </p:nvPr>
        </p:nvSpPr>
        <p:spPr/>
        <p:txBody>
          <a:bodyPr>
            <a:normAutofit/>
          </a:bodyPr>
          <a:lstStyle/>
          <a:p>
            <a:pPr algn="ctr"/>
            <a:r>
              <a:rPr lang="cs-CZ" sz="5400" b="1" dirty="0"/>
              <a:t>Smlouva o smlouvě budoucí</a:t>
            </a:r>
          </a:p>
        </p:txBody>
      </p:sp>
      <p:sp>
        <p:nvSpPr>
          <p:cNvPr id="3" name="Zástupný symbol pro obsah 2">
            <a:extLst>
              <a:ext uri="{FF2B5EF4-FFF2-40B4-BE49-F238E27FC236}">
                <a16:creationId xmlns:a16="http://schemas.microsoft.com/office/drawing/2014/main" id="{9C2F092C-C27C-4940-9C42-2EF34221B11F}"/>
              </a:ext>
            </a:extLst>
          </p:cNvPr>
          <p:cNvSpPr>
            <a:spLocks noGrp="1"/>
          </p:cNvSpPr>
          <p:nvPr>
            <p:ph idx="1"/>
          </p:nvPr>
        </p:nvSpPr>
        <p:spPr/>
        <p:txBody>
          <a:bodyPr/>
          <a:lstStyle/>
          <a:p>
            <a:pPr algn="just"/>
            <a:r>
              <a:rPr lang="cs-CZ" dirty="0"/>
              <a:t>zabezpečuje uzavření smlouvy v budoucnu</a:t>
            </a:r>
          </a:p>
          <a:p>
            <a:pPr algn="just"/>
            <a:r>
              <a:rPr lang="cs-CZ" dirty="0"/>
              <a:t>závazek jedné či obou stran určenou smlouvu po vyzvání v ujednané lhůtě uzavřít (jinak 1 rok)</a:t>
            </a:r>
          </a:p>
          <a:p>
            <a:pPr algn="just"/>
            <a:r>
              <a:rPr lang="cs-CZ" dirty="0"/>
              <a:t>obsah smlouvy aspoň v obecných rysech</a:t>
            </a:r>
          </a:p>
          <a:p>
            <a:pPr algn="just"/>
            <a:r>
              <a:rPr lang="cs-CZ" dirty="0"/>
              <a:t>při nesplnění určí obsahu smlouvy mezi stranami soud</a:t>
            </a:r>
          </a:p>
          <a:p>
            <a:pPr algn="just"/>
            <a:r>
              <a:rPr lang="cs-CZ" dirty="0"/>
              <a:t>závazek zaniká, jestliže se podstatně změnily okolnosti, takže nelze spravedlivě žádat, aby budoucí smlouva byla uzavřena (notifikační povinnost) + pokud nedojde k vyzvání</a:t>
            </a:r>
          </a:p>
        </p:txBody>
      </p:sp>
    </p:spTree>
    <p:extLst>
      <p:ext uri="{BB962C8B-B14F-4D97-AF65-F5344CB8AC3E}">
        <p14:creationId xmlns:p14="http://schemas.microsoft.com/office/powerpoint/2010/main" val="14093539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1A50E9-3623-4378-91A3-8B17E28C4A9B}"/>
              </a:ext>
            </a:extLst>
          </p:cNvPr>
          <p:cNvSpPr>
            <a:spLocks noGrp="1"/>
          </p:cNvSpPr>
          <p:nvPr>
            <p:ph type="title"/>
          </p:nvPr>
        </p:nvSpPr>
        <p:spPr>
          <a:xfrm>
            <a:off x="838200" y="253613"/>
            <a:ext cx="10515600" cy="1325563"/>
          </a:xfrm>
        </p:spPr>
        <p:txBody>
          <a:bodyPr>
            <a:normAutofit/>
          </a:bodyPr>
          <a:lstStyle/>
          <a:p>
            <a:pPr algn="ctr"/>
            <a:r>
              <a:rPr lang="cs-CZ" sz="5400" b="1" dirty="0"/>
              <a:t>Adhezní smlouvy</a:t>
            </a:r>
          </a:p>
        </p:txBody>
      </p:sp>
      <p:sp>
        <p:nvSpPr>
          <p:cNvPr id="3" name="Zástupný symbol pro obsah 2">
            <a:extLst>
              <a:ext uri="{FF2B5EF4-FFF2-40B4-BE49-F238E27FC236}">
                <a16:creationId xmlns:a16="http://schemas.microsoft.com/office/drawing/2014/main" id="{99E30708-D60A-4DD6-88A1-0980729F1E1F}"/>
              </a:ext>
            </a:extLst>
          </p:cNvPr>
          <p:cNvSpPr>
            <a:spLocks noGrp="1"/>
          </p:cNvSpPr>
          <p:nvPr>
            <p:ph idx="1"/>
          </p:nvPr>
        </p:nvSpPr>
        <p:spPr/>
        <p:txBody>
          <a:bodyPr/>
          <a:lstStyle/>
          <a:p>
            <a:r>
              <a:rPr lang="cs-CZ" dirty="0"/>
              <a:t>oferent stanoví v nabídce předem obsah těchto smluv</a:t>
            </a:r>
          </a:p>
          <a:p>
            <a:r>
              <a:rPr lang="cs-CZ" dirty="0"/>
              <a:t>adresát nabídky nemá možnost změnit obsah smlouvy</a:t>
            </a:r>
          </a:p>
          <a:p>
            <a:r>
              <a:rPr lang="cs-CZ" dirty="0"/>
              <a:t>doložka odkazující na obchodní či jiné podmínky:</a:t>
            </a:r>
          </a:p>
          <a:p>
            <a:pPr lvl="1"/>
            <a:r>
              <a:rPr lang="cs-CZ" dirty="0"/>
              <a:t>musí být čitelná a srozumitelná </a:t>
            </a:r>
          </a:p>
          <a:p>
            <a:pPr lvl="1"/>
            <a:r>
              <a:rPr lang="cs-CZ" dirty="0"/>
              <a:t>adresát musí být s jejím významem seznámen</a:t>
            </a:r>
          </a:p>
          <a:p>
            <a:pPr lvl="1"/>
            <a:r>
              <a:rPr lang="cs-CZ" dirty="0"/>
              <a:t>pokud obsahuje zvláště nevýhodná ujednání, je neplatná </a:t>
            </a:r>
          </a:p>
        </p:txBody>
      </p:sp>
    </p:spTree>
    <p:extLst>
      <p:ext uri="{BB962C8B-B14F-4D97-AF65-F5344CB8AC3E}">
        <p14:creationId xmlns:p14="http://schemas.microsoft.com/office/powerpoint/2010/main" val="39834789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F01498-F0F1-4146-A591-CE5475B5A8F7}"/>
              </a:ext>
            </a:extLst>
          </p:cNvPr>
          <p:cNvSpPr>
            <a:spLocks noGrp="1"/>
          </p:cNvSpPr>
          <p:nvPr>
            <p:ph type="title"/>
          </p:nvPr>
        </p:nvSpPr>
        <p:spPr/>
        <p:txBody>
          <a:bodyPr/>
          <a:lstStyle/>
          <a:p>
            <a:pPr algn="ctr"/>
            <a:r>
              <a:rPr lang="cs-CZ" sz="5400" b="1" dirty="0"/>
              <a:t>Spotřebitelské</a:t>
            </a:r>
            <a:r>
              <a:rPr lang="cs-CZ" b="1" dirty="0"/>
              <a:t> </a:t>
            </a:r>
            <a:r>
              <a:rPr lang="cs-CZ" sz="5400" b="1" dirty="0"/>
              <a:t>smlouvy</a:t>
            </a:r>
          </a:p>
        </p:txBody>
      </p:sp>
      <p:sp>
        <p:nvSpPr>
          <p:cNvPr id="3" name="Zástupný symbol pro obsah 2">
            <a:extLst>
              <a:ext uri="{FF2B5EF4-FFF2-40B4-BE49-F238E27FC236}">
                <a16:creationId xmlns:a16="http://schemas.microsoft.com/office/drawing/2014/main" id="{DBAAFE0E-5723-4441-AB32-152F318ACFA5}"/>
              </a:ext>
            </a:extLst>
          </p:cNvPr>
          <p:cNvSpPr>
            <a:spLocks noGrp="1"/>
          </p:cNvSpPr>
          <p:nvPr>
            <p:ph idx="1"/>
          </p:nvPr>
        </p:nvSpPr>
        <p:spPr/>
        <p:txBody>
          <a:bodyPr>
            <a:normAutofit fontScale="85000" lnSpcReduction="10000"/>
          </a:bodyPr>
          <a:lstStyle/>
          <a:p>
            <a:pPr algn="just"/>
            <a:r>
              <a:rPr lang="cs-CZ" dirty="0"/>
              <a:t>podnikatel uzavírá smlouvu se spotřebitelem (osoba, která jedná mimo rámec své podnikatelské činnosti nebo mimo rámec samostatného výkonu povolání)</a:t>
            </a:r>
          </a:p>
          <a:p>
            <a:pPr algn="just"/>
            <a:r>
              <a:rPr lang="cs-CZ" dirty="0"/>
              <a:t>musí být především jasně a srozumitelně sděleny všechny potřebné informace o zboží či službě, která je předmětem smlouvy, totožnosti podnikatele, ceně zboží nebo služby, způsobu platby, dalších poplatcích, způsobu dodání, podmínkách ukončení závazku apod.</a:t>
            </a:r>
          </a:p>
          <a:p>
            <a:pPr algn="just"/>
            <a:r>
              <a:rPr lang="cs-CZ" dirty="0"/>
              <a:t>pochybnostech o významu se použije výklad pro spotřebitele nepříznivější</a:t>
            </a:r>
          </a:p>
          <a:p>
            <a:pPr algn="just"/>
            <a:r>
              <a:rPr lang="cs-CZ" dirty="0"/>
              <a:t>ochrany i před tzv. zneužívajícími klauzulemi, které posouvají rovnováhu mezi právy a povinnostmi v neprospěch spotřebitele</a:t>
            </a:r>
          </a:p>
          <a:p>
            <a:pPr algn="just"/>
            <a:r>
              <a:rPr lang="cs-CZ" dirty="0"/>
              <a:t>zvláštní ustanovení – uzavírání smluv distančním způsobem, uzavírání smluv mimo obchodní prostory, smlouvy o finančních službách, smlouvy o dočasném užívání ubytovacího zařízení a jiných rekreačních službách (tzv. </a:t>
            </a:r>
            <a:r>
              <a:rPr lang="cs-CZ" dirty="0" err="1"/>
              <a:t>timesharing</a:t>
            </a:r>
            <a:r>
              <a:rPr lang="cs-CZ" dirty="0"/>
              <a:t>)</a:t>
            </a:r>
          </a:p>
        </p:txBody>
      </p:sp>
    </p:spTree>
    <p:extLst>
      <p:ext uri="{BB962C8B-B14F-4D97-AF65-F5344CB8AC3E}">
        <p14:creationId xmlns:p14="http://schemas.microsoft.com/office/powerpoint/2010/main" val="19897555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FDA36C-1BDD-4BB8-952D-71F3373CC513}"/>
              </a:ext>
            </a:extLst>
          </p:cNvPr>
          <p:cNvSpPr>
            <a:spLocks noGrp="1"/>
          </p:cNvSpPr>
          <p:nvPr>
            <p:ph type="title"/>
          </p:nvPr>
        </p:nvSpPr>
        <p:spPr/>
        <p:txBody>
          <a:bodyPr>
            <a:normAutofit/>
          </a:bodyPr>
          <a:lstStyle/>
          <a:p>
            <a:pPr algn="ctr"/>
            <a:r>
              <a:rPr lang="cs-CZ" sz="5400" b="1" dirty="0"/>
              <a:t>Nájem</a:t>
            </a:r>
          </a:p>
        </p:txBody>
      </p:sp>
      <p:sp>
        <p:nvSpPr>
          <p:cNvPr id="3" name="Zástupný symbol pro obsah 2">
            <a:extLst>
              <a:ext uri="{FF2B5EF4-FFF2-40B4-BE49-F238E27FC236}">
                <a16:creationId xmlns:a16="http://schemas.microsoft.com/office/drawing/2014/main" id="{8F262973-3E0D-400F-8059-7E6AA741AE4A}"/>
              </a:ext>
            </a:extLst>
          </p:cNvPr>
          <p:cNvSpPr>
            <a:spLocks noGrp="1"/>
          </p:cNvSpPr>
          <p:nvPr>
            <p:ph idx="1"/>
          </p:nvPr>
        </p:nvSpPr>
        <p:spPr/>
        <p:txBody>
          <a:bodyPr/>
          <a:lstStyle/>
          <a:p>
            <a:pPr algn="just"/>
            <a:r>
              <a:rPr lang="cs-CZ" altLang="cs-CZ" dirty="0"/>
              <a:t>nájemní smlouvou se pronajímatel zavazuje přenechat nájemci věc k dočasnému užívání</a:t>
            </a:r>
          </a:p>
          <a:p>
            <a:pPr algn="just"/>
            <a:r>
              <a:rPr lang="cs-CZ" altLang="cs-CZ" dirty="0"/>
              <a:t>nájemce se zavazuje platit za to pronajímateli nájemné</a:t>
            </a:r>
          </a:p>
          <a:p>
            <a:pPr algn="just"/>
            <a:r>
              <a:rPr lang="cs-CZ" altLang="cs-CZ" dirty="0"/>
              <a:t>pronajmout lze věc nemovitou (i její část), nezuživatelnou věc movitou i věc v budoucnu vzniklou</a:t>
            </a:r>
          </a:p>
          <a:p>
            <a:endParaRPr lang="cs-CZ" dirty="0"/>
          </a:p>
        </p:txBody>
      </p:sp>
    </p:spTree>
    <p:extLst>
      <p:ext uri="{BB962C8B-B14F-4D97-AF65-F5344CB8AC3E}">
        <p14:creationId xmlns:p14="http://schemas.microsoft.com/office/powerpoint/2010/main" val="2695565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6109D8-11E3-4A1E-8319-EA8D3F9E07FD}"/>
              </a:ext>
            </a:extLst>
          </p:cNvPr>
          <p:cNvSpPr>
            <a:spLocks noGrp="1"/>
          </p:cNvSpPr>
          <p:nvPr>
            <p:ph type="title"/>
          </p:nvPr>
        </p:nvSpPr>
        <p:spPr/>
        <p:txBody>
          <a:bodyPr>
            <a:normAutofit/>
          </a:bodyPr>
          <a:lstStyle/>
          <a:p>
            <a:pPr algn="ctr"/>
            <a:r>
              <a:rPr lang="cs-CZ" sz="5400" b="1" dirty="0"/>
              <a:t>Nájem bytu</a:t>
            </a:r>
          </a:p>
        </p:txBody>
      </p:sp>
      <p:sp>
        <p:nvSpPr>
          <p:cNvPr id="3" name="Zástupný symbol pro obsah 2">
            <a:extLst>
              <a:ext uri="{FF2B5EF4-FFF2-40B4-BE49-F238E27FC236}">
                <a16:creationId xmlns:a16="http://schemas.microsoft.com/office/drawing/2014/main" id="{10B6A018-71CD-484A-B671-2493839D0A40}"/>
              </a:ext>
            </a:extLst>
          </p:cNvPr>
          <p:cNvSpPr>
            <a:spLocks noGrp="1"/>
          </p:cNvSpPr>
          <p:nvPr>
            <p:ph idx="1"/>
          </p:nvPr>
        </p:nvSpPr>
        <p:spPr/>
        <p:txBody>
          <a:bodyPr/>
          <a:lstStyle/>
          <a:p>
            <a:pPr algn="just"/>
            <a:r>
              <a:rPr lang="cs-CZ" altLang="cs-CZ" dirty="0"/>
              <a:t>nájemní smlouva zavazující pronajímatele přenechat nájemci k zajištění bytových potřeb byt nebo dům</a:t>
            </a:r>
          </a:p>
          <a:p>
            <a:pPr algn="just"/>
            <a:r>
              <a:rPr lang="cs-CZ" altLang="cs-CZ" dirty="0"/>
              <a:t>nájem bytu, který není </a:t>
            </a:r>
            <a:r>
              <a:rPr lang="cs-CZ" altLang="cs-CZ" dirty="0" err="1"/>
              <a:t>StÚ</a:t>
            </a:r>
            <a:r>
              <a:rPr lang="cs-CZ" altLang="cs-CZ" dirty="0"/>
              <a:t> určen k bydlení</a:t>
            </a:r>
          </a:p>
          <a:p>
            <a:pPr algn="just"/>
            <a:r>
              <a:rPr lang="cs-CZ" altLang="cs-CZ" dirty="0"/>
              <a:t>NE: pronájem bytu nebo domu k rekreaci nebo jinému krátkodobému účelu</a:t>
            </a:r>
          </a:p>
          <a:p>
            <a:endParaRPr lang="cs-CZ" dirty="0"/>
          </a:p>
        </p:txBody>
      </p:sp>
    </p:spTree>
    <p:extLst>
      <p:ext uri="{BB962C8B-B14F-4D97-AF65-F5344CB8AC3E}">
        <p14:creationId xmlns:p14="http://schemas.microsoft.com/office/powerpoint/2010/main" val="35618962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E322B1-4089-4FCB-9FF9-83CE0F3B22D3}"/>
              </a:ext>
            </a:extLst>
          </p:cNvPr>
          <p:cNvSpPr>
            <a:spLocks noGrp="1"/>
          </p:cNvSpPr>
          <p:nvPr>
            <p:ph type="title"/>
          </p:nvPr>
        </p:nvSpPr>
        <p:spPr/>
        <p:txBody>
          <a:bodyPr>
            <a:normAutofit/>
          </a:bodyPr>
          <a:lstStyle/>
          <a:p>
            <a:pPr algn="ctr"/>
            <a:r>
              <a:rPr lang="cs-CZ" sz="5400" b="1" dirty="0"/>
              <a:t>Nájem bytu</a:t>
            </a:r>
          </a:p>
        </p:txBody>
      </p:sp>
      <p:sp>
        <p:nvSpPr>
          <p:cNvPr id="3" name="Zástupný symbol pro obsah 2">
            <a:extLst>
              <a:ext uri="{FF2B5EF4-FFF2-40B4-BE49-F238E27FC236}">
                <a16:creationId xmlns:a16="http://schemas.microsoft.com/office/drawing/2014/main" id="{EC4375A1-1996-479C-BC06-FC88656B7268}"/>
              </a:ext>
            </a:extLst>
          </p:cNvPr>
          <p:cNvSpPr>
            <a:spLocks noGrp="1"/>
          </p:cNvSpPr>
          <p:nvPr>
            <p:ph idx="1"/>
          </p:nvPr>
        </p:nvSpPr>
        <p:spPr/>
        <p:txBody>
          <a:bodyPr/>
          <a:lstStyle/>
          <a:p>
            <a:r>
              <a:rPr lang="cs-CZ" altLang="cs-CZ" dirty="0"/>
              <a:t>smlouva vyžaduje písemnou formu!</a:t>
            </a:r>
          </a:p>
          <a:p>
            <a:r>
              <a:rPr lang="cs-CZ" altLang="cs-CZ" dirty="0"/>
              <a:t>pronajímatel nemá právo namítat nedostatek formy</a:t>
            </a:r>
          </a:p>
          <a:p>
            <a:r>
              <a:rPr lang="cs-CZ" altLang="cs-CZ" dirty="0"/>
              <a:t>faktický nájem - nájemce užívá byt po dobu tří let v dobré víře, že nájem je po právu, považuje se nájemní smlouva za řádně uzavřenou </a:t>
            </a:r>
          </a:p>
          <a:p>
            <a:r>
              <a:rPr lang="cs-CZ" altLang="cs-CZ" dirty="0"/>
              <a:t>kauce max. 6x měsíční nájemné, při vrácení úroky</a:t>
            </a:r>
          </a:p>
          <a:p>
            <a:r>
              <a:rPr lang="cs-CZ" altLang="cs-CZ" dirty="0"/>
              <a:t>není nutné přesně specifikovat byt a další náležitosti ve smlouvě</a:t>
            </a:r>
          </a:p>
          <a:p>
            <a:r>
              <a:rPr lang="cs-CZ" altLang="cs-CZ" dirty="0"/>
              <a:t>právo mít zvíře v nájemním bytě</a:t>
            </a:r>
          </a:p>
          <a:p>
            <a:endParaRPr lang="cs-CZ" dirty="0"/>
          </a:p>
        </p:txBody>
      </p:sp>
    </p:spTree>
    <p:extLst>
      <p:ext uri="{BB962C8B-B14F-4D97-AF65-F5344CB8AC3E}">
        <p14:creationId xmlns:p14="http://schemas.microsoft.com/office/powerpoint/2010/main" val="28822514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6A47DF-4926-4043-AF3C-92BC465CA1D4}"/>
              </a:ext>
            </a:extLst>
          </p:cNvPr>
          <p:cNvSpPr>
            <a:spLocks noGrp="1"/>
          </p:cNvSpPr>
          <p:nvPr>
            <p:ph type="title"/>
          </p:nvPr>
        </p:nvSpPr>
        <p:spPr/>
        <p:txBody>
          <a:bodyPr>
            <a:normAutofit/>
          </a:bodyPr>
          <a:lstStyle/>
          <a:p>
            <a:pPr algn="ctr"/>
            <a:r>
              <a:rPr lang="cs-CZ" sz="5400" b="1" dirty="0"/>
              <a:t>Byt způsobilý k nastěhování</a:t>
            </a:r>
          </a:p>
        </p:txBody>
      </p:sp>
      <p:sp>
        <p:nvSpPr>
          <p:cNvPr id="3" name="Zástupný symbol pro obsah 2">
            <a:extLst>
              <a:ext uri="{FF2B5EF4-FFF2-40B4-BE49-F238E27FC236}">
                <a16:creationId xmlns:a16="http://schemas.microsoft.com/office/drawing/2014/main" id="{44D8DF17-CC9A-46B4-B3E5-7865D96595EE}"/>
              </a:ext>
            </a:extLst>
          </p:cNvPr>
          <p:cNvSpPr>
            <a:spLocks noGrp="1"/>
          </p:cNvSpPr>
          <p:nvPr>
            <p:ph idx="1"/>
          </p:nvPr>
        </p:nvSpPr>
        <p:spPr/>
        <p:txBody>
          <a:bodyPr/>
          <a:lstStyle/>
          <a:p>
            <a:pPr algn="just"/>
            <a:r>
              <a:rPr lang="cs-CZ" altLang="cs-CZ" dirty="0"/>
              <a:t>zpřístupnění bytu pronajímatelem = předání klíčů a volný přístup k bytu</a:t>
            </a:r>
          </a:p>
          <a:p>
            <a:pPr algn="just"/>
            <a:r>
              <a:rPr lang="cs-CZ" altLang="cs-CZ" dirty="0"/>
              <a:t>definice bytu způsobilého k nastěhování:</a:t>
            </a:r>
          </a:p>
          <a:p>
            <a:pPr algn="just"/>
            <a:r>
              <a:rPr lang="cs-CZ" dirty="0"/>
              <a:t>byt je způsobilý k nastěhování a obývání, odpovídá-li ujednáním ve smlouvě, a není-li nic ujednáno, je byt způsobilý k nastěhování a obývání, pokud je čistý a ve stavu, který se obvykle považuje za dobrý, a pokud je zajištěno poskytování nezbytných plnění spojených s užíváním bytu nebo s ním souvisících.</a:t>
            </a:r>
            <a:endParaRPr lang="cs-CZ" altLang="cs-CZ" dirty="0"/>
          </a:p>
          <a:p>
            <a:pPr algn="just"/>
            <a:r>
              <a:rPr lang="cs-CZ" altLang="cs-CZ" dirty="0"/>
              <a:t>nároky nájemce pokud není byt způsobilý k nastěhování</a:t>
            </a:r>
          </a:p>
          <a:p>
            <a:endParaRPr lang="cs-CZ" dirty="0"/>
          </a:p>
        </p:txBody>
      </p:sp>
    </p:spTree>
    <p:extLst>
      <p:ext uri="{BB962C8B-B14F-4D97-AF65-F5344CB8AC3E}">
        <p14:creationId xmlns:p14="http://schemas.microsoft.com/office/powerpoint/2010/main" val="25113862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315233" y="-521612"/>
            <a:ext cx="9561534" cy="2387600"/>
          </a:xfrm>
        </p:spPr>
        <p:txBody>
          <a:bodyPr/>
          <a:lstStyle/>
          <a:p>
            <a:r>
              <a:rPr lang="cs-CZ" b="1" dirty="0"/>
              <a:t>OSNOVA</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1524000" y="2103369"/>
            <a:ext cx="9144000" cy="4641816"/>
          </a:xfrm>
        </p:spPr>
        <p:txBody>
          <a:bodyPr>
            <a:normAutofit/>
          </a:bodyPr>
          <a:lstStyle/>
          <a:p>
            <a:pPr marL="457200" indent="-457200" algn="just">
              <a:buAutoNum type="arabicPeriod"/>
            </a:pPr>
            <a:r>
              <a:rPr lang="cs-CZ" dirty="0"/>
              <a:t>Průběh kontraktace</a:t>
            </a:r>
          </a:p>
          <a:p>
            <a:pPr marL="457200" indent="-457200" algn="just">
              <a:buAutoNum type="arabicPeriod"/>
            </a:pPr>
            <a:r>
              <a:rPr lang="cs-CZ" dirty="0"/>
              <a:t>Speciální smluvní typy</a:t>
            </a:r>
          </a:p>
          <a:p>
            <a:pPr marL="457200" indent="-457200" algn="just">
              <a:buAutoNum type="arabicPeriod"/>
            </a:pPr>
            <a:r>
              <a:rPr lang="cs-CZ" dirty="0"/>
              <a:t>Reklamace (podrobněji v separátní prezentaci věnované spotřebiteli)</a:t>
            </a:r>
          </a:p>
          <a:p>
            <a:pPr marL="457200" indent="-457200" algn="just">
              <a:buFont typeface="Arial" panose="020B0604020202020204" pitchFamily="34" charset="0"/>
              <a:buAutoNum type="arabicPeriod"/>
            </a:pPr>
            <a:r>
              <a:rPr lang="cs-CZ" dirty="0"/>
              <a:t>Zabezpečení informací</a:t>
            </a:r>
          </a:p>
        </p:txBody>
      </p:sp>
    </p:spTree>
    <p:extLst>
      <p:ext uri="{BB962C8B-B14F-4D97-AF65-F5344CB8AC3E}">
        <p14:creationId xmlns:p14="http://schemas.microsoft.com/office/powerpoint/2010/main" val="31546296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CA7689-6F84-466E-B45D-2EC638508696}"/>
              </a:ext>
            </a:extLst>
          </p:cNvPr>
          <p:cNvSpPr>
            <a:spLocks noGrp="1"/>
          </p:cNvSpPr>
          <p:nvPr>
            <p:ph type="title"/>
          </p:nvPr>
        </p:nvSpPr>
        <p:spPr/>
        <p:txBody>
          <a:bodyPr>
            <a:normAutofit/>
          </a:bodyPr>
          <a:lstStyle/>
          <a:p>
            <a:pPr algn="ctr"/>
            <a:r>
              <a:rPr lang="cs-CZ" sz="5400" b="1" dirty="0"/>
              <a:t>Členové domácnosti</a:t>
            </a:r>
          </a:p>
        </p:txBody>
      </p:sp>
      <p:sp>
        <p:nvSpPr>
          <p:cNvPr id="3" name="Zástupný symbol pro obsah 2">
            <a:extLst>
              <a:ext uri="{FF2B5EF4-FFF2-40B4-BE49-F238E27FC236}">
                <a16:creationId xmlns:a16="http://schemas.microsoft.com/office/drawing/2014/main" id="{86FFD04A-D1B8-46D0-9529-6A29274873A5}"/>
              </a:ext>
            </a:extLst>
          </p:cNvPr>
          <p:cNvSpPr>
            <a:spLocks noGrp="1"/>
          </p:cNvSpPr>
          <p:nvPr>
            <p:ph idx="1"/>
          </p:nvPr>
        </p:nvSpPr>
        <p:spPr/>
        <p:txBody>
          <a:bodyPr/>
          <a:lstStyle/>
          <a:p>
            <a:pPr algn="just"/>
            <a:r>
              <a:rPr lang="cs-CZ" altLang="cs-CZ" dirty="0"/>
              <a:t>právo přijímat v bytě kohokoli</a:t>
            </a:r>
          </a:p>
          <a:p>
            <a:pPr algn="just"/>
            <a:r>
              <a:rPr lang="cs-CZ" altLang="cs-CZ" dirty="0"/>
              <a:t>povinnost nájemce oznámit zvýšení počtu osob – pokud neučiní do 2 měsíců </a:t>
            </a:r>
            <a:r>
              <a:rPr lang="cs-CZ" altLang="cs-CZ" dirty="0">
                <a:sym typeface="Wingdings" panose="05000000000000000000" pitchFamily="2" charset="2"/>
              </a:rPr>
              <a:t> </a:t>
            </a:r>
            <a:r>
              <a:rPr lang="cs-CZ" altLang="cs-CZ" dirty="0"/>
              <a:t>výpověď</a:t>
            </a:r>
          </a:p>
          <a:p>
            <a:pPr algn="just"/>
            <a:r>
              <a:rPr lang="cs-CZ" altLang="cs-CZ" dirty="0"/>
              <a:t>pronajímatel může podmínit přijetí nového člena svým písemným souhlasem</a:t>
            </a:r>
          </a:p>
          <a:p>
            <a:pPr algn="just"/>
            <a:r>
              <a:rPr lang="cs-CZ" altLang="cs-CZ" dirty="0"/>
              <a:t>povinnost nájemce oznámit snížení členů domácnosti bez zbytečného odkladu</a:t>
            </a:r>
          </a:p>
          <a:p>
            <a:endParaRPr lang="cs-CZ" dirty="0"/>
          </a:p>
        </p:txBody>
      </p:sp>
    </p:spTree>
    <p:extLst>
      <p:ext uri="{BB962C8B-B14F-4D97-AF65-F5344CB8AC3E}">
        <p14:creationId xmlns:p14="http://schemas.microsoft.com/office/powerpoint/2010/main" val="9507512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FB5637-E3C3-40DE-B091-F9B4F4369EE4}"/>
              </a:ext>
            </a:extLst>
          </p:cNvPr>
          <p:cNvSpPr>
            <a:spLocks noGrp="1"/>
          </p:cNvSpPr>
          <p:nvPr>
            <p:ph type="title"/>
          </p:nvPr>
        </p:nvSpPr>
        <p:spPr/>
        <p:txBody>
          <a:bodyPr>
            <a:normAutofit/>
          </a:bodyPr>
          <a:lstStyle/>
          <a:p>
            <a:pPr algn="ctr"/>
            <a:r>
              <a:rPr lang="cs-CZ" sz="5400" b="1" dirty="0"/>
              <a:t>Podnájem</a:t>
            </a:r>
          </a:p>
        </p:txBody>
      </p:sp>
      <p:sp>
        <p:nvSpPr>
          <p:cNvPr id="3" name="Zástupný symbol pro obsah 2">
            <a:extLst>
              <a:ext uri="{FF2B5EF4-FFF2-40B4-BE49-F238E27FC236}">
                <a16:creationId xmlns:a16="http://schemas.microsoft.com/office/drawing/2014/main" id="{C027D4B8-F669-4F05-8C8A-726AB65558E4}"/>
              </a:ext>
            </a:extLst>
          </p:cNvPr>
          <p:cNvSpPr>
            <a:spLocks noGrp="1"/>
          </p:cNvSpPr>
          <p:nvPr>
            <p:ph idx="1"/>
          </p:nvPr>
        </p:nvSpPr>
        <p:spPr/>
        <p:txBody>
          <a:bodyPr/>
          <a:lstStyle/>
          <a:p>
            <a:r>
              <a:rPr lang="cs-CZ" altLang="cs-CZ" dirty="0"/>
              <a:t>nájemce v bytě bydlí – podnájem i bez souhlasu pronajímatele</a:t>
            </a:r>
          </a:p>
          <a:p>
            <a:r>
              <a:rPr lang="cs-CZ" altLang="cs-CZ" dirty="0"/>
              <a:t>nájemce v bytě nebydlí – podnájem s písemným souhlasem pronajímatele</a:t>
            </a:r>
          </a:p>
          <a:p>
            <a:r>
              <a:rPr lang="cs-CZ" altLang="cs-CZ" dirty="0"/>
              <a:t>pokud se do 1 měsíce nevyjádří </a:t>
            </a:r>
            <a:r>
              <a:rPr lang="cs-CZ" altLang="cs-CZ" dirty="0">
                <a:sym typeface="Wingdings" panose="05000000000000000000" pitchFamily="2" charset="2"/>
              </a:rPr>
              <a:t></a:t>
            </a:r>
            <a:r>
              <a:rPr lang="cs-CZ" altLang="cs-CZ" dirty="0"/>
              <a:t> souhlasí</a:t>
            </a:r>
          </a:p>
          <a:p>
            <a:r>
              <a:rPr lang="cs-CZ" altLang="cs-CZ" dirty="0"/>
              <a:t>lze ujednat zákaz podnájmu </a:t>
            </a:r>
          </a:p>
          <a:p>
            <a:endParaRPr lang="cs-CZ" dirty="0"/>
          </a:p>
        </p:txBody>
      </p:sp>
    </p:spTree>
    <p:extLst>
      <p:ext uri="{BB962C8B-B14F-4D97-AF65-F5344CB8AC3E}">
        <p14:creationId xmlns:p14="http://schemas.microsoft.com/office/powerpoint/2010/main" val="11038265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DA083E-700A-44C1-B61A-B1F0B95854C0}"/>
              </a:ext>
            </a:extLst>
          </p:cNvPr>
          <p:cNvSpPr>
            <a:spLocks noGrp="1"/>
          </p:cNvSpPr>
          <p:nvPr>
            <p:ph type="title"/>
          </p:nvPr>
        </p:nvSpPr>
        <p:spPr/>
        <p:txBody>
          <a:bodyPr>
            <a:normAutofit/>
          </a:bodyPr>
          <a:lstStyle/>
          <a:p>
            <a:pPr algn="ctr"/>
            <a:r>
              <a:rPr lang="cs-CZ" sz="5400" b="1" dirty="0"/>
              <a:t>Skončení nájmu</a:t>
            </a:r>
          </a:p>
        </p:txBody>
      </p:sp>
      <p:sp>
        <p:nvSpPr>
          <p:cNvPr id="3" name="Zástupný symbol pro obsah 2">
            <a:extLst>
              <a:ext uri="{FF2B5EF4-FFF2-40B4-BE49-F238E27FC236}">
                <a16:creationId xmlns:a16="http://schemas.microsoft.com/office/drawing/2014/main" id="{29A8E246-3A88-424F-AF8B-C1691465F7F6}"/>
              </a:ext>
            </a:extLst>
          </p:cNvPr>
          <p:cNvSpPr>
            <a:spLocks noGrp="1"/>
          </p:cNvSpPr>
          <p:nvPr>
            <p:ph idx="1"/>
          </p:nvPr>
        </p:nvSpPr>
        <p:spPr/>
        <p:txBody>
          <a:bodyPr/>
          <a:lstStyle/>
          <a:p>
            <a:pPr algn="just"/>
            <a:r>
              <a:rPr lang="cs-CZ" altLang="cs-CZ" dirty="0"/>
              <a:t>výpověď – písemná forma, dojití druhé straně</a:t>
            </a:r>
          </a:p>
          <a:p>
            <a:pPr algn="just"/>
            <a:r>
              <a:rPr lang="cs-CZ" altLang="cs-CZ" dirty="0"/>
              <a:t>výpověď pronajímatelem</a:t>
            </a:r>
          </a:p>
          <a:p>
            <a:pPr lvl="1" algn="just"/>
            <a:r>
              <a:rPr lang="cs-CZ" altLang="cs-CZ" dirty="0"/>
              <a:t>zákonné důvody, rozdělení na výpověď nájmu na dobu určitou a neurčitou, výčet demonstrativní</a:t>
            </a:r>
          </a:p>
          <a:p>
            <a:pPr lvl="1" algn="just"/>
            <a:r>
              <a:rPr lang="cs-CZ" altLang="cs-CZ" dirty="0"/>
              <a:t>výpovědní doba 3 měsíce</a:t>
            </a:r>
          </a:p>
          <a:p>
            <a:pPr lvl="1" algn="just"/>
            <a:r>
              <a:rPr lang="cs-CZ" altLang="cs-CZ" dirty="0"/>
              <a:t>nájemce může podat návrh soudu na přezkum</a:t>
            </a:r>
          </a:p>
          <a:p>
            <a:pPr algn="just"/>
            <a:r>
              <a:rPr lang="cs-CZ" altLang="cs-CZ" dirty="0"/>
              <a:t>bez výpovědní doby v případě porušení povinností zvlášť závažným způsobem </a:t>
            </a:r>
          </a:p>
          <a:p>
            <a:endParaRPr lang="cs-CZ" dirty="0"/>
          </a:p>
        </p:txBody>
      </p:sp>
    </p:spTree>
    <p:extLst>
      <p:ext uri="{BB962C8B-B14F-4D97-AF65-F5344CB8AC3E}">
        <p14:creationId xmlns:p14="http://schemas.microsoft.com/office/powerpoint/2010/main" val="15006028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2630B2-979A-44FE-BBB8-C3E95BE25717}"/>
              </a:ext>
            </a:extLst>
          </p:cNvPr>
          <p:cNvSpPr>
            <a:spLocks noGrp="1"/>
          </p:cNvSpPr>
          <p:nvPr>
            <p:ph type="title"/>
          </p:nvPr>
        </p:nvSpPr>
        <p:spPr/>
        <p:txBody>
          <a:bodyPr>
            <a:normAutofit/>
          </a:bodyPr>
          <a:lstStyle/>
          <a:p>
            <a:pPr algn="ctr"/>
            <a:r>
              <a:rPr lang="cs-CZ" sz="5400" b="1" dirty="0"/>
              <a:t>Skončení nájmu</a:t>
            </a:r>
          </a:p>
        </p:txBody>
      </p:sp>
      <p:sp>
        <p:nvSpPr>
          <p:cNvPr id="3" name="Zástupný symbol pro obsah 2">
            <a:extLst>
              <a:ext uri="{FF2B5EF4-FFF2-40B4-BE49-F238E27FC236}">
                <a16:creationId xmlns:a16="http://schemas.microsoft.com/office/drawing/2014/main" id="{6F06BA28-92EB-4B2A-A9BE-74706AD5A950}"/>
              </a:ext>
            </a:extLst>
          </p:cNvPr>
          <p:cNvSpPr>
            <a:spLocks noGrp="1"/>
          </p:cNvSpPr>
          <p:nvPr>
            <p:ph idx="1"/>
          </p:nvPr>
        </p:nvSpPr>
        <p:spPr/>
        <p:txBody>
          <a:bodyPr/>
          <a:lstStyle/>
          <a:p>
            <a:pPr algn="just"/>
            <a:r>
              <a:rPr lang="cs-CZ" altLang="cs-CZ" dirty="0"/>
              <a:t>zrušení bytových náhrad</a:t>
            </a:r>
          </a:p>
          <a:p>
            <a:pPr algn="just"/>
            <a:r>
              <a:rPr lang="cs-CZ" altLang="cs-CZ" dirty="0"/>
              <a:t>pronajímatel není povinen poskytnout stěhovací náklady</a:t>
            </a:r>
          </a:p>
          <a:p>
            <a:pPr algn="just"/>
            <a:r>
              <a:rPr lang="cs-CZ" altLang="cs-CZ" dirty="0"/>
              <a:t>nájemce neodevzdá byt v den skončení nájmu, hradí dál nájemné</a:t>
            </a:r>
          </a:p>
          <a:p>
            <a:pPr algn="just"/>
            <a:r>
              <a:rPr lang="cs-CZ" altLang="cs-CZ" dirty="0"/>
              <a:t>opomenutá věc v bytě po skončení nájmu – pronajímatel se o ni postará na účet nájemce</a:t>
            </a:r>
          </a:p>
          <a:p>
            <a:pPr algn="just"/>
            <a:r>
              <a:rPr lang="cs-CZ" altLang="cs-CZ" dirty="0"/>
              <a:t>právo pronajímatele věc prodat, pokud si ji nájemce nevyzvedne po upozornění</a:t>
            </a:r>
          </a:p>
          <a:p>
            <a:endParaRPr lang="cs-CZ" dirty="0"/>
          </a:p>
        </p:txBody>
      </p:sp>
    </p:spTree>
    <p:extLst>
      <p:ext uri="{BB962C8B-B14F-4D97-AF65-F5344CB8AC3E}">
        <p14:creationId xmlns:p14="http://schemas.microsoft.com/office/powerpoint/2010/main" val="1973461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27ADBB-82F4-4F8F-8DDB-3A3C46DD5841}"/>
              </a:ext>
            </a:extLst>
          </p:cNvPr>
          <p:cNvSpPr>
            <a:spLocks noGrp="1"/>
          </p:cNvSpPr>
          <p:nvPr>
            <p:ph type="title"/>
          </p:nvPr>
        </p:nvSpPr>
        <p:spPr>
          <a:xfrm>
            <a:off x="838200" y="500062"/>
            <a:ext cx="10515600" cy="1325563"/>
          </a:xfrm>
        </p:spPr>
        <p:txBody>
          <a:bodyPr>
            <a:normAutofit/>
          </a:bodyPr>
          <a:lstStyle/>
          <a:p>
            <a:pPr algn="ctr"/>
            <a:r>
              <a:rPr lang="cs-CZ" sz="5400" b="1" dirty="0"/>
              <a:t>Obnova nájmu bytu</a:t>
            </a:r>
            <a:br>
              <a:rPr lang="cs-CZ" sz="5400" b="1" dirty="0"/>
            </a:br>
            <a:r>
              <a:rPr lang="cs-CZ" sz="2200" b="1" dirty="0"/>
              <a:t>(aut. prolongace)</a:t>
            </a:r>
          </a:p>
        </p:txBody>
      </p:sp>
      <p:sp>
        <p:nvSpPr>
          <p:cNvPr id="3" name="Zástupný symbol pro obsah 2">
            <a:extLst>
              <a:ext uri="{FF2B5EF4-FFF2-40B4-BE49-F238E27FC236}">
                <a16:creationId xmlns:a16="http://schemas.microsoft.com/office/drawing/2014/main" id="{ABE4307D-5550-4847-8167-266FD4443470}"/>
              </a:ext>
            </a:extLst>
          </p:cNvPr>
          <p:cNvSpPr>
            <a:spLocks noGrp="1"/>
          </p:cNvSpPr>
          <p:nvPr>
            <p:ph idx="1"/>
          </p:nvPr>
        </p:nvSpPr>
        <p:spPr>
          <a:xfrm>
            <a:off x="838200" y="2170182"/>
            <a:ext cx="10515600" cy="4351338"/>
          </a:xfrm>
        </p:spPr>
        <p:txBody>
          <a:bodyPr/>
          <a:lstStyle/>
          <a:p>
            <a:r>
              <a:rPr lang="cs-CZ" altLang="cs-CZ" dirty="0"/>
              <a:t>nájemce pokračuje v užívání bytu min. 3 měsíce po době, kdy měl nájem skončit</a:t>
            </a:r>
          </a:p>
          <a:p>
            <a:r>
              <a:rPr lang="cs-CZ" altLang="cs-CZ" dirty="0"/>
              <a:t>pronajímatel písemně nevyzve k opuštění</a:t>
            </a:r>
          </a:p>
          <a:p>
            <a:r>
              <a:rPr lang="cs-CZ" altLang="cs-CZ" dirty="0"/>
              <a:t>prodloužení na sjednanou dobu (max. 2 roky)</a:t>
            </a:r>
          </a:p>
          <a:p>
            <a:endParaRPr lang="cs-CZ" dirty="0"/>
          </a:p>
        </p:txBody>
      </p:sp>
    </p:spTree>
    <p:extLst>
      <p:ext uri="{BB962C8B-B14F-4D97-AF65-F5344CB8AC3E}">
        <p14:creationId xmlns:p14="http://schemas.microsoft.com/office/powerpoint/2010/main" val="9779381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B3BD85-D0C8-464C-AEA7-7E43360AA31C}"/>
              </a:ext>
            </a:extLst>
          </p:cNvPr>
          <p:cNvSpPr>
            <a:spLocks noGrp="1"/>
          </p:cNvSpPr>
          <p:nvPr>
            <p:ph type="title"/>
          </p:nvPr>
        </p:nvSpPr>
        <p:spPr/>
        <p:txBody>
          <a:bodyPr>
            <a:normAutofit/>
          </a:bodyPr>
          <a:lstStyle/>
          <a:p>
            <a:pPr algn="ctr"/>
            <a:r>
              <a:rPr lang="cs-CZ" sz="5400" b="1" dirty="0"/>
              <a:t>Darovací smlouva</a:t>
            </a:r>
          </a:p>
        </p:txBody>
      </p:sp>
      <p:sp>
        <p:nvSpPr>
          <p:cNvPr id="3" name="Zástupný symbol pro obsah 2">
            <a:extLst>
              <a:ext uri="{FF2B5EF4-FFF2-40B4-BE49-F238E27FC236}">
                <a16:creationId xmlns:a16="http://schemas.microsoft.com/office/drawing/2014/main" id="{ED4F07BB-FF8D-4BB7-AB06-6BABFDB3AE5B}"/>
              </a:ext>
            </a:extLst>
          </p:cNvPr>
          <p:cNvSpPr>
            <a:spLocks noGrp="1"/>
          </p:cNvSpPr>
          <p:nvPr>
            <p:ph idx="1"/>
          </p:nvPr>
        </p:nvSpPr>
        <p:spPr/>
        <p:txBody>
          <a:bodyPr/>
          <a:lstStyle/>
          <a:p>
            <a:r>
              <a:rPr lang="cs-CZ" dirty="0"/>
              <a:t>darovací smlouvou dárce bezplatně převádí vlastnické právo k věci nebo se zavazuje obdarovanému věc bezplatně převést do vlastnictví a obdarovaný dar nebo nabídku přijímá</a:t>
            </a:r>
          </a:p>
          <a:p>
            <a:r>
              <a:rPr lang="cs-CZ" b="1" dirty="0"/>
              <a:t>slib daru = </a:t>
            </a:r>
            <a:r>
              <a:rPr lang="cs-CZ" dirty="0"/>
              <a:t>kdo druhému dar jen slíbí, není zavázán darovat, ale ten, kdo slib obdržel, má právo, aby mu slibující nahradil náklady účelně vynaložené v očekávání daru</a:t>
            </a:r>
          </a:p>
          <a:p>
            <a:pPr algn="just"/>
            <a:r>
              <a:rPr lang="cs-CZ" dirty="0"/>
              <a:t>při darování věci zapsané do veřejného seznamu vyžaduje smlouva písemnou formu</a:t>
            </a:r>
          </a:p>
          <a:p>
            <a:pPr algn="just"/>
            <a:r>
              <a:rPr lang="cs-CZ" dirty="0"/>
              <a:t>písemnou formu vyžaduje smlouva také tehdy, nedojde-li k odevzdání věci zároveň s projevem vůle darovat a přijmout dar</a:t>
            </a:r>
          </a:p>
          <a:p>
            <a:endParaRPr lang="cs-CZ" dirty="0"/>
          </a:p>
          <a:p>
            <a:endParaRPr lang="cs-CZ" b="1" dirty="0"/>
          </a:p>
          <a:p>
            <a:endParaRPr lang="cs-CZ" dirty="0"/>
          </a:p>
        </p:txBody>
      </p:sp>
    </p:spTree>
    <p:extLst>
      <p:ext uri="{BB962C8B-B14F-4D97-AF65-F5344CB8AC3E}">
        <p14:creationId xmlns:p14="http://schemas.microsoft.com/office/powerpoint/2010/main" val="2106402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E536B4-4F65-44A1-A150-3D7E2F75022B}"/>
              </a:ext>
            </a:extLst>
          </p:cNvPr>
          <p:cNvSpPr>
            <a:spLocks noGrp="1"/>
          </p:cNvSpPr>
          <p:nvPr>
            <p:ph type="title"/>
          </p:nvPr>
        </p:nvSpPr>
        <p:spPr/>
        <p:txBody>
          <a:bodyPr>
            <a:normAutofit/>
          </a:bodyPr>
          <a:lstStyle/>
          <a:p>
            <a:pPr algn="ctr"/>
            <a:r>
              <a:rPr lang="cs-CZ" sz="5400" b="1" dirty="0"/>
              <a:t>Odvolání daru</a:t>
            </a:r>
          </a:p>
        </p:txBody>
      </p:sp>
      <p:sp>
        <p:nvSpPr>
          <p:cNvPr id="3" name="Zástupný symbol pro obsah 2">
            <a:extLst>
              <a:ext uri="{FF2B5EF4-FFF2-40B4-BE49-F238E27FC236}">
                <a16:creationId xmlns:a16="http://schemas.microsoft.com/office/drawing/2014/main" id="{388A97B3-4B0E-409B-A008-F489984A2580}"/>
              </a:ext>
            </a:extLst>
          </p:cNvPr>
          <p:cNvSpPr>
            <a:spLocks noGrp="1"/>
          </p:cNvSpPr>
          <p:nvPr>
            <p:ph idx="1"/>
          </p:nvPr>
        </p:nvSpPr>
        <p:spPr/>
        <p:txBody>
          <a:bodyPr>
            <a:normAutofit fontScale="92500" lnSpcReduction="10000"/>
          </a:bodyPr>
          <a:lstStyle/>
          <a:p>
            <a:pPr algn="just"/>
            <a:r>
              <a:rPr lang="cs-CZ" dirty="0"/>
              <a:t>odvolání daru pro nouzi</a:t>
            </a:r>
          </a:p>
          <a:p>
            <a:pPr algn="just"/>
            <a:r>
              <a:rPr lang="cs-CZ" dirty="0"/>
              <a:t>odvolání daru pro nevděk</a:t>
            </a:r>
          </a:p>
          <a:p>
            <a:pPr algn="just"/>
            <a:r>
              <a:rPr lang="cs-CZ" dirty="0"/>
              <a:t>nemá-li již obdarovaný dar ani jeho plnou hodnotu, zavazuje ho odvolání daru k vydání toho, co mu z obohacení ještě zbývá. To neplatí, zbavil-li se daru, aby vydání zmařil, anebo odvolal-li dar pro nevděk samotný dárce</a:t>
            </a:r>
          </a:p>
          <a:p>
            <a:pPr algn="just"/>
            <a:r>
              <a:rPr lang="cs-CZ" b="1" dirty="0"/>
              <a:t>odvolání daru pro nouzi = </a:t>
            </a:r>
            <a:r>
              <a:rPr lang="cs-CZ" dirty="0"/>
              <a:t>upadne-li dárce po darování do takové nouze, že nemá ani na nutnou výživu vlastní nebo nutnou výživu osoby, k jejíž výživě je podle zákona povinen, může dar odvolat a požadovat po obdarovaném, aby mu dar vydal zpět nebo zaplatil jeho obvyklou cenu, nanejvýš však v tom rozsahu, v jakém se dárci nedostává prostředků k uvedené výživě. Právo odvolat dar nemá dárce, který si stav nouze přivodil úmyslně nebo z hrubé nedbalosti</a:t>
            </a:r>
          </a:p>
          <a:p>
            <a:pPr algn="just"/>
            <a:endParaRPr lang="cs-CZ" b="1" dirty="0"/>
          </a:p>
          <a:p>
            <a:endParaRPr lang="cs-CZ" dirty="0"/>
          </a:p>
        </p:txBody>
      </p:sp>
    </p:spTree>
    <p:extLst>
      <p:ext uri="{BB962C8B-B14F-4D97-AF65-F5344CB8AC3E}">
        <p14:creationId xmlns:p14="http://schemas.microsoft.com/office/powerpoint/2010/main" val="813018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79B5D7-2AB6-4632-8219-E5E833A7E62A}"/>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CA22126D-6885-4A58-90F2-81C90AB22508}"/>
              </a:ext>
            </a:extLst>
          </p:cNvPr>
          <p:cNvSpPr>
            <a:spLocks noGrp="1"/>
          </p:cNvSpPr>
          <p:nvPr>
            <p:ph idx="1"/>
          </p:nvPr>
        </p:nvSpPr>
        <p:spPr/>
        <p:txBody>
          <a:bodyPr/>
          <a:lstStyle/>
          <a:p>
            <a:pPr algn="just"/>
            <a:r>
              <a:rPr lang="cs-CZ" b="1" dirty="0"/>
              <a:t>odvolání daru pro nevděk = u</a:t>
            </a:r>
            <a:r>
              <a:rPr lang="cs-CZ" dirty="0"/>
              <a:t>blížil-li obdarovaný dárci úmyslně nebo z hrubé nedbalosti tak, že zjevně porušil dobré mravy. Odůvodňují-li to okolnosti, považuje se za nevděk vůči dárci také zjevné porušení dobrých mravů vůči osobě obdarovanému blízké. Lhůta: 1 rok ode dne, co obdarovaný dárci ublížil, příp. 1 rok ode dne, kdy získal vědomost o důvodu pro odvolání daru</a:t>
            </a:r>
          </a:p>
          <a:p>
            <a:endParaRPr lang="cs-CZ" b="1" dirty="0"/>
          </a:p>
        </p:txBody>
      </p:sp>
    </p:spTree>
    <p:extLst>
      <p:ext uri="{BB962C8B-B14F-4D97-AF65-F5344CB8AC3E}">
        <p14:creationId xmlns:p14="http://schemas.microsoft.com/office/powerpoint/2010/main" val="17130408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0BE549-9ECD-4EBB-B0AC-99720642A1ED}"/>
              </a:ext>
            </a:extLst>
          </p:cNvPr>
          <p:cNvSpPr>
            <a:spLocks noGrp="1"/>
          </p:cNvSpPr>
          <p:nvPr>
            <p:ph type="title"/>
          </p:nvPr>
        </p:nvSpPr>
        <p:spPr/>
        <p:txBody>
          <a:bodyPr>
            <a:normAutofit/>
          </a:bodyPr>
          <a:lstStyle/>
          <a:p>
            <a:pPr algn="ctr"/>
            <a:r>
              <a:rPr lang="cs-CZ" sz="5400" b="1" dirty="0"/>
              <a:t>Kupní smlouva</a:t>
            </a:r>
          </a:p>
        </p:txBody>
      </p:sp>
      <p:sp>
        <p:nvSpPr>
          <p:cNvPr id="3" name="Zástupný symbol pro obsah 2">
            <a:extLst>
              <a:ext uri="{FF2B5EF4-FFF2-40B4-BE49-F238E27FC236}">
                <a16:creationId xmlns:a16="http://schemas.microsoft.com/office/drawing/2014/main" id="{5776BF10-8BDB-478E-9FCC-5A13BF648B7E}"/>
              </a:ext>
            </a:extLst>
          </p:cNvPr>
          <p:cNvSpPr>
            <a:spLocks noGrp="1"/>
          </p:cNvSpPr>
          <p:nvPr>
            <p:ph idx="1"/>
          </p:nvPr>
        </p:nvSpPr>
        <p:spPr/>
        <p:txBody>
          <a:bodyPr/>
          <a:lstStyle/>
          <a:p>
            <a:pPr algn="just"/>
            <a:r>
              <a:rPr lang="cs-CZ" dirty="0"/>
              <a:t>prodávající se zavazuje, že kupujícímu odevzdá věc, která je předmětem koupě, a umožní mu nabýt vlastnické právo k ní</a:t>
            </a:r>
          </a:p>
          <a:p>
            <a:pPr algn="just"/>
            <a:r>
              <a:rPr lang="cs-CZ" dirty="0"/>
              <a:t>kupující se zavazuje, že věc převezme a zaplatí prodávajícímu kupní cenu</a:t>
            </a:r>
          </a:p>
          <a:p>
            <a:pPr algn="just"/>
            <a:r>
              <a:rPr lang="cs-CZ" dirty="0"/>
              <a:t>kupní cena je ujednána dostatečně určitě, je-li ujednán alespoň způsob jejího určení</a:t>
            </a:r>
          </a:p>
          <a:p>
            <a:pPr algn="just"/>
            <a:endParaRPr lang="cs-CZ" dirty="0"/>
          </a:p>
          <a:p>
            <a:pPr algn="just"/>
            <a:r>
              <a:rPr lang="cs-CZ" dirty="0"/>
              <a:t>ODLIŠOVAT OBECNOU ÚPRAVU KUPNÍ SMLOUVY A SPECIÁLNÍ ÚPRAVU PRODEJE ZBOŽÍ V OBCHODĚ! (§ 2158 a násl. NOZ)</a:t>
            </a:r>
          </a:p>
          <a:p>
            <a:endParaRPr lang="cs-CZ" dirty="0"/>
          </a:p>
        </p:txBody>
      </p:sp>
    </p:spTree>
    <p:extLst>
      <p:ext uri="{BB962C8B-B14F-4D97-AF65-F5344CB8AC3E}">
        <p14:creationId xmlns:p14="http://schemas.microsoft.com/office/powerpoint/2010/main" val="28422830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484F46-767C-4C0B-8891-02C8F1A34324}"/>
              </a:ext>
            </a:extLst>
          </p:cNvPr>
          <p:cNvSpPr>
            <a:spLocks noGrp="1"/>
          </p:cNvSpPr>
          <p:nvPr>
            <p:ph type="title"/>
          </p:nvPr>
        </p:nvSpPr>
        <p:spPr/>
        <p:txBody>
          <a:bodyPr>
            <a:normAutofit/>
          </a:bodyPr>
          <a:lstStyle/>
          <a:p>
            <a:pPr algn="ctr"/>
            <a:r>
              <a:rPr lang="cs-CZ" sz="5400" b="1" dirty="0"/>
              <a:t>Odpovědnost za vady</a:t>
            </a:r>
          </a:p>
        </p:txBody>
      </p:sp>
      <p:sp>
        <p:nvSpPr>
          <p:cNvPr id="3" name="Zástupný symbol pro obsah 2">
            <a:extLst>
              <a:ext uri="{FF2B5EF4-FFF2-40B4-BE49-F238E27FC236}">
                <a16:creationId xmlns:a16="http://schemas.microsoft.com/office/drawing/2014/main" id="{4F1AE91A-42AE-4FFA-B75A-B86CAA8F655D}"/>
              </a:ext>
            </a:extLst>
          </p:cNvPr>
          <p:cNvSpPr>
            <a:spLocks noGrp="1"/>
          </p:cNvSpPr>
          <p:nvPr>
            <p:ph idx="1"/>
          </p:nvPr>
        </p:nvSpPr>
        <p:spPr/>
        <p:txBody>
          <a:bodyPr/>
          <a:lstStyle/>
          <a:p>
            <a:r>
              <a:rPr lang="cs-CZ" dirty="0"/>
              <a:t>prodávající odpovídá za to, že věc nemá v okamžiku prodeje vady</a:t>
            </a:r>
          </a:p>
          <a:p>
            <a:r>
              <a:rPr lang="cs-CZ" dirty="0"/>
              <a:t>věc je považována za vadnou, pokud kupující neobdrží ujednané množství, jakost a provedení</a:t>
            </a:r>
          </a:p>
          <a:p>
            <a:r>
              <a:rPr lang="cs-CZ" dirty="0"/>
              <a:t>vadná je i věc, která neodpovídá vzorku</a:t>
            </a:r>
          </a:p>
          <a:p>
            <a:endParaRPr lang="cs-CZ" dirty="0"/>
          </a:p>
        </p:txBody>
      </p:sp>
    </p:spTree>
    <p:extLst>
      <p:ext uri="{BB962C8B-B14F-4D97-AF65-F5344CB8AC3E}">
        <p14:creationId xmlns:p14="http://schemas.microsoft.com/office/powerpoint/2010/main" val="32217208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315233" y="-521612"/>
            <a:ext cx="9561534" cy="2387600"/>
          </a:xfrm>
        </p:spPr>
        <p:txBody>
          <a:bodyPr/>
          <a:lstStyle/>
          <a:p>
            <a:r>
              <a:rPr lang="cs-CZ" b="1" dirty="0"/>
              <a:t>Doporučení ke studiu</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1524000" y="1865988"/>
            <a:ext cx="9144000" cy="4641816"/>
          </a:xfrm>
        </p:spPr>
        <p:txBody>
          <a:bodyPr>
            <a:normAutofit/>
          </a:bodyPr>
          <a:lstStyle/>
          <a:p>
            <a:pPr algn="just"/>
            <a:endParaRPr lang="cs-CZ" dirty="0"/>
          </a:p>
          <a:p>
            <a:pPr marL="342900" indent="-342900" algn="just">
              <a:buFontTx/>
              <a:buChar char="-"/>
            </a:pPr>
            <a:r>
              <a:rPr lang="cs-CZ" dirty="0"/>
              <a:t>Tato prezentace</a:t>
            </a:r>
          </a:p>
          <a:p>
            <a:pPr marL="342900" indent="-342900" algn="just">
              <a:buFontTx/>
              <a:buChar char="-"/>
            </a:pPr>
            <a:r>
              <a:rPr lang="cs-CZ" u="sng" dirty="0"/>
              <a:t>Zákon č. 89/2012 Sb., občanský zákoník</a:t>
            </a:r>
          </a:p>
          <a:p>
            <a:pPr marL="342900" indent="-342900" algn="just">
              <a:buFontTx/>
              <a:buChar char="-"/>
            </a:pPr>
            <a:r>
              <a:rPr lang="cs-CZ" dirty="0"/>
              <a:t>Studijní texty dostupné na </a:t>
            </a:r>
            <a:r>
              <a:rPr lang="pl-PL" i="1" dirty="0">
                <a:hlinkClick r:id="rId2"/>
              </a:rPr>
              <a:t>http://pravoesf.econ.muni.cz/</a:t>
            </a:r>
            <a:endParaRPr lang="pl-PL" i="1" dirty="0"/>
          </a:p>
          <a:p>
            <a:pPr marL="800100" lvl="1" indent="-342900" algn="just">
              <a:buFontTx/>
              <a:buChar char="-"/>
            </a:pPr>
            <a:r>
              <a:rPr lang="cs-CZ" i="1" dirty="0" err="1"/>
              <a:t>Foltas</a:t>
            </a:r>
            <a:r>
              <a:rPr lang="cs-CZ" i="1" dirty="0"/>
              <a:t>, T: Základy práva. Kap. II.1. Systematika, předmět, zásady.</a:t>
            </a:r>
          </a:p>
          <a:p>
            <a:pPr marL="800100" lvl="1" indent="-342900" algn="just">
              <a:buFontTx/>
              <a:buChar char="-"/>
            </a:pPr>
            <a:r>
              <a:rPr lang="cs-CZ" i="1" dirty="0" err="1"/>
              <a:t>Foltas</a:t>
            </a:r>
            <a:r>
              <a:rPr lang="cs-CZ" i="1" dirty="0"/>
              <a:t>, T, </a:t>
            </a:r>
            <a:r>
              <a:rPr lang="cs-CZ" i="1" dirty="0" err="1"/>
              <a:t>Hlouch</a:t>
            </a:r>
            <a:r>
              <a:rPr lang="cs-CZ" i="1" dirty="0"/>
              <a:t>, L: Základy práva. Kap. III Nový občanský zákoník – Závazkové právo</a:t>
            </a:r>
          </a:p>
          <a:p>
            <a:pPr lvl="1" algn="just"/>
            <a:endParaRPr lang="cs-CZ" i="1" dirty="0"/>
          </a:p>
          <a:p>
            <a:pPr lvl="1" algn="just"/>
            <a:r>
              <a:rPr lang="cs-CZ" i="1" dirty="0"/>
              <a:t>a další </a:t>
            </a:r>
            <a:r>
              <a:rPr lang="cs-CZ" i="1" dirty="0" err="1"/>
              <a:t>tématicky</a:t>
            </a:r>
            <a:r>
              <a:rPr lang="cs-CZ" i="1" dirty="0"/>
              <a:t> odpovídající studijní texty </a:t>
            </a:r>
            <a:r>
              <a:rPr lang="cs-CZ" i="1"/>
              <a:t>k nalezení tamtéž.</a:t>
            </a:r>
            <a:endParaRPr lang="cs-CZ" dirty="0"/>
          </a:p>
        </p:txBody>
      </p:sp>
    </p:spTree>
    <p:extLst>
      <p:ext uri="{BB962C8B-B14F-4D97-AF65-F5344CB8AC3E}">
        <p14:creationId xmlns:p14="http://schemas.microsoft.com/office/powerpoint/2010/main" val="30025342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2757B5-DA05-442C-9D0E-9ABC13BE8CE4}"/>
              </a:ext>
            </a:extLst>
          </p:cNvPr>
          <p:cNvSpPr>
            <a:spLocks noGrp="1"/>
          </p:cNvSpPr>
          <p:nvPr>
            <p:ph type="title"/>
          </p:nvPr>
        </p:nvSpPr>
        <p:spPr/>
        <p:txBody>
          <a:bodyPr>
            <a:normAutofit/>
          </a:bodyPr>
          <a:lstStyle/>
          <a:p>
            <a:pPr algn="ctr"/>
            <a:r>
              <a:rPr lang="cs-CZ" sz="5400" b="1" dirty="0"/>
              <a:t>Záruka za jakost</a:t>
            </a:r>
          </a:p>
        </p:txBody>
      </p:sp>
      <p:sp>
        <p:nvSpPr>
          <p:cNvPr id="3" name="Zástupný symbol pro obsah 2">
            <a:extLst>
              <a:ext uri="{FF2B5EF4-FFF2-40B4-BE49-F238E27FC236}">
                <a16:creationId xmlns:a16="http://schemas.microsoft.com/office/drawing/2014/main" id="{990A6299-2728-43B5-8E87-A43AB5A91168}"/>
              </a:ext>
            </a:extLst>
          </p:cNvPr>
          <p:cNvSpPr>
            <a:spLocks noGrp="1"/>
          </p:cNvSpPr>
          <p:nvPr>
            <p:ph idx="1"/>
          </p:nvPr>
        </p:nvSpPr>
        <p:spPr/>
        <p:txBody>
          <a:bodyPr>
            <a:normAutofit fontScale="92500" lnSpcReduction="10000"/>
          </a:bodyPr>
          <a:lstStyle/>
          <a:p>
            <a:pPr algn="just"/>
            <a:r>
              <a:rPr lang="cs-CZ" dirty="0"/>
              <a:t>prodávající se zavazuje, že věc bude po určitou dobu způsobilá k použití pro obvyklý účel nebo že si zachová obvyklé vlastnosti</a:t>
            </a:r>
          </a:p>
          <a:p>
            <a:pPr algn="just"/>
            <a:r>
              <a:rPr lang="cs-CZ" dirty="0"/>
              <a:t>může být poskytnuta i na jednotlivou součást věci</a:t>
            </a:r>
          </a:p>
          <a:p>
            <a:pPr algn="just"/>
            <a:r>
              <a:rPr lang="cs-CZ" dirty="0"/>
              <a:t>záruční doba běží od odevzdání věci kupujícímu (v případě odeslání - od dojití věci do místa určení)</a:t>
            </a:r>
          </a:p>
          <a:p>
            <a:pPr algn="just"/>
            <a:r>
              <a:rPr lang="cs-CZ" dirty="0"/>
              <a:t>kupující je oprávněn uplatnit právo z vady, která se vyskytne u spotřebního zboží v době dvaceti čtyř měsíců od převzetí – neplatí:</a:t>
            </a:r>
          </a:p>
          <a:p>
            <a:pPr lvl="1" algn="just"/>
            <a:r>
              <a:rPr lang="cs-CZ" i="1" dirty="0"/>
              <a:t>u věci prodávané za nižší cenu na vadu, pro kterou byla nižší cena ujednána,</a:t>
            </a:r>
            <a:endParaRPr lang="cs-CZ" dirty="0"/>
          </a:p>
          <a:p>
            <a:pPr lvl="1" algn="just"/>
            <a:r>
              <a:rPr lang="cs-CZ" i="1" dirty="0"/>
              <a:t>na opotřebení věci způsobené jejím obvyklým užíváním,</a:t>
            </a:r>
            <a:endParaRPr lang="cs-CZ" dirty="0"/>
          </a:p>
          <a:p>
            <a:pPr lvl="1" algn="just"/>
            <a:r>
              <a:rPr lang="cs-CZ" i="1" dirty="0"/>
              <a:t>u použité věci na vadu odpovídající míře používání nebo opotřebení, kterou věc měla při převzetí kupujícím, nebo</a:t>
            </a:r>
            <a:endParaRPr lang="cs-CZ" dirty="0"/>
          </a:p>
          <a:p>
            <a:pPr lvl="1" algn="just"/>
            <a:r>
              <a:rPr lang="cs-CZ" i="1" dirty="0"/>
              <a:t>vyplývá-li to z povahy věci</a:t>
            </a:r>
            <a:endParaRPr lang="cs-CZ" dirty="0"/>
          </a:p>
          <a:p>
            <a:endParaRPr lang="cs-CZ" dirty="0"/>
          </a:p>
        </p:txBody>
      </p:sp>
    </p:spTree>
    <p:extLst>
      <p:ext uri="{BB962C8B-B14F-4D97-AF65-F5344CB8AC3E}">
        <p14:creationId xmlns:p14="http://schemas.microsoft.com/office/powerpoint/2010/main" val="40612764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7CF0F8-45C1-418E-9952-498024576412}"/>
              </a:ext>
            </a:extLst>
          </p:cNvPr>
          <p:cNvSpPr>
            <a:spLocks noGrp="1"/>
          </p:cNvSpPr>
          <p:nvPr>
            <p:ph type="title"/>
          </p:nvPr>
        </p:nvSpPr>
        <p:spPr/>
        <p:txBody>
          <a:bodyPr>
            <a:normAutofit/>
          </a:bodyPr>
          <a:lstStyle/>
          <a:p>
            <a:pPr algn="ctr"/>
            <a:r>
              <a:rPr lang="cs-CZ" sz="5400" b="1" dirty="0"/>
              <a:t>Reklamace</a:t>
            </a:r>
          </a:p>
        </p:txBody>
      </p:sp>
      <p:sp>
        <p:nvSpPr>
          <p:cNvPr id="3" name="Zástupný symbol pro obsah 2">
            <a:extLst>
              <a:ext uri="{FF2B5EF4-FFF2-40B4-BE49-F238E27FC236}">
                <a16:creationId xmlns:a16="http://schemas.microsoft.com/office/drawing/2014/main" id="{55DDD00B-24AA-4B43-9D5B-95216731806D}"/>
              </a:ext>
            </a:extLst>
          </p:cNvPr>
          <p:cNvSpPr>
            <a:spLocks noGrp="1"/>
          </p:cNvSpPr>
          <p:nvPr>
            <p:ph idx="1"/>
          </p:nvPr>
        </p:nvSpPr>
        <p:spPr/>
        <p:txBody>
          <a:bodyPr>
            <a:normAutofit fontScale="92500"/>
          </a:bodyPr>
          <a:lstStyle/>
          <a:p>
            <a:r>
              <a:rPr lang="cs-CZ" dirty="0"/>
              <a:t>povinnost přijmout reklamaci v kterékoli provozovně</a:t>
            </a:r>
          </a:p>
          <a:p>
            <a:r>
              <a:rPr lang="cs-CZ" dirty="0"/>
              <a:t>písemné potvrzení </a:t>
            </a:r>
          </a:p>
          <a:p>
            <a:pPr lvl="1"/>
            <a:r>
              <a:rPr lang="cs-CZ" dirty="0"/>
              <a:t>kdy spotřebitel právo uplatnil</a:t>
            </a:r>
          </a:p>
          <a:p>
            <a:pPr lvl="1"/>
            <a:r>
              <a:rPr lang="cs-CZ" dirty="0"/>
              <a:t>co je obsahem reklamace</a:t>
            </a:r>
          </a:p>
          <a:p>
            <a:pPr lvl="1"/>
            <a:r>
              <a:rPr lang="cs-CZ" dirty="0"/>
              <a:t>jaký způsob vyřízení reklamace spotřebitel požaduje</a:t>
            </a:r>
          </a:p>
          <a:p>
            <a:r>
              <a:rPr lang="cs-CZ" dirty="0"/>
              <a:t>potvrzení o datu a způsobu vyřízení reklamace, včetně potvrzení o provedení opravy a době jejího trvání, případně písemné odůvodnění zamítnutí reklamace</a:t>
            </a:r>
          </a:p>
          <a:p>
            <a:r>
              <a:rPr lang="cs-CZ" dirty="0"/>
              <a:t>reklamace včetně odstranění vady musí být vyřízena nejpozději do 30 dnů </a:t>
            </a:r>
          </a:p>
          <a:p>
            <a:r>
              <a:rPr lang="cs-CZ" dirty="0"/>
              <a:t>marné uplynutí této lhůty se považuje za podstatné porušení smlouvy</a:t>
            </a:r>
          </a:p>
          <a:p>
            <a:endParaRPr lang="cs-CZ" dirty="0"/>
          </a:p>
        </p:txBody>
      </p:sp>
    </p:spTree>
    <p:extLst>
      <p:ext uri="{BB962C8B-B14F-4D97-AF65-F5344CB8AC3E}">
        <p14:creationId xmlns:p14="http://schemas.microsoft.com/office/powerpoint/2010/main" val="5967386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FA14F4-1B15-40E3-A124-CE30100CAAC6}"/>
              </a:ext>
            </a:extLst>
          </p:cNvPr>
          <p:cNvSpPr>
            <a:spLocks noGrp="1"/>
          </p:cNvSpPr>
          <p:nvPr>
            <p:ph type="title"/>
          </p:nvPr>
        </p:nvSpPr>
        <p:spPr/>
        <p:txBody>
          <a:bodyPr>
            <a:normAutofit/>
          </a:bodyPr>
          <a:lstStyle/>
          <a:p>
            <a:pPr algn="ctr"/>
            <a:r>
              <a:rPr lang="cs-CZ" sz="5400" b="1" dirty="0"/>
              <a:t>Vyřízení reklamace</a:t>
            </a:r>
          </a:p>
        </p:txBody>
      </p:sp>
      <p:sp>
        <p:nvSpPr>
          <p:cNvPr id="3" name="Zástupný symbol pro obsah 2">
            <a:extLst>
              <a:ext uri="{FF2B5EF4-FFF2-40B4-BE49-F238E27FC236}">
                <a16:creationId xmlns:a16="http://schemas.microsoft.com/office/drawing/2014/main" id="{AF8CAFC1-C40B-4942-A3E2-A9D1B7CB6D45}"/>
              </a:ext>
            </a:extLst>
          </p:cNvPr>
          <p:cNvSpPr>
            <a:spLocks noGrp="1"/>
          </p:cNvSpPr>
          <p:nvPr>
            <p:ph idx="1"/>
          </p:nvPr>
        </p:nvSpPr>
        <p:spPr/>
        <p:txBody>
          <a:bodyPr/>
          <a:lstStyle/>
          <a:p>
            <a:pPr algn="just"/>
            <a:r>
              <a:rPr lang="cs-CZ" dirty="0"/>
              <a:t>pokud spotřebitel není s vyřízením reklamace spokojen po obsahové stránce, tj. zejména se zamítnutím reklamace, popř. s nedostatečným uspokojením nároků z reklamace, která byla uznána, je možné spor řešit prostřednictvím ČOI, a to v rámci řízení o mimosoudním řešení sporů (ADR)</a:t>
            </a:r>
          </a:p>
          <a:p>
            <a:pPr algn="just"/>
            <a:r>
              <a:rPr lang="cs-CZ" dirty="0"/>
              <a:t>pokud se nepodaří spor vyřešit tímto způsobem, nezbývá než se obrátit na soud – občanskoprávní sporné řízení</a:t>
            </a:r>
          </a:p>
          <a:p>
            <a:endParaRPr lang="cs-CZ" dirty="0"/>
          </a:p>
        </p:txBody>
      </p:sp>
    </p:spTree>
    <p:extLst>
      <p:ext uri="{BB962C8B-B14F-4D97-AF65-F5344CB8AC3E}">
        <p14:creationId xmlns:p14="http://schemas.microsoft.com/office/powerpoint/2010/main" val="27879383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60179D-1D19-434B-A2DD-B60EDD4C2593}"/>
              </a:ext>
            </a:extLst>
          </p:cNvPr>
          <p:cNvSpPr>
            <a:spLocks noGrp="1"/>
          </p:cNvSpPr>
          <p:nvPr>
            <p:ph type="title"/>
          </p:nvPr>
        </p:nvSpPr>
        <p:spPr/>
        <p:txBody>
          <a:bodyPr>
            <a:normAutofit/>
          </a:bodyPr>
          <a:lstStyle/>
          <a:p>
            <a:pPr algn="ctr"/>
            <a:r>
              <a:rPr lang="cs-CZ" sz="5400" b="1" dirty="0"/>
              <a:t>Smlouva o dílo</a:t>
            </a:r>
          </a:p>
        </p:txBody>
      </p:sp>
      <p:sp>
        <p:nvSpPr>
          <p:cNvPr id="3" name="Zástupný symbol pro obsah 2">
            <a:extLst>
              <a:ext uri="{FF2B5EF4-FFF2-40B4-BE49-F238E27FC236}">
                <a16:creationId xmlns:a16="http://schemas.microsoft.com/office/drawing/2014/main" id="{99C8ADDF-AB6F-41E2-84D3-28EE7BD29649}"/>
              </a:ext>
            </a:extLst>
          </p:cNvPr>
          <p:cNvSpPr>
            <a:spLocks noGrp="1"/>
          </p:cNvSpPr>
          <p:nvPr>
            <p:ph idx="1"/>
          </p:nvPr>
        </p:nvSpPr>
        <p:spPr/>
        <p:txBody>
          <a:bodyPr>
            <a:normAutofit fontScale="85000" lnSpcReduction="20000"/>
          </a:bodyPr>
          <a:lstStyle/>
          <a:p>
            <a:pPr algn="just"/>
            <a:r>
              <a:rPr lang="cs-CZ" b="1" dirty="0"/>
              <a:t>smlouvou o dílo </a:t>
            </a:r>
            <a:r>
              <a:rPr lang="cs-CZ" dirty="0"/>
              <a:t>se zavazuje zhotovitel k provedení určitého díla na vlastní náklad a nebezpečí a objednatel se zavazuje k zaplacení ceny za jeho provedení</a:t>
            </a:r>
          </a:p>
          <a:p>
            <a:pPr algn="just"/>
            <a:r>
              <a:rPr lang="cs-CZ" b="1" dirty="0"/>
              <a:t>dílem</a:t>
            </a:r>
            <a:r>
              <a:rPr lang="cs-CZ" dirty="0"/>
              <a:t> se rozumí zhotovení určité věci, pokud nespadá pod kupní smlouvu, montáž určité věci, její údržba, provedení dohodnuté opravy nebo úpravy určité věci nebo hmotně zachycený výsledek jiné činnosti. Dílem se rozumí vždy zhotovení, montáž, údržba, provedení stavby nebo její části</a:t>
            </a:r>
          </a:p>
          <a:p>
            <a:pPr algn="just"/>
            <a:r>
              <a:rPr lang="cs-CZ" b="1" dirty="0"/>
              <a:t>cena</a:t>
            </a:r>
            <a:r>
              <a:rPr lang="cs-CZ" dirty="0"/>
              <a:t> musí být ve smlouvě dohodnuta nebo v ní musí být alespoň stanoven způsob jejího určení, ledaže z jednání o uzavření smlouvy vyplývá vůle stran uzavřít smlouvu i bez tohoto určení</a:t>
            </a:r>
          </a:p>
          <a:p>
            <a:pPr algn="just"/>
            <a:r>
              <a:rPr lang="cs-CZ" b="1" dirty="0"/>
              <a:t>objednatel</a:t>
            </a:r>
            <a:r>
              <a:rPr lang="cs-CZ" dirty="0"/>
              <a:t> je povinen zhotoviteli zaplatit cenu dohodnutou ve smlouvě nebo určenou způsobem stanoveným ve smlouvě. Právo na zaplacení ceny vzniká provedením díla. Dílo je provedeno, je-li dokončeno a předáno. Není-li cena takto dohodnutá nebo určitelná a smlouva je přesto platná, je objednatel povinen zaplatit cenu, která se obvykle platí za srovnatelné dílo v době uzavření smlouvy za obdobných obchodních podmínek.</a:t>
            </a:r>
          </a:p>
        </p:txBody>
      </p:sp>
    </p:spTree>
    <p:extLst>
      <p:ext uri="{BB962C8B-B14F-4D97-AF65-F5344CB8AC3E}">
        <p14:creationId xmlns:p14="http://schemas.microsoft.com/office/powerpoint/2010/main" val="7680737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FE0F10-45B6-4920-AA9E-D15EC596631B}"/>
              </a:ext>
            </a:extLst>
          </p:cNvPr>
          <p:cNvSpPr>
            <a:spLocks noGrp="1"/>
          </p:cNvSpPr>
          <p:nvPr>
            <p:ph type="title"/>
          </p:nvPr>
        </p:nvSpPr>
        <p:spPr/>
        <p:txBody>
          <a:bodyPr>
            <a:normAutofit/>
          </a:bodyPr>
          <a:lstStyle/>
          <a:p>
            <a:pPr algn="ctr"/>
            <a:r>
              <a:rPr lang="cs-CZ" sz="5400" b="1" dirty="0"/>
              <a:t>Další smluvní typy</a:t>
            </a:r>
          </a:p>
        </p:txBody>
      </p:sp>
      <p:sp>
        <p:nvSpPr>
          <p:cNvPr id="3" name="Zástupný symbol pro obsah 2">
            <a:extLst>
              <a:ext uri="{FF2B5EF4-FFF2-40B4-BE49-F238E27FC236}">
                <a16:creationId xmlns:a16="http://schemas.microsoft.com/office/drawing/2014/main" id="{EBF0EAF2-27DE-424C-8142-8BA718463A0A}"/>
              </a:ext>
            </a:extLst>
          </p:cNvPr>
          <p:cNvSpPr>
            <a:spLocks noGrp="1"/>
          </p:cNvSpPr>
          <p:nvPr>
            <p:ph idx="1"/>
          </p:nvPr>
        </p:nvSpPr>
        <p:spPr>
          <a:xfrm>
            <a:off x="838199" y="1467816"/>
            <a:ext cx="9445487" cy="4351338"/>
          </a:xfrm>
        </p:spPr>
        <p:txBody>
          <a:bodyPr>
            <a:normAutofit/>
          </a:bodyPr>
          <a:lstStyle/>
          <a:p>
            <a:endParaRPr lang="cs-CZ" sz="2500" dirty="0"/>
          </a:p>
          <a:p>
            <a:endParaRPr lang="cs-CZ" sz="2500" dirty="0"/>
          </a:p>
          <a:p>
            <a:r>
              <a:rPr lang="cs-CZ" sz="2500" dirty="0"/>
              <a:t>Např. zápůjčka, výpůjčka, výprosa (není to stejné!)</a:t>
            </a:r>
          </a:p>
          <a:p>
            <a:r>
              <a:rPr lang="cs-CZ" sz="2500" dirty="0"/>
              <a:t>Dále obecně vyjmenované smluvní typy v části 4. hlavě II. NOZ</a:t>
            </a:r>
          </a:p>
          <a:p>
            <a:pPr marL="0" indent="0">
              <a:buNone/>
            </a:pPr>
            <a:endParaRPr lang="cs-CZ" dirty="0"/>
          </a:p>
          <a:p>
            <a:endParaRPr lang="cs-CZ" dirty="0"/>
          </a:p>
        </p:txBody>
      </p:sp>
    </p:spTree>
    <p:extLst>
      <p:ext uri="{BB962C8B-B14F-4D97-AF65-F5344CB8AC3E}">
        <p14:creationId xmlns:p14="http://schemas.microsoft.com/office/powerpoint/2010/main" val="29244466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EBF0EAF2-27DE-424C-8142-8BA718463A0A}"/>
              </a:ext>
            </a:extLst>
          </p:cNvPr>
          <p:cNvSpPr>
            <a:spLocks noGrp="1"/>
          </p:cNvSpPr>
          <p:nvPr>
            <p:ph idx="1"/>
          </p:nvPr>
        </p:nvSpPr>
        <p:spPr>
          <a:xfrm>
            <a:off x="838199" y="1467816"/>
            <a:ext cx="9445487" cy="4351338"/>
          </a:xfrm>
        </p:spPr>
        <p:txBody>
          <a:bodyPr>
            <a:normAutofit/>
          </a:bodyPr>
          <a:lstStyle/>
          <a:p>
            <a:pPr marL="0" indent="0">
              <a:buNone/>
            </a:pPr>
            <a:endParaRPr lang="cs-CZ" dirty="0"/>
          </a:p>
          <a:p>
            <a:endParaRPr lang="cs-CZ" dirty="0"/>
          </a:p>
        </p:txBody>
      </p:sp>
      <p:sp>
        <p:nvSpPr>
          <p:cNvPr id="41" name="Zástupný symbol pro obsah 2">
            <a:extLst>
              <a:ext uri="{FF2B5EF4-FFF2-40B4-BE49-F238E27FC236}">
                <a16:creationId xmlns:a16="http://schemas.microsoft.com/office/drawing/2014/main" id="{6DBB59F0-9A1D-4D91-A3E7-3A47A2EDEBB1}"/>
              </a:ext>
            </a:extLst>
          </p:cNvPr>
          <p:cNvSpPr txBox="1">
            <a:spLocks/>
          </p:cNvSpPr>
          <p:nvPr/>
        </p:nvSpPr>
        <p:spPr>
          <a:xfrm>
            <a:off x="2494721" y="612913"/>
            <a:ext cx="9697279" cy="563217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cs-CZ" sz="1000" dirty="0"/>
          </a:p>
          <a:p>
            <a:pPr marL="0" indent="0">
              <a:buFont typeface="Arial" panose="020B0604020202020204" pitchFamily="34" charset="0"/>
              <a:buNone/>
            </a:pPr>
            <a:r>
              <a:rPr lang="cs-CZ" sz="1400" b="1" dirty="0"/>
              <a:t>HLAVA II - ZÁVAZKY Z PRÁVNÍCH JEDNÁNÍ(§ 2055 - § 2893)</a:t>
            </a:r>
          </a:p>
          <a:p>
            <a:pPr marL="0" indent="0">
              <a:buFont typeface="Arial" panose="020B0604020202020204" pitchFamily="34" charset="0"/>
              <a:buNone/>
            </a:pPr>
            <a:r>
              <a:rPr lang="cs-CZ" sz="1400" b="1" dirty="0"/>
              <a:t>	Díl 1 - Převedení věci do vlastnictví jiného(§ 2055 - § 2188)</a:t>
            </a:r>
          </a:p>
          <a:p>
            <a:pPr marL="0" indent="0">
              <a:buFont typeface="Arial" panose="020B0604020202020204" pitchFamily="34" charset="0"/>
              <a:buNone/>
            </a:pPr>
            <a:r>
              <a:rPr lang="cs-CZ" sz="1400" b="1" dirty="0"/>
              <a:t>	Díl 2 - Přenechání věci k užití jinému(§ 2189 - § 2400)</a:t>
            </a:r>
          </a:p>
          <a:p>
            <a:pPr marL="0" indent="0">
              <a:buFont typeface="Arial" panose="020B0604020202020204" pitchFamily="34" charset="0"/>
              <a:buNone/>
            </a:pPr>
            <a:r>
              <a:rPr lang="cs-CZ" sz="1400" b="1" dirty="0"/>
              <a:t>	Díl 3 - Pracovní poměr(§ 2401)</a:t>
            </a:r>
          </a:p>
          <a:p>
            <a:pPr marL="0" indent="0">
              <a:buFont typeface="Arial" panose="020B0604020202020204" pitchFamily="34" charset="0"/>
              <a:buNone/>
            </a:pPr>
            <a:r>
              <a:rPr lang="cs-CZ" sz="1400" b="1" dirty="0"/>
              <a:t>	Díl 4 - Závazky ze schovacích smluv(§ 2402 - § 2429)</a:t>
            </a:r>
          </a:p>
          <a:p>
            <a:pPr marL="0" indent="0">
              <a:buFont typeface="Arial" panose="020B0604020202020204" pitchFamily="34" charset="0"/>
              <a:buNone/>
            </a:pPr>
            <a:r>
              <a:rPr lang="cs-CZ" sz="1400" b="1" dirty="0"/>
              <a:t>	Díl 5 - Závazky ze smluv příkazního typu(§ 2430 - § 2520)</a:t>
            </a:r>
          </a:p>
          <a:p>
            <a:pPr marL="0" indent="0">
              <a:buFont typeface="Arial" panose="020B0604020202020204" pitchFamily="34" charset="0"/>
              <a:buNone/>
            </a:pPr>
            <a:r>
              <a:rPr lang="cs-CZ" sz="1400" b="1" dirty="0"/>
              <a:t>	Díl 6 - Zájezd(§ 2521 - § 2549a)</a:t>
            </a:r>
          </a:p>
          <a:p>
            <a:pPr marL="0" indent="0">
              <a:buFont typeface="Arial" panose="020B0604020202020204" pitchFamily="34" charset="0"/>
              <a:buNone/>
            </a:pPr>
            <a:r>
              <a:rPr lang="cs-CZ" sz="1400" b="1" dirty="0"/>
              <a:t>	Díl 7 - Závazky ze smluv o přepravě(§ 2550 - § 2585)</a:t>
            </a:r>
          </a:p>
          <a:p>
            <a:pPr marL="0" indent="0">
              <a:buFont typeface="Arial" panose="020B0604020202020204" pitchFamily="34" charset="0"/>
              <a:buNone/>
            </a:pPr>
            <a:r>
              <a:rPr lang="cs-CZ" sz="1400" b="1" dirty="0"/>
              <a:t>	Díl 8 - Dílo(§ 2586 - § 2635)</a:t>
            </a:r>
          </a:p>
          <a:p>
            <a:pPr marL="0" indent="0">
              <a:buFont typeface="Arial" panose="020B0604020202020204" pitchFamily="34" charset="0"/>
              <a:buNone/>
            </a:pPr>
            <a:r>
              <a:rPr lang="cs-CZ" sz="1400" b="1" dirty="0"/>
              <a:t>	Díl 9 - Péče o zdraví(§ 2636 - § 2651)</a:t>
            </a:r>
          </a:p>
          <a:p>
            <a:pPr marL="0" indent="0">
              <a:buFont typeface="Arial" panose="020B0604020202020204" pitchFamily="34" charset="0"/>
              <a:buNone/>
            </a:pPr>
            <a:r>
              <a:rPr lang="cs-CZ" sz="1400" b="1" dirty="0"/>
              <a:t>	Díl 10 - Kontrolní činnost(§ 2652 - § 2661)</a:t>
            </a:r>
          </a:p>
          <a:p>
            <a:pPr marL="0" indent="0">
              <a:buFont typeface="Arial" panose="020B0604020202020204" pitchFamily="34" charset="0"/>
              <a:buNone/>
            </a:pPr>
            <a:r>
              <a:rPr lang="cs-CZ" sz="1400" b="1" dirty="0"/>
              <a:t>	Díl 11 - Závazky ze smlouvy o účtu, jednorázovém vkladu, akreditivu a inkasu(§ 2662 - § 2700)</a:t>
            </a:r>
          </a:p>
          <a:p>
            <a:pPr marL="0" indent="0">
              <a:buFont typeface="Arial" panose="020B0604020202020204" pitchFamily="34" charset="0"/>
              <a:buNone/>
            </a:pPr>
            <a:r>
              <a:rPr lang="cs-CZ" sz="1400" b="1" dirty="0"/>
              <a:t>	Díl 12 - Závazky ze zaopatřovacích smluv(§ 2701 - § 2715)</a:t>
            </a:r>
          </a:p>
          <a:p>
            <a:pPr marL="0" indent="0">
              <a:buFont typeface="Arial" panose="020B0604020202020204" pitchFamily="34" charset="0"/>
              <a:buNone/>
            </a:pPr>
            <a:r>
              <a:rPr lang="cs-CZ" sz="1400" b="1" dirty="0"/>
              <a:t>	Díl 13 - Společnost(§ 2716 - § 2746)</a:t>
            </a:r>
          </a:p>
          <a:p>
            <a:pPr marL="0" indent="0">
              <a:buFont typeface="Arial" panose="020B0604020202020204" pitchFamily="34" charset="0"/>
              <a:buNone/>
            </a:pPr>
            <a:r>
              <a:rPr lang="cs-CZ" sz="1400" b="1" dirty="0"/>
              <a:t>	Díl 14 - Tichá společnost(§ 2747 - § 2755)</a:t>
            </a:r>
          </a:p>
          <a:p>
            <a:pPr marL="0" indent="0">
              <a:buFont typeface="Arial" panose="020B0604020202020204" pitchFamily="34" charset="0"/>
              <a:buNone/>
            </a:pPr>
            <a:r>
              <a:rPr lang="cs-CZ" sz="1400" b="1" dirty="0"/>
              <a:t>	Díl 15 - Závazky z odvážných smluv(§ 2756 - § 2883)</a:t>
            </a:r>
          </a:p>
          <a:p>
            <a:pPr marL="0" indent="0">
              <a:buFont typeface="Arial" panose="020B0604020202020204" pitchFamily="34" charset="0"/>
              <a:buNone/>
            </a:pPr>
            <a:r>
              <a:rPr lang="cs-CZ" sz="1400" b="1" dirty="0"/>
              <a:t>	Díl 16 - Závazky z právního jednání jedné osoby(§ 2884 - § 2893)</a:t>
            </a:r>
          </a:p>
          <a:p>
            <a:pPr marL="0" indent="0">
              <a:buFont typeface="Arial" panose="020B0604020202020204" pitchFamily="34" charset="0"/>
              <a:buNone/>
            </a:pPr>
            <a:endParaRPr lang="cs-CZ" sz="1000" dirty="0"/>
          </a:p>
          <a:p>
            <a:endParaRPr lang="cs-CZ" sz="1000" dirty="0"/>
          </a:p>
        </p:txBody>
      </p:sp>
    </p:spTree>
    <p:extLst>
      <p:ext uri="{BB962C8B-B14F-4D97-AF65-F5344CB8AC3E}">
        <p14:creationId xmlns:p14="http://schemas.microsoft.com/office/powerpoint/2010/main" val="25369836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FE0F10-45B6-4920-AA9E-D15EC596631B}"/>
              </a:ext>
            </a:extLst>
          </p:cNvPr>
          <p:cNvSpPr>
            <a:spLocks noGrp="1"/>
          </p:cNvSpPr>
          <p:nvPr>
            <p:ph type="title"/>
          </p:nvPr>
        </p:nvSpPr>
        <p:spPr/>
        <p:txBody>
          <a:bodyPr>
            <a:normAutofit/>
          </a:bodyPr>
          <a:lstStyle/>
          <a:p>
            <a:pPr algn="ctr"/>
            <a:r>
              <a:rPr lang="cs-CZ" sz="5400" b="1" dirty="0"/>
              <a:t>Zabezpečení informací</a:t>
            </a:r>
          </a:p>
        </p:txBody>
      </p:sp>
      <p:sp>
        <p:nvSpPr>
          <p:cNvPr id="3" name="Zástupný symbol pro obsah 2">
            <a:extLst>
              <a:ext uri="{FF2B5EF4-FFF2-40B4-BE49-F238E27FC236}">
                <a16:creationId xmlns:a16="http://schemas.microsoft.com/office/drawing/2014/main" id="{EBF0EAF2-27DE-424C-8142-8BA718463A0A}"/>
              </a:ext>
            </a:extLst>
          </p:cNvPr>
          <p:cNvSpPr>
            <a:spLocks noGrp="1"/>
          </p:cNvSpPr>
          <p:nvPr>
            <p:ph idx="1"/>
          </p:nvPr>
        </p:nvSpPr>
        <p:spPr>
          <a:xfrm>
            <a:off x="838200" y="1690688"/>
            <a:ext cx="9445487" cy="4590842"/>
          </a:xfrm>
        </p:spPr>
        <p:txBody>
          <a:bodyPr>
            <a:normAutofit lnSpcReduction="10000"/>
          </a:bodyPr>
          <a:lstStyle/>
          <a:p>
            <a:r>
              <a:rPr lang="cs-CZ" sz="2500" dirty="0"/>
              <a:t>Ve smluvních vztazích různého typu dochází častokráte k výměně informací důvěrného či jinak specifického charakteru.</a:t>
            </a:r>
          </a:p>
          <a:p>
            <a:r>
              <a:rPr lang="cs-CZ" sz="2500" dirty="0"/>
              <a:t>Smluvní strany můžou mít zájem na tom, aby se takové informace nedostaly k subjektům mimo závazkový vztah.</a:t>
            </a:r>
          </a:p>
          <a:p>
            <a:r>
              <a:rPr lang="cs-CZ" sz="2500" dirty="0"/>
              <a:t>Z prohlášení druhé strany nebo okolností jednání o smlouvě vyplývá, že určité údaje nesmí být druhou stranou zneužity či prozrazeny. Důvěrnost může vyplývat například ze způsobu organizace jednání stran (bezpečnostní opatření), z charakteru plnění (koupě know-how od odborníka), z oblasti, jíž se dotýká (bezpečnostní rizika, majetkové nebo osobní poměry, zdravotní stav).</a:t>
            </a:r>
          </a:p>
          <a:p>
            <a:r>
              <a:rPr lang="cs-CZ" sz="2500" dirty="0"/>
              <a:t>Důvěrné údaje nebo sdělení při jednání o smlouvě nemusejí splňovat náležitosti obchodního tajemství (§ 504). Porušení obchodního tajemství je </a:t>
            </a:r>
            <a:r>
              <a:rPr lang="cs-CZ" sz="2500" dirty="0" err="1"/>
              <a:t>nekalosoutěžním</a:t>
            </a:r>
            <a:r>
              <a:rPr lang="cs-CZ" sz="2500" dirty="0"/>
              <a:t> jednáním podle § 2985.</a:t>
            </a:r>
          </a:p>
          <a:p>
            <a:endParaRPr lang="cs-CZ" dirty="0"/>
          </a:p>
        </p:txBody>
      </p:sp>
    </p:spTree>
    <p:extLst>
      <p:ext uri="{BB962C8B-B14F-4D97-AF65-F5344CB8AC3E}">
        <p14:creationId xmlns:p14="http://schemas.microsoft.com/office/powerpoint/2010/main" val="31735835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FE0F10-45B6-4920-AA9E-D15EC596631B}"/>
              </a:ext>
            </a:extLst>
          </p:cNvPr>
          <p:cNvSpPr>
            <a:spLocks noGrp="1"/>
          </p:cNvSpPr>
          <p:nvPr>
            <p:ph type="title"/>
          </p:nvPr>
        </p:nvSpPr>
        <p:spPr/>
        <p:txBody>
          <a:bodyPr>
            <a:normAutofit/>
          </a:bodyPr>
          <a:lstStyle/>
          <a:p>
            <a:pPr algn="ctr"/>
            <a:r>
              <a:rPr lang="cs-CZ" sz="5400" b="1" dirty="0"/>
              <a:t>Zabezpečení informací</a:t>
            </a:r>
          </a:p>
        </p:txBody>
      </p:sp>
      <p:sp>
        <p:nvSpPr>
          <p:cNvPr id="3" name="Zástupný symbol pro obsah 2">
            <a:extLst>
              <a:ext uri="{FF2B5EF4-FFF2-40B4-BE49-F238E27FC236}">
                <a16:creationId xmlns:a16="http://schemas.microsoft.com/office/drawing/2014/main" id="{EBF0EAF2-27DE-424C-8142-8BA718463A0A}"/>
              </a:ext>
            </a:extLst>
          </p:cNvPr>
          <p:cNvSpPr>
            <a:spLocks noGrp="1"/>
          </p:cNvSpPr>
          <p:nvPr>
            <p:ph idx="1"/>
          </p:nvPr>
        </p:nvSpPr>
        <p:spPr>
          <a:xfrm>
            <a:off x="838200" y="1690688"/>
            <a:ext cx="9445487" cy="4351338"/>
          </a:xfrm>
        </p:spPr>
        <p:txBody>
          <a:bodyPr>
            <a:normAutofit fontScale="92500" lnSpcReduction="20000"/>
          </a:bodyPr>
          <a:lstStyle/>
          <a:p>
            <a:r>
              <a:rPr lang="cs-CZ" dirty="0"/>
              <a:t>Zákonná ochrana	</a:t>
            </a:r>
          </a:p>
          <a:p>
            <a:pPr lvl="1"/>
            <a:r>
              <a:rPr lang="cs-CZ" sz="2800" dirty="0"/>
              <a:t>Ustanovení §1730 NOZ - zakazuje zneužití důvěrných údajů a sdělení. Nesmějí být použity v rozporu s účelem jejich poskytnutí.</a:t>
            </a:r>
          </a:p>
          <a:p>
            <a:pPr lvl="1"/>
            <a:r>
              <a:rPr lang="cs-CZ" sz="2800" dirty="0"/>
              <a:t>zakazuje prozrazení důvěrných údajů a sdělení bez zákonného důvodu</a:t>
            </a:r>
          </a:p>
          <a:p>
            <a:pPr marL="457200" lvl="1" indent="0">
              <a:buNone/>
            </a:pPr>
            <a:endParaRPr lang="cs-CZ" sz="2100" dirty="0"/>
          </a:p>
          <a:p>
            <a:r>
              <a:rPr lang="cs-CZ" dirty="0"/>
              <a:t>Speciální režim obchodního tajemství</a:t>
            </a:r>
          </a:p>
          <a:p>
            <a:r>
              <a:rPr lang="cs-CZ" dirty="0"/>
              <a:t>Speciální režim profesní mlčenlivosti (lékař, advokát…)</a:t>
            </a:r>
          </a:p>
          <a:p>
            <a:endParaRPr lang="cs-CZ" dirty="0"/>
          </a:p>
          <a:p>
            <a:r>
              <a:rPr lang="cs-CZ" dirty="0"/>
              <a:t>Smluvní ochrana</a:t>
            </a:r>
          </a:p>
          <a:p>
            <a:pPr lvl="1"/>
            <a:r>
              <a:rPr lang="cs-CZ" dirty="0"/>
              <a:t>Uzavírání dohod o mlčenlivosti, konkurenčních doložek apod.</a:t>
            </a:r>
          </a:p>
        </p:txBody>
      </p:sp>
    </p:spTree>
    <p:extLst>
      <p:ext uri="{BB962C8B-B14F-4D97-AF65-F5344CB8AC3E}">
        <p14:creationId xmlns:p14="http://schemas.microsoft.com/office/powerpoint/2010/main" val="30974998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529259" y="3021496"/>
            <a:ext cx="11133482" cy="1013792"/>
          </a:xfrm>
        </p:spPr>
        <p:txBody>
          <a:bodyPr>
            <a:normAutofit/>
          </a:bodyPr>
          <a:lstStyle/>
          <a:p>
            <a:r>
              <a:rPr lang="cs-CZ" b="1" dirty="0"/>
              <a:t>Děkuji za pozornost</a:t>
            </a:r>
          </a:p>
        </p:txBody>
      </p:sp>
      <p:sp>
        <p:nvSpPr>
          <p:cNvPr id="3" name="TextovéPole 2">
            <a:extLst>
              <a:ext uri="{FF2B5EF4-FFF2-40B4-BE49-F238E27FC236}">
                <a16:creationId xmlns:a16="http://schemas.microsoft.com/office/drawing/2014/main" id="{10D42D50-0653-4FF6-B365-193A2580330F}"/>
              </a:ext>
            </a:extLst>
          </p:cNvPr>
          <p:cNvSpPr txBox="1"/>
          <p:nvPr/>
        </p:nvSpPr>
        <p:spPr>
          <a:xfrm>
            <a:off x="8875644" y="5903556"/>
            <a:ext cx="10813773" cy="646331"/>
          </a:xfrm>
          <a:prstGeom prst="rect">
            <a:avLst/>
          </a:prstGeom>
          <a:noFill/>
        </p:spPr>
        <p:txBody>
          <a:bodyPr wrap="square" rtlCol="0">
            <a:spAutoFit/>
          </a:bodyPr>
          <a:lstStyle/>
          <a:p>
            <a:r>
              <a:rPr lang="cs-CZ" dirty="0"/>
              <a:t>Mgr. Marek Pšenko</a:t>
            </a:r>
          </a:p>
          <a:p>
            <a:r>
              <a:rPr lang="cs-CZ" dirty="0"/>
              <a:t>psenko.marek@gmail.com</a:t>
            </a:r>
          </a:p>
        </p:txBody>
      </p:sp>
    </p:spTree>
    <p:extLst>
      <p:ext uri="{BB962C8B-B14F-4D97-AF65-F5344CB8AC3E}">
        <p14:creationId xmlns:p14="http://schemas.microsoft.com/office/powerpoint/2010/main" val="34049799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C78389-7264-425C-BC45-75ECB8D9B809}"/>
              </a:ext>
            </a:extLst>
          </p:cNvPr>
          <p:cNvSpPr>
            <a:spLocks noGrp="1"/>
          </p:cNvSpPr>
          <p:nvPr>
            <p:ph type="title"/>
          </p:nvPr>
        </p:nvSpPr>
        <p:spPr/>
        <p:txBody>
          <a:bodyPr>
            <a:normAutofit/>
          </a:bodyPr>
          <a:lstStyle/>
          <a:p>
            <a:pPr algn="ctr"/>
            <a:r>
              <a:rPr lang="cs-CZ" sz="5400" b="1" dirty="0"/>
              <a:t>Smlouva</a:t>
            </a:r>
          </a:p>
        </p:txBody>
      </p:sp>
      <p:sp>
        <p:nvSpPr>
          <p:cNvPr id="3" name="Zástupný symbol pro obsah 2">
            <a:extLst>
              <a:ext uri="{FF2B5EF4-FFF2-40B4-BE49-F238E27FC236}">
                <a16:creationId xmlns:a16="http://schemas.microsoft.com/office/drawing/2014/main" id="{FFA0D6DF-9101-414C-ABCC-038DECADA069}"/>
              </a:ext>
            </a:extLst>
          </p:cNvPr>
          <p:cNvSpPr>
            <a:spLocks noGrp="1"/>
          </p:cNvSpPr>
          <p:nvPr>
            <p:ph idx="1"/>
          </p:nvPr>
        </p:nvSpPr>
        <p:spPr/>
        <p:txBody>
          <a:bodyPr/>
          <a:lstStyle/>
          <a:p>
            <a:r>
              <a:rPr lang="cs-CZ" dirty="0"/>
              <a:t>právní jednání mezi dvěma a více stranami, jehož cílem je zřízení závazku</a:t>
            </a:r>
          </a:p>
          <a:p>
            <a:r>
              <a:rPr lang="cs-CZ" dirty="0"/>
              <a:t>vždy nejméně dva subjekty</a:t>
            </a:r>
          </a:p>
          <a:p>
            <a:r>
              <a:rPr lang="cs-CZ" dirty="0"/>
              <a:t>dlužník a věřitel</a:t>
            </a:r>
          </a:p>
          <a:p>
            <a:r>
              <a:rPr lang="cs-CZ" dirty="0"/>
              <a:t>opačné právní postavení – strany smlouvy</a:t>
            </a:r>
          </a:p>
          <a:p>
            <a:r>
              <a:rPr lang="cs-CZ" dirty="0"/>
              <a:t>shoda vůle a projev vůle</a:t>
            </a:r>
          </a:p>
          <a:p>
            <a:r>
              <a:rPr lang="cs-CZ" dirty="0"/>
              <a:t>nejčastější právní důvod vzniku závazku</a:t>
            </a:r>
          </a:p>
        </p:txBody>
      </p:sp>
    </p:spTree>
    <p:extLst>
      <p:ext uri="{BB962C8B-B14F-4D97-AF65-F5344CB8AC3E}">
        <p14:creationId xmlns:p14="http://schemas.microsoft.com/office/powerpoint/2010/main" val="25316219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A3F53E-7A61-4383-9B98-00BA29E97583}"/>
              </a:ext>
            </a:extLst>
          </p:cNvPr>
          <p:cNvSpPr>
            <a:spLocks noGrp="1"/>
          </p:cNvSpPr>
          <p:nvPr>
            <p:ph type="title"/>
          </p:nvPr>
        </p:nvSpPr>
        <p:spPr/>
        <p:txBody>
          <a:bodyPr>
            <a:normAutofit/>
          </a:bodyPr>
          <a:lstStyle/>
          <a:p>
            <a:pPr algn="ctr"/>
            <a:r>
              <a:rPr lang="cs-CZ" sz="5400" b="1" dirty="0"/>
              <a:t>Závazky ze smluv</a:t>
            </a:r>
          </a:p>
        </p:txBody>
      </p:sp>
      <p:sp>
        <p:nvSpPr>
          <p:cNvPr id="3" name="Zástupný symbol pro obsah 2">
            <a:extLst>
              <a:ext uri="{FF2B5EF4-FFF2-40B4-BE49-F238E27FC236}">
                <a16:creationId xmlns:a16="http://schemas.microsoft.com/office/drawing/2014/main" id="{025D185A-7B59-4E6C-95D3-A5028580400F}"/>
              </a:ext>
            </a:extLst>
          </p:cNvPr>
          <p:cNvSpPr>
            <a:spLocks noGrp="1"/>
          </p:cNvSpPr>
          <p:nvPr>
            <p:ph idx="1"/>
          </p:nvPr>
        </p:nvSpPr>
        <p:spPr/>
        <p:txBody>
          <a:bodyPr/>
          <a:lstStyle/>
          <a:p>
            <a:pPr algn="just"/>
            <a:r>
              <a:rPr lang="cs-CZ" dirty="0"/>
              <a:t>upravuje vztahy mezi věřiteli a dlužníky</a:t>
            </a:r>
          </a:p>
          <a:p>
            <a:pPr algn="just"/>
            <a:r>
              <a:rPr lang="cs-CZ" dirty="0"/>
              <a:t>závazkové poměry jsou zaměřeny na změnu majetkových hodnot</a:t>
            </a:r>
          </a:p>
          <a:p>
            <a:pPr algn="just"/>
            <a:r>
              <a:rPr lang="cs-CZ" dirty="0"/>
              <a:t>jeden subjekt (věřitel) má od druhého subjektu právo na určité plnění a druhý subjekt (dlužník) je povinen to poskytnout</a:t>
            </a:r>
          </a:p>
          <a:p>
            <a:pPr algn="just"/>
            <a:r>
              <a:rPr lang="cs-CZ" dirty="0"/>
              <a:t>společné závazky – více dlužníků, nebo více věřitelů, dílčí nebo solidární,</a:t>
            </a:r>
          </a:p>
          <a:p>
            <a:pPr algn="just"/>
            <a:r>
              <a:rPr lang="cs-CZ" dirty="0"/>
              <a:t>pasivní a aktivní solidarita</a:t>
            </a:r>
          </a:p>
        </p:txBody>
      </p:sp>
    </p:spTree>
    <p:extLst>
      <p:ext uri="{BB962C8B-B14F-4D97-AF65-F5344CB8AC3E}">
        <p14:creationId xmlns:p14="http://schemas.microsoft.com/office/powerpoint/2010/main" val="5244413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DEB342-13E8-430B-A0FC-67E6B1F497CC}"/>
              </a:ext>
            </a:extLst>
          </p:cNvPr>
          <p:cNvSpPr>
            <a:spLocks noGrp="1"/>
          </p:cNvSpPr>
          <p:nvPr>
            <p:ph type="title"/>
          </p:nvPr>
        </p:nvSpPr>
        <p:spPr/>
        <p:txBody>
          <a:bodyPr>
            <a:normAutofit/>
          </a:bodyPr>
          <a:lstStyle/>
          <a:p>
            <a:pPr algn="ctr"/>
            <a:r>
              <a:rPr lang="cs-CZ" sz="5400" b="1" dirty="0"/>
              <a:t>Principy smluvního práva</a:t>
            </a:r>
            <a:br>
              <a:rPr lang="cs-CZ" sz="5400" b="1" dirty="0"/>
            </a:br>
            <a:r>
              <a:rPr lang="cs-CZ" sz="2200" b="1" dirty="0"/>
              <a:t>(ne všechny…)</a:t>
            </a:r>
          </a:p>
        </p:txBody>
      </p:sp>
      <p:sp>
        <p:nvSpPr>
          <p:cNvPr id="3" name="Zástupný symbol pro obsah 2">
            <a:extLst>
              <a:ext uri="{FF2B5EF4-FFF2-40B4-BE49-F238E27FC236}">
                <a16:creationId xmlns:a16="http://schemas.microsoft.com/office/drawing/2014/main" id="{C09DE127-60E0-4312-AB6A-AADD8AF056B8}"/>
              </a:ext>
            </a:extLst>
          </p:cNvPr>
          <p:cNvSpPr>
            <a:spLocks noGrp="1"/>
          </p:cNvSpPr>
          <p:nvPr>
            <p:ph idx="1"/>
          </p:nvPr>
        </p:nvSpPr>
        <p:spPr/>
        <p:txBody>
          <a:bodyPr/>
          <a:lstStyle/>
          <a:p>
            <a:r>
              <a:rPr lang="cs-CZ" dirty="0" err="1"/>
              <a:t>pacta</a:t>
            </a:r>
            <a:r>
              <a:rPr lang="cs-CZ" dirty="0"/>
              <a:t> </a:t>
            </a:r>
            <a:r>
              <a:rPr lang="cs-CZ" dirty="0" err="1"/>
              <a:t>sunt</a:t>
            </a:r>
            <a:r>
              <a:rPr lang="cs-CZ" dirty="0"/>
              <a:t> servanda</a:t>
            </a:r>
          </a:p>
          <a:p>
            <a:r>
              <a:rPr lang="cs-CZ" dirty="0"/>
              <a:t>zásada dobré víry</a:t>
            </a:r>
          </a:p>
          <a:p>
            <a:r>
              <a:rPr lang="cs-CZ" dirty="0"/>
              <a:t>povinnost jednat poctivě</a:t>
            </a:r>
          </a:p>
          <a:p>
            <a:r>
              <a:rPr lang="cs-CZ" dirty="0"/>
              <a:t>princip autonomie vůle</a:t>
            </a:r>
          </a:p>
          <a:p>
            <a:r>
              <a:rPr lang="cs-CZ" dirty="0"/>
              <a:t>svoboda uzavření smlouvy</a:t>
            </a:r>
          </a:p>
          <a:p>
            <a:r>
              <a:rPr lang="cs-CZ" dirty="0"/>
              <a:t>zásada </a:t>
            </a:r>
            <a:r>
              <a:rPr lang="cs-CZ" dirty="0" err="1"/>
              <a:t>bezformálnosti</a:t>
            </a:r>
            <a:r>
              <a:rPr lang="cs-CZ" dirty="0"/>
              <a:t> smluv</a:t>
            </a:r>
          </a:p>
          <a:p>
            <a:r>
              <a:rPr lang="cs-CZ" dirty="0"/>
              <a:t>ochrana slabší smluvní strany</a:t>
            </a:r>
          </a:p>
        </p:txBody>
      </p:sp>
    </p:spTree>
    <p:extLst>
      <p:ext uri="{BB962C8B-B14F-4D97-AF65-F5344CB8AC3E}">
        <p14:creationId xmlns:p14="http://schemas.microsoft.com/office/powerpoint/2010/main" val="132580515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320762-982F-49F2-A34E-199D706FE5F6}"/>
              </a:ext>
            </a:extLst>
          </p:cNvPr>
          <p:cNvSpPr>
            <a:spLocks noGrp="1"/>
          </p:cNvSpPr>
          <p:nvPr>
            <p:ph type="title"/>
          </p:nvPr>
        </p:nvSpPr>
        <p:spPr/>
        <p:txBody>
          <a:bodyPr>
            <a:normAutofit/>
          </a:bodyPr>
          <a:lstStyle/>
          <a:p>
            <a:pPr algn="ctr"/>
            <a:r>
              <a:rPr lang="cs-CZ" sz="5400" b="1" dirty="0"/>
              <a:t>Průběh kontraktace</a:t>
            </a:r>
          </a:p>
        </p:txBody>
      </p:sp>
      <p:sp>
        <p:nvSpPr>
          <p:cNvPr id="3" name="Zástupný symbol pro obsah 2">
            <a:extLst>
              <a:ext uri="{FF2B5EF4-FFF2-40B4-BE49-F238E27FC236}">
                <a16:creationId xmlns:a16="http://schemas.microsoft.com/office/drawing/2014/main" id="{4143188D-4668-4F5A-8197-FE21770A2BF9}"/>
              </a:ext>
            </a:extLst>
          </p:cNvPr>
          <p:cNvSpPr>
            <a:spLocks noGrp="1"/>
          </p:cNvSpPr>
          <p:nvPr>
            <p:ph idx="1"/>
          </p:nvPr>
        </p:nvSpPr>
        <p:spPr/>
        <p:txBody>
          <a:bodyPr/>
          <a:lstStyle/>
          <a:p>
            <a:pPr algn="just"/>
            <a:r>
              <a:rPr lang="cs-CZ" dirty="0"/>
              <a:t>Nabídka (oferta) – právní jednání směřující k uzavření smlouvy, podstatné záležitosti smlouvy – k uzavření smlouvy pak stačí jednoduché přijetí</a:t>
            </a:r>
          </a:p>
          <a:p>
            <a:pPr algn="just"/>
            <a:r>
              <a:rPr lang="cs-CZ" dirty="0"/>
              <a:t>lhůta k přijetí – ihned (učiněná ústně či písemně vůči přítomné osobě), ve lhůtě určené v nabídce nebo přiměřeně (písemně vůči nepřítomné osobě)</a:t>
            </a:r>
          </a:p>
          <a:p>
            <a:pPr algn="just"/>
            <a:r>
              <a:rPr lang="cs-CZ" dirty="0"/>
              <a:t>přijetí nabídky (akceptace) – projev souhlasu, pokud poznámky či připomínky – jedná se o odmítnutí a novou nabídku</a:t>
            </a:r>
          </a:p>
        </p:txBody>
      </p:sp>
    </p:spTree>
    <p:extLst>
      <p:ext uri="{BB962C8B-B14F-4D97-AF65-F5344CB8AC3E}">
        <p14:creationId xmlns:p14="http://schemas.microsoft.com/office/powerpoint/2010/main" val="37177227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0FADEC03-47F6-411F-A543-AEF177995814}"/>
              </a:ext>
            </a:extLst>
          </p:cNvPr>
          <p:cNvSpPr>
            <a:spLocks noGrp="1"/>
          </p:cNvSpPr>
          <p:nvPr>
            <p:ph idx="1"/>
          </p:nvPr>
        </p:nvSpPr>
        <p:spPr>
          <a:xfrm>
            <a:off x="838200" y="1253331"/>
            <a:ext cx="10515600" cy="4351338"/>
          </a:xfrm>
        </p:spPr>
        <p:txBody>
          <a:bodyPr/>
          <a:lstStyle/>
          <a:p>
            <a:pPr algn="just"/>
            <a:r>
              <a:rPr lang="cs-CZ" dirty="0"/>
              <a:t>zánik nabídky</a:t>
            </a:r>
          </a:p>
          <a:p>
            <a:pPr lvl="1" algn="just"/>
            <a:r>
              <a:rPr lang="cs-CZ" dirty="0"/>
              <a:t>ze strany navrhovatele – zrušení či odvolání</a:t>
            </a:r>
          </a:p>
          <a:p>
            <a:pPr lvl="1" algn="just"/>
            <a:r>
              <a:rPr lang="cs-CZ" dirty="0"/>
              <a:t>odmítnutí druhé strany</a:t>
            </a:r>
          </a:p>
          <a:p>
            <a:pPr lvl="1" algn="just"/>
            <a:r>
              <a:rPr lang="cs-CZ" dirty="0"/>
              <a:t>smrtí nebo pozbytím svéprávnosti některé ze stran, je-li to zřejmé z povahy navrhované smlouvy</a:t>
            </a:r>
          </a:p>
          <a:p>
            <a:pPr lvl="1" algn="just"/>
            <a:endParaRPr lang="cs-CZ" dirty="0"/>
          </a:p>
          <a:p>
            <a:pPr algn="just"/>
            <a:r>
              <a:rPr lang="cs-CZ" dirty="0"/>
              <a:t>zvláštní typy uzavírání smluv – dražba, veřejná soutěž o nejvhodnější nabídku a veřejná nabídka – speciální procesy směřující k uzavření smlouvy</a:t>
            </a:r>
          </a:p>
        </p:txBody>
      </p:sp>
    </p:spTree>
    <p:extLst>
      <p:ext uri="{BB962C8B-B14F-4D97-AF65-F5344CB8AC3E}">
        <p14:creationId xmlns:p14="http://schemas.microsoft.com/office/powerpoint/2010/main" val="31371743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0FADEC03-47F6-411F-A543-AEF177995814}"/>
              </a:ext>
            </a:extLst>
          </p:cNvPr>
          <p:cNvSpPr>
            <a:spLocks noGrp="1"/>
          </p:cNvSpPr>
          <p:nvPr>
            <p:ph idx="1"/>
          </p:nvPr>
        </p:nvSpPr>
        <p:spPr>
          <a:xfrm>
            <a:off x="838200" y="1253331"/>
            <a:ext cx="10515600" cy="4351338"/>
          </a:xfrm>
        </p:spPr>
        <p:txBody>
          <a:bodyPr/>
          <a:lstStyle/>
          <a:p>
            <a:pPr algn="just"/>
            <a:r>
              <a:rPr lang="cs-CZ" dirty="0"/>
              <a:t>Obecná úprava kontraktace v NOZ – ustanovení §1731 – 1788</a:t>
            </a:r>
          </a:p>
          <a:p>
            <a:pPr algn="just"/>
            <a:endParaRPr lang="cs-CZ" dirty="0"/>
          </a:p>
          <a:p>
            <a:pPr algn="just"/>
            <a:r>
              <a:rPr lang="cs-CZ" sz="2500" dirty="0"/>
              <a:t>Nabídkou je i Reklama, katalog, vystavení zboží PODNIKATELEM (§ 1732)</a:t>
            </a:r>
          </a:p>
          <a:p>
            <a:pPr algn="just"/>
            <a:r>
              <a:rPr lang="cs-CZ" sz="2500" dirty="0"/>
              <a:t>Nabídka:	odvolatelná x neodvolatelná</a:t>
            </a:r>
          </a:p>
          <a:p>
            <a:pPr marL="0" indent="0" algn="just">
              <a:buNone/>
            </a:pPr>
            <a:r>
              <a:rPr lang="cs-CZ" sz="2500" dirty="0"/>
              <a:t>		ústní x písemná</a:t>
            </a:r>
          </a:p>
          <a:p>
            <a:pPr marL="0" indent="0" algn="just">
              <a:buNone/>
            </a:pPr>
            <a:r>
              <a:rPr lang="cs-CZ" sz="2500" dirty="0"/>
              <a:t>	nabídka může být zrušena NEBO odvolána</a:t>
            </a:r>
          </a:p>
          <a:p>
            <a:pPr algn="just"/>
            <a:r>
              <a:rPr lang="cs-CZ" sz="2500" dirty="0"/>
              <a:t>Přijetí:	projevením souhlasu navrhovateli</a:t>
            </a:r>
          </a:p>
          <a:p>
            <a:pPr marL="0" indent="0" algn="just">
              <a:buNone/>
            </a:pPr>
            <a:r>
              <a:rPr lang="cs-CZ" sz="2500" dirty="0"/>
              <a:t>		reálně akceptována (§1744 NOZ)</a:t>
            </a:r>
          </a:p>
          <a:p>
            <a:pPr marL="0" indent="0" algn="just">
              <a:buNone/>
            </a:pPr>
            <a:r>
              <a:rPr lang="cs-CZ" sz="2500" dirty="0"/>
              <a:t>	přijetí může být zrušeno, přijetí může být učiněno pozdě</a:t>
            </a:r>
          </a:p>
        </p:txBody>
      </p:sp>
    </p:spTree>
    <p:extLst>
      <p:ext uri="{BB962C8B-B14F-4D97-AF65-F5344CB8AC3E}">
        <p14:creationId xmlns:p14="http://schemas.microsoft.com/office/powerpoint/2010/main" val="10350349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10494</TotalTime>
  <Words>2111</Words>
  <Application>Microsoft Office PowerPoint</Application>
  <PresentationFormat>Širokoúhlá obrazovka</PresentationFormat>
  <Paragraphs>231</Paragraphs>
  <Slides>38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38</vt:i4>
      </vt:variant>
    </vt:vector>
  </HeadingPairs>
  <TitlesOfParts>
    <vt:vector size="42" baseType="lpstr">
      <vt:lpstr>Arial</vt:lpstr>
      <vt:lpstr>Calibri</vt:lpstr>
      <vt:lpstr>Calibri Light</vt:lpstr>
      <vt:lpstr>Motiv Office</vt:lpstr>
      <vt:lpstr>Smluvní právo</vt:lpstr>
      <vt:lpstr>OSNOVA</vt:lpstr>
      <vt:lpstr>Doporučení ke studiu</vt:lpstr>
      <vt:lpstr>Smlouva</vt:lpstr>
      <vt:lpstr>Závazky ze smluv</vt:lpstr>
      <vt:lpstr>Principy smluvního práva (ne všechny…)</vt:lpstr>
      <vt:lpstr>Průběh kontraktace</vt:lpstr>
      <vt:lpstr>Prezentace aplikace PowerPoint</vt:lpstr>
      <vt:lpstr>Prezentace aplikace PowerPoint</vt:lpstr>
      <vt:lpstr>Speciální smluvní typy</vt:lpstr>
      <vt:lpstr>Obsah smlouvy</vt:lpstr>
      <vt:lpstr>Předsmluvní odpovědnost</vt:lpstr>
      <vt:lpstr>Smlouva o smlouvě budoucí</vt:lpstr>
      <vt:lpstr>Adhezní smlouvy</vt:lpstr>
      <vt:lpstr>Spotřebitelské smlouvy</vt:lpstr>
      <vt:lpstr>Nájem</vt:lpstr>
      <vt:lpstr>Nájem bytu</vt:lpstr>
      <vt:lpstr>Nájem bytu</vt:lpstr>
      <vt:lpstr>Byt způsobilý k nastěhování</vt:lpstr>
      <vt:lpstr>Členové domácnosti</vt:lpstr>
      <vt:lpstr>Podnájem</vt:lpstr>
      <vt:lpstr>Skončení nájmu</vt:lpstr>
      <vt:lpstr>Skončení nájmu</vt:lpstr>
      <vt:lpstr>Obnova nájmu bytu (aut. prolongace)</vt:lpstr>
      <vt:lpstr>Darovací smlouva</vt:lpstr>
      <vt:lpstr>Odvolání daru</vt:lpstr>
      <vt:lpstr>Prezentace aplikace PowerPoint</vt:lpstr>
      <vt:lpstr>Kupní smlouva</vt:lpstr>
      <vt:lpstr>Odpovědnost za vady</vt:lpstr>
      <vt:lpstr>Záruka za jakost</vt:lpstr>
      <vt:lpstr>Reklamace</vt:lpstr>
      <vt:lpstr>Vyřízení reklamace</vt:lpstr>
      <vt:lpstr>Smlouva o dílo</vt:lpstr>
      <vt:lpstr>Další smluvní typy</vt:lpstr>
      <vt:lpstr>Prezentace aplikace PowerPoint</vt:lpstr>
      <vt:lpstr>Zabezpečení informací</vt:lpstr>
      <vt:lpstr>Zabezpečení informací</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 směnečné a šekové</dc:title>
  <dc:creator>koncipient</dc:creator>
  <cp:lastModifiedBy>Marek Pšenko</cp:lastModifiedBy>
  <cp:revision>89</cp:revision>
  <cp:lastPrinted>2018-10-29T11:12:26Z</cp:lastPrinted>
  <dcterms:created xsi:type="dcterms:W3CDTF">2017-12-03T13:48:10Z</dcterms:created>
  <dcterms:modified xsi:type="dcterms:W3CDTF">2020-04-01T09:24:58Z</dcterms:modified>
</cp:coreProperties>
</file>