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7" r:id="rId2"/>
  </p:sldMasterIdLst>
  <p:sldIdLst>
    <p:sldId id="256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1A0EA-296A-4453-851A-FB581610C6F1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B5E9-1573-4EE8-A0FA-45CC68A118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138A2-63E2-4907-9F6D-AC273E21B717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F216-5E84-4605-96FD-685E17C01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5157-5F80-4076-AABA-705DA7CC3E0C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DF17-10E5-4C3F-8C37-050A803E9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301DFE2-A0F6-4790-9E42-45C483D79437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3F6C238B-0752-4126-8A93-BCB23D5E3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C6C7B-F857-4840-8D97-F635A6C320CB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C5409-35CC-4638-81BC-C9BBB1030D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3582D3F8-A872-45C2-B478-83E195767131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BDAEEE7-0F47-4D1A-B878-F22D3EC76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E819D-733F-45EA-8B28-946E02C16115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8B540-0BA6-438E-9523-8F15A8DE24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F6FD1-9857-4106-8C73-621FCDEC7282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49FFF-5A70-4FE7-97D7-4D9E7769E2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88CCB-DEA2-4945-987E-E88A8FB8C2DF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C0EBE-7984-4BD4-AE5F-F1D54D8AD2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F363F-17A5-4306-8223-C708C83691A6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4DC81-7600-40CC-9068-9AF3835728B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6B337-11CC-4D6B-8FAA-924CBB4C66C9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7FAFC-F41F-4FA0-9EF5-06D5C6B068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CD0C-E519-4EBA-A64E-683AEEE580F6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C83A-4756-444A-865E-D3D59F458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D9AA2-4C42-4324-A447-9E9CF82D8C89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A0D6-B4FA-46D5-B30C-0E62228C3C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AE327-B3F6-4333-A891-793FACF18ABB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C8FB8-1E21-4B8A-A10F-7DDCD057BE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C0D29-44C9-4142-9D3D-57F9A4DE1A55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FCA32-EA8F-41FF-AA7A-37EA859653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3071-9E63-4C93-A2FA-40725DA84577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937-9A75-4A7B-999D-9BA0B0A00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CB06D-85DA-47F0-8B26-7A476FB75A14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BE87-F594-4841-AF88-3A24C2B9D6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7D47-8E82-454D-839F-D5403BCA46A1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613C-18C4-46D4-89C4-CD1EE4366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D89F-B2F0-42BB-99CD-C62C2DBABBA0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02ED-C675-4090-B081-5B9B9E666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4692-FE89-4F05-8C00-77CBC407988B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0815-8C35-453C-B0CD-BFF1B8A7B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CDD5-641E-47F9-8379-F21FBBAD4DB8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C88E-C528-4A8E-B5A8-010C3145A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1B06-B353-4603-8676-737771F280D8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B4E5-BE22-4912-8B27-86E7946C2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2BE89-695B-4F34-9C56-CCE361D6DE97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381556-A818-4787-8463-1695266D9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6C1D18-30B8-4864-B8FC-F62B8A29CC65}" type="datetimeFigureOut">
              <a:rPr lang="cs-CZ" smtClean="0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7D7665-3956-44FB-A3F3-E873E5FEBB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Nadpis 1"/>
          <p:cNvSpPr>
            <a:spLocks noGrp="1"/>
          </p:cNvSpPr>
          <p:nvPr>
            <p:ph type="ctrTitle"/>
          </p:nvPr>
        </p:nvSpPr>
        <p:spPr>
          <a:xfrm>
            <a:off x="1259632" y="3645024"/>
            <a:ext cx="6858000" cy="990600"/>
          </a:xfrm>
        </p:spPr>
        <p:txBody>
          <a:bodyPr vert="horz" anchor="b" anchorCtr="0">
            <a:normAutofit fontScale="90000"/>
          </a:bodyPr>
          <a:lstStyle/>
          <a:p>
            <a:pPr algn="ctr"/>
            <a:r>
              <a:rPr lang="cs-CZ" b="1" dirty="0">
                <a:solidFill>
                  <a:srgbClr val="7B9899"/>
                </a:solidFill>
              </a:rPr>
              <a:t>Hodnocení finanční situace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MKR FIUC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08912" cy="896144"/>
          </a:xfrm>
        </p:spPr>
        <p:txBody>
          <a:bodyPr vert="horz" anchor="b" anchorCtr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7B9899"/>
                </a:solidFill>
              </a:rPr>
              <a:t>Možné ukazatele hodnocení finančního zdraví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Ukazatele sestavené na bázi příjmů a výdajů</a:t>
            </a:r>
          </a:p>
          <a:p>
            <a:r>
              <a:rPr lang="cs-CZ" b="1" dirty="0"/>
              <a:t>Dluhové ukazatele</a:t>
            </a:r>
          </a:p>
          <a:p>
            <a:r>
              <a:rPr lang="cs-CZ" b="1" dirty="0"/>
              <a:t>Ukazatele likvidity</a:t>
            </a:r>
          </a:p>
          <a:p>
            <a:r>
              <a:rPr lang="cs-CZ" b="1" dirty="0"/>
              <a:t>Ostatní ukazatele</a:t>
            </a:r>
          </a:p>
          <a:p>
            <a:pPr>
              <a:buNone/>
            </a:pPr>
            <a:endParaRPr lang="cs-CZ" b="1" dirty="0"/>
          </a:p>
          <a:p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352928" cy="990600"/>
          </a:xfrm>
        </p:spPr>
        <p:txBody>
          <a:bodyPr vert="horz" anchor="b" anchorCtr="0">
            <a:normAutofit fontScale="90000"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Pozor při interpretaci výsledků ukazatele: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vstupuje do výpočtu ukazatele?</a:t>
            </a:r>
          </a:p>
          <a:p>
            <a:r>
              <a:rPr lang="cs-CZ" dirty="0"/>
              <a:t>Co může ovlivnit vypovídací schopnost ukazatele?</a:t>
            </a:r>
          </a:p>
          <a:p>
            <a:r>
              <a:rPr lang="cs-CZ" dirty="0"/>
              <a:t>K čemu je vhodné daný ukazatel využít? (Pro sledování vývoje, pro plánování, pro hodnocení, pro srovnání s jinými obcemi?)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990600"/>
          </a:xfrm>
        </p:spPr>
        <p:txBody>
          <a:bodyPr vert="horz" anchor="b" anchorCtr="0">
            <a:normAutofit/>
          </a:bodyPr>
          <a:lstStyle/>
          <a:p>
            <a:pPr algn="ctr">
              <a:defRPr/>
            </a:pPr>
            <a:r>
              <a:rPr lang="cs-CZ" sz="2900" b="1" dirty="0">
                <a:solidFill>
                  <a:srgbClr val="7B9899"/>
                </a:solidFill>
              </a:rPr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Finanční 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Rozbor minulého hospodaření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odhalení pozitivních a negativních faktorů, které hospodaření ovlivnily.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Ohodnocení minulosti, současnosti a předpokládané budoucnosti finančního hospodaření zkoumaného subjektu.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Účelem a smyslem finanční analýzy je tedy provést s pomocí speciálních metodických prostředků diagnózu finančního hospodaření ÚSC, podchytit všechny jeho složky, případně při podrobnější analýze zhodnotit blíže některou ze složek finančního hospodaření.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B9899"/>
                </a:solidFill>
              </a:rPr>
              <a:t>Cíle finanční analýzy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zhodnocení dosavadního vývoje organizace (obce),</a:t>
            </a:r>
          </a:p>
          <a:p>
            <a:r>
              <a:rPr lang="cs-CZ"/>
              <a:t>poskytnutí nástinu vývoje budoucího,</a:t>
            </a:r>
          </a:p>
          <a:p>
            <a:r>
              <a:rPr lang="cs-CZ"/>
              <a:t>porovnání výsledků několika organizací (obcí),</a:t>
            </a:r>
          </a:p>
          <a:p>
            <a:r>
              <a:rPr lang="cs-CZ"/>
              <a:t>shrnutí informací pro interní a externí subjekty, na které má organizace (obec) přímý či nepřímý vliv.</a:t>
            </a:r>
          </a:p>
          <a:p>
            <a:pPr>
              <a:buFont typeface="Wingdings 2" pitchFamily="18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Druhy finančních analýz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Fundamentální </a:t>
            </a:r>
          </a:p>
          <a:p>
            <a:r>
              <a:rPr lang="cs-CZ"/>
              <a:t>Technická </a:t>
            </a:r>
          </a:p>
          <a:p>
            <a:r>
              <a:rPr lang="cs-CZ"/>
              <a:t>Kauzální </a:t>
            </a:r>
          </a:p>
          <a:p>
            <a:r>
              <a:rPr lang="cs-CZ"/>
              <a:t>Komparační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Metody finanční analýzy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metody absolutní - využívají absolutní, extenzivní ukazatele  a metody relativní - využívají relativní, intenzivní ukazatele</a:t>
            </a:r>
          </a:p>
          <a:p>
            <a:r>
              <a:rPr lang="cs-CZ"/>
              <a:t>postupy horizontální analýzy a vertikální analýzy </a:t>
            </a:r>
          </a:p>
          <a:p>
            <a:r>
              <a:rPr lang="cs-CZ"/>
              <a:t>metody porovnávání mezi subjekty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Oblasti zaměření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hospodaření v běžném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podle jednotlivých běžně se opakujících příjmů a výdajů, včetně analýzy náhodných, neopakujících se běžných příjmů a výdajů, analýzu trendů, tendencí ve vývoji;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druhů příjmů a výdajů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se zvláštním zřetelem na to, které z nich může daný ÚSC ovlivnit a které nikoliv;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salda běžného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faktory, které saldo stabilně ovlivňují a které spíše nahodile;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hospodaření v kapitálovém rozpočtu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analýzu struktury příjmů a výdajů této části rozpočtu;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dluhů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jejich struktury z věcného i časového hlediska;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majetku a způsobu jeho využívání.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Informační zdroje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62988" cy="53308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Interní zdroje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takové typy dat, které se týkají přímo daného ÚSC a vznikají v důsledku jeho činnosti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finanční účetnictví - poskytuje data a informace pro finanční rozhodování prostřednictvím základních účetních výkazů.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rozvaha,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výkaz zisku a ztráty,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příloha,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výkaz pro hodnocení plnění rozpočtu ÚSC;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100" dirty="0"/>
              <a:t>pro hodnocení informací za rok 2010 a následující bude dále k dispozici</a:t>
            </a:r>
            <a:r>
              <a:rPr lang="cs-CZ" sz="2800" dirty="0"/>
              <a:t> </a:t>
            </a:r>
            <a:r>
              <a:rPr lang="cs-CZ" sz="2100" dirty="0"/>
              <a:t>přehled o peněžních tocích  (cash – </a:t>
            </a:r>
            <a:r>
              <a:rPr lang="cs-CZ" sz="2100" dirty="0" err="1"/>
              <a:t>flow</a:t>
            </a:r>
            <a:r>
              <a:rPr lang="cs-CZ" sz="2100" dirty="0"/>
              <a:t>) a přehled o změnách vlastního kapitálu.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Externí zdroje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pocházejí z vnějšího ekonomického prostředí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Český statistický úřad, odborný tisk, burzovní informace a další.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Nástroje finanční analýzy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dílčí ukazatele FA</a:t>
            </a:r>
          </a:p>
          <a:p>
            <a:r>
              <a:rPr lang="cs-CZ" b="1"/>
              <a:t>extenzivních ukazatele</a:t>
            </a:r>
            <a:r>
              <a:rPr lang="cs-CZ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/>
              <a:t>= ukazatele charakterizující extenzitu sledovaného jevu (ve FA v peněžních jednotkách, jejich hodnoty jsou zpravidla absolutní čísla</a:t>
            </a:r>
          </a:p>
          <a:p>
            <a:r>
              <a:rPr lang="cs-CZ" b="1"/>
              <a:t>intenzivních ukazatelů</a:t>
            </a:r>
            <a:r>
              <a:rPr lang="cs-CZ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/>
              <a:t>= ukazatele charakterizující úroveň, intenzitu zkoumaného jevu, lze je vyjádřit jako poměř dvou extenzivních ukazatelů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288" y="5805488"/>
            <a:ext cx="8534400" cy="471487"/>
          </a:xfrm>
        </p:spPr>
        <p:txBody>
          <a:bodyPr/>
          <a:lstStyle/>
          <a:p>
            <a:r>
              <a:rPr lang="cs-CZ" sz="1400">
                <a:latin typeface="Georgia" pitchFamily="18" charset="0"/>
              </a:rPr>
              <a:t>Zdroj: Kraftová, I.: Finanční analýza municipální firmy, 2002, s. 27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620713"/>
          <a:ext cx="7993062" cy="5041901"/>
        </p:xfrm>
        <a:graphic>
          <a:graphicData uri="http://schemas.openxmlformats.org/drawingml/2006/table">
            <a:tbl>
              <a:tblPr/>
              <a:tblGrid>
                <a:gridCol w="39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DÍLČÍ UKAZATELE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absolutní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relativní (poměrové, podílové)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bazální (základní)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rozdílové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(přírůstkové)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prostý poměr dvou absolutních ukazatelů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podíl různých hodnot absolutního ukazatele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bazický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řetězový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(relativní přírůstkové)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senzitivity (citlivost), tj. poměr relativních marginálních ukazatelů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528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Arial</vt:lpstr>
      <vt:lpstr>Bookman Old Style</vt:lpstr>
      <vt:lpstr>Calibri</vt:lpstr>
      <vt:lpstr>Georgia</vt:lpstr>
      <vt:lpstr>Gill Sans MT</vt:lpstr>
      <vt:lpstr>Wingdings</vt:lpstr>
      <vt:lpstr>Wingdings 2</vt:lpstr>
      <vt:lpstr>Wingdings 3</vt:lpstr>
      <vt:lpstr>Motiv sady Office</vt:lpstr>
      <vt:lpstr>Původ</vt:lpstr>
      <vt:lpstr>Hodnocení finanční situace obce</vt:lpstr>
      <vt:lpstr>Finanční  analýza</vt:lpstr>
      <vt:lpstr>Cíle finanční analýzy </vt:lpstr>
      <vt:lpstr>Druhy finančních analýz</vt:lpstr>
      <vt:lpstr>Metody finanční analýzy </vt:lpstr>
      <vt:lpstr>Oblasti zaměření finanční analýzy</vt:lpstr>
      <vt:lpstr>Informační zdroje finanční analýzy</vt:lpstr>
      <vt:lpstr>Nástroje finanční analýzy</vt:lpstr>
      <vt:lpstr>Zdroj: Kraftová, I.: Finanční analýza municipální firmy, 2002, s. 27</vt:lpstr>
      <vt:lpstr>Možné ukazatele hodnocení finančního zdraví obce</vt:lpstr>
      <vt:lpstr>Pozor při interpretaci výsledků ukazatele: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finanční situace obce</dc:title>
  <dc:creator>irenaO</dc:creator>
  <cp:lastModifiedBy>Jiří Velinský</cp:lastModifiedBy>
  <cp:revision>10</cp:revision>
  <dcterms:created xsi:type="dcterms:W3CDTF">2010-11-22T19:14:22Z</dcterms:created>
  <dcterms:modified xsi:type="dcterms:W3CDTF">2020-02-21T13:34:22Z</dcterms:modified>
</cp:coreProperties>
</file>