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8"/>
  </p:notesMasterIdLst>
  <p:handoutMasterIdLst>
    <p:handoutMasterId r:id="rId49"/>
  </p:handoutMasterIdLst>
  <p:sldIdLst>
    <p:sldId id="420" r:id="rId2"/>
    <p:sldId id="422" r:id="rId3"/>
    <p:sldId id="423"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8"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 id="451" r:id="rId31"/>
    <p:sldId id="452" r:id="rId32"/>
    <p:sldId id="454" r:id="rId33"/>
    <p:sldId id="455" r:id="rId34"/>
    <p:sldId id="456" r:id="rId35"/>
    <p:sldId id="457" r:id="rId36"/>
    <p:sldId id="458" r:id="rId37"/>
    <p:sldId id="459" r:id="rId38"/>
    <p:sldId id="460" r:id="rId39"/>
    <p:sldId id="461" r:id="rId40"/>
    <p:sldId id="462" r:id="rId41"/>
    <p:sldId id="463" r:id="rId42"/>
    <p:sldId id="464" r:id="rId43"/>
    <p:sldId id="465" r:id="rId44"/>
    <p:sldId id="466" r:id="rId45"/>
    <p:sldId id="467" r:id="rId46"/>
    <p:sldId id="453" r:id="rId47"/>
  </p:sldIdLst>
  <p:sldSz cx="9144000" cy="6858000" type="screen4x3"/>
  <p:notesSz cx="6858000" cy="97234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FFCC"/>
    <a:srgbClr val="CC3300"/>
    <a:srgbClr val="CCEC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5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66915" name="Rectangle 3"/>
          <p:cNvSpPr>
            <a:spLocks noGrp="1" noChangeArrowheads="1"/>
          </p:cNvSpPr>
          <p:nvPr>
            <p:ph type="dt" sz="quarter"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66916" name="Rectangle 4"/>
          <p:cNvSpPr>
            <a:spLocks noGrp="1" noChangeArrowheads="1"/>
          </p:cNvSpPr>
          <p:nvPr>
            <p:ph type="ftr" sz="quarter" idx="2"/>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66917" name="Rectangle 5"/>
          <p:cNvSpPr>
            <a:spLocks noGrp="1" noChangeArrowheads="1"/>
          </p:cNvSpPr>
          <p:nvPr>
            <p:ph type="sldNum" sz="quarter" idx="3"/>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8491883-2785-4F58-B1EA-AECB5F24E21F}" type="slidenum">
              <a:rPr lang="cs-CZ"/>
              <a:pPr>
                <a:defRPr/>
              </a:pPr>
              <a:t>‹#›</a:t>
            </a:fld>
            <a:endParaRPr lang="cs-CZ"/>
          </a:p>
        </p:txBody>
      </p:sp>
    </p:spTree>
    <p:extLst>
      <p:ext uri="{BB962C8B-B14F-4D97-AF65-F5344CB8AC3E}">
        <p14:creationId xmlns:p14="http://schemas.microsoft.com/office/powerpoint/2010/main" val="1351027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6147" name="Rectangle 3"/>
          <p:cNvSpPr>
            <a:spLocks noGrp="1" noChangeArrowheads="1"/>
          </p:cNvSpPr>
          <p:nvPr>
            <p:ph type="dt"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8196" name="Rectangle 4"/>
          <p:cNvSpPr>
            <a:spLocks noGrp="1" noRot="1" noChangeAspect="1" noChangeArrowheads="1" noTextEdit="1"/>
          </p:cNvSpPr>
          <p:nvPr>
            <p:ph type="sldImg" idx="2"/>
          </p:nvPr>
        </p:nvSpPr>
        <p:spPr bwMode="auto">
          <a:xfrm>
            <a:off x="996950" y="728663"/>
            <a:ext cx="4862513" cy="36464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619625"/>
            <a:ext cx="5486400"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150" name="Rectangle 6"/>
          <p:cNvSpPr>
            <a:spLocks noGrp="1" noChangeArrowheads="1"/>
          </p:cNvSpPr>
          <p:nvPr>
            <p:ph type="ftr" sz="quarter" idx="4"/>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6151" name="Rectangle 7"/>
          <p:cNvSpPr>
            <a:spLocks noGrp="1" noChangeArrowheads="1"/>
          </p:cNvSpPr>
          <p:nvPr>
            <p:ph type="sldNum" sz="quarter" idx="5"/>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EC73C7B-3837-4591-B83E-85947D11E409}" type="slidenum">
              <a:rPr lang="cs-CZ"/>
              <a:pPr>
                <a:defRPr/>
              </a:pPr>
              <a:t>‹#›</a:t>
            </a:fld>
            <a:endParaRPr lang="cs-CZ"/>
          </a:p>
        </p:txBody>
      </p:sp>
    </p:spTree>
    <p:extLst>
      <p:ext uri="{BB962C8B-B14F-4D97-AF65-F5344CB8AC3E}">
        <p14:creationId xmlns:p14="http://schemas.microsoft.com/office/powerpoint/2010/main" val="4168992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V nedostatečné míře zohledňuje potřeby občana jako „zákazníka“ veřejné správy, jako plátce a uživatele veřejných statků a veřejných služeb. Veřejná správa působí jako „relativně autonomní“ systém bez ohledu na prověření skutečného účelu svých činností ve vztahu ke skutečným potřebám občanů. Veřejná správa produkuje činnosti, o nichž nelze jednoznačně určit, nakolik zohledňují skutečné potřeby veřejnosti a jim odpovídající priority. Neexistuje totiž sytém, který by v rámci veřejné volby prioritně vycházel z potřeb (poptávky) občanů po produktech veřejné správy. </a:t>
            </a:r>
          </a:p>
          <a:p>
            <a:r>
              <a:rPr lang="cs-CZ" sz="1200" kern="1200" dirty="0">
                <a:solidFill>
                  <a:schemeClr val="tx1"/>
                </a:solidFill>
                <a:effectLst/>
                <a:latin typeface="+mn-lt"/>
                <a:ea typeface="+mn-ea"/>
                <a:cs typeface="+mn-cs"/>
              </a:rPr>
              <a:t>Ideovým základem tohoto systému je teorie veřejné volby a role politiky jako realizačního nástroje a „transformačního“ systému veřejných zájmů do cílů veřejných politik a v konečném důsledku do poptávky po veřejných službách.</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4</a:t>
            </a:fld>
            <a:endParaRPr lang="cs-CZ"/>
          </a:p>
        </p:txBody>
      </p:sp>
    </p:spTree>
    <p:extLst>
      <p:ext uri="{BB962C8B-B14F-4D97-AF65-F5344CB8AC3E}">
        <p14:creationId xmlns:p14="http://schemas.microsoft.com/office/powerpoint/2010/main" val="644540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a:t>Jedná se o metody, které reagují na nedostatky tradičního inkrementálního položkového rozpočtování. Řada z nich vznikla v druhé polovině minulého století v USA a vychází z poptávkové strany při sestavování rozpočtu.</a:t>
            </a:r>
          </a:p>
          <a:p>
            <a:pPr fontAlgn="auto">
              <a:spcBef>
                <a:spcPts val="0"/>
              </a:spcBef>
              <a:spcAft>
                <a:spcPts val="0"/>
              </a:spcAft>
              <a:defRPr/>
            </a:pPr>
            <a:endParaRPr lang="cs-CZ" dirty="0"/>
          </a:p>
          <a:p>
            <a:pPr fontAlgn="auto">
              <a:spcBef>
                <a:spcPts val="0"/>
              </a:spcBef>
              <a:spcAft>
                <a:spcPts val="0"/>
              </a:spcAft>
              <a:defRPr/>
            </a:pPr>
            <a:r>
              <a:rPr lang="cs-CZ" dirty="0"/>
              <a:t>Jejich dalším cílem bylo také povzbudit účastníky rozpočtového procesu (volené zástupce, manažery, zaměstnance, občany, zástupce zájmových skupin), aby využili své schopnosti k tomu, aby veřejné zdroje byly využívány racionálněji, účelněji, hospodárněji.</a:t>
            </a:r>
          </a:p>
          <a:p>
            <a:pPr fontAlgn="auto">
              <a:spcBef>
                <a:spcPts val="0"/>
              </a:spcBef>
              <a:spcAft>
                <a:spcPts val="0"/>
              </a:spcAft>
              <a:defRPr/>
            </a:pPr>
            <a:endParaRPr lang="cs-CZ" dirty="0"/>
          </a:p>
          <a:p>
            <a:pPr fontAlgn="auto">
              <a:spcBef>
                <a:spcPts val="0"/>
              </a:spcBef>
              <a:spcAft>
                <a:spcPts val="0"/>
              </a:spcAft>
              <a:defRPr/>
            </a:pPr>
            <a:r>
              <a:rPr lang="cs-CZ" dirty="0"/>
              <a:t>Rozpočtové inovace se zaměřují buď na změnu struktury rozpočtového procesu (</a:t>
            </a:r>
            <a:r>
              <a:rPr lang="cs-CZ" dirty="0" err="1"/>
              <a:t>Zero</a:t>
            </a:r>
            <a:r>
              <a:rPr lang="cs-CZ" dirty="0"/>
              <a:t> </a:t>
            </a:r>
            <a:r>
              <a:rPr lang="cs-CZ" dirty="0" err="1"/>
              <a:t>Based</a:t>
            </a:r>
            <a:r>
              <a:rPr lang="cs-CZ" dirty="0"/>
              <a:t> </a:t>
            </a:r>
            <a:r>
              <a:rPr lang="cs-CZ" dirty="0" err="1"/>
              <a:t>Budgeting</a:t>
            </a:r>
            <a:r>
              <a:rPr lang="cs-CZ" dirty="0"/>
              <a:t>, </a:t>
            </a:r>
            <a:r>
              <a:rPr lang="cs-CZ" dirty="0" err="1"/>
              <a:t>Target</a:t>
            </a:r>
            <a:r>
              <a:rPr lang="cs-CZ" dirty="0"/>
              <a:t> </a:t>
            </a:r>
            <a:r>
              <a:rPr lang="cs-CZ" dirty="0" err="1"/>
              <a:t>Based</a:t>
            </a:r>
            <a:r>
              <a:rPr lang="cs-CZ" dirty="0"/>
              <a:t> </a:t>
            </a:r>
            <a:r>
              <a:rPr lang="cs-CZ" dirty="0" err="1"/>
              <a:t>Budgeting</a:t>
            </a:r>
            <a:r>
              <a:rPr lang="cs-CZ" dirty="0"/>
              <a:t>, Priority </a:t>
            </a:r>
            <a:r>
              <a:rPr lang="cs-CZ" dirty="0" err="1"/>
              <a:t>Budgeting</a:t>
            </a:r>
            <a:r>
              <a:rPr lang="cs-CZ" dirty="0"/>
              <a:t>) nebo na změnu formátu rozpočtu (změnu vnitřní logiky dokumentu -  </a:t>
            </a:r>
            <a:r>
              <a:rPr lang="cs-CZ" dirty="0" err="1"/>
              <a:t>Programme</a:t>
            </a:r>
            <a:r>
              <a:rPr lang="cs-CZ" dirty="0"/>
              <a:t> </a:t>
            </a:r>
            <a:r>
              <a:rPr lang="cs-CZ" dirty="0" err="1"/>
              <a:t>Budgeting</a:t>
            </a:r>
            <a:r>
              <a:rPr lang="cs-CZ" dirty="0"/>
              <a:t>, Performance </a:t>
            </a:r>
            <a:r>
              <a:rPr lang="cs-CZ" dirty="0" err="1"/>
              <a:t>Budgeting</a:t>
            </a:r>
            <a:r>
              <a:rPr lang="cs-CZ" dirty="0"/>
              <a:t>).</a:t>
            </a:r>
          </a:p>
          <a:p>
            <a:pPr fontAlgn="auto">
              <a:spcBef>
                <a:spcPts val="0"/>
              </a:spcBef>
              <a:spcAft>
                <a:spcPts val="0"/>
              </a:spcAft>
              <a:defRPr/>
            </a:pPr>
            <a:endParaRPr lang="cs-CZ" dirty="0"/>
          </a:p>
          <a:p>
            <a:pPr fontAlgn="auto">
              <a:spcBef>
                <a:spcPts val="0"/>
              </a:spcBef>
              <a:spcAft>
                <a:spcPts val="0"/>
              </a:spcAft>
              <a:defRPr/>
            </a:pPr>
            <a:r>
              <a:rPr lang="cs-CZ" dirty="0"/>
              <a:t>Tyto přístupy pak využívají metody řízení a kontroly převzaté z dobré praxe soukromého sektoru. V USA se začaly uplatňovat zejména v 70. letech minulého století. V Evropě pak v letech 80. Neorientují se tolik na kontrolní funkci rozpočtu ve smyslu dodržení podrobných plánů výdajů, ale spíš na funkci řídící a plánovací.</a:t>
            </a:r>
          </a:p>
          <a:p>
            <a:pPr fontAlgn="auto">
              <a:spcBef>
                <a:spcPts val="0"/>
              </a:spcBef>
              <a:spcAft>
                <a:spcPts val="0"/>
              </a:spcAft>
              <a:defRPr/>
            </a:pPr>
            <a:r>
              <a:rPr lang="cs-CZ" dirty="0"/>
              <a:t>To znamená:</a:t>
            </a:r>
          </a:p>
          <a:p>
            <a:pPr fontAlgn="auto">
              <a:spcBef>
                <a:spcPts val="0"/>
              </a:spcBef>
              <a:spcAft>
                <a:spcPts val="0"/>
              </a:spcAft>
              <a:buFontTx/>
              <a:buChar char="-"/>
              <a:defRPr/>
            </a:pPr>
            <a:r>
              <a:rPr lang="cs-CZ" dirty="0"/>
              <a:t> dlouhodobější horizont rozpočtování</a:t>
            </a:r>
          </a:p>
          <a:p>
            <a:pPr fontAlgn="auto">
              <a:spcBef>
                <a:spcPts val="0"/>
              </a:spcBef>
              <a:spcAft>
                <a:spcPts val="0"/>
              </a:spcAft>
              <a:buFontTx/>
              <a:buChar char="-"/>
              <a:defRPr/>
            </a:pPr>
            <a:r>
              <a:rPr lang="cs-CZ" dirty="0"/>
              <a:t> méně detailní běžné roční rozpočty</a:t>
            </a:r>
          </a:p>
          <a:p>
            <a:pPr fontAlgn="auto">
              <a:spcBef>
                <a:spcPts val="0"/>
              </a:spcBef>
              <a:spcAft>
                <a:spcPts val="0"/>
              </a:spcAft>
              <a:buFontTx/>
              <a:buChar char="-"/>
              <a:defRPr/>
            </a:pPr>
            <a:r>
              <a:rPr lang="cs-CZ" dirty="0"/>
              <a:t> snaha o vyjádření cílů, záměrů, priorit (definovaných ve střednědobém plánu)</a:t>
            </a:r>
          </a:p>
          <a:p>
            <a:pPr fontAlgn="auto">
              <a:spcBef>
                <a:spcPts val="0"/>
              </a:spcBef>
              <a:spcAft>
                <a:spcPts val="0"/>
              </a:spcAft>
              <a:buFontTx/>
              <a:buChar char="-"/>
              <a:defRPr/>
            </a:pPr>
            <a:r>
              <a:rPr lang="cs-CZ" dirty="0"/>
              <a:t> snaha o poznání vlivů, které ovlivňují poptávku po službách a usilování o efektivnost v zabezpečování služeb. Sledování kvality dosažené vynaloženým množstvím prostředků.</a:t>
            </a:r>
          </a:p>
          <a:p>
            <a:pPr fontAlgn="auto">
              <a:spcBef>
                <a:spcPts val="0"/>
              </a:spcBef>
              <a:spcAft>
                <a:spcPts val="0"/>
              </a:spcAft>
              <a:buFontTx/>
              <a:buChar char="-"/>
              <a:defRPr/>
            </a:pPr>
            <a:endParaRPr lang="cs-CZ" dirty="0"/>
          </a:p>
          <a:p>
            <a:pPr fontAlgn="auto">
              <a:spcBef>
                <a:spcPts val="0"/>
              </a:spcBef>
              <a:spcAft>
                <a:spcPts val="0"/>
              </a:spcAft>
              <a:defRPr/>
            </a:pPr>
            <a:r>
              <a:rPr lang="cs-CZ" dirty="0"/>
              <a:t>Co je třeba si uvědomit:</a:t>
            </a:r>
          </a:p>
          <a:p>
            <a:pPr fontAlgn="auto">
              <a:spcBef>
                <a:spcPts val="0"/>
              </a:spcBef>
              <a:spcAft>
                <a:spcPts val="0"/>
              </a:spcAft>
              <a:defRPr/>
            </a:pPr>
            <a:r>
              <a:rPr lang="cs-CZ" dirty="0"/>
              <a:t>Rozlišovat mezi teoretickým vymezení daného přístupu k rozpočtování a mezi reálným uplatněním v rozpočtové praxi konkrétního města. Tyto přístupy k rozpočtování jsou na místní úrovni uplatňovány různým způsobem v různých zemích, ale i v různých městech. Často jsou tyto přístupy kombinovány, využívány částečně – přizpůsobeny místním podmínkám. Zkušenosti s jejich uplatněním jsou různé.</a:t>
            </a:r>
          </a:p>
          <a:p>
            <a:pPr fontAlgn="auto">
              <a:spcBef>
                <a:spcPts val="0"/>
              </a:spcBef>
              <a:spcAft>
                <a:spcPts val="0"/>
              </a:spcAft>
              <a:defRPr/>
            </a:pPr>
            <a:endParaRPr lang="cs-CZ" dirty="0"/>
          </a:p>
          <a:p>
            <a:pPr fontAlgn="auto">
              <a:spcBef>
                <a:spcPts val="0"/>
              </a:spcBef>
              <a:spcAft>
                <a:spcPts val="0"/>
              </a:spcAft>
              <a:defRPr/>
            </a:pPr>
            <a:r>
              <a:rPr lang="cs-CZ" dirty="0"/>
              <a:t>Pozn. V americké literatuře není hranice mezi výkonově orientovaným rozpočtováním a programovým rozpočtováním jasná  – někdy jsou tyto pojmy používány jako synonyma. Co je možná odlišuje, že programové rozpočtování umožňuje rozhodnout o tom, zda je daný program potřebný nebo ne. (Více viz Sedmihradská)</a:t>
            </a:r>
          </a:p>
        </p:txBody>
      </p:sp>
      <p:sp>
        <p:nvSpPr>
          <p:cNvPr id="150532"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000BBFBB-7C99-4071-BD01-FDFA0F6A122D}" type="slidenum">
              <a:rPr lang="cs-CZ" altLang="cs-CZ" sz="1200">
                <a:latin typeface="Calibri" pitchFamily="34" charset="0"/>
              </a:rPr>
              <a:pPr algn="r"/>
              <a:t>14</a:t>
            </a:fld>
            <a:endParaRPr lang="cs-CZ" altLang="cs-CZ" sz="1200">
              <a:latin typeface="Calibri" pitchFamily="34" charset="0"/>
            </a:endParaRPr>
          </a:p>
        </p:txBody>
      </p:sp>
    </p:spTree>
    <p:extLst>
      <p:ext uri="{BB962C8B-B14F-4D97-AF65-F5344CB8AC3E}">
        <p14:creationId xmlns:p14="http://schemas.microsoft.com/office/powerpoint/2010/main" val="2260969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16</a:t>
            </a:fld>
            <a:endParaRPr lang="cs-CZ"/>
          </a:p>
        </p:txBody>
      </p:sp>
    </p:spTree>
    <p:extLst>
      <p:ext uri="{BB962C8B-B14F-4D97-AF65-F5344CB8AC3E}">
        <p14:creationId xmlns:p14="http://schemas.microsoft.com/office/powerpoint/2010/main" val="1520642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17</a:t>
            </a:fld>
            <a:endParaRPr lang="cs-CZ"/>
          </a:p>
        </p:txBody>
      </p:sp>
    </p:spTree>
    <p:extLst>
      <p:ext uri="{BB962C8B-B14F-4D97-AF65-F5344CB8AC3E}">
        <p14:creationId xmlns:p14="http://schemas.microsoft.com/office/powerpoint/2010/main" val="385399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18</a:t>
            </a:fld>
            <a:endParaRPr lang="cs-CZ"/>
          </a:p>
        </p:txBody>
      </p:sp>
    </p:spTree>
    <p:extLst>
      <p:ext uri="{BB962C8B-B14F-4D97-AF65-F5344CB8AC3E}">
        <p14:creationId xmlns:p14="http://schemas.microsoft.com/office/powerpoint/2010/main" val="2328948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19</a:t>
            </a:fld>
            <a:endParaRPr lang="cs-CZ"/>
          </a:p>
        </p:txBody>
      </p:sp>
    </p:spTree>
    <p:extLst>
      <p:ext uri="{BB962C8B-B14F-4D97-AF65-F5344CB8AC3E}">
        <p14:creationId xmlns:p14="http://schemas.microsoft.com/office/powerpoint/2010/main" val="2848423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Tree>
    <p:extLst>
      <p:ext uri="{BB962C8B-B14F-4D97-AF65-F5344CB8AC3E}">
        <p14:creationId xmlns:p14="http://schemas.microsoft.com/office/powerpoint/2010/main" val="2686340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a:p>
        </p:txBody>
      </p:sp>
    </p:spTree>
    <p:extLst>
      <p:ext uri="{BB962C8B-B14F-4D97-AF65-F5344CB8AC3E}">
        <p14:creationId xmlns:p14="http://schemas.microsoft.com/office/powerpoint/2010/main" val="2587561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a:p>
        </p:txBody>
      </p:sp>
    </p:spTree>
    <p:extLst>
      <p:ext uri="{BB962C8B-B14F-4D97-AF65-F5344CB8AC3E}">
        <p14:creationId xmlns:p14="http://schemas.microsoft.com/office/powerpoint/2010/main" val="4054164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Tree>
    <p:extLst>
      <p:ext uri="{BB962C8B-B14F-4D97-AF65-F5344CB8AC3E}">
        <p14:creationId xmlns:p14="http://schemas.microsoft.com/office/powerpoint/2010/main" val="3659607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cs-CZ" altLang="cs-CZ"/>
          </a:p>
        </p:txBody>
      </p:sp>
    </p:spTree>
    <p:extLst>
      <p:ext uri="{BB962C8B-B14F-4D97-AF65-F5344CB8AC3E}">
        <p14:creationId xmlns:p14="http://schemas.microsoft.com/office/powerpoint/2010/main" val="2203471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Orientuje se na identifikaci aktuálních potřeb společnosti a umožňuje jejich vyjádření jak přímo (konkrétní uživatelské volby poskytovatele, druhu služby a jejího rozsahu apod.), tak nepřímo (prostřednictvím volených zástupců, participace při rozhodovacích procesech apod. ovlivňující především rámec a obecné fungování veřejných služeb). Zároveň zohledňuje potřeby těch, kteří ještě nevstupují do pole veřejné volby (příští generace) popř. jsou z tohoto pole vyloučeni (</a:t>
            </a:r>
            <a:r>
              <a:rPr lang="cs-CZ" sz="1200" kern="1200" dirty="0" err="1">
                <a:solidFill>
                  <a:schemeClr val="tx1"/>
                </a:solidFill>
                <a:effectLst/>
                <a:latin typeface="+mn-lt"/>
                <a:ea typeface="+mn-ea"/>
                <a:cs typeface="+mn-cs"/>
              </a:rPr>
              <a:t>marginalizovaní</a:t>
            </a:r>
            <a:r>
              <a:rPr lang="cs-CZ" sz="1200" kern="1200" dirty="0">
                <a:solidFill>
                  <a:schemeClr val="tx1"/>
                </a:solidFill>
                <a:effectLst/>
                <a:latin typeface="+mn-lt"/>
                <a:ea typeface="+mn-ea"/>
                <a:cs typeface="+mn-cs"/>
              </a:rPr>
              <a:t> jedinci a skupiny obyvatel).</a:t>
            </a:r>
          </a:p>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5</a:t>
            </a:fld>
            <a:endParaRPr lang="cs-CZ"/>
          </a:p>
        </p:txBody>
      </p:sp>
    </p:spTree>
    <p:extLst>
      <p:ext uri="{BB962C8B-B14F-4D97-AF65-F5344CB8AC3E}">
        <p14:creationId xmlns:p14="http://schemas.microsoft.com/office/powerpoint/2010/main" val="33640499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a:endParaRPr lang="cs-CZ" altLang="cs-CZ"/>
          </a:p>
        </p:txBody>
      </p:sp>
    </p:spTree>
    <p:extLst>
      <p:ext uri="{BB962C8B-B14F-4D97-AF65-F5344CB8AC3E}">
        <p14:creationId xmlns:p14="http://schemas.microsoft.com/office/powerpoint/2010/main" val="866918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Je třeba zvolit takové indikátory a mechanismy v rámci sytému veřejné správy, které umožní správně identifikovat dílčí individuální a skupinové zájmy a jejich transformaci v zájmy veřejné. Proto je velmi důležité strategické myšlení a plánování umožňující předvídat vývoj poptávky a reagovat tak na měnící se potřeby společnosti především prostřednictvím veřejných politik. Výstupy realizovaných politických a správních rozhodnutí jsou zpětnou vazbou monitorovány z hlediska naplnění svých cílů a naplnění očekávání a potřeb veřejnosti. Je vhodné zpracovat systém ukazatelů účinnosti veřejné politiky a správy – výkonnostní audity. Definované veřejné zájmy se pak promítnou do cílů jednotlivých veřejných politik ( = definované (předjímané) konečné stavy. Jsou směrnicemi pro implementaci politiky.) </a:t>
            </a:r>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6</a:t>
            </a:fld>
            <a:endParaRPr lang="cs-CZ"/>
          </a:p>
        </p:txBody>
      </p:sp>
    </p:spTree>
    <p:extLst>
      <p:ext uri="{BB962C8B-B14F-4D97-AF65-F5344CB8AC3E}">
        <p14:creationId xmlns:p14="http://schemas.microsoft.com/office/powerpoint/2010/main" val="1605922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sz="1200" b="1" kern="1200" dirty="0">
                <a:solidFill>
                  <a:schemeClr val="tx1"/>
                </a:solidFill>
                <a:effectLst/>
                <a:latin typeface="+mn-lt"/>
                <a:ea typeface="+mn-ea"/>
                <a:cs typeface="+mn-cs"/>
              </a:rPr>
              <a:t>Nabídkový přístup k tvorbě rozpočtu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Při tvorbě návrhu rozpočtu v rámci tohoto přístupu mají významnou roli správci kapitol. Jsou vlastně „iniciačními nabíziteli“ rozpočtu, aniž by předem prověřovali veřejné potřeby, požadavky (poptávku po dané struktuře a objemu rozpočtu). Neexistuje tedy mechanismus zohledňující, zda veřejný rozpočet je skutečně rozpočtem veřejným ve smyslu poptávky veřejnosti po veřejném rozpočtu.</a:t>
            </a:r>
          </a:p>
          <a:p>
            <a:r>
              <a:rPr lang="cs-CZ" sz="1200" kern="1200" dirty="0">
                <a:solidFill>
                  <a:schemeClr val="tx1"/>
                </a:solidFill>
                <a:effectLst/>
                <a:latin typeface="+mn-lt"/>
                <a:ea typeface="+mn-ea"/>
                <a:cs typeface="+mn-cs"/>
              </a:rPr>
              <a:t>Návrh rozpočtu je založen na institucionálním financování, což představuje základní systémovou chybu tohoto přístupu. Základním kritériem pro požadavky na zdroje je pouhá existence dané instituce, a nikoliv její ověřený přínos a potřebnost z hlediska veřejných potřeb. Absentuje propojení příjmové a výdajové stránky rozpočtu ve smyslu zainteresovanosti správců rozpočtových kapitol na efektivním nakládání se zdroji. Také neexistuje systémová provázanost mezi jednotlivými rozpočtovými prioritami v návaznosti na politické rozhodování o alokaci veřejných zdrojů.</a:t>
            </a:r>
          </a:p>
          <a:p>
            <a:r>
              <a:rPr lang="cs-CZ" sz="1200" kern="1200" dirty="0">
                <a:solidFill>
                  <a:schemeClr val="tx1"/>
                </a:solidFill>
                <a:effectLst/>
                <a:latin typeface="+mn-lt"/>
                <a:ea typeface="+mn-ea"/>
                <a:cs typeface="+mn-cs"/>
              </a:rPr>
              <a:t> </a:t>
            </a:r>
          </a:p>
          <a:p>
            <a:r>
              <a:rPr lang="cs-CZ" sz="1200" b="1" kern="1200" dirty="0">
                <a:solidFill>
                  <a:schemeClr val="tx1"/>
                </a:solidFill>
                <a:effectLst/>
                <a:latin typeface="+mn-lt"/>
                <a:ea typeface="+mn-ea"/>
                <a:cs typeface="+mn-cs"/>
              </a:rPr>
              <a:t>Poptávkový přístup k tvorbě rozpočtu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Jedná se o systém založený na objektivizovaném přístupu, jehož podstatou je respektování tzv. veřejného zájmu. Ten je vždy orientován k určitému společenskému cíli, tyto cíle jsou pak konkretizovány ve vládních politikách. Na základě veřejné volby je těmto cílům přiřazena určitá důležitost. Dle této důležitosti jsou pak k naplnění těchto cílů alokovány veřejné zdroje. Následně pak dochází k posouzení, nakolik daná program naplňuje společenské cíle.</a:t>
            </a:r>
          </a:p>
          <a:p>
            <a:r>
              <a:rPr lang="cs-CZ" sz="1200" kern="1200" dirty="0">
                <a:solidFill>
                  <a:schemeClr val="tx1"/>
                </a:solidFill>
                <a:effectLst/>
                <a:latin typeface="+mn-lt"/>
                <a:ea typeface="+mn-ea"/>
                <a:cs typeface="+mn-cs"/>
              </a:rPr>
              <a:t>Přechod k poptávkovému přístupu ke tvorbě rozpočtu je potřebné propojit se změnami v oblasti rozpočtových metod. Vybrány by měly být takové metody, které jsou schopny napomáhat v naplňování cílů v oblasti řízení veřejných výdajů. </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7</a:t>
            </a:fld>
            <a:endParaRPr lang="cs-CZ"/>
          </a:p>
        </p:txBody>
      </p:sp>
    </p:spTree>
    <p:extLst>
      <p:ext uri="{BB962C8B-B14F-4D97-AF65-F5344CB8AC3E}">
        <p14:creationId xmlns:p14="http://schemas.microsoft.com/office/powerpoint/2010/main" val="4292095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0000" lnSpcReduction="20000"/>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sz="1200" kern="1200" dirty="0">
                <a:solidFill>
                  <a:schemeClr val="tx1"/>
                </a:solidFill>
                <a:effectLst/>
                <a:latin typeface="+mn-lt"/>
                <a:ea typeface="+mn-ea"/>
                <a:cs typeface="+mn-cs"/>
              </a:rPr>
              <a:t>I na úrovni obcí a regionů se začaly používat postupy a techniky finančního plánování, kontroly a auditu běžně užívané v soukromém sektoru. Nejdříve aplikovaly tyto metody začátkem 70. let města ve Spojených státech amerických, později v 80. letech se na tyto techniky klade stále větší důraz i v Evropských zemích. Moderní metody a způsoby tvorby rozpočtů se již neorientují tolik na kontrolní funkci rozpočtů, ale spíše na jeho funkci řídící a plánovací. Pokouší se proces finančního řízení a rozpočtování propojit se všemi okolnostmi, které mají vliv na financování územní samosprávy a to i v delším časovém horizontu než pouhý jeden rok. Prosazují se tendence k sestavování méně detailních ročních běžných rozpočtů, které jsou více upravovány k vyjádření cílů, záměrů a priorit definovaných ve střednědobém plánu, k jejichž zpracování lze využít dále popisované metody. Na jedné straně tak zohledňují veškeré vlivy, které mohou mít dopad na poptávku po službách, na druhé straně se orientují i na jejich efektivní poskytování, na jejich kvalitu a zlepšení.</a:t>
            </a:r>
          </a:p>
          <a:p>
            <a:endParaRPr lang="cs-CZ" dirty="0"/>
          </a:p>
          <a:p>
            <a:r>
              <a:rPr lang="cs-CZ" sz="1200" kern="1200" dirty="0">
                <a:solidFill>
                  <a:schemeClr val="tx1"/>
                </a:solidFill>
                <a:effectLst/>
                <a:latin typeface="+mn-lt"/>
                <a:ea typeface="+mn-ea"/>
                <a:cs typeface="+mn-cs"/>
              </a:rPr>
              <a:t>Tradičním způsobem sestavování rozpočtu je tzv. </a:t>
            </a:r>
            <a:r>
              <a:rPr lang="cs-CZ" sz="1200" b="1" kern="1200" dirty="0">
                <a:solidFill>
                  <a:schemeClr val="tx1"/>
                </a:solidFill>
                <a:effectLst/>
                <a:latin typeface="+mn-lt"/>
                <a:ea typeface="+mn-ea"/>
                <a:cs typeface="+mn-cs"/>
              </a:rPr>
              <a:t>přírůstkový způsob (indexový</a:t>
            </a:r>
            <a:r>
              <a:rPr lang="cs-CZ"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continuation budgeting, incremental budgeting</a:t>
            </a:r>
            <a:r>
              <a:rPr lang="cs-CZ" sz="1200" kern="1200" dirty="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a:solidFill>
                  <a:schemeClr val="tx1"/>
                </a:solidFill>
                <a:effectLst/>
                <a:latin typeface="+mn-lt"/>
                <a:ea typeface="+mn-ea"/>
                <a:cs typeface="+mn-cs"/>
              </a:rPr>
              <a:t>jednorázových změn a dopadů na všechny položky příjmů a výdajů v daném roce;</a:t>
            </a:r>
          </a:p>
          <a:p>
            <a:pPr lvl="0"/>
            <a:r>
              <a:rPr lang="cs-CZ" sz="1200" kern="1200" dirty="0">
                <a:solidFill>
                  <a:schemeClr val="tx1"/>
                </a:solidFill>
                <a:effectLst/>
                <a:latin typeface="+mn-lt"/>
                <a:ea typeface="+mn-ea"/>
                <a:cs typeface="+mn-cs"/>
              </a:rPr>
              <a:t>částky odrážející inflaci – odhadovaný  růst cenové úrovně, úrokových měr;</a:t>
            </a:r>
          </a:p>
          <a:p>
            <a:pPr lvl="0"/>
            <a:r>
              <a:rPr lang="cs-CZ" sz="1200" kern="1200" dirty="0">
                <a:solidFill>
                  <a:schemeClr val="tx1"/>
                </a:solidFill>
                <a:effectLst/>
                <a:latin typeface="+mn-lt"/>
                <a:ea typeface="+mn-ea"/>
                <a:cs typeface="+mn-cs"/>
              </a:rPr>
              <a:t>demografických trendů – očekávané změny počtu uživatelů, např. počet žáků;</a:t>
            </a:r>
          </a:p>
          <a:p>
            <a:pPr lvl="0"/>
            <a:r>
              <a:rPr lang="cs-CZ" sz="1200" kern="1200" dirty="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r>
              <a:rPr lang="cs-CZ" sz="1200" kern="1200" dirty="0">
                <a:solidFill>
                  <a:schemeClr val="tx1"/>
                </a:solidFill>
                <a:effectLst/>
                <a:latin typeface="+mn-lt"/>
                <a:ea typeface="+mn-ea"/>
                <a:cs typeface="+mn-cs"/>
              </a:rPr>
              <a:t>Jiným běžně užívaným přístupem je fixně stanovený </a:t>
            </a:r>
            <a:r>
              <a:rPr lang="cs-CZ" sz="1200" b="1" u="sng" kern="1200" dirty="0">
                <a:solidFill>
                  <a:schemeClr val="tx1"/>
                </a:solidFill>
                <a:effectLst/>
                <a:latin typeface="+mn-lt"/>
                <a:ea typeface="+mn-ea"/>
                <a:cs typeface="+mn-cs"/>
              </a:rPr>
              <a:t>limitovaný rozpočet</a:t>
            </a:r>
            <a:r>
              <a:rPr lang="cs-CZ" sz="1200" kern="1200" dirty="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9</a:t>
            </a:fld>
            <a:endParaRPr lang="cs-CZ"/>
          </a:p>
        </p:txBody>
      </p:sp>
    </p:spTree>
    <p:extLst>
      <p:ext uri="{BB962C8B-B14F-4D97-AF65-F5344CB8AC3E}">
        <p14:creationId xmlns:p14="http://schemas.microsoft.com/office/powerpoint/2010/main" val="279277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sz="1200" kern="1200" dirty="0">
                <a:solidFill>
                  <a:schemeClr val="tx1"/>
                </a:solidFill>
                <a:effectLst/>
                <a:latin typeface="+mn-lt"/>
                <a:ea typeface="+mn-ea"/>
                <a:cs typeface="+mn-cs"/>
              </a:rPr>
              <a:t>Tradičním způsobem sestavování rozpočtu je tzv. </a:t>
            </a:r>
            <a:r>
              <a:rPr lang="cs-CZ" sz="1200" b="1" kern="1200" dirty="0">
                <a:solidFill>
                  <a:schemeClr val="tx1"/>
                </a:solidFill>
                <a:effectLst/>
                <a:latin typeface="+mn-lt"/>
                <a:ea typeface="+mn-ea"/>
                <a:cs typeface="+mn-cs"/>
              </a:rPr>
              <a:t>přírůstkový způsob (indexový</a:t>
            </a:r>
            <a:r>
              <a:rPr lang="cs-CZ"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continuation budgeting, incremental budgeting</a:t>
            </a:r>
            <a:r>
              <a:rPr lang="cs-CZ" sz="1200" kern="1200" dirty="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a:solidFill>
                  <a:schemeClr val="tx1"/>
                </a:solidFill>
                <a:effectLst/>
                <a:latin typeface="+mn-lt"/>
                <a:ea typeface="+mn-ea"/>
                <a:cs typeface="+mn-cs"/>
              </a:rPr>
              <a:t>jednorázových změn a dopadů na všechny položky příjmů a výdajů v daném roce;</a:t>
            </a:r>
          </a:p>
          <a:p>
            <a:pPr lvl="0"/>
            <a:r>
              <a:rPr lang="cs-CZ" sz="1200" kern="1200" dirty="0">
                <a:solidFill>
                  <a:schemeClr val="tx1"/>
                </a:solidFill>
                <a:effectLst/>
                <a:latin typeface="+mn-lt"/>
                <a:ea typeface="+mn-ea"/>
                <a:cs typeface="+mn-cs"/>
              </a:rPr>
              <a:t>částky odrážející inflaci – odhadovaný  růst cenové úrovně, úrokových měr;</a:t>
            </a:r>
          </a:p>
          <a:p>
            <a:pPr lvl="0"/>
            <a:r>
              <a:rPr lang="cs-CZ" sz="1200" kern="1200" dirty="0">
                <a:solidFill>
                  <a:schemeClr val="tx1"/>
                </a:solidFill>
                <a:effectLst/>
                <a:latin typeface="+mn-lt"/>
                <a:ea typeface="+mn-ea"/>
                <a:cs typeface="+mn-cs"/>
              </a:rPr>
              <a:t>demografických trendů – očekávané změny počtu uživatelů, např. počet žáků;</a:t>
            </a:r>
          </a:p>
          <a:p>
            <a:pPr lvl="0"/>
            <a:r>
              <a:rPr lang="cs-CZ" sz="1200" kern="1200" dirty="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Jiným běžně užívaným přístupem je fixně stanovený </a:t>
            </a:r>
            <a:r>
              <a:rPr lang="cs-CZ" sz="1200" b="1" u="sng" kern="1200" dirty="0">
                <a:solidFill>
                  <a:schemeClr val="tx1"/>
                </a:solidFill>
                <a:effectLst/>
                <a:latin typeface="+mn-lt"/>
                <a:ea typeface="+mn-ea"/>
                <a:cs typeface="+mn-cs"/>
              </a:rPr>
              <a:t>limitovaný rozpočet</a:t>
            </a:r>
            <a:r>
              <a:rPr lang="cs-CZ" sz="1200" kern="1200" dirty="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p:txBody>
      </p:sp>
      <p:sp>
        <p:nvSpPr>
          <p:cNvPr id="142340"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D64CE0BA-DD83-4D57-8C75-26EF65BC1673}" type="slidenum">
              <a:rPr lang="cs-CZ" altLang="cs-CZ" sz="1200">
                <a:latin typeface="Calibri" pitchFamily="34" charset="0"/>
              </a:rPr>
              <a:pPr algn="r"/>
              <a:t>10</a:t>
            </a:fld>
            <a:endParaRPr lang="cs-CZ" altLang="cs-CZ" sz="1200">
              <a:latin typeface="Calibri" pitchFamily="34" charset="0"/>
            </a:endParaRPr>
          </a:p>
        </p:txBody>
      </p:sp>
    </p:spTree>
    <p:extLst>
      <p:ext uri="{BB962C8B-B14F-4D97-AF65-F5344CB8AC3E}">
        <p14:creationId xmlns:p14="http://schemas.microsoft.com/office/powerpoint/2010/main" val="1878542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92500" lnSpcReduction="20000"/>
          </a:bodyPr>
          <a:lstStyle/>
          <a:p>
            <a:pPr fontAlgn="auto">
              <a:spcBef>
                <a:spcPts val="0"/>
              </a:spcBef>
              <a:spcAft>
                <a:spcPts val="0"/>
              </a:spcAft>
              <a:defRPr/>
            </a:pPr>
            <a:r>
              <a:rPr lang="cs-CZ" dirty="0"/>
              <a:t>Výhody tradičního způsobu rozpočtování spočívají zejména v jeho jednoduchosti a rychlosti, kdy se vychází z loňského rozpočtu. Podmínkou je, že se organizace nachází ve stabilním prostředí, ve kterém neprobíhají významné změny a vývoj rozpočtu v následujícím roce je tedy dobře odhadnutelný na základě znalosti vývoje minulého.</a:t>
            </a:r>
          </a:p>
          <a:p>
            <a:pPr fontAlgn="auto">
              <a:spcBef>
                <a:spcPts val="0"/>
              </a:spcBef>
              <a:spcAft>
                <a:spcPts val="0"/>
              </a:spcAft>
              <a:defRPr/>
            </a:pPr>
            <a:endParaRPr lang="cs-CZ" dirty="0"/>
          </a:p>
          <a:p>
            <a:pPr fontAlgn="auto">
              <a:spcBef>
                <a:spcPts val="0"/>
              </a:spcBef>
              <a:spcAft>
                <a:spcPts val="0"/>
              </a:spcAft>
              <a:defRPr/>
            </a:pPr>
            <a:r>
              <a:rPr lang="cs-CZ" dirty="0"/>
              <a:t>Naopak nevýhody tohoto přístupu k rozpočtování je možné vidět zejména v roztříštěnosti rozhodování o jednotlivých položkách, bez chápání jejich vzájemné provázanosti. </a:t>
            </a:r>
          </a:p>
          <a:p>
            <a:pPr fontAlgn="auto">
              <a:spcBef>
                <a:spcPts val="0"/>
              </a:spcBef>
              <a:spcAft>
                <a:spcPts val="0"/>
              </a:spcAft>
              <a:defRPr/>
            </a:pPr>
            <a:endParaRPr lang="cs-CZ" dirty="0"/>
          </a:p>
          <a:p>
            <a:pPr fontAlgn="auto">
              <a:spcBef>
                <a:spcPts val="0"/>
              </a:spcBef>
              <a:spcAft>
                <a:spcPts val="0"/>
              </a:spcAft>
              <a:defRPr/>
            </a:pPr>
            <a:r>
              <a:rPr lang="cs-CZ" dirty="0"/>
              <a:t>Pozornost je zaměřená na sledování vstupů, nikoli na výstupy – co za vynaložené prostředky organizace zrealizuje. Z rozpočtu tedy není zřejmé, např. kolik občanů při daných výdajích čerpá službu sociální pomoci? Kolik dětí navštěvuje mateřské školky? Kolik km silnic bylo za dané prostředky opraveno?</a:t>
            </a:r>
          </a:p>
          <a:p>
            <a:pPr fontAlgn="auto">
              <a:spcBef>
                <a:spcPts val="0"/>
              </a:spcBef>
              <a:spcAft>
                <a:spcPts val="0"/>
              </a:spcAft>
              <a:defRPr/>
            </a:pPr>
            <a:endParaRPr lang="cs-CZ" dirty="0"/>
          </a:p>
          <a:p>
            <a:pPr fontAlgn="auto">
              <a:spcBef>
                <a:spcPts val="0"/>
              </a:spcBef>
              <a:spcAft>
                <a:spcPts val="0"/>
              </a:spcAft>
              <a:defRPr/>
            </a:pPr>
            <a:r>
              <a:rPr lang="cs-CZ" dirty="0"/>
              <a:t>Většina rozpočtu je výsledkem minulých rozhodnutí. Ta nejsou nijak přehodnocována ve vztahu k současným prioritám, k současným požadavkům a potřebám veřejnosti. Dochází tedy k zakonzervování důsledků těchto minulých rozhodnutí a možnosti historické chyby.</a:t>
            </a:r>
          </a:p>
          <a:p>
            <a:pPr fontAlgn="auto">
              <a:spcBef>
                <a:spcPts val="0"/>
              </a:spcBef>
              <a:spcAft>
                <a:spcPts val="0"/>
              </a:spcAft>
              <a:defRPr/>
            </a:pPr>
            <a:endParaRPr lang="cs-CZ" dirty="0"/>
          </a:p>
          <a:p>
            <a:pPr fontAlgn="auto">
              <a:spcBef>
                <a:spcPts val="0"/>
              </a:spcBef>
              <a:spcAft>
                <a:spcPts val="0"/>
              </a:spcAft>
              <a:defRPr/>
            </a:pPr>
            <a:r>
              <a:rPr lang="cs-CZ" dirty="0"/>
              <a:t>Tradiční rozpočtování nemotivuje ke změnám ve struktuře výdajů. Je obtížné na změny v tomto případě reagovat. </a:t>
            </a:r>
          </a:p>
          <a:p>
            <a:pPr fontAlgn="auto">
              <a:spcBef>
                <a:spcPts val="0"/>
              </a:spcBef>
              <a:spcAft>
                <a:spcPts val="0"/>
              </a:spcAft>
              <a:defRPr/>
            </a:pPr>
            <a:endParaRPr lang="cs-CZ" dirty="0"/>
          </a:p>
          <a:p>
            <a:pPr fontAlgn="auto">
              <a:spcBef>
                <a:spcPts val="0"/>
              </a:spcBef>
              <a:spcAft>
                <a:spcPts val="0"/>
              </a:spcAft>
              <a:defRPr/>
            </a:pPr>
            <a:r>
              <a:rPr lang="cs-CZ" dirty="0"/>
              <a:t>Protože nesleduje účinnost a hospodárnost vynakládaných prostředků motivuje k utrácení. Vnitřním cílem organizace pak je zabezpečit si co nevětší rozpočet. </a:t>
            </a:r>
          </a:p>
          <a:p>
            <a:pPr fontAlgn="auto">
              <a:spcBef>
                <a:spcPts val="0"/>
              </a:spcBef>
              <a:spcAft>
                <a:spcPts val="0"/>
              </a:spcAft>
              <a:defRPr/>
            </a:pPr>
            <a:endParaRPr lang="cs-CZ" dirty="0"/>
          </a:p>
          <a:p>
            <a:pPr fontAlgn="auto">
              <a:spcBef>
                <a:spcPts val="0"/>
              </a:spcBef>
              <a:spcAft>
                <a:spcPts val="0"/>
              </a:spcAft>
              <a:defRPr/>
            </a:pPr>
            <a:r>
              <a:rPr lang="cs-CZ" dirty="0"/>
              <a:t>Struktura tradičního rozpočtu nepostihuje priority organizace a tudíž se neodráží v sestavování rozpočtu na další rok. Rozpočet nevypovídá o tom, čeho by mělo být dosaženo ve vztahu k zabezpečovaným službám. Nezabývá se oprávněností dané služby – její prioritou.</a:t>
            </a:r>
          </a:p>
        </p:txBody>
      </p:sp>
      <p:sp>
        <p:nvSpPr>
          <p:cNvPr id="144388"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4D88AE76-5805-4608-A140-893C1F19DD81}" type="slidenum">
              <a:rPr lang="cs-CZ" altLang="cs-CZ" sz="1200">
                <a:latin typeface="Calibri" pitchFamily="34" charset="0"/>
              </a:rPr>
              <a:pPr algn="r"/>
              <a:t>11</a:t>
            </a:fld>
            <a:endParaRPr lang="cs-CZ" altLang="cs-CZ" sz="1200">
              <a:latin typeface="Calibri" pitchFamily="34" charset="0"/>
            </a:endParaRPr>
          </a:p>
        </p:txBody>
      </p:sp>
    </p:spTree>
    <p:extLst>
      <p:ext uri="{BB962C8B-B14F-4D97-AF65-F5344CB8AC3E}">
        <p14:creationId xmlns:p14="http://schemas.microsoft.com/office/powerpoint/2010/main" val="1113779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cs-CZ" altLang="cs-CZ"/>
              <a:t>Juraj Nemec a Glen Wright ve své knize Management veřejné správy – teorie a praxe uvádí následující důsledky tradičního rozpočtování pro finanční managery ve veřejných organizacích:</a:t>
            </a:r>
          </a:p>
          <a:p>
            <a:pPr>
              <a:spcBef>
                <a:spcPct val="0"/>
              </a:spcBef>
            </a:pPr>
            <a:endParaRPr lang="cs-CZ" altLang="cs-CZ"/>
          </a:p>
          <a:p>
            <a:pPr>
              <a:spcBef>
                <a:spcPct val="0"/>
              </a:spcBef>
            </a:pPr>
            <a:r>
              <a:rPr lang="cs-CZ" altLang="cs-CZ"/>
              <a:t>Požaduj víc, než potřebuješ. Tvůj požadavek bude určitě krácen.</a:t>
            </a:r>
          </a:p>
          <a:p>
            <a:pPr>
              <a:spcBef>
                <a:spcPct val="0"/>
              </a:spcBef>
            </a:pPr>
            <a:endParaRPr lang="cs-CZ" altLang="cs-CZ"/>
          </a:p>
          <a:p>
            <a:pPr>
              <a:spcBef>
                <a:spcPct val="0"/>
              </a:spcBef>
            </a:pPr>
            <a:r>
              <a:rPr lang="cs-CZ" altLang="cs-CZ"/>
              <a:t>Utrať všechny zdroje, které máš k dispozici. Když ušetříš riskuješ snížení limitu v následujícím období.</a:t>
            </a:r>
          </a:p>
          <a:p>
            <a:pPr>
              <a:spcBef>
                <a:spcPct val="0"/>
              </a:spcBef>
            </a:pPr>
            <a:endParaRPr lang="cs-CZ" altLang="cs-CZ"/>
          </a:p>
          <a:p>
            <a:pPr>
              <a:spcBef>
                <a:spcPct val="0"/>
              </a:spcBef>
            </a:pPr>
            <a:r>
              <a:rPr lang="cs-CZ" altLang="cs-CZ"/>
              <a:t>Lobuj za přidělení dodatečných zdrojů celé rozpočtové období.</a:t>
            </a:r>
          </a:p>
          <a:p>
            <a:pPr>
              <a:spcBef>
                <a:spcPct val="0"/>
              </a:spcBef>
            </a:pPr>
            <a:endParaRPr lang="cs-CZ" altLang="cs-CZ"/>
          </a:p>
        </p:txBody>
      </p:sp>
      <p:sp>
        <p:nvSpPr>
          <p:cNvPr id="146436"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C407E7D8-6875-4A68-8B0D-266246AF1ACA}" type="slidenum">
              <a:rPr lang="cs-CZ" altLang="cs-CZ" sz="1200">
                <a:latin typeface="Calibri" pitchFamily="34" charset="0"/>
              </a:rPr>
              <a:pPr algn="r"/>
              <a:t>12</a:t>
            </a:fld>
            <a:endParaRPr lang="cs-CZ" altLang="cs-CZ" sz="1200">
              <a:latin typeface="Calibri" pitchFamily="34" charset="0"/>
            </a:endParaRPr>
          </a:p>
        </p:txBody>
      </p:sp>
    </p:spTree>
    <p:extLst>
      <p:ext uri="{BB962C8B-B14F-4D97-AF65-F5344CB8AC3E}">
        <p14:creationId xmlns:p14="http://schemas.microsoft.com/office/powerpoint/2010/main" val="3790343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a:t>Tradiční způsob rozpočtování je stále téměř jediný uplatňovaný na úrovni obcí v České republice.</a:t>
            </a:r>
          </a:p>
          <a:p>
            <a:pPr fontAlgn="auto">
              <a:spcBef>
                <a:spcPts val="0"/>
              </a:spcBef>
              <a:spcAft>
                <a:spcPts val="0"/>
              </a:spcAft>
              <a:defRPr/>
            </a:pPr>
            <a:r>
              <a:rPr lang="cs-CZ" dirty="0"/>
              <a:t>Důvody je možné spatřovat v následujících skutečnostech:</a:t>
            </a:r>
          </a:p>
          <a:p>
            <a:pPr fontAlgn="auto">
              <a:spcBef>
                <a:spcPts val="0"/>
              </a:spcBef>
              <a:spcAft>
                <a:spcPts val="0"/>
              </a:spcAft>
              <a:defRPr/>
            </a:pPr>
            <a:endParaRPr lang="cs-CZ" dirty="0"/>
          </a:p>
          <a:p>
            <a:pPr fontAlgn="auto">
              <a:spcBef>
                <a:spcPts val="0"/>
              </a:spcBef>
              <a:spcAft>
                <a:spcPts val="0"/>
              </a:spcAft>
              <a:defRPr/>
            </a:pPr>
            <a:r>
              <a:rPr lang="cs-CZ" dirty="0"/>
              <a:t>Při reformách společnosti prováděných na počátku devadesátých let nebyla změna finančního řízení prioritou. Koncem devadesátých let však začal být problém neefektivního využívání zdrojů velmi významný a připravované reformy modernizace veřejné správy na něj reagovaly. </a:t>
            </a:r>
          </a:p>
          <a:p>
            <a:pPr fontAlgn="auto">
              <a:spcBef>
                <a:spcPts val="0"/>
              </a:spcBef>
              <a:spcAft>
                <a:spcPts val="0"/>
              </a:spcAft>
              <a:defRPr/>
            </a:pPr>
            <a:r>
              <a:rPr lang="cs-CZ" dirty="0"/>
              <a:t>Na úrovni státu tak bylo zavedeno např. programové financování a rozpočtové výdajové rámce pro lepší řízení veřejných výdajů. Na místní úrovni se pak např. jednalo o vytvoření institutu rozpočtového výhledu, který však byl zaveden jako plošně povinný, což místo k rozhodování o veřejných zdrojích v dlouhodobém kontextu vedlo k tomu, že je tento dokument připravován jen formálně a stejně není v praxi využíván. </a:t>
            </a:r>
          </a:p>
          <a:p>
            <a:pPr fontAlgn="auto">
              <a:spcBef>
                <a:spcPts val="0"/>
              </a:spcBef>
              <a:spcAft>
                <a:spcPts val="0"/>
              </a:spcAft>
              <a:defRPr/>
            </a:pPr>
            <a:r>
              <a:rPr lang="cs-CZ" dirty="0"/>
              <a:t>S finanční krizí v roce 2008 se však pozornost zaměřila jinam a v reformách se dále nepokračovalo.  Otázkou ale zůstává, jestli právě rozpočtové inovace nepodporují hledání řešení na otázky související s měnící se, těžko předvídatelnou situací, ve které se právě nacházíme. I v kontextu hledání možných úspor ve veřejných rozpočtech.</a:t>
            </a:r>
          </a:p>
          <a:p>
            <a:pPr fontAlgn="auto">
              <a:spcBef>
                <a:spcPts val="0"/>
              </a:spcBef>
              <a:spcAft>
                <a:spcPts val="0"/>
              </a:spcAft>
              <a:defRPr/>
            </a:pPr>
            <a:r>
              <a:rPr lang="cs-CZ" dirty="0"/>
              <a:t>Využití zahraničních zkušeností v oblasti finančního řízení rozpočtování s sebou nese zpravidla i delegaci rozhodování, decentralizaci a kontrolu dosahovaných výsledků. Realizace těchto změn ve veřejné správě České republiky byla brzděna i jejími politickými a byrokratickými šičkami, které nemají na uskutečnění změn v rozpočtování zájem. Došlo by ke snížení osobního vlivu a postavení a změně v rovnováze moci. Provedení těchto změn tedy chyběla politická vůle.</a:t>
            </a:r>
          </a:p>
          <a:p>
            <a:pPr fontAlgn="auto">
              <a:spcBef>
                <a:spcPts val="0"/>
              </a:spcBef>
              <a:spcAft>
                <a:spcPts val="0"/>
              </a:spcAft>
              <a:defRPr/>
            </a:pPr>
            <a:r>
              <a:rPr lang="cs-CZ" dirty="0"/>
              <a:t>  </a:t>
            </a:r>
          </a:p>
          <a:p>
            <a:pPr fontAlgn="auto">
              <a:spcBef>
                <a:spcPts val="0"/>
              </a:spcBef>
              <a:spcAft>
                <a:spcPts val="0"/>
              </a:spcAft>
              <a:defRPr/>
            </a:pPr>
            <a:endParaRPr lang="cs-CZ" dirty="0"/>
          </a:p>
          <a:p>
            <a:pPr fontAlgn="auto">
              <a:spcBef>
                <a:spcPts val="0"/>
              </a:spcBef>
              <a:spcAft>
                <a:spcPts val="0"/>
              </a:spcAft>
              <a:defRPr/>
            </a:pPr>
            <a:r>
              <a:rPr lang="cs-CZ" dirty="0"/>
              <a:t>V české republice je také nedostatek odborníků, kteří by se tématu rozpočtových změn věnovali a nedostatek místních zkušeností s touto problematikou. Např. zavádění rozpočtových výhledů nedoprovázelo žádné vysvětlení smysluplnosti využití tohoto nástroje, neexistují metodiky pro jeho sestavován a využívání, školení v této oblasti. Chybí zde profesní organizace, která by tyto změny podporovala  a odborně doprovázela.</a:t>
            </a:r>
          </a:p>
          <a:p>
            <a:pPr fontAlgn="auto">
              <a:spcBef>
                <a:spcPts val="0"/>
              </a:spcBef>
              <a:spcAft>
                <a:spcPts val="0"/>
              </a:spcAft>
              <a:defRPr/>
            </a:pPr>
            <a:endParaRPr lang="cs-CZ" dirty="0"/>
          </a:p>
          <a:p>
            <a:pPr fontAlgn="auto">
              <a:spcBef>
                <a:spcPts val="0"/>
              </a:spcBef>
              <a:spcAft>
                <a:spcPts val="0"/>
              </a:spcAft>
              <a:defRPr/>
            </a:pPr>
            <a:r>
              <a:rPr lang="cs-CZ" dirty="0"/>
              <a:t>(k pozornosti doporučuji stránky GFOA – </a:t>
            </a:r>
            <a:r>
              <a:rPr lang="cs-CZ" dirty="0" err="1"/>
              <a:t>Government</a:t>
            </a:r>
            <a:r>
              <a:rPr lang="cs-CZ" dirty="0"/>
              <a:t> </a:t>
            </a:r>
            <a:r>
              <a:rPr lang="cs-CZ" dirty="0" err="1"/>
              <a:t>Financial</a:t>
            </a:r>
            <a:r>
              <a:rPr lang="cs-CZ" dirty="0"/>
              <a:t> </a:t>
            </a:r>
            <a:r>
              <a:rPr lang="cs-CZ" dirty="0" err="1"/>
              <a:t>Officers</a:t>
            </a:r>
            <a:r>
              <a:rPr lang="cs-CZ" dirty="0"/>
              <a:t> </a:t>
            </a:r>
            <a:r>
              <a:rPr lang="cs-CZ" dirty="0" err="1"/>
              <a:t>Assotiation</a:t>
            </a:r>
            <a:r>
              <a:rPr lang="cs-CZ" dirty="0"/>
              <a:t> - http://gfoa.com/)</a:t>
            </a:r>
          </a:p>
          <a:p>
            <a:pPr fontAlgn="auto">
              <a:spcBef>
                <a:spcPts val="0"/>
              </a:spcBef>
              <a:spcAft>
                <a:spcPts val="0"/>
              </a:spcAft>
              <a:defRPr/>
            </a:pPr>
            <a:endParaRPr lang="cs-CZ" dirty="0"/>
          </a:p>
        </p:txBody>
      </p:sp>
      <p:sp>
        <p:nvSpPr>
          <p:cNvPr id="148484"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E1329760-AE70-4AD0-B539-3259D8997451}" type="slidenum">
              <a:rPr lang="cs-CZ" altLang="cs-CZ" sz="1200">
                <a:latin typeface="Calibri" pitchFamily="34" charset="0"/>
              </a:rPr>
              <a:pPr algn="r"/>
              <a:t>13</a:t>
            </a:fld>
            <a:endParaRPr lang="cs-CZ" altLang="cs-CZ" sz="1200">
              <a:latin typeface="Calibri" pitchFamily="34" charset="0"/>
            </a:endParaRPr>
          </a:p>
        </p:txBody>
      </p:sp>
    </p:spTree>
    <p:extLst>
      <p:ext uri="{BB962C8B-B14F-4D97-AF65-F5344CB8AC3E}">
        <p14:creationId xmlns:p14="http://schemas.microsoft.com/office/powerpoint/2010/main" val="324074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pPr>
              <a:defRPr/>
            </a:pPr>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pPr>
              <a:defRPr/>
            </a:pPr>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17E4FA0C-BF00-4C60-B730-128B2D3A8BD1}"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8317AF9-9FCD-43CF-B39F-41910BABCF98}"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C2CD1C-3FF7-4ED0-8FA3-E830C7869343}" type="slidenum">
              <a:rPr lang="cs-CZ" smtClean="0"/>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abulku 2"/>
          <p:cNvSpPr>
            <a:spLocks noGrp="1"/>
          </p:cNvSpPr>
          <p:nvPr>
            <p:ph type="tbl" idx="1"/>
          </p:nvPr>
        </p:nvSpPr>
        <p:spPr>
          <a:xfrm>
            <a:off x="457200" y="1600200"/>
            <a:ext cx="8229600" cy="4525963"/>
          </a:xfrm>
        </p:spPr>
        <p:txBody>
          <a:bodyPr/>
          <a:lstStyle/>
          <a:p>
            <a:endParaRPr lang="cs-CZ"/>
          </a:p>
        </p:txBody>
      </p:sp>
      <p:sp>
        <p:nvSpPr>
          <p:cNvPr id="4" name="Zástupný symbol pro datum 3"/>
          <p:cNvSpPr>
            <a:spLocks noGrp="1"/>
          </p:cNvSpPr>
          <p:nvPr>
            <p:ph type="dt" sz="half" idx="10"/>
          </p:nvPr>
        </p:nvSpPr>
        <p:spPr>
          <a:xfrm>
            <a:off x="457200" y="6356350"/>
            <a:ext cx="2133600" cy="365125"/>
          </a:xfrm>
        </p:spPr>
        <p:txBody>
          <a:bodyPr/>
          <a:lstStyle>
            <a:lvl1pPr>
              <a:defRPr/>
            </a:lvl1pPr>
          </a:lstStyle>
          <a:p>
            <a:pPr>
              <a:defRPr/>
            </a:pPr>
            <a:fld id="{E51AE13E-0A45-46AA-9B73-04B6F37DF952}" type="datetimeFigureOut">
              <a:rPr lang="cs-CZ"/>
              <a:pPr>
                <a:defRPr/>
              </a:pPr>
              <a:t>21.02.2020</a:t>
            </a:fld>
            <a:endParaRPr lang="cs-CZ"/>
          </a:p>
        </p:txBody>
      </p:sp>
      <p:sp>
        <p:nvSpPr>
          <p:cNvPr id="5" name="Zástupný symbol pro zápatí 4"/>
          <p:cNvSpPr>
            <a:spLocks noGrp="1"/>
          </p:cNvSpPr>
          <p:nvPr>
            <p:ph type="ftr" sz="quarter" idx="11"/>
          </p:nvPr>
        </p:nvSpPr>
        <p:spPr>
          <a:xfrm>
            <a:off x="3124200" y="6356350"/>
            <a:ext cx="2895600" cy="365125"/>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fld id="{42E921AB-6BFF-4731-92F9-F2B34756A0EC}" type="slidenum">
              <a:rPr lang="cs-CZ"/>
              <a:pPr>
                <a:defRPr/>
              </a:pPr>
              <a:t>‹#›</a:t>
            </a:fld>
            <a:endParaRPr lang="cs-CZ"/>
          </a:p>
        </p:txBody>
      </p:sp>
    </p:spTree>
    <p:extLst>
      <p:ext uri="{BB962C8B-B14F-4D97-AF65-F5344CB8AC3E}">
        <p14:creationId xmlns:p14="http://schemas.microsoft.com/office/powerpoint/2010/main" val="210372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401AED1-7054-4960-AF53-E73A23B225C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B356F07-6C4C-4073-B1B0-49DBB5E77CD7}"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5E054D7-1205-421B-8466-92438E925C01}"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datum 25"/>
          <p:cNvSpPr>
            <a:spLocks noGrp="1"/>
          </p:cNvSpPr>
          <p:nvPr>
            <p:ph type="dt" sz="half" idx="10"/>
          </p:nvPr>
        </p:nvSpPr>
        <p:spPr/>
        <p:txBody>
          <a:bodyPr rtlCol="0"/>
          <a:lstStyle/>
          <a:p>
            <a:pPr>
              <a:defRPr/>
            </a:pPr>
            <a:endParaRPr lang="cs-CZ"/>
          </a:p>
        </p:txBody>
      </p:sp>
      <p:sp>
        <p:nvSpPr>
          <p:cNvPr id="27" name="Zástupný symbol pro číslo snímku 26"/>
          <p:cNvSpPr>
            <a:spLocks noGrp="1"/>
          </p:cNvSpPr>
          <p:nvPr>
            <p:ph type="sldNum" sz="quarter" idx="11"/>
          </p:nvPr>
        </p:nvSpPr>
        <p:spPr/>
        <p:txBody>
          <a:bodyPr rtlCol="0"/>
          <a:lstStyle/>
          <a:p>
            <a:pPr>
              <a:defRPr/>
            </a:pPr>
            <a:fld id="{2C90F43F-6A92-4F35-967D-24A8056159CA}" type="slidenum">
              <a:rPr lang="cs-CZ" smtClean="0"/>
              <a:pPr>
                <a:defRPr/>
              </a:pPr>
              <a:t>‹#›</a:t>
            </a:fld>
            <a:endParaRPr lang="cs-CZ"/>
          </a:p>
        </p:txBody>
      </p:sp>
      <p:sp>
        <p:nvSpPr>
          <p:cNvPr id="28" name="Zástupný symbol pro zápatí 2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pPr>
              <a:defRPr/>
            </a:pPr>
            <a:endParaRPr lang="cs-CZ"/>
          </a:p>
        </p:txBody>
      </p:sp>
      <p:sp>
        <p:nvSpPr>
          <p:cNvPr id="4" name="Zástupný symbol pro zápatí 3"/>
          <p:cNvSpPr>
            <a:spLocks noGrp="1"/>
          </p:cNvSpPr>
          <p:nvPr>
            <p:ph type="ftr" sz="quarter" idx="11"/>
          </p:nvPr>
        </p:nvSpPr>
        <p:spPr>
          <a:xfrm>
            <a:off x="5257800" y="612648"/>
            <a:ext cx="1325880" cy="457200"/>
          </a:xfrm>
        </p:spPr>
        <p:txBody>
          <a:bodyPr/>
          <a:lstStyle/>
          <a:p>
            <a:pPr>
              <a:defRPr/>
            </a:pPr>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pPr>
              <a:defRPr/>
            </a:pPr>
            <a:fld id="{2E2DF401-BF00-4393-8EAA-5AC70170EDF3}"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FE79275A-37BA-458C-BFF6-4BF4ACA26E9B}"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0D4F3B6C-018A-4AC3-93B6-E420B8F6422F}"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E9891DFD-3FC0-4ADE-84F2-04E05EE84156}"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F5323B52-1706-4FBA-BB54-B01BAF93A257}"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7544" y="404664"/>
            <a:ext cx="8208912" cy="3024187"/>
          </a:xfrm>
        </p:spPr>
        <p:txBody>
          <a:bodyPr vert="horz" anchor="ctr">
            <a:normAutofit/>
          </a:bodyPr>
          <a:lstStyle/>
          <a:p>
            <a:pPr algn="ctr"/>
            <a:r>
              <a:rPr lang="cs-CZ" altLang="cs-CZ" sz="4800" b="1" cap="small" dirty="0">
                <a:latin typeface="Cambria" panose="02040503050406030204" pitchFamily="18" charset="0"/>
              </a:rPr>
              <a:t>Metody rozpočtování</a:t>
            </a:r>
          </a:p>
        </p:txBody>
      </p:sp>
      <p:sp>
        <p:nvSpPr>
          <p:cNvPr id="2051" name="Rectangle 3"/>
          <p:cNvSpPr>
            <a:spLocks noGrp="1" noChangeArrowheads="1"/>
          </p:cNvSpPr>
          <p:nvPr>
            <p:ph type="subTitle" idx="1"/>
          </p:nvPr>
        </p:nvSpPr>
        <p:spPr>
          <a:xfrm>
            <a:off x="4932363" y="5876925"/>
            <a:ext cx="3952875" cy="647700"/>
          </a:xfrm>
        </p:spPr>
        <p:txBody>
          <a:bodyPr>
            <a:normAutofit/>
          </a:bodyPr>
          <a:lstStyle/>
          <a:p>
            <a:pPr algn="r">
              <a:lnSpc>
                <a:spcPct val="90000"/>
              </a:lnSpc>
            </a:pPr>
            <a:r>
              <a:rPr lang="cs-CZ" altLang="cs-CZ" sz="1600" dirty="0">
                <a:latin typeface="Cambria" panose="02040503050406030204" pitchFamily="18" charset="0"/>
              </a:rPr>
              <a:t>Finance územích celků</a:t>
            </a:r>
          </a:p>
          <a:p>
            <a:pPr algn="r">
              <a:lnSpc>
                <a:spcPct val="90000"/>
              </a:lnSpc>
            </a:pPr>
            <a:r>
              <a:rPr lang="cs-CZ" altLang="cs-CZ" sz="1600" dirty="0">
                <a:latin typeface="Cambria" panose="02040503050406030204" pitchFamily="18" charset="0"/>
              </a:rPr>
              <a:t>21. 2. 2020</a:t>
            </a:r>
          </a:p>
        </p:txBody>
      </p:sp>
      <p:sp>
        <p:nvSpPr>
          <p:cNvPr id="2052" name="Rectangle 4"/>
          <p:cNvSpPr>
            <a:spLocks noChangeArrowheads="1"/>
          </p:cNvSpPr>
          <p:nvPr/>
        </p:nvSpPr>
        <p:spPr bwMode="auto">
          <a:xfrm>
            <a:off x="250825" y="5589588"/>
            <a:ext cx="3600450" cy="93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algn="l"/>
            <a:r>
              <a:rPr lang="cs-CZ" altLang="cs-CZ" sz="1600" dirty="0">
                <a:latin typeface="Cambria" panose="02040503050406030204" pitchFamily="18" charset="0"/>
              </a:rPr>
              <a:t>Ing. Jiří </a:t>
            </a:r>
            <a:r>
              <a:rPr lang="cs-CZ" altLang="cs-CZ" sz="1600" dirty="0" err="1">
                <a:latin typeface="Cambria" panose="02040503050406030204" pitchFamily="18" charset="0"/>
              </a:rPr>
              <a:t>Velinský</a:t>
            </a:r>
            <a:endParaRPr lang="cs-CZ" altLang="cs-CZ" sz="1600" dirty="0">
              <a:latin typeface="Cambria" panose="02040503050406030204" pitchFamily="18" charset="0"/>
            </a:endParaRPr>
          </a:p>
          <a:p>
            <a:pPr algn="l"/>
            <a:r>
              <a:rPr lang="cs-CZ" altLang="cs-CZ" sz="1600" dirty="0">
                <a:latin typeface="Cambria" panose="02040503050406030204" pitchFamily="18" charset="0"/>
              </a:rPr>
              <a:t>Katedra regionální ekonomie a správy</a:t>
            </a:r>
          </a:p>
          <a:p>
            <a:pPr algn="l"/>
            <a:r>
              <a:rPr lang="cs-CZ" altLang="cs-CZ" sz="1600" dirty="0">
                <a:latin typeface="Cambria" panose="02040503050406030204" pitchFamily="18" charset="0"/>
              </a:rPr>
              <a:t>jiri.velinsky@econ.muni.cz</a:t>
            </a:r>
          </a:p>
        </p:txBody>
      </p:sp>
    </p:spTree>
    <p:extLst>
      <p:ext uri="{BB962C8B-B14F-4D97-AF65-F5344CB8AC3E}">
        <p14:creationId xmlns:p14="http://schemas.microsoft.com/office/powerpoint/2010/main" val="156437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Nadpis 1"/>
          <p:cNvSpPr>
            <a:spLocks noGrp="1"/>
          </p:cNvSpPr>
          <p:nvPr>
            <p:ph type="title"/>
          </p:nvPr>
        </p:nvSpPr>
        <p:spPr>
          <a:xfrm>
            <a:off x="467544" y="836712"/>
            <a:ext cx="8229600" cy="1066800"/>
          </a:xfrm>
        </p:spPr>
        <p:txBody>
          <a:bodyPr vert="horz" anchor="ctr">
            <a:noAutofit/>
          </a:bodyPr>
          <a:lstStyle/>
          <a:p>
            <a:r>
              <a:rPr lang="cs-CZ" altLang="cs-CZ" sz="2800" dirty="0">
                <a:latin typeface="Impact" panose="020B0806030902050204" pitchFamily="34" charset="0"/>
              </a:rPr>
              <a:t>Položkové inkrementální rozpočtování</a:t>
            </a:r>
          </a:p>
        </p:txBody>
      </p:sp>
      <p:sp>
        <p:nvSpPr>
          <p:cNvPr id="141315" name="Zástupný symbol pro obsah 2"/>
          <p:cNvSpPr>
            <a:spLocks noGrp="1"/>
          </p:cNvSpPr>
          <p:nvPr>
            <p:ph idx="1"/>
          </p:nvPr>
        </p:nvSpPr>
        <p:spPr>
          <a:xfrm>
            <a:off x="301625" y="1527175"/>
            <a:ext cx="8504238" cy="4572000"/>
          </a:xfrm>
        </p:spPr>
        <p:txBody>
          <a:bodyPr/>
          <a:lstStyle/>
          <a:p>
            <a:pPr>
              <a:buFont typeface="Wingdings 2" pitchFamily="18" charset="2"/>
              <a:buNone/>
            </a:pPr>
            <a:endParaRPr lang="cs-CZ" altLang="cs-CZ" dirty="0">
              <a:latin typeface="Cambria" panose="02040503050406030204" pitchFamily="18" charset="0"/>
            </a:endParaRP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			Změny vnějšího prostředí</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Rozpočet (</a:t>
            </a:r>
            <a:r>
              <a:rPr lang="cs-CZ" altLang="cs-CZ" sz="2400" dirty="0">
                <a:latin typeface="Cambria" panose="02040503050406030204" pitchFamily="18" charset="0"/>
              </a:rPr>
              <a:t>t – 1)</a:t>
            </a:r>
            <a:r>
              <a:rPr lang="cs-CZ" altLang="cs-CZ" dirty="0">
                <a:latin typeface="Cambria" panose="02040503050406030204" pitchFamily="18" charset="0"/>
              </a:rPr>
              <a:t>		</a:t>
            </a:r>
            <a:r>
              <a:rPr lang="cs-CZ" altLang="cs-CZ" b="1" dirty="0">
                <a:latin typeface="Cambria" panose="02040503050406030204" pitchFamily="18" charset="0"/>
              </a:rPr>
              <a:t>+/-		</a:t>
            </a:r>
            <a:r>
              <a:rPr lang="cs-CZ" altLang="cs-CZ" dirty="0">
                <a:latin typeface="Cambria" panose="02040503050406030204" pitchFamily="18" charset="0"/>
              </a:rPr>
              <a:t>Rozpočet v roce</a:t>
            </a:r>
            <a:r>
              <a:rPr lang="cs-CZ" altLang="cs-CZ" sz="2400" dirty="0">
                <a:latin typeface="Cambria" panose="02040503050406030204" pitchFamily="18" charset="0"/>
              </a:rPr>
              <a:t> (t)</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			Změny vnitřního prostředí</a:t>
            </a:r>
          </a:p>
        </p:txBody>
      </p:sp>
    </p:spTree>
    <p:extLst>
      <p:ext uri="{BB962C8B-B14F-4D97-AF65-F5344CB8AC3E}">
        <p14:creationId xmlns:p14="http://schemas.microsoft.com/office/powerpoint/2010/main" val="467454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6" name="Nadpis 5"/>
          <p:cNvSpPr>
            <a:spLocks noGrp="1"/>
          </p:cNvSpPr>
          <p:nvPr>
            <p:ph type="title"/>
          </p:nvPr>
        </p:nvSpPr>
        <p:spPr>
          <a:xfrm>
            <a:off x="467544" y="692696"/>
            <a:ext cx="8229600" cy="1066800"/>
          </a:xfrm>
        </p:spPr>
        <p:txBody>
          <a:bodyPr vert="horz" anchor="ctr">
            <a:noAutofit/>
          </a:bodyPr>
          <a:lstStyle/>
          <a:p>
            <a:r>
              <a:rPr lang="cs-CZ" altLang="cs-CZ" sz="2800" dirty="0">
                <a:latin typeface="Impact" panose="020B0806030902050204" pitchFamily="34" charset="0"/>
              </a:rPr>
              <a:t>Výhody a nevýhody tradičního rozpočtování</a:t>
            </a:r>
          </a:p>
        </p:txBody>
      </p:sp>
      <p:sp>
        <p:nvSpPr>
          <p:cNvPr id="4" name="Zástupný symbol pro obsah 3"/>
          <p:cNvSpPr>
            <a:spLocks noGrp="1"/>
          </p:cNvSpPr>
          <p:nvPr>
            <p:ph idx="1"/>
          </p:nvPr>
        </p:nvSpPr>
        <p:spPr>
          <a:xfrm>
            <a:off x="301625" y="2471738"/>
            <a:ext cx="3190255" cy="3817937"/>
          </a:xfrm>
        </p:spPr>
        <p:txBody>
          <a:bodyPr/>
          <a:lstStyle/>
          <a:p>
            <a:r>
              <a:rPr lang="cs-CZ" altLang="cs-CZ" dirty="0">
                <a:latin typeface="Cambria" panose="02040503050406030204" pitchFamily="18" charset="0"/>
              </a:rPr>
              <a:t>Jednoduchost</a:t>
            </a:r>
          </a:p>
          <a:p>
            <a:r>
              <a:rPr lang="cs-CZ" altLang="cs-CZ" dirty="0">
                <a:latin typeface="Cambria" panose="02040503050406030204" pitchFamily="18" charset="0"/>
              </a:rPr>
              <a:t>Rychlost</a:t>
            </a:r>
          </a:p>
        </p:txBody>
      </p:sp>
      <p:sp>
        <p:nvSpPr>
          <p:cNvPr id="2" name="Zástupný symbol pro text 1"/>
          <p:cNvSpPr>
            <a:spLocks noGrp="1"/>
          </p:cNvSpPr>
          <p:nvPr>
            <p:ph type="body" idx="4294967295"/>
          </p:nvPr>
        </p:nvSpPr>
        <p:spPr>
          <a:xfrm>
            <a:off x="0" y="1524000"/>
            <a:ext cx="4040188" cy="733425"/>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a:solidFill>
                  <a:schemeClr val="accent4">
                    <a:lumMod val="50000"/>
                  </a:schemeClr>
                </a:solidFill>
                <a:latin typeface="Cambria" panose="02040503050406030204" pitchFamily="18" charset="0"/>
              </a:rPr>
              <a:t>Výhody</a:t>
            </a:r>
          </a:p>
        </p:txBody>
      </p:sp>
      <p:sp>
        <p:nvSpPr>
          <p:cNvPr id="3" name="Zástupný symbol pro text 2"/>
          <p:cNvSpPr>
            <a:spLocks noGrp="1"/>
          </p:cNvSpPr>
          <p:nvPr>
            <p:ph type="body" sz="half" idx="4294967295"/>
          </p:nvPr>
        </p:nvSpPr>
        <p:spPr>
          <a:xfrm>
            <a:off x="4355976" y="1556792"/>
            <a:ext cx="4041775" cy="731838"/>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a:solidFill>
                  <a:schemeClr val="accent4">
                    <a:lumMod val="50000"/>
                  </a:schemeClr>
                </a:solidFill>
                <a:latin typeface="Cambria" panose="02040503050406030204" pitchFamily="18" charset="0"/>
              </a:rPr>
              <a:t>Nevýhody</a:t>
            </a:r>
          </a:p>
        </p:txBody>
      </p:sp>
      <p:sp>
        <p:nvSpPr>
          <p:cNvPr id="5" name="Zástupný symbol pro obsah 4"/>
          <p:cNvSpPr>
            <a:spLocks noGrp="1"/>
          </p:cNvSpPr>
          <p:nvPr>
            <p:ph sz="quarter" idx="4294967295"/>
          </p:nvPr>
        </p:nvSpPr>
        <p:spPr>
          <a:xfrm>
            <a:off x="3635896" y="2492896"/>
            <a:ext cx="5328592" cy="3821112"/>
          </a:xfrm>
        </p:spPr>
        <p:txBody>
          <a:bodyPr>
            <a:normAutofit fontScale="85000" lnSpcReduction="10000"/>
          </a:bodyPr>
          <a:lstStyle/>
          <a:p>
            <a:r>
              <a:rPr lang="cs-CZ" altLang="cs-CZ" dirty="0">
                <a:latin typeface="Cambria" panose="02040503050406030204" pitchFamily="18" charset="0"/>
              </a:rPr>
              <a:t>Pozornost zaměřená na vstupy</a:t>
            </a:r>
          </a:p>
          <a:p>
            <a:r>
              <a:rPr lang="cs-CZ" altLang="cs-CZ" dirty="0">
                <a:latin typeface="Cambria" panose="02040503050406030204" pitchFamily="18" charset="0"/>
              </a:rPr>
              <a:t>nevypovídá o tom, čeho mělo být vynaložením výdajů dosaženo ve vztahu k zabezpečovaným službám.</a:t>
            </a:r>
          </a:p>
          <a:p>
            <a:r>
              <a:rPr lang="cs-CZ" altLang="cs-CZ" dirty="0">
                <a:latin typeface="Cambria" panose="02040503050406030204" pitchFamily="18" charset="0"/>
              </a:rPr>
              <a:t>Roztříštěnost</a:t>
            </a:r>
          </a:p>
          <a:p>
            <a:r>
              <a:rPr lang="cs-CZ" altLang="cs-CZ" dirty="0">
                <a:latin typeface="Cambria" panose="02040503050406030204" pitchFamily="18" charset="0"/>
              </a:rPr>
              <a:t>Vychází z minulých rozhodnutí</a:t>
            </a:r>
          </a:p>
          <a:p>
            <a:r>
              <a:rPr lang="cs-CZ" altLang="cs-CZ" dirty="0">
                <a:latin typeface="Cambria" panose="02040503050406030204" pitchFamily="18" charset="0"/>
              </a:rPr>
              <a:t>Krátkodobá orientace</a:t>
            </a:r>
          </a:p>
          <a:p>
            <a:r>
              <a:rPr lang="cs-CZ" altLang="cs-CZ" dirty="0">
                <a:latin typeface="Cambria" panose="02040503050406030204" pitchFamily="18" charset="0"/>
              </a:rPr>
              <a:t>Neschopnost reakce na změny</a:t>
            </a:r>
          </a:p>
          <a:p>
            <a:r>
              <a:rPr lang="cs-CZ" altLang="cs-CZ" dirty="0">
                <a:latin typeface="Cambria" panose="02040503050406030204" pitchFamily="18" charset="0"/>
              </a:rPr>
              <a:t>Motivuje k utrácení</a:t>
            </a:r>
          </a:p>
          <a:p>
            <a:r>
              <a:rPr lang="cs-CZ" altLang="cs-CZ" dirty="0">
                <a:latin typeface="Cambria" panose="02040503050406030204" pitchFamily="18" charset="0"/>
              </a:rPr>
              <a:t>Nepostihuje priority</a:t>
            </a:r>
          </a:p>
        </p:txBody>
      </p:sp>
    </p:spTree>
    <p:extLst>
      <p:ext uri="{BB962C8B-B14F-4D97-AF65-F5344CB8AC3E}">
        <p14:creationId xmlns:p14="http://schemas.microsoft.com/office/powerpoint/2010/main" val="2780510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down)">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down)">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down)">
                                      <p:cBhvr>
                                        <p:cTn id="25" dur="500"/>
                                        <p:tgtEl>
                                          <p:spTgt spid="5">
                                            <p:txEl>
                                              <p:pRg st="2" end="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wipe(down)">
                                      <p:cBhvr>
                                        <p:cTn id="28" dur="500"/>
                                        <p:tgtEl>
                                          <p:spTgt spid="5">
                                            <p:txEl>
                                              <p:pRg st="3" end="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down)">
                                      <p:cBhvr>
                                        <p:cTn id="31" dur="500"/>
                                        <p:tgtEl>
                                          <p:spTgt spid="5">
                                            <p:txEl>
                                              <p:pRg st="4" end="4"/>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wipe(down)">
                                      <p:cBhvr>
                                        <p:cTn id="34" dur="500"/>
                                        <p:tgtEl>
                                          <p:spTgt spid="5">
                                            <p:txEl>
                                              <p:pRg st="5" end="5"/>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Effect transition="in" filter="wipe(down)">
                                      <p:cBhvr>
                                        <p:cTn id="40"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Nadpis 1"/>
          <p:cNvSpPr>
            <a:spLocks noGrp="1"/>
          </p:cNvSpPr>
          <p:nvPr>
            <p:ph type="title"/>
          </p:nvPr>
        </p:nvSpPr>
        <p:spPr>
          <a:xfrm>
            <a:off x="323528" y="620688"/>
            <a:ext cx="8229600" cy="1066800"/>
          </a:xfrm>
        </p:spPr>
        <p:txBody>
          <a:bodyPr vert="horz" anchor="ctr">
            <a:noAutofit/>
          </a:bodyPr>
          <a:lstStyle/>
          <a:p>
            <a:r>
              <a:rPr lang="cs-CZ" altLang="cs-CZ" sz="2800">
                <a:latin typeface="Impact" panose="020B0806030902050204" pitchFamily="34" charset="0"/>
              </a:rPr>
              <a:t>Důsledky tradičního rozpočtování</a:t>
            </a:r>
          </a:p>
        </p:txBody>
      </p:sp>
      <p:sp>
        <p:nvSpPr>
          <p:cNvPr id="145411" name="Zástupný symbol pro obsah 2"/>
          <p:cNvSpPr>
            <a:spLocks noGrp="1"/>
          </p:cNvSpPr>
          <p:nvPr>
            <p:ph idx="1"/>
          </p:nvPr>
        </p:nvSpPr>
        <p:spPr>
          <a:xfrm>
            <a:off x="301625" y="1844823"/>
            <a:ext cx="8504238" cy="4254351"/>
          </a:xfrm>
        </p:spPr>
        <p:txBody>
          <a:bodyPr/>
          <a:lstStyle/>
          <a:p>
            <a:pPr>
              <a:buFont typeface="Wingdings 2" pitchFamily="18" charset="2"/>
              <a:buNone/>
            </a:pPr>
            <a:r>
              <a:rPr lang="cs-CZ" altLang="cs-CZ" dirty="0">
                <a:latin typeface="Cambria" panose="02040503050406030204" pitchFamily="18" charset="0"/>
              </a:rPr>
              <a:t>Požaduj víc, než potřebuješ. Tvůj požadavek bude určitě krácen.</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Utrať všechny zdroje, které máš k dispozici. Když ušetříš riskuješ snížení limitu v následujícím období.</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Lobuj za přidělení dodatečných zdrojů celé rozpočtové období.</a:t>
            </a:r>
          </a:p>
          <a:p>
            <a:pPr>
              <a:buFont typeface="Wingdings 2" pitchFamily="18" charset="2"/>
              <a:buNone/>
            </a:pPr>
            <a:endParaRPr lang="cs-CZ" altLang="cs-CZ" dirty="0">
              <a:latin typeface="Cambria" panose="02040503050406030204" pitchFamily="18" charset="0"/>
            </a:endParaRPr>
          </a:p>
        </p:txBody>
      </p:sp>
    </p:spTree>
    <p:extLst>
      <p:ext uri="{BB962C8B-B14F-4D97-AF65-F5344CB8AC3E}">
        <p14:creationId xmlns:p14="http://schemas.microsoft.com/office/powerpoint/2010/main" val="3896601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36712"/>
            <a:ext cx="8820472" cy="830833"/>
          </a:xfrm>
        </p:spPr>
        <p:txBody>
          <a:bodyPr vert="horz" anchor="ctr">
            <a:noAutofit/>
          </a:bodyPr>
          <a:lstStyle/>
          <a:p>
            <a:r>
              <a:rPr lang="cs-CZ" altLang="cs-CZ" sz="2800" dirty="0">
                <a:latin typeface="Impact" panose="020B0806030902050204" pitchFamily="34" charset="0"/>
              </a:rPr>
              <a:t>Proč je to v ČR téměř jediný způsob rozpočtování?</a:t>
            </a:r>
          </a:p>
        </p:txBody>
      </p:sp>
      <p:sp>
        <p:nvSpPr>
          <p:cNvPr id="147459" name="Zástupný symbol pro obsah 2"/>
          <p:cNvSpPr>
            <a:spLocks noGrp="1"/>
          </p:cNvSpPr>
          <p:nvPr>
            <p:ph idx="1"/>
          </p:nvPr>
        </p:nvSpPr>
        <p:spPr>
          <a:xfrm>
            <a:off x="251520" y="1556792"/>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Změna finančního řízení nebyla při reformách prioritou</a:t>
            </a:r>
          </a:p>
          <a:p>
            <a:endParaRPr lang="cs-CZ" altLang="cs-CZ" dirty="0">
              <a:latin typeface="Cambria" panose="02040503050406030204" pitchFamily="18" charset="0"/>
            </a:endParaRPr>
          </a:p>
          <a:p>
            <a:r>
              <a:rPr lang="cs-CZ" altLang="cs-CZ" dirty="0">
                <a:latin typeface="Cambria" panose="02040503050406030204" pitchFamily="18" charset="0"/>
              </a:rPr>
              <a:t>Byrokracie a politické špičky neměly zájem na přejímání a modifikování zahraničních přístupů</a:t>
            </a:r>
          </a:p>
          <a:p>
            <a:endParaRPr lang="cs-CZ" altLang="cs-CZ" dirty="0">
              <a:latin typeface="Cambria" panose="02040503050406030204" pitchFamily="18" charset="0"/>
            </a:endParaRPr>
          </a:p>
          <a:p>
            <a:r>
              <a:rPr lang="cs-CZ" altLang="cs-CZ" dirty="0">
                <a:latin typeface="Cambria" panose="02040503050406030204" pitchFamily="18" charset="0"/>
              </a:rPr>
              <a:t>Nedostatek místních zkušeností</a:t>
            </a:r>
          </a:p>
          <a:p>
            <a:endParaRPr lang="cs-CZ" altLang="cs-CZ" dirty="0">
              <a:latin typeface="Cambria" panose="02040503050406030204" pitchFamily="18" charset="0"/>
            </a:endParaRPr>
          </a:p>
        </p:txBody>
      </p:sp>
    </p:spTree>
    <p:extLst>
      <p:ext uri="{BB962C8B-B14F-4D97-AF65-F5344CB8AC3E}">
        <p14:creationId xmlns:p14="http://schemas.microsoft.com/office/powerpoint/2010/main" val="31353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Nadpis 1"/>
          <p:cNvSpPr>
            <a:spLocks noGrp="1"/>
          </p:cNvSpPr>
          <p:nvPr>
            <p:ph type="title"/>
          </p:nvPr>
        </p:nvSpPr>
        <p:spPr>
          <a:xfrm>
            <a:off x="395536" y="692696"/>
            <a:ext cx="8229600" cy="1066800"/>
          </a:xfrm>
        </p:spPr>
        <p:txBody>
          <a:bodyPr vert="horz" anchor="ctr">
            <a:noAutofit/>
          </a:bodyPr>
          <a:lstStyle/>
          <a:p>
            <a:r>
              <a:rPr lang="cs-CZ" altLang="cs-CZ" sz="2800" dirty="0">
                <a:latin typeface="Impact" panose="020B0806030902050204" pitchFamily="34" charset="0"/>
              </a:rPr>
              <a:t>Rozpočtové inovace</a:t>
            </a:r>
          </a:p>
        </p:txBody>
      </p:sp>
      <p:sp>
        <p:nvSpPr>
          <p:cNvPr id="149507" name="Zástupný symbol pro obsah 2"/>
          <p:cNvSpPr>
            <a:spLocks noGrp="1"/>
          </p:cNvSpPr>
          <p:nvPr>
            <p:ph idx="1"/>
          </p:nvPr>
        </p:nvSpPr>
        <p:spPr>
          <a:xfrm>
            <a:off x="301625" y="1527175"/>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Změna struktury rozpočtového procesu</a:t>
            </a:r>
          </a:p>
          <a:p>
            <a:pPr>
              <a:buFont typeface="Wingdings 2" pitchFamily="18" charset="2"/>
              <a:buNone/>
            </a:pPr>
            <a:r>
              <a:rPr lang="cs-CZ" altLang="cs-CZ" dirty="0">
                <a:latin typeface="Cambria" panose="02040503050406030204" pitchFamily="18" charset="0"/>
              </a:rPr>
              <a:t>	(ZBB, TBB)</a:t>
            </a:r>
          </a:p>
          <a:p>
            <a:pPr>
              <a:buFont typeface="Wingdings 2" pitchFamily="18" charset="2"/>
              <a:buNone/>
            </a:pPr>
            <a:endParaRPr lang="cs-CZ" altLang="cs-CZ" dirty="0">
              <a:latin typeface="Cambria" panose="02040503050406030204" pitchFamily="18" charset="0"/>
            </a:endParaRPr>
          </a:p>
          <a:p>
            <a:r>
              <a:rPr lang="cs-CZ" altLang="cs-CZ" dirty="0">
                <a:latin typeface="Cambria" panose="02040503050406030204" pitchFamily="18" charset="0"/>
              </a:rPr>
              <a:t>Změna formátu rozpočtu</a:t>
            </a:r>
          </a:p>
          <a:p>
            <a:pPr>
              <a:buFont typeface="Wingdings 2" pitchFamily="18" charset="2"/>
              <a:buNone/>
            </a:pPr>
            <a:r>
              <a:rPr lang="cs-CZ" altLang="cs-CZ" dirty="0">
                <a:latin typeface="Cambria" panose="02040503050406030204" pitchFamily="18" charset="0"/>
              </a:rPr>
              <a:t>	(Performance B, </a:t>
            </a:r>
            <a:r>
              <a:rPr lang="cs-CZ" altLang="cs-CZ" dirty="0" err="1">
                <a:latin typeface="Cambria" panose="02040503050406030204" pitchFamily="18" charset="0"/>
              </a:rPr>
              <a:t>Programme</a:t>
            </a:r>
            <a:r>
              <a:rPr lang="cs-CZ" altLang="cs-CZ" dirty="0">
                <a:latin typeface="Cambria" panose="02040503050406030204" pitchFamily="18" charset="0"/>
              </a:rPr>
              <a:t> B (či PPBS))</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Zdůrazněna je řídící a plánovací funkce rozpočtu. </a:t>
            </a:r>
          </a:p>
        </p:txBody>
      </p:sp>
    </p:spTree>
    <p:extLst>
      <p:ext uri="{BB962C8B-B14F-4D97-AF65-F5344CB8AC3E}">
        <p14:creationId xmlns:p14="http://schemas.microsoft.com/office/powerpoint/2010/main" val="77087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p:cNvSpPr>
            <a:spLocks noGrp="1"/>
          </p:cNvSpPr>
          <p:nvPr>
            <p:ph type="title"/>
          </p:nvPr>
        </p:nvSpPr>
        <p:spPr>
          <a:xfrm>
            <a:off x="323528" y="836712"/>
            <a:ext cx="8229600" cy="1066800"/>
          </a:xfrm>
        </p:spPr>
        <p:txBody>
          <a:bodyPr vert="horz" anchor="ctr">
            <a:noAutofit/>
          </a:bodyPr>
          <a:lstStyle/>
          <a:p>
            <a:r>
              <a:rPr lang="cs-CZ" altLang="cs-CZ" sz="2800">
                <a:latin typeface="Impact" panose="020B0806030902050204" pitchFamily="34" charset="0"/>
              </a:rPr>
              <a:t>Řídící a plánovací funkce rozpočtu</a:t>
            </a:r>
          </a:p>
        </p:txBody>
      </p:sp>
      <p:sp>
        <p:nvSpPr>
          <p:cNvPr id="151555" name="Zástupný symbol pro obsah 2"/>
          <p:cNvSpPr>
            <a:spLocks noGrp="1"/>
          </p:cNvSpPr>
          <p:nvPr>
            <p:ph idx="1"/>
          </p:nvPr>
        </p:nvSpPr>
        <p:spPr>
          <a:xfrm>
            <a:off x="301625" y="1527175"/>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Dlouhodobější horizont rozpočtování</a:t>
            </a:r>
          </a:p>
          <a:p>
            <a:endParaRPr lang="cs-CZ" altLang="cs-CZ" dirty="0">
              <a:latin typeface="Cambria" panose="02040503050406030204" pitchFamily="18" charset="0"/>
            </a:endParaRPr>
          </a:p>
          <a:p>
            <a:r>
              <a:rPr lang="cs-CZ" altLang="cs-CZ" dirty="0">
                <a:latin typeface="Cambria" panose="02040503050406030204" pitchFamily="18" charset="0"/>
              </a:rPr>
              <a:t>Snaha o vyjádření cílů – záměrů – priorit</a:t>
            </a:r>
          </a:p>
          <a:p>
            <a:endParaRPr lang="cs-CZ" altLang="cs-CZ" dirty="0">
              <a:latin typeface="Cambria" panose="02040503050406030204" pitchFamily="18" charset="0"/>
            </a:endParaRPr>
          </a:p>
          <a:p>
            <a:r>
              <a:rPr lang="cs-CZ" altLang="cs-CZ" dirty="0">
                <a:latin typeface="Cambria" panose="02040503050406030204" pitchFamily="18" charset="0"/>
              </a:rPr>
              <a:t>Důraz na kvalitu poskytovaných služeb</a:t>
            </a:r>
          </a:p>
        </p:txBody>
      </p:sp>
    </p:spTree>
    <p:extLst>
      <p:ext uri="{BB962C8B-B14F-4D97-AF65-F5344CB8AC3E}">
        <p14:creationId xmlns:p14="http://schemas.microsoft.com/office/powerpoint/2010/main" val="2470863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395536" y="692696"/>
            <a:ext cx="8229600" cy="1066800"/>
          </a:xfrm>
        </p:spPr>
        <p:txBody>
          <a:bodyPr vert="horz" anchor="ctr">
            <a:noAutofit/>
          </a:bodyPr>
          <a:lstStyle/>
          <a:p>
            <a:r>
              <a:rPr lang="cs-CZ" altLang="cs-CZ" sz="2800">
                <a:latin typeface="Impact" panose="020B0806030902050204" pitchFamily="34" charset="0"/>
              </a:rPr>
              <a:t>Výkonově orientované rozpočtování</a:t>
            </a:r>
          </a:p>
        </p:txBody>
      </p:sp>
      <p:sp>
        <p:nvSpPr>
          <p:cNvPr id="87043" name="Rectangle 3"/>
          <p:cNvSpPr>
            <a:spLocks noGrp="1"/>
          </p:cNvSpPr>
          <p:nvPr>
            <p:ph idx="1"/>
          </p:nvPr>
        </p:nvSpPr>
        <p:spPr/>
        <p:txBody>
          <a:bodyPr/>
          <a:lstStyle/>
          <a:p>
            <a:pPr>
              <a:lnSpc>
                <a:spcPct val="90000"/>
              </a:lnSpc>
            </a:pPr>
            <a:r>
              <a:rPr lang="cs-CZ" altLang="cs-CZ" dirty="0">
                <a:latin typeface="Cambria" panose="02040503050406030204" pitchFamily="18" charset="0"/>
              </a:rPr>
              <a:t>posun od rozpočtování zaměřeného na kontrolu výdajů k rozpočtování založenému na řízení výsledků </a:t>
            </a:r>
          </a:p>
          <a:p>
            <a:pPr>
              <a:lnSpc>
                <a:spcPct val="90000"/>
              </a:lnSpc>
            </a:pPr>
            <a:endParaRPr lang="cs-CZ" altLang="cs-CZ" dirty="0">
              <a:latin typeface="Cambria" panose="02040503050406030204" pitchFamily="18" charset="0"/>
            </a:endParaRPr>
          </a:p>
          <a:p>
            <a:pPr>
              <a:lnSpc>
                <a:spcPct val="90000"/>
              </a:lnSpc>
            </a:pPr>
            <a:r>
              <a:rPr lang="cs-CZ" altLang="cs-CZ" dirty="0">
                <a:latin typeface="Cambria" panose="02040503050406030204" pitchFamily="18" charset="0"/>
              </a:rPr>
              <a:t>snaží se reagovat na základní omezení položkového rozpočtování</a:t>
            </a:r>
            <a:r>
              <a:rPr lang="cs-CZ" altLang="cs-CZ" sz="3200" dirty="0">
                <a:latin typeface="Cambria" panose="02040503050406030204" pitchFamily="18" charset="0"/>
              </a:rPr>
              <a:t> </a:t>
            </a:r>
            <a:endParaRPr lang="cs-CZ" altLang="cs-CZ" sz="2300" dirty="0">
              <a:latin typeface="Cambria" panose="02040503050406030204" pitchFamily="18" charset="0"/>
            </a:endParaRPr>
          </a:p>
          <a:p>
            <a:pPr>
              <a:lnSpc>
                <a:spcPct val="90000"/>
              </a:lnSpc>
              <a:buFont typeface="Wingdings 2" pitchFamily="18" charset="2"/>
              <a:buNone/>
            </a:pPr>
            <a:r>
              <a:rPr lang="cs-CZ" altLang="cs-CZ" sz="6800" dirty="0">
                <a:latin typeface="Cambria" panose="02040503050406030204" pitchFamily="18" charset="0"/>
                <a:sym typeface="Wingdings" pitchFamily="2" charset="2"/>
              </a:rPr>
              <a:t>								</a:t>
            </a:r>
          </a:p>
        </p:txBody>
      </p:sp>
    </p:spTree>
    <p:extLst>
      <p:ext uri="{BB962C8B-B14F-4D97-AF65-F5344CB8AC3E}">
        <p14:creationId xmlns:p14="http://schemas.microsoft.com/office/powerpoint/2010/main" val="220835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a:xfrm>
            <a:off x="395288" y="333375"/>
            <a:ext cx="8229600" cy="1143000"/>
          </a:xfrm>
        </p:spPr>
        <p:txBody>
          <a:bodyPr vert="horz" lIns="91440" tIns="45720" rIns="91440" bIns="45720" rtlCol="0" anchor="ctr">
            <a:normAutofit/>
          </a:bodyPr>
          <a:lstStyle/>
          <a:p>
            <a:r>
              <a:rPr lang="cs-CZ" altLang="cs-CZ" sz="2500" b="1"/>
              <a:t> </a:t>
            </a:r>
          </a:p>
        </p:txBody>
      </p:sp>
      <p:sp>
        <p:nvSpPr>
          <p:cNvPr id="89091" name="Rectangle 3"/>
          <p:cNvSpPr>
            <a:spLocks noGrp="1"/>
          </p:cNvSpPr>
          <p:nvPr>
            <p:ph idx="1"/>
          </p:nvPr>
        </p:nvSpPr>
        <p:spPr/>
        <p:txBody>
          <a:bodyPr/>
          <a:lstStyle/>
          <a:p>
            <a:r>
              <a:rPr lang="cs-CZ" altLang="cs-CZ" sz="2300" dirty="0">
                <a:latin typeface="Cambria" panose="02040503050406030204" pitchFamily="18" charset="0"/>
              </a:rPr>
              <a:t>tlak na kvalitu fungování organizace</a:t>
            </a:r>
          </a:p>
          <a:p>
            <a:pPr>
              <a:buFont typeface="Wingdings 2" pitchFamily="18" charset="2"/>
              <a:buNone/>
            </a:pPr>
            <a:endParaRPr lang="cs-CZ" altLang="cs-CZ" sz="2300" dirty="0">
              <a:latin typeface="Cambria" panose="02040503050406030204" pitchFamily="18" charset="0"/>
            </a:endParaRPr>
          </a:p>
          <a:p>
            <a:r>
              <a:rPr lang="cs-CZ" altLang="cs-CZ" sz="2300" dirty="0">
                <a:latin typeface="Cambria" panose="02040503050406030204" pitchFamily="18" charset="0"/>
              </a:rPr>
              <a:t>dva základní úkoly rozpočtu</a:t>
            </a:r>
          </a:p>
          <a:p>
            <a:pPr lvl="1"/>
            <a:r>
              <a:rPr lang="cs-CZ" altLang="cs-CZ" sz="2000" dirty="0">
                <a:latin typeface="Cambria" panose="02040503050406030204" pitchFamily="18" charset="0"/>
              </a:rPr>
              <a:t>zabezpečit zdroje </a:t>
            </a:r>
          </a:p>
          <a:p>
            <a:pPr lvl="1"/>
            <a:r>
              <a:rPr lang="cs-CZ" altLang="cs-CZ" sz="2000" dirty="0">
                <a:latin typeface="Cambria" panose="02040503050406030204" pitchFamily="18" charset="0"/>
              </a:rPr>
              <a:t>definovat cíle a ukazatele jejich hodnocení</a:t>
            </a:r>
          </a:p>
          <a:p>
            <a:pPr lvl="1">
              <a:buFont typeface="Wingdings" pitchFamily="2" charset="2"/>
              <a:buNone/>
            </a:pPr>
            <a:endParaRPr lang="cs-CZ" altLang="cs-CZ" sz="2000" dirty="0">
              <a:latin typeface="Cambria" panose="02040503050406030204" pitchFamily="18" charset="0"/>
            </a:endParaRPr>
          </a:p>
          <a:p>
            <a:r>
              <a:rPr lang="cs-CZ" altLang="cs-CZ" sz="2300" dirty="0">
                <a:latin typeface="Cambria" panose="02040503050406030204" pitchFamily="18" charset="0"/>
              </a:rPr>
              <a:t>rozpočtový proces, v němž jsou zdroje přímo spojeny s konkrétními, měřitelnými výstupy</a:t>
            </a:r>
          </a:p>
          <a:p>
            <a:pPr lvl="1">
              <a:buFont typeface="Wingdings" pitchFamily="2" charset="2"/>
              <a:buNone/>
            </a:pPr>
            <a:endParaRPr lang="cs-CZ" altLang="cs-CZ" dirty="0">
              <a:latin typeface="Cambria" panose="02040503050406030204" pitchFamily="18" charset="0"/>
            </a:endParaRPr>
          </a:p>
        </p:txBody>
      </p:sp>
      <p:sp>
        <p:nvSpPr>
          <p:cNvPr id="89092" name="Rectangle 4"/>
          <p:cNvSpPr>
            <a:spLocks noChangeArrowheads="1"/>
          </p:cNvSpPr>
          <p:nvPr/>
        </p:nvSpPr>
        <p:spPr bwMode="auto">
          <a:xfrm>
            <a:off x="323528" y="1052736"/>
            <a:ext cx="8567737" cy="523220"/>
          </a:xfrm>
          <a:prstGeom prst="rect">
            <a:avLst/>
          </a:prstGeom>
        </p:spPr>
        <p:txBody>
          <a:bodyPr vert="horz" anchor="ctr">
            <a:noAutofit/>
          </a:bodyPr>
          <a:lstStyle/>
          <a:p>
            <a:r>
              <a:rPr lang="cs-CZ" altLang="cs-CZ" sz="2800" dirty="0">
                <a:solidFill>
                  <a:schemeClr val="tx2"/>
                </a:solidFill>
                <a:latin typeface="Impact" panose="020B0806030902050204" pitchFamily="34" charset="0"/>
                <a:ea typeface="+mj-ea"/>
                <a:cs typeface="+mj-cs"/>
              </a:rPr>
              <a:t>Výkonově orientované rozpočtování</a:t>
            </a:r>
          </a:p>
        </p:txBody>
      </p:sp>
    </p:spTree>
    <p:extLst>
      <p:ext uri="{BB962C8B-B14F-4D97-AF65-F5344CB8AC3E}">
        <p14:creationId xmlns:p14="http://schemas.microsoft.com/office/powerpoint/2010/main" val="3156379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a:xfrm>
            <a:off x="152934" y="533815"/>
            <a:ext cx="8512175" cy="865188"/>
          </a:xfrm>
        </p:spPr>
        <p:txBody>
          <a:bodyPr vert="horz" anchor="ctr">
            <a:noAutofit/>
          </a:bodyPr>
          <a:lstStyle/>
          <a:p>
            <a:pPr fontAlgn="base">
              <a:spcAft>
                <a:spcPct val="0"/>
              </a:spcAft>
            </a:pPr>
            <a:r>
              <a:rPr lang="cs-CZ" altLang="cs-CZ" sz="2800">
                <a:latin typeface="Impact" panose="020B0806030902050204" pitchFamily="34" charset="0"/>
              </a:rPr>
              <a:t>Výkonově orientované rozpočtování může přinést odpovědi na otázky:</a:t>
            </a:r>
          </a:p>
        </p:txBody>
      </p:sp>
      <p:sp>
        <p:nvSpPr>
          <p:cNvPr id="90115" name="Rectangle 3"/>
          <p:cNvSpPr>
            <a:spLocks noGrp="1"/>
          </p:cNvSpPr>
          <p:nvPr>
            <p:ph idx="1"/>
          </p:nvPr>
        </p:nvSpPr>
        <p:spPr>
          <a:xfrm>
            <a:off x="250825" y="1827213"/>
            <a:ext cx="8642350" cy="4841875"/>
          </a:xfrm>
        </p:spPr>
        <p:txBody>
          <a:bodyPr/>
          <a:lstStyle/>
          <a:p>
            <a:pPr>
              <a:lnSpc>
                <a:spcPct val="80000"/>
              </a:lnSpc>
            </a:pPr>
            <a:r>
              <a:rPr lang="cs-CZ" altLang="cs-CZ" sz="2000" dirty="0">
                <a:latin typeface="Cambria" panose="02040503050406030204" pitchFamily="18" charset="0"/>
              </a:rPr>
              <a:t>Co chceme, aby naše organizace zabezpečovala? Co chceme, aby bylo učiněno v dané oblasti?</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Jaké jsou základní podmínky, za kterých mohou být tato naše očekávání splněna?</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Co je třeba učinit, aby byly tyto základní podmínky vytvořeny?</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Jak zjistíme, že jsme je vytvořili?</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Kolik a jak bude třeba vydat prostředků k tomu, aby byly naše cíle naplněny?</a:t>
            </a:r>
          </a:p>
        </p:txBody>
      </p:sp>
    </p:spTree>
    <p:extLst>
      <p:ext uri="{BB962C8B-B14F-4D97-AF65-F5344CB8AC3E}">
        <p14:creationId xmlns:p14="http://schemas.microsoft.com/office/powerpoint/2010/main" val="3673148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p:txBody>
          <a:bodyPr vert="horz" anchor="ctr">
            <a:noAutofit/>
          </a:bodyPr>
          <a:lstStyle/>
          <a:p>
            <a:pPr fontAlgn="base">
              <a:spcAft>
                <a:spcPct val="0"/>
              </a:spcAft>
            </a:pPr>
            <a:r>
              <a:rPr lang="cs-CZ" altLang="cs-CZ" sz="2800" dirty="0">
                <a:latin typeface="Impact" panose="020B0806030902050204" pitchFamily="34" charset="0"/>
              </a:rPr>
              <a:t>Manažerská odpovědnost</a:t>
            </a:r>
          </a:p>
        </p:txBody>
      </p:sp>
      <p:sp>
        <p:nvSpPr>
          <p:cNvPr id="91139" name="Rectangle 3"/>
          <p:cNvSpPr>
            <a:spLocks noGrp="1"/>
          </p:cNvSpPr>
          <p:nvPr>
            <p:ph idx="1"/>
          </p:nvPr>
        </p:nvSpPr>
        <p:spPr/>
        <p:txBody>
          <a:bodyPr/>
          <a:lstStyle/>
          <a:p>
            <a:pPr>
              <a:lnSpc>
                <a:spcPct val="90000"/>
              </a:lnSpc>
            </a:pPr>
            <a:r>
              <a:rPr lang="cs-CZ" altLang="cs-CZ" sz="2000" dirty="0">
                <a:latin typeface="Cambria" panose="02040503050406030204" pitchFamily="18" charset="0"/>
              </a:rPr>
              <a:t>S manažery je sjednána kvalita výkonu a jsou definovány zdroje</a:t>
            </a:r>
          </a:p>
          <a:p>
            <a:pPr>
              <a:lnSpc>
                <a:spcPct val="90000"/>
              </a:lnSpc>
            </a:pPr>
            <a:endParaRPr lang="cs-CZ" altLang="cs-CZ" sz="2000" dirty="0">
              <a:latin typeface="Cambria" panose="02040503050406030204" pitchFamily="18" charset="0"/>
            </a:endParaRPr>
          </a:p>
          <a:p>
            <a:pPr>
              <a:lnSpc>
                <a:spcPct val="90000"/>
              </a:lnSpc>
            </a:pPr>
            <a:r>
              <a:rPr lang="cs-CZ" altLang="cs-CZ" sz="2000" dirty="0">
                <a:latin typeface="Cambria" panose="02040503050406030204" pitchFamily="18" charset="0"/>
              </a:rPr>
              <a:t>Prostředky rozpočtu jsou potom vynakládány tak, aby bylo stanovených cílů dosaženo</a:t>
            </a:r>
          </a:p>
          <a:p>
            <a:pPr>
              <a:lnSpc>
                <a:spcPct val="90000"/>
              </a:lnSpc>
            </a:pPr>
            <a:endParaRPr lang="cs-CZ" altLang="cs-CZ" sz="2000" dirty="0">
              <a:latin typeface="Cambria" panose="02040503050406030204" pitchFamily="18" charset="0"/>
            </a:endParaRPr>
          </a:p>
          <a:p>
            <a:pPr>
              <a:lnSpc>
                <a:spcPct val="90000"/>
              </a:lnSpc>
            </a:pPr>
            <a:r>
              <a:rPr lang="cs-CZ" altLang="cs-CZ" sz="2000" dirty="0">
                <a:latin typeface="Cambria" panose="02040503050406030204" pitchFamily="18" charset="0"/>
              </a:rPr>
              <a:t>Hodnocení dosahování ukazatelů výkonu slouží k realizaci zodpovědnosti manažerů.</a:t>
            </a:r>
          </a:p>
        </p:txBody>
      </p:sp>
    </p:spTree>
    <p:extLst>
      <p:ext uri="{BB962C8B-B14F-4D97-AF65-F5344CB8AC3E}">
        <p14:creationId xmlns:p14="http://schemas.microsoft.com/office/powerpoint/2010/main" val="2165790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xfrm>
            <a:off x="395536" y="908720"/>
            <a:ext cx="8229600" cy="1066800"/>
          </a:xfrm>
        </p:spPr>
        <p:txBody>
          <a:bodyPr/>
          <a:lstStyle/>
          <a:p>
            <a:r>
              <a:rPr lang="cs-CZ" altLang="cs-CZ" dirty="0">
                <a:latin typeface="Impact" panose="020B0806030902050204" pitchFamily="34" charset="0"/>
              </a:rPr>
              <a:t>Rozpočtování</a:t>
            </a:r>
          </a:p>
        </p:txBody>
      </p:sp>
      <p:sp>
        <p:nvSpPr>
          <p:cNvPr id="74755" name="Rectangle 3"/>
          <p:cNvSpPr>
            <a:spLocks noGrp="1"/>
          </p:cNvSpPr>
          <p:nvPr>
            <p:ph idx="1"/>
          </p:nvPr>
        </p:nvSpPr>
        <p:spPr/>
        <p:txBody>
          <a:bodyPr/>
          <a:lstStyle/>
          <a:p>
            <a:pPr marL="342900" indent="-342900"/>
            <a:r>
              <a:rPr lang="cs-CZ" altLang="cs-CZ" dirty="0">
                <a:latin typeface="Cambria" panose="02040503050406030204" pitchFamily="18" charset="0"/>
              </a:rPr>
              <a:t>Základní otázka: „Jak co nejlépe využít zdroje, které má organizace k dispozici?“</a:t>
            </a:r>
          </a:p>
          <a:p>
            <a:pPr marL="669925" lvl="1" indent="-325438"/>
            <a:r>
              <a:rPr lang="cs-CZ" altLang="cs-CZ" dirty="0">
                <a:latin typeface="Cambria" panose="02040503050406030204" pitchFamily="18" charset="0"/>
              </a:rPr>
              <a:t>alokuje zdroje na veřejné služby a projekty </a:t>
            </a:r>
          </a:p>
          <a:p>
            <a:pPr marL="669925" lvl="1" indent="-325438"/>
            <a:r>
              <a:rPr lang="cs-CZ" altLang="cs-CZ" dirty="0">
                <a:latin typeface="Cambria" panose="02040503050406030204" pitchFamily="18" charset="0"/>
              </a:rPr>
              <a:t>může pomoci stanovit cíle</a:t>
            </a:r>
          </a:p>
          <a:p>
            <a:pPr marL="669925" lvl="1" indent="-325438"/>
            <a:r>
              <a:rPr lang="cs-CZ" altLang="cs-CZ" dirty="0">
                <a:latin typeface="Cambria" panose="02040503050406030204" pitchFamily="18" charset="0"/>
              </a:rPr>
              <a:t>může pomoci zlepšit výkon organizace</a:t>
            </a:r>
          </a:p>
          <a:p>
            <a:pPr marL="669925" lvl="1" indent="-325438"/>
            <a:r>
              <a:rPr lang="cs-CZ" altLang="cs-CZ" dirty="0">
                <a:latin typeface="Cambria" panose="02040503050406030204" pitchFamily="18" charset="0"/>
              </a:rPr>
              <a:t>otázka odpovědnosti vůči veřejnosti</a:t>
            </a:r>
          </a:p>
          <a:p>
            <a:pPr marL="669925" lvl="1" indent="-325438"/>
            <a:endParaRPr lang="cs-CZ" altLang="cs-CZ" dirty="0">
              <a:latin typeface="Cambria" panose="02040503050406030204" pitchFamily="18" charset="0"/>
            </a:endParaRPr>
          </a:p>
        </p:txBody>
      </p:sp>
    </p:spTree>
    <p:extLst>
      <p:ext uri="{BB962C8B-B14F-4D97-AF65-F5344CB8AC3E}">
        <p14:creationId xmlns:p14="http://schemas.microsoft.com/office/powerpoint/2010/main" val="140114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a:xfrm>
            <a:off x="323528" y="83671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Cíle výkonově orientovaného rozpočtování</a:t>
            </a:r>
          </a:p>
        </p:txBody>
      </p:sp>
      <p:sp>
        <p:nvSpPr>
          <p:cNvPr id="92163" name="Rectangle 3"/>
          <p:cNvSpPr>
            <a:spLocks noGrp="1"/>
          </p:cNvSpPr>
          <p:nvPr>
            <p:ph idx="1"/>
          </p:nvPr>
        </p:nvSpPr>
        <p:spPr>
          <a:xfrm>
            <a:off x="301625" y="1844675"/>
            <a:ext cx="8534400" cy="4278313"/>
          </a:xfrm>
        </p:spPr>
        <p:txBody>
          <a:bodyPr>
            <a:normAutofit/>
          </a:bodyPr>
          <a:lstStyle/>
          <a:p>
            <a:pPr>
              <a:lnSpc>
                <a:spcPct val="90000"/>
              </a:lnSpc>
            </a:pPr>
            <a:r>
              <a:rPr lang="cs-CZ" altLang="cs-CZ" sz="2400" dirty="0">
                <a:latin typeface="Cambria" panose="02040503050406030204" pitchFamily="18" charset="0"/>
              </a:rPr>
              <a:t>vytvořit plán činnosti organizace, který zajistí dodržení celkových částek rozpočtu příjmů a výdajů</a:t>
            </a:r>
          </a:p>
          <a:p>
            <a:pPr>
              <a:lnSpc>
                <a:spcPct val="90000"/>
              </a:lnSpc>
            </a:pPr>
            <a:endParaRPr lang="cs-CZ" altLang="cs-CZ" sz="2400" dirty="0">
              <a:latin typeface="Cambria" panose="02040503050406030204" pitchFamily="18" charset="0"/>
            </a:endParaRPr>
          </a:p>
          <a:p>
            <a:pPr>
              <a:lnSpc>
                <a:spcPct val="90000"/>
              </a:lnSpc>
            </a:pPr>
            <a:r>
              <a:rPr lang="cs-CZ" altLang="cs-CZ" sz="2400" dirty="0">
                <a:latin typeface="Cambria" panose="02040503050406030204" pitchFamily="18" charset="0"/>
              </a:rPr>
              <a:t>zajišťovat prostředí pro srovnávání nákladů a kvality poskytovaných služeb</a:t>
            </a:r>
          </a:p>
          <a:p>
            <a:pPr>
              <a:lnSpc>
                <a:spcPct val="90000"/>
              </a:lnSpc>
            </a:pPr>
            <a:endParaRPr lang="cs-CZ" altLang="cs-CZ" sz="2400" dirty="0">
              <a:latin typeface="Cambria" panose="02040503050406030204" pitchFamily="18" charset="0"/>
            </a:endParaRPr>
          </a:p>
          <a:p>
            <a:pPr>
              <a:lnSpc>
                <a:spcPct val="90000"/>
              </a:lnSpc>
            </a:pPr>
            <a:r>
              <a:rPr lang="cs-CZ" altLang="cs-CZ" sz="2400" dirty="0">
                <a:latin typeface="Cambria" panose="02040503050406030204" pitchFamily="18" charset="0"/>
              </a:rPr>
              <a:t>zajistit průběžné hodnocení, zda cíle, kterých se snaží organizace dosahovat, jsou naplňovány</a:t>
            </a:r>
          </a:p>
        </p:txBody>
      </p:sp>
    </p:spTree>
    <p:extLst>
      <p:ext uri="{BB962C8B-B14F-4D97-AF65-F5344CB8AC3E}">
        <p14:creationId xmlns:p14="http://schemas.microsoft.com/office/powerpoint/2010/main" val="490527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Obsah výkonově orientovaného rozpočtu</a:t>
            </a:r>
          </a:p>
        </p:txBody>
      </p:sp>
      <p:sp>
        <p:nvSpPr>
          <p:cNvPr id="93187" name="Rectangle 3"/>
          <p:cNvSpPr>
            <a:spLocks noGrp="1"/>
          </p:cNvSpPr>
          <p:nvPr>
            <p:ph idx="1"/>
          </p:nvPr>
        </p:nvSpPr>
        <p:spPr>
          <a:xfrm>
            <a:off x="301625" y="1919288"/>
            <a:ext cx="8534400" cy="4203700"/>
          </a:xfrm>
        </p:spPr>
        <p:txBody>
          <a:bodyPr>
            <a:normAutofit/>
          </a:bodyPr>
          <a:lstStyle/>
          <a:p>
            <a:r>
              <a:rPr lang="cs-CZ" altLang="cs-CZ" sz="2400" dirty="0">
                <a:latin typeface="Cambria" panose="02040503050406030204" pitchFamily="18" charset="0"/>
              </a:rPr>
              <a:t>vstupy</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výstupy (výkony) </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výsledky</a:t>
            </a:r>
          </a:p>
        </p:txBody>
      </p:sp>
    </p:spTree>
    <p:extLst>
      <p:ext uri="{BB962C8B-B14F-4D97-AF65-F5344CB8AC3E}">
        <p14:creationId xmlns:p14="http://schemas.microsoft.com/office/powerpoint/2010/main" val="2197784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Vstupy</a:t>
            </a:r>
          </a:p>
        </p:txBody>
      </p:sp>
      <p:sp>
        <p:nvSpPr>
          <p:cNvPr id="94211" name="Rectangle 3"/>
          <p:cNvSpPr>
            <a:spLocks noGrp="1"/>
          </p:cNvSpPr>
          <p:nvPr>
            <p:ph idx="1"/>
          </p:nvPr>
        </p:nvSpPr>
        <p:spPr/>
        <p:txBody>
          <a:bodyPr>
            <a:normAutofit/>
          </a:bodyPr>
          <a:lstStyle/>
          <a:p>
            <a:r>
              <a:rPr lang="cs-CZ" altLang="cs-CZ" sz="2400" dirty="0">
                <a:latin typeface="Cambria" panose="02040503050406030204" pitchFamily="18" charset="0"/>
              </a:rPr>
              <a:t>průměrné náklady na jednotku výkonu při dané kvalitě </a:t>
            </a:r>
          </a:p>
          <a:p>
            <a:endParaRPr lang="cs-CZ" altLang="cs-CZ" sz="2400" dirty="0">
              <a:latin typeface="Cambria" panose="02040503050406030204" pitchFamily="18" charset="0"/>
            </a:endParaRPr>
          </a:p>
          <a:p>
            <a:r>
              <a:rPr lang="cs-CZ" altLang="cs-CZ" sz="2400" dirty="0">
                <a:latin typeface="Cambria" panose="02040503050406030204" pitchFamily="18" charset="0"/>
              </a:rPr>
              <a:t>analýza marginálních nákladů </a:t>
            </a:r>
          </a:p>
        </p:txBody>
      </p:sp>
    </p:spTree>
    <p:extLst>
      <p:ext uri="{BB962C8B-B14F-4D97-AF65-F5344CB8AC3E}">
        <p14:creationId xmlns:p14="http://schemas.microsoft.com/office/powerpoint/2010/main" val="1353978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Výstupy (výkony)</a:t>
            </a:r>
          </a:p>
        </p:txBody>
      </p:sp>
      <p:sp>
        <p:nvSpPr>
          <p:cNvPr id="95235" name="Rectangle 3"/>
          <p:cNvSpPr>
            <a:spLocks noGrp="1"/>
          </p:cNvSpPr>
          <p:nvPr>
            <p:ph idx="1"/>
          </p:nvPr>
        </p:nvSpPr>
        <p:spPr>
          <a:xfrm>
            <a:off x="323527" y="2204864"/>
            <a:ext cx="8512497" cy="3918124"/>
          </a:xfrm>
        </p:spPr>
        <p:txBody>
          <a:bodyPr>
            <a:normAutofit/>
          </a:bodyPr>
          <a:lstStyle/>
          <a:p>
            <a:r>
              <a:rPr lang="cs-CZ" altLang="cs-CZ" sz="2400" dirty="0">
                <a:latin typeface="Cambria" panose="02040503050406030204" pitchFamily="18" charset="0"/>
              </a:rPr>
              <a:t>přímé výsledky jednotlivých politik obce </a:t>
            </a:r>
          </a:p>
        </p:txBody>
      </p:sp>
    </p:spTree>
    <p:extLst>
      <p:ext uri="{BB962C8B-B14F-4D97-AF65-F5344CB8AC3E}">
        <p14:creationId xmlns:p14="http://schemas.microsoft.com/office/powerpoint/2010/main" val="3385236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Výsledky</a:t>
            </a:r>
          </a:p>
        </p:txBody>
      </p:sp>
      <p:sp>
        <p:nvSpPr>
          <p:cNvPr id="96259" name="Rectangle 3"/>
          <p:cNvSpPr>
            <a:spLocks noGrp="1"/>
          </p:cNvSpPr>
          <p:nvPr>
            <p:ph idx="1"/>
          </p:nvPr>
        </p:nvSpPr>
        <p:spPr/>
        <p:txBody>
          <a:bodyPr/>
          <a:lstStyle/>
          <a:p>
            <a:r>
              <a:rPr lang="cs-CZ" altLang="cs-CZ" sz="2000" dirty="0">
                <a:latin typeface="Cambria" panose="02040503050406030204" pitchFamily="18" charset="0"/>
              </a:rPr>
              <a:t>přímé efekty toho, že se daná služba realizuje </a:t>
            </a:r>
          </a:p>
          <a:p>
            <a:endParaRPr lang="cs-CZ" altLang="cs-CZ" sz="2000" dirty="0">
              <a:latin typeface="Cambria" panose="02040503050406030204" pitchFamily="18" charset="0"/>
            </a:endParaRPr>
          </a:p>
          <a:p>
            <a:r>
              <a:rPr lang="cs-CZ" altLang="cs-CZ" sz="2000" dirty="0">
                <a:latin typeface="Cambria" panose="02040503050406030204" pitchFamily="18" charset="0"/>
              </a:rPr>
              <a:t>cíl při zabezpečování veřejných služeb </a:t>
            </a:r>
          </a:p>
          <a:p>
            <a:endParaRPr lang="cs-CZ" altLang="cs-CZ" sz="2000" dirty="0">
              <a:latin typeface="Cambria" panose="02040503050406030204" pitchFamily="18" charset="0"/>
            </a:endParaRPr>
          </a:p>
          <a:p>
            <a:pPr marL="109728" indent="0">
              <a:buNone/>
            </a:pPr>
            <a:endParaRPr lang="cs-CZ" altLang="cs-CZ" sz="2000" b="1" dirty="0">
              <a:latin typeface="Cambria" panose="02040503050406030204" pitchFamily="18" charset="0"/>
            </a:endParaRPr>
          </a:p>
          <a:p>
            <a:pPr marL="109728" indent="0">
              <a:buNone/>
            </a:pPr>
            <a:r>
              <a:rPr lang="cs-CZ" altLang="cs-CZ" sz="2000" dirty="0">
                <a:latin typeface="Cambria" panose="02040503050406030204" pitchFamily="18" charset="0"/>
              </a:rPr>
              <a:t>Někdy se též rozlišují </a:t>
            </a:r>
            <a:r>
              <a:rPr lang="cs-CZ" altLang="cs-CZ" sz="2000" b="1" dirty="0">
                <a:latin typeface="Cambria" panose="02040503050406030204" pitchFamily="18" charset="0"/>
              </a:rPr>
              <a:t>dopady </a:t>
            </a:r>
            <a:r>
              <a:rPr lang="cs-CZ" altLang="cs-CZ" sz="2000" dirty="0">
                <a:latin typeface="Cambria" panose="02040503050406030204" pitchFamily="18" charset="0"/>
              </a:rPr>
              <a:t>realizace politik </a:t>
            </a:r>
          </a:p>
        </p:txBody>
      </p:sp>
    </p:spTree>
    <p:extLst>
      <p:ext uri="{BB962C8B-B14F-4D97-AF65-F5344CB8AC3E}">
        <p14:creationId xmlns:p14="http://schemas.microsoft.com/office/powerpoint/2010/main" val="125072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Ukazatel výkonu</a:t>
            </a:r>
          </a:p>
        </p:txBody>
      </p:sp>
      <p:sp>
        <p:nvSpPr>
          <p:cNvPr id="97283" name="Rectangle 3"/>
          <p:cNvSpPr>
            <a:spLocks noGrp="1"/>
          </p:cNvSpPr>
          <p:nvPr>
            <p:ph idx="1"/>
          </p:nvPr>
        </p:nvSpPr>
        <p:spPr>
          <a:xfrm>
            <a:off x="395535" y="2204864"/>
            <a:ext cx="8440489" cy="3918124"/>
          </a:xfrm>
        </p:spPr>
        <p:txBody>
          <a:bodyPr>
            <a:normAutofit/>
          </a:bodyPr>
          <a:lstStyle/>
          <a:p>
            <a:r>
              <a:rPr lang="cs-CZ" altLang="cs-CZ" sz="2400" dirty="0">
                <a:latin typeface="Cambria" panose="02040503050406030204" pitchFamily="18" charset="0"/>
              </a:rPr>
              <a:t>měřítko, pro které máme dostupná data a které nám podává informace o tom, zda je našich cílů při zabezpečování veřejných služeb dosahováno a do jaké míry </a:t>
            </a:r>
          </a:p>
        </p:txBody>
      </p:sp>
    </p:spTree>
    <p:extLst>
      <p:ext uri="{BB962C8B-B14F-4D97-AF65-F5344CB8AC3E}">
        <p14:creationId xmlns:p14="http://schemas.microsoft.com/office/powerpoint/2010/main" val="4197060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p:txBody>
          <a:bodyPr/>
          <a:lstStyle/>
          <a:p>
            <a:r>
              <a:rPr lang="cs-CZ" altLang="cs-CZ"/>
              <a:t> </a:t>
            </a:r>
          </a:p>
        </p:txBody>
      </p:sp>
      <p:sp>
        <p:nvSpPr>
          <p:cNvPr id="98307" name="Rectangle 3"/>
          <p:cNvSpPr>
            <a:spLocks noGrp="1"/>
          </p:cNvSpPr>
          <p:nvPr>
            <p:ph idx="1"/>
          </p:nvPr>
        </p:nvSpPr>
        <p:spPr>
          <a:xfrm>
            <a:off x="457200" y="1700213"/>
            <a:ext cx="8229600" cy="4425950"/>
          </a:xfrm>
        </p:spPr>
        <p:txBody>
          <a:bodyPr/>
          <a:lstStyle/>
          <a:p>
            <a:pPr marL="552450" indent="-552450">
              <a:buFont typeface="Wingdings 2" pitchFamily="18" charset="2"/>
              <a:buNone/>
            </a:pPr>
            <a:r>
              <a:rPr lang="cs-CZ" altLang="cs-CZ" sz="2300" dirty="0">
                <a:solidFill>
                  <a:srgbClr val="FF0000"/>
                </a:solidFill>
                <a:latin typeface="Cambria" panose="02040503050406030204" pitchFamily="18" charset="0"/>
              </a:rPr>
              <a:t>1.</a:t>
            </a:r>
            <a:r>
              <a:rPr lang="cs-CZ" altLang="cs-CZ" sz="2300" dirty="0">
                <a:latin typeface="Cambria" panose="02040503050406030204" pitchFamily="18" charset="0"/>
              </a:rPr>
              <a:t> Výkonové ukazatele mohou být seskupeny podle linie</a:t>
            </a:r>
            <a:r>
              <a:rPr lang="cs-CZ" altLang="cs-CZ" dirty="0">
                <a:latin typeface="Cambria" panose="02040503050406030204" pitchFamily="18" charset="0"/>
              </a:rPr>
              <a:t> </a:t>
            </a:r>
          </a:p>
          <a:p>
            <a:pPr marL="552450" indent="-552450">
              <a:buFont typeface="Wingdings 2" pitchFamily="18" charset="2"/>
              <a:buNone/>
            </a:pPr>
            <a:endParaRPr lang="cs-CZ" altLang="cs-CZ" sz="2100" dirty="0">
              <a:latin typeface="Cambria" panose="02040503050406030204" pitchFamily="18" charset="0"/>
            </a:endParaRPr>
          </a:p>
          <a:p>
            <a:pPr marL="552450" indent="-552450">
              <a:buFont typeface="Wingdings 2" pitchFamily="18" charset="2"/>
              <a:buNone/>
            </a:pPr>
            <a:r>
              <a:rPr lang="cs-CZ" altLang="cs-CZ" sz="2300" dirty="0">
                <a:latin typeface="Cambria" panose="02040503050406030204" pitchFamily="18" charset="0"/>
              </a:rPr>
              <a:t>		- poptávka   </a:t>
            </a:r>
          </a:p>
          <a:p>
            <a:pPr marL="552450" indent="-552450">
              <a:buFont typeface="Wingdings 2" pitchFamily="18" charset="2"/>
              <a:buNone/>
            </a:pPr>
            <a:r>
              <a:rPr lang="cs-CZ" altLang="cs-CZ" sz="2300" dirty="0">
                <a:latin typeface="Cambria" panose="02040503050406030204" pitchFamily="18" charset="0"/>
              </a:rPr>
              <a:t>			– pracovní činnosti </a:t>
            </a:r>
          </a:p>
          <a:p>
            <a:pPr marL="552450" indent="-552450">
              <a:buFont typeface="Wingdings 2" pitchFamily="18" charset="2"/>
              <a:buNone/>
            </a:pPr>
            <a:r>
              <a:rPr lang="cs-CZ" altLang="cs-CZ" sz="2300" dirty="0">
                <a:latin typeface="Cambria" panose="02040503050406030204" pitchFamily="18" charset="0"/>
              </a:rPr>
              <a:t>				– výstupy    </a:t>
            </a:r>
          </a:p>
          <a:p>
            <a:pPr marL="552450" indent="-552450">
              <a:buFont typeface="Wingdings 2" pitchFamily="18" charset="2"/>
              <a:buNone/>
            </a:pPr>
            <a:r>
              <a:rPr lang="cs-CZ" altLang="cs-CZ" sz="2300" dirty="0">
                <a:latin typeface="Cambria" panose="02040503050406030204" pitchFamily="18" charset="0"/>
              </a:rPr>
              <a:t>					– výsledky </a:t>
            </a:r>
          </a:p>
          <a:p>
            <a:pPr marL="552450" indent="-552450">
              <a:buFont typeface="Wingdings 2" pitchFamily="18" charset="2"/>
              <a:buNone/>
            </a:pPr>
            <a:r>
              <a:rPr lang="cs-CZ" altLang="cs-CZ" sz="2300" dirty="0">
                <a:latin typeface="Cambria" panose="02040503050406030204" pitchFamily="18" charset="0"/>
              </a:rPr>
              <a:t>						– dopady</a:t>
            </a:r>
            <a:endParaRPr lang="cs-CZ" altLang="cs-CZ" dirty="0">
              <a:latin typeface="Cambria" panose="02040503050406030204" pitchFamily="18" charset="0"/>
            </a:endParaRPr>
          </a:p>
        </p:txBody>
      </p:sp>
    </p:spTree>
    <p:extLst>
      <p:ext uri="{BB962C8B-B14F-4D97-AF65-F5344CB8AC3E}">
        <p14:creationId xmlns:p14="http://schemas.microsoft.com/office/powerpoint/2010/main" val="3101438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353" name="Group 25"/>
          <p:cNvGraphicFramePr>
            <a:graphicFrameLocks noGrp="1"/>
          </p:cNvGraphicFramePr>
          <p:nvPr>
            <p:extLst>
              <p:ext uri="{D42A27DB-BD31-4B8C-83A1-F6EECF244321}">
                <p14:modId xmlns:p14="http://schemas.microsoft.com/office/powerpoint/2010/main" val="4122838364"/>
              </p:ext>
            </p:extLst>
          </p:nvPr>
        </p:nvGraphicFramePr>
        <p:xfrm>
          <a:off x="20200" y="589713"/>
          <a:ext cx="9144000" cy="6268287"/>
        </p:xfrm>
        <a:graphic>
          <a:graphicData uri="http://schemas.openxmlformats.org/drawingml/2006/table">
            <a:tbl>
              <a:tblPr/>
              <a:tblGrid>
                <a:gridCol w="2124075">
                  <a:extLst>
                    <a:ext uri="{9D8B030D-6E8A-4147-A177-3AD203B41FA5}">
                      <a16:colId xmlns:a16="http://schemas.microsoft.com/office/drawing/2014/main" val="20000"/>
                    </a:ext>
                  </a:extLst>
                </a:gridCol>
                <a:gridCol w="7019925">
                  <a:extLst>
                    <a:ext uri="{9D8B030D-6E8A-4147-A177-3AD203B41FA5}">
                      <a16:colId xmlns:a16="http://schemas.microsoft.com/office/drawing/2014/main" val="20001"/>
                    </a:ext>
                  </a:extLst>
                </a:gridCol>
              </a:tblGrid>
              <a:tr h="3564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dirty="0">
                          <a:ln>
                            <a:noFill/>
                          </a:ln>
                          <a:solidFill>
                            <a:schemeClr val="tx1"/>
                          </a:solidFill>
                          <a:effectLst/>
                          <a:latin typeface="Cambria" panose="02040503050406030204" pitchFamily="18" charset="0"/>
                          <a:cs typeface="Times New Roman" pitchFamily="18" charset="0"/>
                        </a:rPr>
                        <a:t>Typ ukazatele</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a:ln>
                            <a:noFill/>
                          </a:ln>
                          <a:solidFill>
                            <a:schemeClr val="tx1"/>
                          </a:solidFill>
                          <a:effectLst/>
                          <a:latin typeface="Cambria" panose="02040503050406030204" pitchFamily="18" charset="0"/>
                          <a:cs typeface="Times New Roman" pitchFamily="18" charset="0"/>
                        </a:rPr>
                        <a:t>Příklad</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4027">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Poptávka</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oznámených krádeží,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telefonních hovorů oznamujících probíhající vloupání,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Ocenění ukradeného majetku</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681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Průběh činností</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hovorů, které odpovídaly na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vyšetřených vloupání a krádeží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hodin strávených vyšetřováním</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sepsaných hlášení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vloupání a krádeží, které řešil soud</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4171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Výstup</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Počet zatčených pro krádež a vloupání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Počet odsouzených pro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Ocenění navráceného majetku</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Procento z hodnoty celkového majetku, které bylo navráceno</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3852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Výsledek</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počtu hlášených krádeží a vloupání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Nárůst podílu obyvatel a obchodníků, které odpověděli, že se cítí bezpečněji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počtu občanů, kteří drží zbraň</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pojistných nákladů obyvatel</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2923">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Dopady</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Vyšší hodnocení práce policie</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Vyšší základně pro daň z prodeje (rozvoj obchodu v oblasti)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Stabilnější střední třída</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16106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a:xfrm>
            <a:off x="179388" y="764704"/>
            <a:ext cx="8964612" cy="777875"/>
          </a:xfrm>
        </p:spPr>
        <p:txBody>
          <a:bodyPr vert="horz" anchor="ctr">
            <a:noAutofit/>
          </a:bodyPr>
          <a:lstStyle/>
          <a:p>
            <a:pPr fontAlgn="base">
              <a:spcAft>
                <a:spcPct val="0"/>
              </a:spcAft>
            </a:pPr>
            <a:r>
              <a:rPr lang="cs-CZ" altLang="cs-CZ" sz="2800" dirty="0">
                <a:solidFill>
                  <a:srgbClr val="FF0000"/>
                </a:solidFill>
                <a:latin typeface="Impact" panose="020B0806030902050204" pitchFamily="34" charset="0"/>
              </a:rPr>
              <a:t>2.</a:t>
            </a:r>
            <a:r>
              <a:rPr lang="cs-CZ" altLang="cs-CZ" sz="2800" dirty="0">
                <a:latin typeface="Impact" panose="020B0806030902050204" pitchFamily="34" charset="0"/>
              </a:rPr>
              <a:t> Rozpočet v ukazatelích kvantity a kvality </a:t>
            </a:r>
          </a:p>
        </p:txBody>
      </p:sp>
      <p:graphicFrame>
        <p:nvGraphicFramePr>
          <p:cNvPr id="100374" name="Group 22"/>
          <p:cNvGraphicFramePr>
            <a:graphicFrameLocks noGrp="1"/>
          </p:cNvGraphicFramePr>
          <p:nvPr>
            <p:ph type="tbl" idx="1"/>
            <p:extLst>
              <p:ext uri="{D42A27DB-BD31-4B8C-83A1-F6EECF244321}">
                <p14:modId xmlns:p14="http://schemas.microsoft.com/office/powerpoint/2010/main" val="622785495"/>
              </p:ext>
            </p:extLst>
          </p:nvPr>
        </p:nvGraphicFramePr>
        <p:xfrm>
          <a:off x="250825" y="1484313"/>
          <a:ext cx="8642350" cy="4602480"/>
        </p:xfrm>
        <a:graphic>
          <a:graphicData uri="http://schemas.openxmlformats.org/drawingml/2006/table">
            <a:tbl>
              <a:tblPr/>
              <a:tblGrid>
                <a:gridCol w="1224831">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85271">
                  <a:extLst>
                    <a:ext uri="{9D8B030D-6E8A-4147-A177-3AD203B41FA5}">
                      <a16:colId xmlns:a16="http://schemas.microsoft.com/office/drawing/2014/main" val="20002"/>
                    </a:ext>
                  </a:extLst>
                </a:gridCol>
              </a:tblGrid>
              <a:tr h="449263">
                <a:tc>
                  <a:txBody>
                    <a:bodyPr/>
                    <a:lstStyle>
                      <a:lvl1pPr>
                        <a:spcBef>
                          <a:spcPct val="20000"/>
                        </a:spcBef>
                        <a:buFont typeface="Arial" charset="0"/>
                        <a:defRPr sz="2800">
                          <a:solidFill>
                            <a:schemeClr val="tx1"/>
                          </a:solidFill>
                          <a:latin typeface="Calibri" pitchFamily="34" charset="0"/>
                        </a:defRPr>
                      </a:lvl1pPr>
                      <a:lvl2pPr>
                        <a:spcBef>
                          <a:spcPct val="20000"/>
                        </a:spcBef>
                        <a:buFont typeface="Arial" charset="0"/>
                        <a:defRPr sz="2400">
                          <a:solidFill>
                            <a:schemeClr val="tx1"/>
                          </a:solidFill>
                          <a:latin typeface="Calibri" pitchFamily="34" charset="0"/>
                        </a:defRPr>
                      </a:lvl2pPr>
                      <a:lvl3pPr>
                        <a:spcBef>
                          <a:spcPct val="20000"/>
                        </a:spcBef>
                        <a:buFont typeface="Arial" charset="0"/>
                        <a:defRPr sz="2000">
                          <a:solidFill>
                            <a:schemeClr val="tx1"/>
                          </a:solidFill>
                          <a:latin typeface="Calibri" pitchFamily="34" charset="0"/>
                        </a:defRPr>
                      </a:lvl3pPr>
                      <a:lvl4pPr>
                        <a:spcBef>
                          <a:spcPct val="20000"/>
                        </a:spcBef>
                        <a:buFont typeface="Arial" charset="0"/>
                        <a:defRPr>
                          <a:solidFill>
                            <a:schemeClr val="tx1"/>
                          </a:solidFill>
                          <a:latin typeface="Calibri" pitchFamily="34" charset="0"/>
                        </a:defRPr>
                      </a:lvl4pPr>
                      <a:lvl5pPr>
                        <a:spcBef>
                          <a:spcPct val="20000"/>
                        </a:spcBef>
                        <a:buFont typeface="Arial" charset="0"/>
                        <a:defRPr>
                          <a:solidFill>
                            <a:schemeClr val="tx1"/>
                          </a:solidFill>
                          <a:latin typeface="Calibri" pitchFamily="34" charset="0"/>
                        </a:defRPr>
                      </a:lvl5pPr>
                      <a:lvl6pPr fontAlgn="base">
                        <a:spcBef>
                          <a:spcPct val="20000"/>
                        </a:spcBef>
                        <a:spcAft>
                          <a:spcPct val="0"/>
                        </a:spcAft>
                        <a:buFont typeface="Arial" charset="0"/>
                        <a:defRPr>
                          <a:solidFill>
                            <a:schemeClr val="tx1"/>
                          </a:solidFill>
                          <a:latin typeface="Calibri" pitchFamily="34" charset="0"/>
                        </a:defRPr>
                      </a:lvl6pPr>
                      <a:lvl7pPr fontAlgn="base">
                        <a:spcBef>
                          <a:spcPct val="20000"/>
                        </a:spcBef>
                        <a:spcAft>
                          <a:spcPct val="0"/>
                        </a:spcAft>
                        <a:buFont typeface="Arial" charset="0"/>
                        <a:defRPr>
                          <a:solidFill>
                            <a:schemeClr val="tx1"/>
                          </a:solidFill>
                          <a:latin typeface="Calibri" pitchFamily="34" charset="0"/>
                        </a:defRPr>
                      </a:lvl7pPr>
                      <a:lvl8pPr fontAlgn="base">
                        <a:spcBef>
                          <a:spcPct val="20000"/>
                        </a:spcBef>
                        <a:spcAft>
                          <a:spcPct val="0"/>
                        </a:spcAft>
                        <a:buFont typeface="Arial" charset="0"/>
                        <a:defRPr>
                          <a:solidFill>
                            <a:schemeClr val="tx1"/>
                          </a:solidFill>
                          <a:latin typeface="Calibri" pitchFamily="34" charset="0"/>
                        </a:defRPr>
                      </a:lvl8pPr>
                      <a:lvl9pPr fontAlgn="base">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cs-CZ" altLang="cs-CZ" sz="24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Kvantita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Kvalita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27138">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Vstupy</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Kolik studentů studovalo tento rok</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na jednoho učitele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Podíl učitelů, kteří mají další stupeň vzdělání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kursů zajišťovaných mimo základní plán studia</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17700">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Výsledky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kteří ukončí školu</a:t>
                      </a:r>
                    </a:p>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None/>
                        <a:tabLst>
                          <a:tab pos="160338" algn="l"/>
                        </a:tabLst>
                      </a:pPr>
                      <a:endPar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kteří museli opakovat ročník</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ukončí vzdělání v běžném čase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po absolvování školy nastoupí do práce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jsou po absolvování školy přijati na univerzitu</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Výše průměrného platu absolventa po dvou a pěti letech </a:t>
                      </a:r>
                      <a:endParaRPr kumimoji="0" lang="cs-CZ" altLang="cs-CZ" sz="20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3188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p:txBody>
          <a:bodyPr/>
          <a:lstStyle/>
          <a:p>
            <a:r>
              <a:rPr lang="cs-CZ" altLang="cs-CZ"/>
              <a:t> </a:t>
            </a:r>
          </a:p>
        </p:txBody>
      </p:sp>
      <p:sp>
        <p:nvSpPr>
          <p:cNvPr id="101379" name="Rectangle 3"/>
          <p:cNvSpPr>
            <a:spLocks noGrp="1"/>
          </p:cNvSpPr>
          <p:nvPr>
            <p:ph idx="1"/>
          </p:nvPr>
        </p:nvSpPr>
        <p:spPr/>
        <p:txBody>
          <a:bodyPr/>
          <a:lstStyle/>
          <a:p>
            <a:r>
              <a:rPr lang="cs-CZ" altLang="cs-CZ" sz="2300" dirty="0">
                <a:solidFill>
                  <a:srgbClr val="FF0000"/>
                </a:solidFill>
                <a:latin typeface="Cambria" panose="02040503050406030204" pitchFamily="18" charset="0"/>
              </a:rPr>
              <a:t>třetí</a:t>
            </a:r>
            <a:r>
              <a:rPr lang="cs-CZ" altLang="cs-CZ" sz="2300" dirty="0">
                <a:latin typeface="Cambria" panose="02040503050406030204" pitchFamily="18" charset="0"/>
              </a:rPr>
              <a:t> možností je sledování produktivity, tedy nákladů na jednotku výkonu</a:t>
            </a:r>
          </a:p>
          <a:p>
            <a:endParaRPr lang="cs-CZ" altLang="cs-CZ" sz="2300" dirty="0">
              <a:latin typeface="Cambria" panose="02040503050406030204" pitchFamily="18" charset="0"/>
            </a:endParaRPr>
          </a:p>
          <a:p>
            <a:r>
              <a:rPr lang="cs-CZ" altLang="cs-CZ" sz="2300" dirty="0">
                <a:latin typeface="Cambria" panose="02040503050406030204" pitchFamily="18" charset="0"/>
              </a:rPr>
              <a:t>organizace může využívat i kombinace těchto tří přístupů</a:t>
            </a:r>
          </a:p>
        </p:txBody>
      </p:sp>
    </p:spTree>
    <p:extLst>
      <p:ext uri="{BB962C8B-B14F-4D97-AF65-F5344CB8AC3E}">
        <p14:creationId xmlns:p14="http://schemas.microsoft.com/office/powerpoint/2010/main" val="254347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95536" y="332656"/>
            <a:ext cx="8229600" cy="633412"/>
          </a:xfrm>
        </p:spPr>
        <p:txBody>
          <a:bodyPr vert="horz" anchor="ctr">
            <a:noAutofit/>
          </a:bodyPr>
          <a:lstStyle/>
          <a:p>
            <a:r>
              <a:rPr lang="cs-CZ" altLang="cs-CZ" sz="2800">
                <a:latin typeface="Impact" panose="020B0806030902050204" pitchFamily="34" charset="0"/>
              </a:rPr>
              <a:t>Rozdíly v rozpočtování vlády a soukromého sektoru</a:t>
            </a:r>
          </a:p>
        </p:txBody>
      </p:sp>
      <p:graphicFrame>
        <p:nvGraphicFramePr>
          <p:cNvPr id="75779" name="Group 3"/>
          <p:cNvGraphicFramePr>
            <a:graphicFrameLocks noGrp="1"/>
          </p:cNvGraphicFramePr>
          <p:nvPr>
            <p:ph type="tbl" idx="1"/>
            <p:extLst>
              <p:ext uri="{D42A27DB-BD31-4B8C-83A1-F6EECF244321}">
                <p14:modId xmlns:p14="http://schemas.microsoft.com/office/powerpoint/2010/main" val="379102966"/>
              </p:ext>
            </p:extLst>
          </p:nvPr>
        </p:nvGraphicFramePr>
        <p:xfrm>
          <a:off x="179388" y="981075"/>
          <a:ext cx="8785225" cy="5680076"/>
        </p:xfrm>
        <a:graphic>
          <a:graphicData uri="http://schemas.openxmlformats.org/drawingml/2006/table">
            <a:tbl>
              <a:tblPr/>
              <a:tblGrid>
                <a:gridCol w="4392612">
                  <a:extLst>
                    <a:ext uri="{9D8B030D-6E8A-4147-A177-3AD203B41FA5}">
                      <a16:colId xmlns:a16="http://schemas.microsoft.com/office/drawing/2014/main" val="20000"/>
                    </a:ext>
                  </a:extLst>
                </a:gridCol>
                <a:gridCol w="4392613">
                  <a:extLst>
                    <a:ext uri="{9D8B030D-6E8A-4147-A177-3AD203B41FA5}">
                      <a16:colId xmlns:a16="http://schemas.microsoft.com/office/drawing/2014/main" val="20001"/>
                    </a:ext>
                  </a:extLst>
                </a:gridCol>
              </a:tblGrid>
              <a:tr h="4905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dirty="0">
                          <a:ln>
                            <a:noFill/>
                          </a:ln>
                          <a:solidFill>
                            <a:srgbClr val="000000"/>
                          </a:solidFill>
                          <a:effectLst/>
                          <a:latin typeface="Cambria" panose="02040503050406030204" pitchFamily="18" charset="0"/>
                          <a:cs typeface="Times New Roman" pitchFamily="18" charset="0"/>
                        </a:rPr>
                        <a:t>Rozpočtování vlády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a:ln>
                            <a:noFill/>
                          </a:ln>
                          <a:solidFill>
                            <a:srgbClr val="000000"/>
                          </a:solidFill>
                          <a:effectLst/>
                          <a:latin typeface="Cambria" panose="02040503050406030204" pitchFamily="18" charset="0"/>
                          <a:cs typeface="Times New Roman" pitchFamily="18" charset="0"/>
                        </a:rPr>
                        <a:t>Rozpočtování soukromého sektoru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582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chrání zájmy občanů a podporuje obchody   (businesses)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založeno na soukromém zájmu: cílem je maximalizovat čistý příjem, bez zájmu o usnadnění ekonomické aktivity ostatních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96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závislé na nalezení dohody mezi „rozhodovateli“ o existenci a důležitosti společenských problémů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závisí na tržních úvahách, které provázejí rozhodování o rozpočtu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794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vyžaduje, aby rozhodnutí o rozpočtu byla učiněna na veřejném fóru otevřeném pro daňové poplatníky a pro média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prováděno na základě vzorců profesionálů pracujících v soukromí (důvěrné informace)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493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začleňuje rozsáhlé finanční kontroly, vytvořené pro prevenci proti korupci, nadměrnému půjčování, nadměrně vysokým daňovým sazbám a proti schodkovým výdajům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prováděno v souladu s finančními praktikami, které jsou kontrolovány trhem a účetními předpisy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049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a:ln>
                            <a:noFill/>
                          </a:ln>
                          <a:solidFill>
                            <a:srgbClr val="000000"/>
                          </a:solidFill>
                          <a:effectLst/>
                          <a:latin typeface="Cambria" panose="02040503050406030204" pitchFamily="18" charset="0"/>
                          <a:cs typeface="Times New Roman" pitchFamily="18" charset="0"/>
                        </a:rPr>
                        <a:t>v souvislosti s odpovědností občanům sleduje cíle efektivnosti a hospodárnosti tím, že vyrovnává krátkodobé a dlouhodobé společenské zájmy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a:ln>
                            <a:noFill/>
                          </a:ln>
                          <a:solidFill>
                            <a:srgbClr val="000000"/>
                          </a:solidFill>
                          <a:effectLst/>
                          <a:latin typeface="Cambria" panose="02040503050406030204" pitchFamily="18" charset="0"/>
                          <a:cs typeface="Times New Roman" pitchFamily="18" charset="0"/>
                        </a:rPr>
                        <a:t>je izolováno od veřejnosti a je odpovědné jenom podílníkům; cílem je maximalizovat zisk v krátkém období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27364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p:nvPr>
        </p:nvSpPr>
        <p:spPr>
          <a:xfrm>
            <a:off x="395536" y="764704"/>
            <a:ext cx="8229600" cy="1066800"/>
          </a:xfrm>
        </p:spPr>
        <p:txBody>
          <a:bodyPr vert="horz" anchor="ctr">
            <a:noAutofit/>
          </a:bodyPr>
          <a:lstStyle/>
          <a:p>
            <a:pPr fontAlgn="base">
              <a:spcAft>
                <a:spcPct val="0"/>
              </a:spcAft>
            </a:pPr>
            <a:r>
              <a:rPr lang="cs-CZ" altLang="cs-CZ" sz="2800">
                <a:latin typeface="Impact" panose="020B0806030902050204" pitchFamily="34" charset="0"/>
              </a:rPr>
              <a:t>Definované ukazatele by měly být:</a:t>
            </a:r>
          </a:p>
        </p:txBody>
      </p:sp>
      <p:sp>
        <p:nvSpPr>
          <p:cNvPr id="102403" name="Rectangle 3"/>
          <p:cNvSpPr>
            <a:spLocks noGrp="1"/>
          </p:cNvSpPr>
          <p:nvPr>
            <p:ph idx="1"/>
          </p:nvPr>
        </p:nvSpPr>
        <p:spPr>
          <a:xfrm>
            <a:off x="301625" y="1700213"/>
            <a:ext cx="8534400" cy="4422775"/>
          </a:xfrm>
        </p:spPr>
        <p:txBody>
          <a:bodyPr>
            <a:normAutofit/>
          </a:bodyPr>
          <a:lstStyle/>
          <a:p>
            <a:r>
              <a:rPr lang="cs-CZ" altLang="cs-CZ" sz="2400" dirty="0">
                <a:latin typeface="Cambria" panose="02040503050406030204" pitchFamily="18" charset="0"/>
              </a:rPr>
              <a:t>Zvládnutelné </a:t>
            </a:r>
          </a:p>
          <a:p>
            <a:endParaRPr lang="cs-CZ" altLang="cs-CZ" sz="2400" dirty="0">
              <a:latin typeface="Cambria" panose="02040503050406030204" pitchFamily="18" charset="0"/>
            </a:endParaRPr>
          </a:p>
          <a:p>
            <a:r>
              <a:rPr lang="cs-CZ" altLang="cs-CZ" sz="2400" dirty="0">
                <a:latin typeface="Cambria" panose="02040503050406030204" pitchFamily="18" charset="0"/>
              </a:rPr>
              <a:t>Logicky provázané </a:t>
            </a:r>
          </a:p>
          <a:p>
            <a:endParaRPr lang="cs-CZ" altLang="cs-CZ" sz="2400" dirty="0">
              <a:latin typeface="Cambria" panose="02040503050406030204" pitchFamily="18" charset="0"/>
            </a:endParaRPr>
          </a:p>
          <a:p>
            <a:r>
              <a:rPr lang="cs-CZ" altLang="cs-CZ" sz="2400" dirty="0">
                <a:latin typeface="Cambria" panose="02040503050406030204" pitchFamily="18" charset="0"/>
              </a:rPr>
              <a:t>S dostatečnou vypovídací schopností </a:t>
            </a:r>
          </a:p>
          <a:p>
            <a:endParaRPr lang="cs-CZ" altLang="cs-CZ" sz="2400" dirty="0">
              <a:latin typeface="Cambria" panose="02040503050406030204" pitchFamily="18" charset="0"/>
            </a:endParaRPr>
          </a:p>
          <a:p>
            <a:r>
              <a:rPr lang="cs-CZ" altLang="cs-CZ" sz="2400" dirty="0">
                <a:latin typeface="Cambria" panose="02040503050406030204" pitchFamily="18" charset="0"/>
              </a:rPr>
              <a:t>Stabilní </a:t>
            </a:r>
          </a:p>
          <a:p>
            <a:endParaRPr lang="cs-CZ" altLang="cs-CZ" sz="2400" dirty="0">
              <a:latin typeface="Cambria" panose="02040503050406030204" pitchFamily="18" charset="0"/>
            </a:endParaRPr>
          </a:p>
          <a:p>
            <a:r>
              <a:rPr lang="cs-CZ" altLang="cs-CZ" sz="2400" dirty="0">
                <a:latin typeface="Cambria" panose="02040503050406030204" pitchFamily="18" charset="0"/>
              </a:rPr>
              <a:t>Politicky věrohodné</a:t>
            </a:r>
            <a:r>
              <a:rPr lang="cs-CZ" altLang="cs-CZ" sz="3200" dirty="0">
                <a:latin typeface="Cambria" panose="02040503050406030204" pitchFamily="18" charset="0"/>
              </a:rPr>
              <a:t> </a:t>
            </a:r>
          </a:p>
        </p:txBody>
      </p:sp>
    </p:spTree>
    <p:extLst>
      <p:ext uri="{BB962C8B-B14F-4D97-AF65-F5344CB8AC3E}">
        <p14:creationId xmlns:p14="http://schemas.microsoft.com/office/powerpoint/2010/main" val="3623401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a:xfrm>
            <a:off x="179512" y="620688"/>
            <a:ext cx="8512175" cy="896938"/>
          </a:xfrm>
        </p:spPr>
        <p:txBody>
          <a:bodyPr vert="horz" anchor="ctr">
            <a:noAutofit/>
          </a:bodyPr>
          <a:lstStyle/>
          <a:p>
            <a:pPr fontAlgn="base">
              <a:spcAft>
                <a:spcPct val="0"/>
              </a:spcAft>
            </a:pPr>
            <a:r>
              <a:rPr lang="cs-CZ" altLang="cs-CZ" sz="2800" dirty="0">
                <a:latin typeface="Impact" panose="020B0806030902050204" pitchFamily="34" charset="0"/>
              </a:rPr>
              <a:t>Zavádění výkonového rozpočtování v organizaci</a:t>
            </a:r>
          </a:p>
        </p:txBody>
      </p:sp>
      <p:sp>
        <p:nvSpPr>
          <p:cNvPr id="103427" name="Rectangle 3"/>
          <p:cNvSpPr>
            <a:spLocks noGrp="1"/>
          </p:cNvSpPr>
          <p:nvPr>
            <p:ph idx="1"/>
          </p:nvPr>
        </p:nvSpPr>
        <p:spPr>
          <a:xfrm>
            <a:off x="301625" y="1992313"/>
            <a:ext cx="8534400" cy="4130675"/>
          </a:xfrm>
        </p:spPr>
        <p:txBody>
          <a:bodyPr/>
          <a:lstStyle/>
          <a:p>
            <a:r>
              <a:rPr lang="cs-CZ" altLang="cs-CZ" sz="2000" b="1" dirty="0">
                <a:latin typeface="Cambria" panose="02040503050406030204" pitchFamily="18" charset="0"/>
              </a:rPr>
              <a:t>Hlavní fáze:</a:t>
            </a:r>
          </a:p>
          <a:p>
            <a:pPr lvl="1"/>
            <a:r>
              <a:rPr lang="cs-CZ" altLang="cs-CZ" sz="2000" dirty="0">
                <a:latin typeface="Cambria" panose="02040503050406030204" pitchFamily="18" charset="0"/>
              </a:rPr>
              <a:t>definování ukazatelů výkonu,</a:t>
            </a:r>
          </a:p>
          <a:p>
            <a:pPr lvl="1"/>
            <a:r>
              <a:rPr lang="cs-CZ" altLang="cs-CZ" sz="2000" dirty="0">
                <a:latin typeface="Cambria" panose="02040503050406030204" pitchFamily="18" charset="0"/>
              </a:rPr>
              <a:t>vytvoření provázanosti mezi ukazateli výkonu a alokací rozpočtových prostředků,</a:t>
            </a:r>
          </a:p>
          <a:p>
            <a:pPr lvl="1"/>
            <a:r>
              <a:rPr lang="cs-CZ" altLang="cs-CZ" sz="2000" dirty="0">
                <a:latin typeface="Cambria" panose="02040503050406030204" pitchFamily="18" charset="0"/>
              </a:rPr>
              <a:t>vytvoření systému zpráv o dosahování stanovených výkonů,</a:t>
            </a:r>
          </a:p>
          <a:p>
            <a:pPr lvl="1"/>
            <a:r>
              <a:rPr lang="cs-CZ" altLang="cs-CZ" sz="2000" dirty="0">
                <a:latin typeface="Cambria" panose="02040503050406030204" pitchFamily="18" charset="0"/>
              </a:rPr>
              <a:t>ustanovení celého procesu.</a:t>
            </a:r>
          </a:p>
          <a:p>
            <a:endParaRPr lang="cs-CZ" altLang="cs-CZ" sz="2000" dirty="0">
              <a:latin typeface="Cambria" panose="02040503050406030204" pitchFamily="18" charset="0"/>
            </a:endParaRPr>
          </a:p>
        </p:txBody>
      </p:sp>
    </p:spTree>
    <p:extLst>
      <p:ext uri="{BB962C8B-B14F-4D97-AF65-F5344CB8AC3E}">
        <p14:creationId xmlns:p14="http://schemas.microsoft.com/office/powerpoint/2010/main" val="1039164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ctrTitle" idx="4294967295"/>
          </p:nvPr>
        </p:nvSpPr>
        <p:spPr>
          <a:xfrm>
            <a:off x="685800" y="2130425"/>
            <a:ext cx="7772400" cy="1470025"/>
          </a:xfrm>
        </p:spPr>
        <p:txBody>
          <a:bodyPr>
            <a:normAutofit/>
          </a:bodyPr>
          <a:lstStyle/>
          <a:p>
            <a:pPr algn="ctr"/>
            <a:r>
              <a:rPr lang="cs-CZ" altLang="cs-CZ" sz="3600" dirty="0">
                <a:latin typeface="Impact" panose="020B0806030902050204" pitchFamily="34" charset="0"/>
              </a:rPr>
              <a:t>METODY  STŘEDNĚDOBÉHO PROGNÓZOVÁNÍ</a:t>
            </a:r>
          </a:p>
        </p:txBody>
      </p:sp>
    </p:spTree>
    <p:extLst>
      <p:ext uri="{BB962C8B-B14F-4D97-AF65-F5344CB8AC3E}">
        <p14:creationId xmlns:p14="http://schemas.microsoft.com/office/powerpoint/2010/main" val="16885465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a:xfrm>
            <a:off x="395536" y="836712"/>
            <a:ext cx="8229600" cy="720725"/>
          </a:xfrm>
        </p:spPr>
        <p:txBody>
          <a:bodyPr vert="horz" anchor="ctr">
            <a:noAutofit/>
          </a:bodyPr>
          <a:lstStyle/>
          <a:p>
            <a:pPr fontAlgn="base">
              <a:spcAft>
                <a:spcPct val="0"/>
              </a:spcAft>
            </a:pPr>
            <a:r>
              <a:rPr lang="cs-CZ" altLang="cs-CZ" sz="2800" dirty="0">
                <a:latin typeface="Impact" panose="020B0806030902050204" pitchFamily="34" charset="0"/>
              </a:rPr>
              <a:t>Metody ovlivňující kvalitu zpracování RV</a:t>
            </a:r>
          </a:p>
        </p:txBody>
      </p:sp>
      <p:sp>
        <p:nvSpPr>
          <p:cNvPr id="121859" name="Rectangle 3"/>
          <p:cNvSpPr>
            <a:spLocks noGrp="1"/>
          </p:cNvSpPr>
          <p:nvPr>
            <p:ph type="body" idx="4294967295"/>
          </p:nvPr>
        </p:nvSpPr>
        <p:spPr>
          <a:xfrm>
            <a:off x="323850" y="2133601"/>
            <a:ext cx="8229600" cy="3815680"/>
          </a:xfrm>
        </p:spPr>
        <p:txBody>
          <a:bodyPr>
            <a:normAutofit/>
          </a:bodyPr>
          <a:lstStyle/>
          <a:p>
            <a:pPr marL="342900" indent="-342900"/>
            <a:r>
              <a:rPr lang="cs-CZ" altLang="cs-CZ" sz="2400" dirty="0">
                <a:latin typeface="Cambria" panose="02040503050406030204" pitchFamily="18" charset="0"/>
              </a:rPr>
              <a:t>metody střednědobého prognózování</a:t>
            </a:r>
          </a:p>
          <a:p>
            <a:pPr marL="342900" indent="-342900"/>
            <a:endParaRPr lang="cs-CZ" altLang="cs-CZ" sz="2400" dirty="0">
              <a:latin typeface="Cambria" panose="02040503050406030204" pitchFamily="18" charset="0"/>
            </a:endParaRPr>
          </a:p>
          <a:p>
            <a:pPr marL="342900" indent="-342900"/>
            <a:r>
              <a:rPr lang="cs-CZ" altLang="cs-CZ" sz="2400" dirty="0">
                <a:latin typeface="Cambria" panose="02040503050406030204" pitchFamily="18" charset="0"/>
              </a:rPr>
              <a:t>rozpočtové postupy podporující víceleté rozpočtování</a:t>
            </a:r>
          </a:p>
          <a:p>
            <a:pPr marL="342900" indent="-342900"/>
            <a:endParaRPr lang="cs-CZ" altLang="cs-CZ" sz="2400" dirty="0">
              <a:latin typeface="Cambria" panose="02040503050406030204" pitchFamily="18" charset="0"/>
            </a:endParaRPr>
          </a:p>
          <a:p>
            <a:pPr marL="342900" indent="-342900"/>
            <a:r>
              <a:rPr lang="cs-CZ" altLang="cs-CZ" sz="2400" dirty="0">
                <a:latin typeface="Cambria" panose="02040503050406030204" pitchFamily="18" charset="0"/>
              </a:rPr>
              <a:t>výkonově orientované rozpočtování</a:t>
            </a:r>
          </a:p>
        </p:txBody>
      </p:sp>
    </p:spTree>
    <p:extLst>
      <p:ext uri="{BB962C8B-B14F-4D97-AF65-F5344CB8AC3E}">
        <p14:creationId xmlns:p14="http://schemas.microsoft.com/office/powerpoint/2010/main" val="3734839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střednědobého prognózování </a:t>
            </a:r>
          </a:p>
        </p:txBody>
      </p:sp>
      <p:sp>
        <p:nvSpPr>
          <p:cNvPr id="123907" name="Rectangle 3"/>
          <p:cNvSpPr>
            <a:spLocks noGrp="1"/>
          </p:cNvSpPr>
          <p:nvPr>
            <p:ph type="body" idx="4294967295"/>
          </p:nvPr>
        </p:nvSpPr>
        <p:spPr>
          <a:xfrm>
            <a:off x="301625" y="2211388"/>
            <a:ext cx="8534400" cy="3911600"/>
          </a:xfrm>
        </p:spPr>
        <p:txBody>
          <a:bodyPr/>
          <a:lstStyle/>
          <a:p>
            <a:pPr marL="514350" indent="-514350">
              <a:lnSpc>
                <a:spcPct val="90000"/>
              </a:lnSpc>
              <a:buFont typeface="+mj-lt"/>
              <a:buAutoNum type="arabicPeriod"/>
            </a:pPr>
            <a:r>
              <a:rPr lang="cs-CZ" altLang="cs-CZ" dirty="0">
                <a:latin typeface="Cambria" panose="02040503050406030204" pitchFamily="18" charset="0"/>
              </a:rPr>
              <a:t>expertní metoda</a:t>
            </a:r>
          </a:p>
          <a:p>
            <a:pPr marL="514350" indent="-514350">
              <a:lnSpc>
                <a:spcPct val="90000"/>
              </a:lnSpc>
              <a:buFont typeface="+mj-lt"/>
              <a:buAutoNum type="arabicPeriod"/>
            </a:pPr>
            <a:r>
              <a:rPr lang="cs-CZ" altLang="cs-CZ" dirty="0">
                <a:latin typeface="Cambria" panose="02040503050406030204" pitchFamily="18" charset="0"/>
              </a:rPr>
              <a:t>techniky časových řad</a:t>
            </a:r>
          </a:p>
          <a:p>
            <a:pPr marL="514350" indent="-514350">
              <a:lnSpc>
                <a:spcPct val="90000"/>
              </a:lnSpc>
              <a:buFont typeface="+mj-lt"/>
              <a:buAutoNum type="arabicPeriod"/>
            </a:pPr>
            <a:r>
              <a:rPr lang="cs-CZ" altLang="cs-CZ" dirty="0">
                <a:latin typeface="Cambria" panose="02040503050406030204" pitchFamily="18" charset="0"/>
              </a:rPr>
              <a:t>deterministické techniky</a:t>
            </a:r>
          </a:p>
          <a:p>
            <a:pPr marL="514350" indent="-514350">
              <a:lnSpc>
                <a:spcPct val="90000"/>
              </a:lnSpc>
              <a:buFont typeface="+mj-lt"/>
              <a:buAutoNum type="arabicPeriod"/>
            </a:pPr>
            <a:r>
              <a:rPr lang="cs-CZ" altLang="cs-CZ" dirty="0">
                <a:latin typeface="Cambria" panose="02040503050406030204" pitchFamily="18" charset="0"/>
              </a:rPr>
              <a:t>ekonometrické prognózování</a:t>
            </a:r>
          </a:p>
          <a:p>
            <a:pPr marL="342900" indent="-342900">
              <a:lnSpc>
                <a:spcPct val="90000"/>
              </a:lnSpc>
              <a:buFont typeface="Wingdings 2" pitchFamily="18" charset="2"/>
              <a:buNone/>
            </a:pPr>
            <a:endParaRPr lang="cs-CZ" altLang="cs-CZ" sz="1700" dirty="0">
              <a:latin typeface="Cambria" panose="02040503050406030204" pitchFamily="18" charset="0"/>
            </a:endParaRPr>
          </a:p>
        </p:txBody>
      </p:sp>
    </p:spTree>
    <p:extLst>
      <p:ext uri="{BB962C8B-B14F-4D97-AF65-F5344CB8AC3E}">
        <p14:creationId xmlns:p14="http://schemas.microsoft.com/office/powerpoint/2010/main" val="9846055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se liší :</a:t>
            </a:r>
          </a:p>
        </p:txBody>
      </p:sp>
      <p:sp>
        <p:nvSpPr>
          <p:cNvPr id="125955" name="Rectangle 3"/>
          <p:cNvSpPr>
            <a:spLocks noGrp="1"/>
          </p:cNvSpPr>
          <p:nvPr>
            <p:ph type="body" idx="4294967295"/>
          </p:nvPr>
        </p:nvSpPr>
        <p:spPr>
          <a:xfrm>
            <a:off x="301625" y="2138363"/>
            <a:ext cx="8534400" cy="3984625"/>
          </a:xfrm>
        </p:spPr>
        <p:txBody>
          <a:bodyPr/>
          <a:lstStyle/>
          <a:p>
            <a:pPr>
              <a:buClr>
                <a:schemeClr val="tx1"/>
              </a:buClr>
            </a:pPr>
            <a:r>
              <a:rPr lang="cs-CZ" altLang="cs-CZ" dirty="0">
                <a:latin typeface="Cambria" panose="02040503050406030204" pitchFamily="18" charset="0"/>
              </a:rPr>
              <a:t>komplexnost, </a:t>
            </a:r>
          </a:p>
          <a:p>
            <a:pPr>
              <a:buClr>
                <a:schemeClr val="tx1"/>
              </a:buClr>
            </a:pPr>
            <a:r>
              <a:rPr lang="cs-CZ" altLang="cs-CZ" dirty="0">
                <a:latin typeface="Cambria" panose="02040503050406030204" pitchFamily="18" charset="0"/>
              </a:rPr>
              <a:t>nákladnost, </a:t>
            </a:r>
          </a:p>
          <a:p>
            <a:pPr>
              <a:buClr>
                <a:schemeClr val="tx1"/>
              </a:buClr>
            </a:pPr>
            <a:r>
              <a:rPr lang="cs-CZ" altLang="cs-CZ" dirty="0">
                <a:latin typeface="Cambria" panose="02040503050406030204" pitchFamily="18" charset="0"/>
              </a:rPr>
              <a:t>kvalita a přesnost informací.</a:t>
            </a:r>
          </a:p>
        </p:txBody>
      </p:sp>
    </p:spTree>
    <p:extLst>
      <p:ext uri="{BB962C8B-B14F-4D97-AF65-F5344CB8AC3E}">
        <p14:creationId xmlns:p14="http://schemas.microsoft.com/office/powerpoint/2010/main" val="3493974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6979" name="Rectangle 3"/>
          <p:cNvSpPr>
            <a:spLocks noGrp="1"/>
          </p:cNvSpPr>
          <p:nvPr>
            <p:ph type="body" idx="4294967295"/>
          </p:nvPr>
        </p:nvSpPr>
        <p:spPr>
          <a:xfrm>
            <a:off x="467544" y="2060848"/>
            <a:ext cx="8497069" cy="4176440"/>
          </a:xfrm>
        </p:spPr>
        <p:txBody>
          <a:bodyPr/>
          <a:lstStyle/>
          <a:p>
            <a:pPr marL="342900" indent="-342900"/>
            <a:r>
              <a:rPr lang="cs-CZ" altLang="cs-CZ" sz="2300" dirty="0">
                <a:latin typeface="Cambria" panose="02040503050406030204" pitchFamily="18" charset="0"/>
              </a:rPr>
              <a:t>Odhady příjmů a výdajů tvoří expert, popř. tým expertů</a:t>
            </a:r>
            <a:endParaRPr lang="cs-CZ" altLang="cs-CZ" sz="900" dirty="0">
              <a:latin typeface="Cambria" panose="02040503050406030204" pitchFamily="18" charset="0"/>
            </a:endParaRPr>
          </a:p>
          <a:p>
            <a:pPr marL="669925" lvl="1" indent="-325438"/>
            <a:r>
              <a:rPr lang="cs-CZ" altLang="cs-CZ" sz="2000" dirty="0">
                <a:latin typeface="Cambria" panose="02040503050406030204" pitchFamily="18" charset="0"/>
              </a:rPr>
              <a:t>Jeden expert</a:t>
            </a:r>
            <a:endParaRPr lang="cs-CZ" altLang="cs-CZ" sz="900" dirty="0">
              <a:latin typeface="Cambria" panose="02040503050406030204" pitchFamily="18" charset="0"/>
            </a:endParaRPr>
          </a:p>
          <a:p>
            <a:pPr marL="669925" lvl="1" indent="-325438"/>
            <a:r>
              <a:rPr lang="cs-CZ" altLang="cs-CZ" sz="2000" dirty="0">
                <a:latin typeface="Cambria" panose="02040503050406030204" pitchFamily="18" charset="0"/>
              </a:rPr>
              <a:t>Skupina expertů při panelové diskusi</a:t>
            </a:r>
          </a:p>
          <a:p>
            <a:pPr marL="669925" lvl="1" indent="-325438">
              <a:buFont typeface="Wingdings" pitchFamily="2" charset="2"/>
              <a:buNone/>
            </a:pPr>
            <a:endParaRPr lang="cs-CZ" altLang="cs-CZ" sz="1200" dirty="0">
              <a:latin typeface="Cambria" panose="02040503050406030204" pitchFamily="18" charset="0"/>
            </a:endParaRPr>
          </a:p>
        </p:txBody>
      </p:sp>
    </p:spTree>
    <p:extLst>
      <p:ext uri="{BB962C8B-B14F-4D97-AF65-F5344CB8AC3E}">
        <p14:creationId xmlns:p14="http://schemas.microsoft.com/office/powerpoint/2010/main" val="392686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9027" name="Rectangle 3"/>
          <p:cNvSpPr>
            <a:spLocks noGrp="1"/>
          </p:cNvSpPr>
          <p:nvPr>
            <p:ph type="body" idx="4294967295"/>
          </p:nvPr>
        </p:nvSpPr>
        <p:spPr/>
        <p:txBody>
          <a:bodyPr>
            <a:normAutofit/>
          </a:bodyPr>
          <a:lstStyle/>
          <a:p>
            <a:r>
              <a:rPr lang="cs-CZ" altLang="cs-CZ" sz="2400" dirty="0">
                <a:latin typeface="Cambria" panose="02040503050406030204" pitchFamily="18" charset="0"/>
              </a:rPr>
              <a:t>Výhoda: </a:t>
            </a:r>
            <a:endParaRPr lang="cs-CZ" altLang="cs-CZ" sz="1000" dirty="0">
              <a:latin typeface="Cambria" panose="02040503050406030204" pitchFamily="18" charset="0"/>
            </a:endParaRPr>
          </a:p>
          <a:p>
            <a:pPr lvl="1"/>
            <a:r>
              <a:rPr lang="cs-CZ" altLang="cs-CZ" sz="2400" dirty="0">
                <a:latin typeface="Cambria" panose="02040503050406030204" pitchFamily="18" charset="0"/>
              </a:rPr>
              <a:t>relativně nízká nákladnost a získané odhady mohou být stejně přesné jako při užití více komplexních modelů</a:t>
            </a:r>
          </a:p>
          <a:p>
            <a:pPr lvl="1">
              <a:buFont typeface="Wingdings" pitchFamily="2" charset="2"/>
              <a:buNone/>
            </a:pPr>
            <a:endParaRPr lang="cs-CZ" altLang="cs-CZ" sz="1050" dirty="0">
              <a:latin typeface="Cambria" panose="02040503050406030204" pitchFamily="18" charset="0"/>
            </a:endParaRPr>
          </a:p>
          <a:p>
            <a:pPr lvl="1"/>
            <a:r>
              <a:rPr lang="cs-CZ" altLang="cs-CZ" sz="2400" dirty="0">
                <a:latin typeface="Cambria" panose="02040503050406030204" pitchFamily="18" charset="0"/>
              </a:rPr>
              <a:t>volení zástupci obce vidí takovou projekci jako více reálnou a místní podnikatelé získají představu o ekonomických problémech, které obec řeší</a:t>
            </a:r>
          </a:p>
          <a:p>
            <a:pPr lvl="1">
              <a:buFont typeface="Wingdings" pitchFamily="2" charset="2"/>
              <a:buNone/>
            </a:pPr>
            <a:endParaRPr lang="cs-CZ" altLang="cs-CZ" sz="1400" dirty="0">
              <a:latin typeface="Cambria" panose="02040503050406030204" pitchFamily="18" charset="0"/>
            </a:endParaRPr>
          </a:p>
          <a:p>
            <a:endParaRPr lang="cs-CZ" altLang="cs-CZ" sz="3200" dirty="0">
              <a:latin typeface="Cambria" panose="02040503050406030204" pitchFamily="18" charset="0"/>
            </a:endParaRPr>
          </a:p>
        </p:txBody>
      </p:sp>
    </p:spTree>
    <p:extLst>
      <p:ext uri="{BB962C8B-B14F-4D97-AF65-F5344CB8AC3E}">
        <p14:creationId xmlns:p14="http://schemas.microsoft.com/office/powerpoint/2010/main" val="4033690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30051" name="Rectangle 3"/>
          <p:cNvSpPr>
            <a:spLocks noGrp="1"/>
          </p:cNvSpPr>
          <p:nvPr>
            <p:ph type="body" idx="4294967295"/>
          </p:nvPr>
        </p:nvSpPr>
        <p:spPr/>
        <p:txBody>
          <a:bodyPr>
            <a:normAutofit/>
          </a:bodyPr>
          <a:lstStyle/>
          <a:p>
            <a:r>
              <a:rPr lang="cs-CZ" altLang="cs-CZ" sz="2400" dirty="0">
                <a:latin typeface="Cambria" panose="02040503050406030204" pitchFamily="18" charset="0"/>
              </a:rPr>
              <a:t>Nevýhoda: </a:t>
            </a:r>
          </a:p>
          <a:p>
            <a:pPr lvl="1"/>
            <a:r>
              <a:rPr lang="cs-CZ" altLang="cs-CZ" sz="2400" dirty="0">
                <a:latin typeface="Cambria" panose="02040503050406030204" pitchFamily="18" charset="0"/>
              </a:rPr>
              <a:t>může být problematické určit, z jaké příčiny byly předpovědi přesné, či proč se experti ve svých odhadech mýlili </a:t>
            </a:r>
          </a:p>
          <a:p>
            <a:pPr lvl="1">
              <a:buFont typeface="Wingdings" pitchFamily="2" charset="2"/>
              <a:buNone/>
            </a:pPr>
            <a:endParaRPr lang="cs-CZ" altLang="cs-CZ" sz="1000" dirty="0">
              <a:latin typeface="Cambria" panose="02040503050406030204" pitchFamily="18" charset="0"/>
            </a:endParaRPr>
          </a:p>
          <a:p>
            <a:pPr lvl="1"/>
            <a:r>
              <a:rPr lang="cs-CZ" altLang="cs-CZ" sz="2400" dirty="0">
                <a:latin typeface="Cambria" panose="02040503050406030204" pitchFamily="18" charset="0"/>
              </a:rPr>
              <a:t>je problematické předvídat důsledky změn zapříčiněných vnějšími faktory</a:t>
            </a:r>
          </a:p>
          <a:p>
            <a:pPr lvl="1">
              <a:buFont typeface="Wingdings" pitchFamily="2" charset="2"/>
              <a:buNone/>
            </a:pPr>
            <a:endParaRPr lang="cs-CZ" altLang="cs-CZ" sz="1050" dirty="0">
              <a:latin typeface="Cambria" panose="02040503050406030204" pitchFamily="18" charset="0"/>
            </a:endParaRPr>
          </a:p>
          <a:p>
            <a:pPr lvl="1"/>
            <a:r>
              <a:rPr lang="cs-CZ" altLang="cs-CZ" sz="2400" dirty="0">
                <a:latin typeface="Cambria" panose="02040503050406030204" pitchFamily="18" charset="0"/>
              </a:rPr>
              <a:t>tato metoda je zpravidla méně přesná v dlouhodobějším časovém horizontu</a:t>
            </a:r>
          </a:p>
          <a:p>
            <a:pPr>
              <a:buFont typeface="Wingdings 2" pitchFamily="18" charset="2"/>
              <a:buNone/>
            </a:pPr>
            <a:endParaRPr lang="cs-CZ" altLang="cs-CZ" sz="3200" dirty="0">
              <a:latin typeface="Cambria" panose="02040503050406030204" pitchFamily="18" charset="0"/>
            </a:endParaRPr>
          </a:p>
        </p:txBody>
      </p:sp>
    </p:spTree>
    <p:extLst>
      <p:ext uri="{BB962C8B-B14F-4D97-AF65-F5344CB8AC3E}">
        <p14:creationId xmlns:p14="http://schemas.microsoft.com/office/powerpoint/2010/main" val="3501220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a:xfrm>
            <a:off x="467544" y="908720"/>
            <a:ext cx="8229600" cy="773832"/>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1075" name="Rectangle 3"/>
          <p:cNvSpPr>
            <a:spLocks noGrp="1"/>
          </p:cNvSpPr>
          <p:nvPr>
            <p:ph type="body" idx="4294967295"/>
          </p:nvPr>
        </p:nvSpPr>
        <p:spPr>
          <a:xfrm>
            <a:off x="467544" y="1772816"/>
            <a:ext cx="8425631" cy="4358109"/>
          </a:xfrm>
        </p:spPr>
        <p:txBody>
          <a:bodyPr>
            <a:normAutofit/>
          </a:bodyPr>
          <a:lstStyle/>
          <a:p>
            <a:pPr marL="342900" indent="-342900">
              <a:lnSpc>
                <a:spcPct val="90000"/>
              </a:lnSpc>
            </a:pPr>
            <a:r>
              <a:rPr lang="cs-CZ" altLang="cs-CZ" sz="2400" dirty="0">
                <a:latin typeface="Cambria" panose="02040503050406030204" pitchFamily="18" charset="0"/>
              </a:rPr>
              <a:t>Vychází z minulých hodnot P či V jako základny pro tvorbu odhadů. </a:t>
            </a:r>
          </a:p>
          <a:p>
            <a:pPr marL="669925" lvl="1" indent="-325438">
              <a:lnSpc>
                <a:spcPct val="90000"/>
              </a:lnSpc>
            </a:pPr>
            <a:r>
              <a:rPr lang="cs-CZ" altLang="cs-CZ" sz="2000" dirty="0">
                <a:latin typeface="Cambria" panose="02040503050406030204" pitchFamily="18" charset="0"/>
              </a:rPr>
              <a:t>Na základě analýzy minulého vývoje, se vytváří budoucí trend vývoje vybraných položek rozpočtu obce. </a:t>
            </a:r>
          </a:p>
          <a:p>
            <a:pPr marL="342900" indent="-342900">
              <a:lnSpc>
                <a:spcPct val="90000"/>
              </a:lnSpc>
            </a:pPr>
            <a:endParaRPr lang="cs-CZ" altLang="cs-CZ" sz="240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Jednotlivé metody se liší ve své komplexitě a požadavcích na používaná data. </a:t>
            </a:r>
          </a:p>
          <a:p>
            <a:pPr marL="342900" indent="-342900">
              <a:lnSpc>
                <a:spcPct val="90000"/>
              </a:lnSpc>
            </a:pPr>
            <a:endParaRPr lang="cs-CZ" altLang="cs-CZ" sz="240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Při jejich využívání jsou zpravidla ignorovány jiné faktory než faktor času. </a:t>
            </a:r>
          </a:p>
        </p:txBody>
      </p:sp>
    </p:spTree>
    <p:extLst>
      <p:ext uri="{BB962C8B-B14F-4D97-AF65-F5344CB8AC3E}">
        <p14:creationId xmlns:p14="http://schemas.microsoft.com/office/powerpoint/2010/main" val="227351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a:xfrm>
            <a:off x="395536" y="836712"/>
            <a:ext cx="8229600" cy="1066800"/>
          </a:xfrm>
        </p:spPr>
        <p:txBody>
          <a:bodyPr vert="horz" anchor="ctr">
            <a:noAutofit/>
          </a:bodyPr>
          <a:lstStyle/>
          <a:p>
            <a:r>
              <a:rPr lang="cs-CZ" altLang="cs-CZ" sz="2800">
                <a:latin typeface="Impact" panose="020B0806030902050204" pitchFamily="34" charset="0"/>
              </a:rPr>
              <a:t>Nabídkový systém veřejné správy</a:t>
            </a:r>
          </a:p>
        </p:txBody>
      </p:sp>
      <p:sp>
        <p:nvSpPr>
          <p:cNvPr id="76803" name="Rectangle 3"/>
          <p:cNvSpPr>
            <a:spLocks noGrp="1"/>
          </p:cNvSpPr>
          <p:nvPr>
            <p:ph idx="1"/>
          </p:nvPr>
        </p:nvSpPr>
        <p:spPr>
          <a:xfrm>
            <a:off x="387350" y="1844675"/>
            <a:ext cx="8445500" cy="4171950"/>
          </a:xfrm>
        </p:spPr>
        <p:txBody>
          <a:bodyPr/>
          <a:lstStyle/>
          <a:p>
            <a:pPr>
              <a:lnSpc>
                <a:spcPct val="90000"/>
              </a:lnSpc>
            </a:pPr>
            <a:r>
              <a:rPr lang="cs-CZ" altLang="cs-CZ" sz="2300" dirty="0">
                <a:latin typeface="Cambria" panose="02040503050406030204" pitchFamily="18" charset="0"/>
              </a:rPr>
              <a:t>nedostatečné zohlednění potřeby občana jako „zákazníka“ veřejné správy, jako plátce a uživatele veřejných statků a veřejných služeb </a:t>
            </a:r>
          </a:p>
          <a:p>
            <a:pPr>
              <a:lnSpc>
                <a:spcPct val="90000"/>
              </a:lnSpc>
            </a:pPr>
            <a:endParaRPr lang="cs-CZ" altLang="cs-CZ" sz="2300" dirty="0">
              <a:latin typeface="Cambria" panose="02040503050406030204" pitchFamily="18" charset="0"/>
            </a:endParaRPr>
          </a:p>
          <a:p>
            <a:pPr>
              <a:lnSpc>
                <a:spcPct val="90000"/>
              </a:lnSpc>
            </a:pPr>
            <a:r>
              <a:rPr lang="cs-CZ" altLang="cs-CZ" sz="2300" dirty="0">
                <a:latin typeface="Cambria" panose="02040503050406030204" pitchFamily="18" charset="0"/>
              </a:rPr>
              <a:t>veřejná správa jako „relativně autonomní“ systém bez ohledu na prověření skutečného účelu svých činností ve vztahu ke skutečným potřebám občanů.</a:t>
            </a:r>
          </a:p>
          <a:p>
            <a:pPr>
              <a:lnSpc>
                <a:spcPct val="90000"/>
              </a:lnSpc>
              <a:buFont typeface="Wingdings 2" pitchFamily="18" charset="2"/>
              <a:buNone/>
            </a:pPr>
            <a:r>
              <a:rPr lang="cs-CZ" altLang="cs-CZ" sz="2300" dirty="0">
                <a:latin typeface="Cambria" panose="02040503050406030204" pitchFamily="18" charset="0"/>
              </a:rPr>
              <a:t> </a:t>
            </a:r>
          </a:p>
          <a:p>
            <a:pPr>
              <a:lnSpc>
                <a:spcPct val="90000"/>
              </a:lnSpc>
            </a:pPr>
            <a:endParaRPr lang="cs-CZ" altLang="cs-CZ" sz="2300" dirty="0">
              <a:latin typeface="Cambria" panose="02040503050406030204" pitchFamily="18" charset="0"/>
            </a:endParaRPr>
          </a:p>
        </p:txBody>
      </p:sp>
    </p:spTree>
    <p:extLst>
      <p:ext uri="{BB962C8B-B14F-4D97-AF65-F5344CB8AC3E}">
        <p14:creationId xmlns:p14="http://schemas.microsoft.com/office/powerpoint/2010/main" val="27112599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a:xfrm>
            <a:off x="395536" y="836712"/>
            <a:ext cx="8229600" cy="701824"/>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3123" name="Rectangle 3"/>
          <p:cNvSpPr>
            <a:spLocks noGrp="1"/>
          </p:cNvSpPr>
          <p:nvPr>
            <p:ph type="body" idx="4294967295"/>
          </p:nvPr>
        </p:nvSpPr>
        <p:spPr>
          <a:xfrm>
            <a:off x="457200" y="1772816"/>
            <a:ext cx="8229600" cy="4801720"/>
          </a:xfrm>
        </p:spPr>
        <p:txBody>
          <a:bodyPr>
            <a:normAutofit/>
          </a:bodyPr>
          <a:lstStyle/>
          <a:p>
            <a:r>
              <a:rPr lang="cs-CZ" altLang="cs-CZ" dirty="0">
                <a:latin typeface="Cambria" panose="02040503050406030204" pitchFamily="18" charset="0"/>
              </a:rPr>
              <a:t>Výhoda: </a:t>
            </a:r>
          </a:p>
          <a:p>
            <a:pPr lvl="1">
              <a:buFont typeface="Wingdings" pitchFamily="2" charset="2"/>
              <a:buNone/>
            </a:pPr>
            <a:r>
              <a:rPr lang="cs-CZ" altLang="cs-CZ" sz="2400" dirty="0">
                <a:latin typeface="Cambria" panose="02040503050406030204" pitchFamily="18" charset="0"/>
                <a:sym typeface="Wingdings" pitchFamily="2" charset="2"/>
              </a:rPr>
              <a:t> </a:t>
            </a:r>
            <a:r>
              <a:rPr lang="cs-CZ" altLang="cs-CZ" sz="2400" dirty="0">
                <a:latin typeface="Cambria" panose="02040503050406030204" pitchFamily="18" charset="0"/>
              </a:rPr>
              <a:t>relativně snadno uchopitelné pro uživatele, mohou pomoci rychle vytvořit krátkodobé předpovědi. </a:t>
            </a:r>
          </a:p>
          <a:p>
            <a:pPr lvl="1">
              <a:buFont typeface="Wingdings" pitchFamily="2" charset="2"/>
              <a:buNone/>
            </a:pPr>
            <a:r>
              <a:rPr lang="cs-CZ" altLang="cs-CZ" sz="2400" dirty="0">
                <a:latin typeface="Cambria" panose="02040503050406030204" pitchFamily="18" charset="0"/>
                <a:sym typeface="Wingdings" pitchFamily="2" charset="2"/>
              </a:rPr>
              <a:t> n</a:t>
            </a:r>
            <a:r>
              <a:rPr lang="cs-CZ" altLang="cs-CZ" sz="2400" dirty="0">
                <a:latin typeface="Cambria" panose="02040503050406030204" pitchFamily="18" charset="0"/>
              </a:rPr>
              <a:t>epředpoví však změnu trendu </a:t>
            </a:r>
            <a:r>
              <a:rPr lang="cs-CZ" altLang="cs-CZ" sz="2400" dirty="0">
                <a:latin typeface="Cambria" panose="02040503050406030204" pitchFamily="18" charset="0"/>
                <a:sym typeface="Wingdings" pitchFamily="2" charset="2"/>
              </a:rPr>
              <a:t> </a:t>
            </a:r>
            <a:r>
              <a:rPr lang="cs-CZ" altLang="cs-CZ" sz="2400" dirty="0">
                <a:latin typeface="Cambria" panose="02040503050406030204" pitchFamily="18" charset="0"/>
              </a:rPr>
              <a:t>neberou v úvahu změny v místní ekonomice. </a:t>
            </a:r>
          </a:p>
          <a:p>
            <a:r>
              <a:rPr lang="cs-CZ" altLang="cs-CZ" dirty="0">
                <a:latin typeface="Cambria" panose="02040503050406030204" pitchFamily="18" charset="0"/>
              </a:rPr>
              <a:t>Komplexnější metody jsou často značně náročné na používaná data (např. ARIMA model). </a:t>
            </a:r>
          </a:p>
          <a:p>
            <a:r>
              <a:rPr lang="cs-CZ" altLang="cs-CZ" dirty="0">
                <a:latin typeface="Cambria" panose="02040503050406030204" pitchFamily="18" charset="0"/>
              </a:rPr>
              <a:t>Nevýhoda: </a:t>
            </a:r>
          </a:p>
          <a:p>
            <a:pPr lvl="1"/>
            <a:r>
              <a:rPr lang="cs-CZ" altLang="cs-CZ" sz="2400" dirty="0">
                <a:latin typeface="Cambria" panose="02040503050406030204" pitchFamily="18" charset="0"/>
              </a:rPr>
              <a:t>neschopnost zohlednit účinky ekonomických a politických změn.</a:t>
            </a:r>
            <a:endParaRPr lang="cs-CZ" altLang="cs-CZ" sz="2800" dirty="0">
              <a:latin typeface="Cambria" panose="02040503050406030204" pitchFamily="18" charset="0"/>
            </a:endParaRPr>
          </a:p>
        </p:txBody>
      </p:sp>
    </p:spTree>
    <p:extLst>
      <p:ext uri="{BB962C8B-B14F-4D97-AF65-F5344CB8AC3E}">
        <p14:creationId xmlns:p14="http://schemas.microsoft.com/office/powerpoint/2010/main" val="28798857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idx="4294967295"/>
          </p:nvPr>
        </p:nvSpPr>
        <p:spPr>
          <a:xfrm>
            <a:off x="323528" y="476672"/>
            <a:ext cx="8534400" cy="823913"/>
          </a:xfrm>
        </p:spPr>
        <p:txBody>
          <a:bodyPr vert="horz" anchor="ctr">
            <a:noAutofit/>
          </a:bodyPr>
          <a:lstStyle/>
          <a:p>
            <a:pPr fontAlgn="base">
              <a:spcAft>
                <a:spcPct val="0"/>
              </a:spcAft>
            </a:pPr>
            <a:r>
              <a:rPr lang="cs-CZ" altLang="cs-CZ" sz="2800" dirty="0">
                <a:latin typeface="Impact" panose="020B0806030902050204" pitchFamily="34" charset="0"/>
              </a:rPr>
              <a:t>Deterministické techniky</a:t>
            </a:r>
          </a:p>
        </p:txBody>
      </p:sp>
      <p:sp>
        <p:nvSpPr>
          <p:cNvPr id="134147" name="Rectangle 3"/>
          <p:cNvSpPr>
            <a:spLocks noGrp="1"/>
          </p:cNvSpPr>
          <p:nvPr>
            <p:ph type="body" idx="4294967295"/>
          </p:nvPr>
        </p:nvSpPr>
        <p:spPr>
          <a:xfrm>
            <a:off x="251520" y="1340768"/>
            <a:ext cx="8784976" cy="4968552"/>
          </a:xfrm>
        </p:spPr>
        <p:txBody>
          <a:bodyPr>
            <a:noAutofit/>
          </a:bodyPr>
          <a:lstStyle/>
          <a:p>
            <a:pPr marL="342900" indent="-342900">
              <a:lnSpc>
                <a:spcPct val="90000"/>
              </a:lnSpc>
            </a:pPr>
            <a:r>
              <a:rPr lang="cs-CZ" altLang="cs-CZ" sz="2400" dirty="0">
                <a:latin typeface="Cambria" panose="02040503050406030204" pitchFamily="18" charset="0"/>
              </a:rPr>
              <a:t>Vychází ze znalosti vztahů mezi jevy, které ovlivňují výši P či V obce</a:t>
            </a:r>
          </a:p>
          <a:p>
            <a:pPr marL="669925" lvl="1" indent="-325438">
              <a:lnSpc>
                <a:spcPct val="90000"/>
              </a:lnSpc>
            </a:pPr>
            <a:r>
              <a:rPr lang="cs-CZ" altLang="cs-CZ" sz="2000" dirty="0">
                <a:latin typeface="Cambria" panose="02040503050406030204" pitchFamily="18" charset="0"/>
              </a:rPr>
              <a:t>předpovědi vývoje a odhad dopadů na P a V rozpočtu </a:t>
            </a:r>
          </a:p>
          <a:p>
            <a:pPr marL="669925" lvl="1" indent="-325438">
              <a:lnSpc>
                <a:spcPct val="90000"/>
              </a:lnSpc>
            </a:pPr>
            <a:r>
              <a:rPr lang="cs-CZ" altLang="cs-CZ" sz="2000" dirty="0">
                <a:latin typeface="Cambria" panose="02040503050406030204" pitchFamily="18" charset="0"/>
              </a:rPr>
              <a:t>i několik proměnných</a:t>
            </a:r>
          </a:p>
          <a:p>
            <a:pPr marL="669925" lvl="1" indent="-325438">
              <a:lnSpc>
                <a:spcPct val="90000"/>
              </a:lnSpc>
              <a:buFont typeface="Wingdings" pitchFamily="2"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Předpoklad úrovně zabezpečované služby a předpoklad kombinace zdrojů k zabezpečení jednotky služby </a:t>
            </a:r>
          </a:p>
          <a:p>
            <a:pPr marL="669925" lvl="1" indent="-325438">
              <a:lnSpc>
                <a:spcPct val="90000"/>
              </a:lnSpc>
            </a:pPr>
            <a:r>
              <a:rPr lang="cs-CZ" altLang="cs-CZ" sz="2000" dirty="0">
                <a:latin typeface="Cambria" panose="02040503050406030204" pitchFamily="18" charset="0"/>
              </a:rPr>
              <a:t>někdy je namístě se nezabývat průměrnými hodnotami, ale hodnotami mezními. </a:t>
            </a:r>
          </a:p>
          <a:p>
            <a:pPr marL="669925" lvl="1" indent="-325438">
              <a:lnSpc>
                <a:spcPct val="90000"/>
              </a:lnSpc>
              <a:buFont typeface="Wingdings" pitchFamily="2"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Vhodné zejména pro předpovědi výše výdajů</a:t>
            </a:r>
          </a:p>
          <a:p>
            <a:pPr marL="342900" indent="-342900">
              <a:lnSpc>
                <a:spcPct val="90000"/>
              </a:lnSpc>
              <a:buFont typeface="Wingdings 2" pitchFamily="18"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Tvůrci předpovědí by měli důkladně zkoumat předpoklady, z kterých předpověď vychází. </a:t>
            </a:r>
          </a:p>
        </p:txBody>
      </p:sp>
    </p:spTree>
    <p:extLst>
      <p:ext uri="{BB962C8B-B14F-4D97-AF65-F5344CB8AC3E}">
        <p14:creationId xmlns:p14="http://schemas.microsoft.com/office/powerpoint/2010/main" val="1556572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idx="4294967295"/>
          </p:nvPr>
        </p:nvSpPr>
        <p:spPr>
          <a:xfrm>
            <a:off x="395536" y="404664"/>
            <a:ext cx="8229600" cy="936625"/>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6195" name="Rectangle 3"/>
          <p:cNvSpPr>
            <a:spLocks noGrp="1"/>
          </p:cNvSpPr>
          <p:nvPr>
            <p:ph type="body" idx="4294967295"/>
          </p:nvPr>
        </p:nvSpPr>
        <p:spPr>
          <a:xfrm>
            <a:off x="323850" y="1700213"/>
            <a:ext cx="8281988" cy="4357687"/>
          </a:xfrm>
        </p:spPr>
        <p:txBody>
          <a:bodyPr>
            <a:normAutofit/>
          </a:bodyPr>
          <a:lstStyle/>
          <a:p>
            <a:pPr marL="342900" indent="-342900">
              <a:lnSpc>
                <a:spcPct val="80000"/>
              </a:lnSpc>
            </a:pPr>
            <a:r>
              <a:rPr lang="cs-CZ" altLang="cs-CZ" dirty="0">
                <a:latin typeface="Cambria" panose="02040503050406030204" pitchFamily="18" charset="0"/>
              </a:rPr>
              <a:t>Model je založen na projekcích vztahů mezi chováním různých veličin. </a:t>
            </a:r>
          </a:p>
          <a:p>
            <a:pPr marL="342900" indent="-342900">
              <a:lnSpc>
                <a:spcPct val="80000"/>
              </a:lnSpc>
            </a:pPr>
            <a:endParaRPr lang="cs-CZ" altLang="cs-CZ" dirty="0">
              <a:latin typeface="Cambria" panose="02040503050406030204" pitchFamily="18" charset="0"/>
            </a:endParaRPr>
          </a:p>
          <a:p>
            <a:pPr marL="342900" indent="-342900">
              <a:lnSpc>
                <a:spcPct val="80000"/>
              </a:lnSpc>
            </a:pPr>
            <a:r>
              <a:rPr lang="cs-CZ" altLang="cs-CZ" dirty="0">
                <a:latin typeface="Cambria" panose="02040503050406030204" pitchFamily="18" charset="0"/>
              </a:rPr>
              <a:t>Pracuje s proměnnými, které ovlivňují výši P a V a vyjadřuje dopady jejich změn. </a:t>
            </a:r>
          </a:p>
          <a:p>
            <a:pPr marL="342900" indent="-342900">
              <a:lnSpc>
                <a:spcPct val="80000"/>
              </a:lnSpc>
            </a:pPr>
            <a:endParaRPr lang="cs-CZ" altLang="cs-CZ" dirty="0">
              <a:latin typeface="Cambria" panose="02040503050406030204" pitchFamily="18" charset="0"/>
            </a:endParaRPr>
          </a:p>
          <a:p>
            <a:pPr marL="342900" indent="-342900">
              <a:lnSpc>
                <a:spcPct val="80000"/>
              </a:lnSpc>
            </a:pPr>
            <a:r>
              <a:rPr lang="cs-CZ" altLang="cs-CZ" dirty="0">
                <a:latin typeface="Cambria" panose="02040503050406030204" pitchFamily="18" charset="0"/>
              </a:rPr>
              <a:t>Odvozuje se z teoretických předpokladů, a proto je možné při předpovědi hodnotit jejich vhodnost či selhání a poznat jejich příčiny. </a:t>
            </a:r>
          </a:p>
          <a:p>
            <a:pPr marL="342900" indent="-342900">
              <a:lnSpc>
                <a:spcPct val="80000"/>
              </a:lnSpc>
              <a:buFont typeface="Wingdings 2" pitchFamily="18" charset="2"/>
              <a:buNone/>
            </a:pPr>
            <a:endParaRPr lang="cs-CZ" altLang="cs-CZ" sz="1100" dirty="0">
              <a:latin typeface="Cambria" panose="02040503050406030204" pitchFamily="18" charset="0"/>
            </a:endParaRPr>
          </a:p>
        </p:txBody>
      </p:sp>
    </p:spTree>
    <p:extLst>
      <p:ext uri="{BB962C8B-B14F-4D97-AF65-F5344CB8AC3E}">
        <p14:creationId xmlns:p14="http://schemas.microsoft.com/office/powerpoint/2010/main" val="22000570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idx="4294967295"/>
          </p:nvPr>
        </p:nvSpPr>
        <p:spPr>
          <a:xfrm>
            <a:off x="395536" y="47667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8243" name="Rectangle 3"/>
          <p:cNvSpPr>
            <a:spLocks noGrp="1"/>
          </p:cNvSpPr>
          <p:nvPr>
            <p:ph type="body" idx="4294967295"/>
          </p:nvPr>
        </p:nvSpPr>
        <p:spPr>
          <a:xfrm>
            <a:off x="179388" y="1600200"/>
            <a:ext cx="8507412" cy="4525963"/>
          </a:xfrm>
        </p:spPr>
        <p:txBody>
          <a:bodyPr>
            <a:noAutofit/>
          </a:bodyPr>
          <a:lstStyle/>
          <a:p>
            <a:pPr>
              <a:lnSpc>
                <a:spcPct val="90000"/>
              </a:lnSpc>
            </a:pPr>
            <a:r>
              <a:rPr lang="cs-CZ" altLang="cs-CZ" dirty="0">
                <a:latin typeface="Cambria" panose="02040503050406030204" pitchFamily="18" charset="0"/>
              </a:rPr>
              <a:t>Metoda regresní analýzy - kroky:</a:t>
            </a:r>
          </a:p>
          <a:p>
            <a:pPr lvl="1">
              <a:lnSpc>
                <a:spcPct val="90000"/>
              </a:lnSpc>
            </a:pPr>
            <a:r>
              <a:rPr lang="cs-CZ" altLang="cs-CZ" sz="2400" dirty="0">
                <a:latin typeface="Cambria" panose="02040503050406030204" pitchFamily="18" charset="0"/>
              </a:rPr>
              <a:t>Určit pro danou položku příjmů či výdajů, které proměnné jsou vhodné proto, aby byly zvoleny za nezávislou (příčinnou) proměnnou. </a:t>
            </a:r>
          </a:p>
          <a:p>
            <a:pPr lvl="1">
              <a:lnSpc>
                <a:spcPct val="90000"/>
              </a:lnSpc>
            </a:pPr>
            <a:r>
              <a:rPr lang="cs-CZ" altLang="cs-CZ" sz="2400" dirty="0">
                <a:latin typeface="Cambria" panose="02040503050406030204" pitchFamily="18" charset="0"/>
              </a:rPr>
              <a:t>Získat historická data.</a:t>
            </a:r>
          </a:p>
          <a:p>
            <a:pPr lvl="1">
              <a:lnSpc>
                <a:spcPct val="90000"/>
              </a:lnSpc>
            </a:pPr>
            <a:r>
              <a:rPr lang="cs-CZ" altLang="cs-CZ" sz="2400" dirty="0">
                <a:latin typeface="Cambria" panose="02040503050406030204" pitchFamily="18" charset="0"/>
              </a:rPr>
              <a:t>Odhadnout statistický vztah mezi závisle proměnnou a nezávisle proměnnou.</a:t>
            </a:r>
          </a:p>
          <a:p>
            <a:pPr lvl="1">
              <a:lnSpc>
                <a:spcPct val="90000"/>
              </a:lnSpc>
            </a:pPr>
            <a:r>
              <a:rPr lang="cs-CZ" altLang="cs-CZ" sz="2400" dirty="0">
                <a:latin typeface="Cambria" panose="02040503050406030204" pitchFamily="18" charset="0"/>
              </a:rPr>
              <a:t>Získat předpověď vývoje nezávisle proměnné.</a:t>
            </a:r>
          </a:p>
          <a:p>
            <a:pPr lvl="1">
              <a:lnSpc>
                <a:spcPct val="90000"/>
              </a:lnSpc>
            </a:pPr>
            <a:r>
              <a:rPr lang="cs-CZ" altLang="cs-CZ" sz="2400" dirty="0">
                <a:latin typeface="Cambria" panose="02040503050406030204" pitchFamily="18" charset="0"/>
              </a:rPr>
              <a:t>Vložit tyto předpokládané hodnoty do regresní analýzy a pomocí ní získat odhady požadovaných položek příjmů či výdajů.</a:t>
            </a:r>
          </a:p>
          <a:p>
            <a:pPr lvl="1">
              <a:lnSpc>
                <a:spcPct val="90000"/>
              </a:lnSpc>
              <a:buFont typeface="Wingdings" pitchFamily="2" charset="2"/>
              <a:buNone/>
            </a:pPr>
            <a:endParaRPr lang="cs-CZ" altLang="cs-CZ" sz="1400" dirty="0">
              <a:latin typeface="Cambria" panose="02040503050406030204" pitchFamily="18" charset="0"/>
            </a:endParaRPr>
          </a:p>
          <a:p>
            <a:pPr>
              <a:lnSpc>
                <a:spcPct val="90000"/>
              </a:lnSpc>
            </a:pPr>
            <a:r>
              <a:rPr lang="cs-CZ" altLang="cs-CZ" dirty="0">
                <a:latin typeface="Cambria" panose="02040503050406030204" pitchFamily="18" charset="0"/>
              </a:rPr>
              <a:t>Metoda je vhodná zejména pro předpovědi výše příjmů.</a:t>
            </a:r>
          </a:p>
        </p:txBody>
      </p:sp>
    </p:spTree>
    <p:extLst>
      <p:ext uri="{BB962C8B-B14F-4D97-AF65-F5344CB8AC3E}">
        <p14:creationId xmlns:p14="http://schemas.microsoft.com/office/powerpoint/2010/main" val="3487325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a:xfrm>
            <a:off x="467544" y="620688"/>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9267" name="Rectangle 3"/>
          <p:cNvSpPr>
            <a:spLocks noGrp="1"/>
          </p:cNvSpPr>
          <p:nvPr>
            <p:ph type="body" idx="4294967295"/>
          </p:nvPr>
        </p:nvSpPr>
        <p:spPr>
          <a:xfrm>
            <a:off x="395536" y="1772816"/>
            <a:ext cx="8352928" cy="4325112"/>
          </a:xfrm>
        </p:spPr>
        <p:txBody>
          <a:bodyPr>
            <a:noAutofit/>
          </a:bodyPr>
          <a:lstStyle/>
          <a:p>
            <a:r>
              <a:rPr lang="cs-CZ" altLang="cs-CZ" dirty="0">
                <a:latin typeface="Cambria" panose="02040503050406030204" pitchFamily="18" charset="0"/>
              </a:rPr>
              <a:t>Výhoda: </a:t>
            </a:r>
          </a:p>
          <a:p>
            <a:pPr lvl="1"/>
            <a:r>
              <a:rPr lang="cs-CZ" altLang="cs-CZ" dirty="0">
                <a:latin typeface="Cambria" panose="02040503050406030204" pitchFamily="18" charset="0"/>
              </a:rPr>
              <a:t>umožňuje definovat několik nezávisle proměnných, které predikci ovlivňují, a odhady provádět např. za předpokladu, že se mění pouze jedna z nich a ostatní zůstávají konstantní. </a:t>
            </a:r>
          </a:p>
          <a:p>
            <a:pPr lvl="1"/>
            <a:r>
              <a:rPr lang="cs-CZ" altLang="cs-CZ" dirty="0">
                <a:latin typeface="Cambria" panose="02040503050406030204" pitchFamily="18" charset="0"/>
              </a:rPr>
              <a:t>umožňuje určit, zda je pozorovaná závislost mezi proměnnými ve skutečnosti statisticky významná. </a:t>
            </a:r>
          </a:p>
          <a:p>
            <a:pPr lvl="1"/>
            <a:r>
              <a:rPr lang="cs-CZ" altLang="cs-CZ" dirty="0">
                <a:latin typeface="Cambria" panose="02040503050406030204" pitchFamily="18" charset="0"/>
              </a:rPr>
              <a:t>umožňuje rozhodnout, zda je vazba mezi proměnnými dostatečně stabilní, aby bylo možné provést odhady místních příjmů. </a:t>
            </a:r>
          </a:p>
          <a:p>
            <a:pPr lvl="1">
              <a:buFont typeface="Wingdings" pitchFamily="2" charset="2"/>
              <a:buNone/>
            </a:pPr>
            <a:endParaRPr lang="cs-CZ" altLang="cs-CZ" sz="1600" dirty="0">
              <a:latin typeface="Cambria" panose="02040503050406030204" pitchFamily="18" charset="0"/>
            </a:endParaRPr>
          </a:p>
        </p:txBody>
      </p:sp>
    </p:spTree>
    <p:extLst>
      <p:ext uri="{BB962C8B-B14F-4D97-AF65-F5344CB8AC3E}">
        <p14:creationId xmlns:p14="http://schemas.microsoft.com/office/powerpoint/2010/main" val="28681897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title" idx="4294967295"/>
          </p:nvPr>
        </p:nvSpPr>
        <p:spPr>
          <a:xfrm>
            <a:off x="395536" y="692696"/>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40291" name="Rectangle 3"/>
          <p:cNvSpPr>
            <a:spLocks noGrp="1"/>
          </p:cNvSpPr>
          <p:nvPr>
            <p:ph type="body" idx="4294967295"/>
          </p:nvPr>
        </p:nvSpPr>
        <p:spPr>
          <a:xfrm>
            <a:off x="250825" y="1600200"/>
            <a:ext cx="8435975" cy="4997450"/>
          </a:xfrm>
        </p:spPr>
        <p:txBody>
          <a:bodyPr>
            <a:normAutofit/>
          </a:bodyPr>
          <a:lstStyle/>
          <a:p>
            <a:pPr>
              <a:lnSpc>
                <a:spcPct val="90000"/>
              </a:lnSpc>
            </a:pPr>
            <a:r>
              <a:rPr lang="cs-CZ" altLang="cs-CZ" dirty="0">
                <a:latin typeface="Cambria" panose="02040503050406030204" pitchFamily="18" charset="0"/>
              </a:rPr>
              <a:t>Je třeba zvažovat řadu faktorů, které mohou mít vliv na výsledky analýzy. Při práci s daty je třeba zhodnotit podmínky, ze kterých hodnoty vychází a neměnit metodiku jejich sběru.</a:t>
            </a:r>
            <a:r>
              <a:rPr lang="cs-CZ" altLang="cs-CZ" sz="3600" dirty="0">
                <a:latin typeface="Cambria" panose="02040503050406030204" pitchFamily="18" charset="0"/>
              </a:rPr>
              <a:t> </a:t>
            </a:r>
          </a:p>
          <a:p>
            <a:pPr>
              <a:lnSpc>
                <a:spcPct val="90000"/>
              </a:lnSpc>
            </a:pPr>
            <a:endParaRPr lang="cs-CZ" altLang="cs-CZ" sz="3200" dirty="0">
              <a:latin typeface="Cambria" panose="02040503050406030204" pitchFamily="18" charset="0"/>
            </a:endParaRPr>
          </a:p>
          <a:p>
            <a:pPr>
              <a:lnSpc>
                <a:spcPct val="90000"/>
              </a:lnSpc>
            </a:pPr>
            <a:r>
              <a:rPr lang="cs-CZ" altLang="cs-CZ" sz="3200" dirty="0">
                <a:latin typeface="Cambria" panose="02040503050406030204" pitchFamily="18" charset="0"/>
              </a:rPr>
              <a:t>Nevýhoda:</a:t>
            </a:r>
          </a:p>
          <a:p>
            <a:pPr lvl="1">
              <a:lnSpc>
                <a:spcPct val="90000"/>
              </a:lnSpc>
            </a:pPr>
            <a:r>
              <a:rPr lang="cs-CZ" altLang="cs-CZ" sz="2800" dirty="0">
                <a:latin typeface="Cambria" panose="02040503050406030204" pitchFamily="18" charset="0"/>
              </a:rPr>
              <a:t>Problematické předvídání budoucího vývoje nezávislé proměnné. Chyba v tomto kroku ovlivní výsledek celého procesu. </a:t>
            </a:r>
          </a:p>
          <a:p>
            <a:pPr lvl="1">
              <a:lnSpc>
                <a:spcPct val="90000"/>
              </a:lnSpc>
            </a:pPr>
            <a:r>
              <a:rPr lang="cs-CZ" altLang="cs-CZ" sz="2800" dirty="0">
                <a:latin typeface="Cambria" panose="02040503050406030204" pitchFamily="18" charset="0"/>
              </a:rPr>
              <a:t>Nákladnost.</a:t>
            </a:r>
          </a:p>
          <a:p>
            <a:pPr>
              <a:lnSpc>
                <a:spcPct val="90000"/>
              </a:lnSpc>
            </a:pPr>
            <a:endParaRPr lang="cs-CZ" altLang="cs-CZ" sz="3600" dirty="0">
              <a:latin typeface="Cambria" panose="02040503050406030204" pitchFamily="18" charset="0"/>
            </a:endParaRPr>
          </a:p>
        </p:txBody>
      </p:sp>
    </p:spTree>
    <p:extLst>
      <p:ext uri="{BB962C8B-B14F-4D97-AF65-F5344CB8AC3E}">
        <p14:creationId xmlns:p14="http://schemas.microsoft.com/office/powerpoint/2010/main" val="5973383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Grp="1"/>
          </p:cNvSpPr>
          <p:nvPr>
            <p:ph type="title"/>
          </p:nvPr>
        </p:nvSpPr>
        <p:spPr>
          <a:xfrm>
            <a:off x="683568" y="3356992"/>
            <a:ext cx="7772400" cy="1470025"/>
          </a:xfrm>
        </p:spPr>
        <p:txBody>
          <a:bodyPr vert="horz" anchor="ctr">
            <a:noAutofit/>
          </a:bodyPr>
          <a:lstStyle/>
          <a:p>
            <a:pPr algn="ctr" fontAlgn="base">
              <a:spcAft>
                <a:spcPct val="0"/>
              </a:spcAft>
            </a:pPr>
            <a:r>
              <a:rPr lang="cs-CZ" altLang="cs-CZ" sz="3600" dirty="0">
                <a:latin typeface="Impact" panose="020B0806030902050204" pitchFamily="34" charset="0"/>
              </a:rPr>
              <a:t>DĚKUJI ZA POZORNOST.</a:t>
            </a:r>
          </a:p>
        </p:txBody>
      </p:sp>
    </p:spTree>
    <p:extLst>
      <p:ext uri="{BB962C8B-B14F-4D97-AF65-F5344CB8AC3E}">
        <p14:creationId xmlns:p14="http://schemas.microsoft.com/office/powerpoint/2010/main" val="391521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251520" y="620688"/>
            <a:ext cx="8713788" cy="750888"/>
          </a:xfrm>
        </p:spPr>
        <p:txBody>
          <a:bodyPr vert="horz" anchor="ctr">
            <a:noAutofit/>
          </a:bodyPr>
          <a:lstStyle/>
          <a:p>
            <a:r>
              <a:rPr lang="cs-CZ" altLang="cs-CZ" sz="2800">
                <a:latin typeface="Impact" panose="020B0806030902050204" pitchFamily="34" charset="0"/>
              </a:rPr>
              <a:t>Poptávkový systém veřejné správy (1)</a:t>
            </a:r>
          </a:p>
        </p:txBody>
      </p:sp>
      <p:sp>
        <p:nvSpPr>
          <p:cNvPr id="77827" name="Rectangle 3"/>
          <p:cNvSpPr>
            <a:spLocks noGrp="1"/>
          </p:cNvSpPr>
          <p:nvPr>
            <p:ph idx="1"/>
          </p:nvPr>
        </p:nvSpPr>
        <p:spPr>
          <a:xfrm>
            <a:off x="395288" y="1844675"/>
            <a:ext cx="8208962" cy="4770438"/>
          </a:xfrm>
        </p:spPr>
        <p:txBody>
          <a:bodyPr>
            <a:normAutofit/>
          </a:bodyPr>
          <a:lstStyle/>
          <a:p>
            <a:r>
              <a:rPr lang="cs-CZ" altLang="cs-CZ" sz="2400" dirty="0">
                <a:latin typeface="Cambria" panose="02040503050406030204" pitchFamily="18" charset="0"/>
              </a:rPr>
              <a:t>identifikace aktuálních potřeb společnosti </a:t>
            </a:r>
          </a:p>
          <a:p>
            <a:pPr lvl="1"/>
            <a:r>
              <a:rPr lang="cs-CZ" altLang="cs-CZ" sz="2400" dirty="0">
                <a:latin typeface="Cambria" panose="02040503050406030204" pitchFamily="18" charset="0"/>
              </a:rPr>
              <a:t>přímé vyjádření </a:t>
            </a:r>
          </a:p>
          <a:p>
            <a:pPr lvl="1"/>
            <a:r>
              <a:rPr lang="cs-CZ" altLang="cs-CZ" sz="2400" dirty="0">
                <a:latin typeface="Cambria" panose="02040503050406030204" pitchFamily="18" charset="0"/>
              </a:rPr>
              <a:t>nepřímé vyjádření</a:t>
            </a:r>
          </a:p>
          <a:p>
            <a:pPr lvl="1">
              <a:buFont typeface="Wingdings" pitchFamily="2"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zohlednění potřeby těch, co ještě nevstupují do pole veřejné volby (příští generace) popř. jsou z tohoto pole vyloučeni (</a:t>
            </a:r>
            <a:r>
              <a:rPr lang="cs-CZ" altLang="cs-CZ" sz="2400" dirty="0" err="1">
                <a:latin typeface="Cambria" panose="02040503050406030204" pitchFamily="18" charset="0"/>
              </a:rPr>
              <a:t>marginalizovaní</a:t>
            </a:r>
            <a:r>
              <a:rPr lang="cs-CZ" altLang="cs-CZ" sz="2400" dirty="0">
                <a:latin typeface="Cambria" panose="02040503050406030204" pitchFamily="18" charset="0"/>
              </a:rPr>
              <a:t> jedinci a skupiny obyvatel)</a:t>
            </a:r>
          </a:p>
          <a:p>
            <a:pPr>
              <a:buFont typeface="Wingdings 2" pitchFamily="18" charset="2"/>
              <a:buNone/>
            </a:pPr>
            <a:endParaRPr lang="cs-CZ" altLang="cs-CZ" sz="2400" dirty="0">
              <a:latin typeface="Cambria" panose="02040503050406030204" pitchFamily="18" charset="0"/>
            </a:endParaRPr>
          </a:p>
          <a:p>
            <a:pPr>
              <a:buFont typeface="Wingdings 2" pitchFamily="18" charset="2"/>
              <a:buNone/>
            </a:pPr>
            <a:endParaRPr lang="cs-CZ" altLang="cs-CZ" sz="3200" dirty="0">
              <a:latin typeface="Cambria" panose="02040503050406030204" pitchFamily="18" charset="0"/>
            </a:endParaRPr>
          </a:p>
          <a:p>
            <a:pPr>
              <a:buFont typeface="Wingdings 2" pitchFamily="18" charset="2"/>
              <a:buNone/>
            </a:pPr>
            <a:endParaRPr lang="cs-CZ" altLang="cs-CZ" sz="3200" dirty="0">
              <a:latin typeface="Cambria" panose="02040503050406030204" pitchFamily="18" charset="0"/>
            </a:endParaRPr>
          </a:p>
        </p:txBody>
      </p:sp>
    </p:spTree>
    <p:extLst>
      <p:ext uri="{BB962C8B-B14F-4D97-AF65-F5344CB8AC3E}">
        <p14:creationId xmlns:p14="http://schemas.microsoft.com/office/powerpoint/2010/main" val="4009980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a:xfrm>
            <a:off x="251520" y="620688"/>
            <a:ext cx="8642350" cy="750888"/>
          </a:xfrm>
        </p:spPr>
        <p:txBody>
          <a:bodyPr vert="horz" anchor="ctr">
            <a:noAutofit/>
          </a:bodyPr>
          <a:lstStyle/>
          <a:p>
            <a:r>
              <a:rPr lang="cs-CZ" altLang="cs-CZ" sz="2800">
                <a:latin typeface="Impact" panose="020B0806030902050204" pitchFamily="34" charset="0"/>
              </a:rPr>
              <a:t>Poptávkový systém veřejné správy (2)</a:t>
            </a:r>
          </a:p>
        </p:txBody>
      </p:sp>
      <p:sp>
        <p:nvSpPr>
          <p:cNvPr id="78851" name="Rectangle 3"/>
          <p:cNvSpPr>
            <a:spLocks noGrp="1"/>
          </p:cNvSpPr>
          <p:nvPr>
            <p:ph idx="1"/>
          </p:nvPr>
        </p:nvSpPr>
        <p:spPr>
          <a:xfrm>
            <a:off x="250825" y="1827213"/>
            <a:ext cx="8569325" cy="4625975"/>
          </a:xfrm>
        </p:spPr>
        <p:txBody>
          <a:bodyPr>
            <a:normAutofit/>
          </a:bodyPr>
          <a:lstStyle/>
          <a:p>
            <a:r>
              <a:rPr lang="cs-CZ" altLang="cs-CZ" sz="2400" dirty="0">
                <a:latin typeface="Cambria" panose="02040503050406030204" pitchFamily="18" charset="0"/>
              </a:rPr>
              <a:t>indikátory a mechanismy - identifikace dílčích zájmů + transformace v zájmy veřejné</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strategické myšlení a plánování  </a:t>
            </a:r>
          </a:p>
          <a:p>
            <a:endParaRPr lang="cs-CZ" altLang="cs-CZ" sz="2400" dirty="0">
              <a:latin typeface="Cambria" panose="02040503050406030204" pitchFamily="18" charset="0"/>
            </a:endParaRPr>
          </a:p>
          <a:p>
            <a:r>
              <a:rPr lang="cs-CZ" altLang="cs-CZ" sz="2400" dirty="0">
                <a:latin typeface="Cambria" panose="02040503050406030204" pitchFamily="18" charset="0"/>
              </a:rPr>
              <a:t>výkonnostní audity </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promítnutí definovaných veřejných zájmů do cílů jednotlivých veřejných politik</a:t>
            </a:r>
            <a:r>
              <a:rPr lang="cs-CZ" altLang="cs-CZ" sz="3200" dirty="0">
                <a:latin typeface="Cambria" panose="02040503050406030204" pitchFamily="18" charset="0"/>
              </a:rPr>
              <a:t> </a:t>
            </a:r>
          </a:p>
        </p:txBody>
      </p:sp>
    </p:spTree>
    <p:extLst>
      <p:ext uri="{BB962C8B-B14F-4D97-AF65-F5344CB8AC3E}">
        <p14:creationId xmlns:p14="http://schemas.microsoft.com/office/powerpoint/2010/main" val="256232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xfrm>
            <a:off x="323850" y="260350"/>
            <a:ext cx="8534400" cy="1152426"/>
          </a:xfrm>
        </p:spPr>
        <p:txBody>
          <a:bodyPr vert="horz" anchor="ctr">
            <a:noAutofit/>
          </a:bodyPr>
          <a:lstStyle/>
          <a:p>
            <a:r>
              <a:rPr lang="cs-CZ" altLang="cs-CZ" sz="2800" dirty="0">
                <a:latin typeface="Impact" panose="020B0806030902050204" pitchFamily="34" charset="0"/>
              </a:rPr>
              <a:t>Nabídkový a poptávkový přístup </a:t>
            </a:r>
            <a:br>
              <a:rPr lang="cs-CZ" altLang="cs-CZ" sz="2800" dirty="0">
                <a:latin typeface="Impact" panose="020B0806030902050204" pitchFamily="34" charset="0"/>
              </a:rPr>
            </a:br>
            <a:r>
              <a:rPr lang="cs-CZ" altLang="cs-CZ" sz="2800" dirty="0">
                <a:latin typeface="Impact" panose="020B0806030902050204" pitchFamily="34" charset="0"/>
              </a:rPr>
              <a:t>k tvorbě veřejného rozpočtu</a:t>
            </a:r>
          </a:p>
        </p:txBody>
      </p:sp>
      <p:sp>
        <p:nvSpPr>
          <p:cNvPr id="79875" name="Rectangle 3"/>
          <p:cNvSpPr>
            <a:spLocks noGrp="1"/>
          </p:cNvSpPr>
          <p:nvPr>
            <p:ph idx="1"/>
          </p:nvPr>
        </p:nvSpPr>
        <p:spPr>
          <a:xfrm>
            <a:off x="395288" y="1557338"/>
            <a:ext cx="8424862" cy="4546600"/>
          </a:xfrm>
        </p:spPr>
        <p:txBody>
          <a:bodyPr/>
          <a:lstStyle/>
          <a:p>
            <a:pPr>
              <a:buFont typeface="Wingdings 2" pitchFamily="18" charset="2"/>
              <a:buNone/>
            </a:pPr>
            <a:r>
              <a:rPr lang="cs-CZ" altLang="cs-CZ"/>
              <a:t> </a:t>
            </a:r>
          </a:p>
        </p:txBody>
      </p:sp>
      <p:graphicFrame>
        <p:nvGraphicFramePr>
          <p:cNvPr id="79876" name="Group 4"/>
          <p:cNvGraphicFramePr>
            <a:graphicFrameLocks noGrp="1"/>
          </p:cNvGraphicFramePr>
          <p:nvPr>
            <p:ph type="tbl" idx="4294967295"/>
            <p:extLst>
              <p:ext uri="{D42A27DB-BD31-4B8C-83A1-F6EECF244321}">
                <p14:modId xmlns:p14="http://schemas.microsoft.com/office/powerpoint/2010/main" val="2840042853"/>
              </p:ext>
            </p:extLst>
          </p:nvPr>
        </p:nvGraphicFramePr>
        <p:xfrm>
          <a:off x="179512" y="1628800"/>
          <a:ext cx="8785225" cy="4608514"/>
        </p:xfrm>
        <a:graphic>
          <a:graphicData uri="http://schemas.openxmlformats.org/drawingml/2006/table">
            <a:tbl>
              <a:tblPr/>
              <a:tblGrid>
                <a:gridCol w="2652712">
                  <a:extLst>
                    <a:ext uri="{9D8B030D-6E8A-4147-A177-3AD203B41FA5}">
                      <a16:colId xmlns:a16="http://schemas.microsoft.com/office/drawing/2014/main" val="20000"/>
                    </a:ext>
                  </a:extLst>
                </a:gridCol>
                <a:gridCol w="2846388">
                  <a:extLst>
                    <a:ext uri="{9D8B030D-6E8A-4147-A177-3AD203B41FA5}">
                      <a16:colId xmlns:a16="http://schemas.microsoft.com/office/drawing/2014/main" val="20001"/>
                    </a:ext>
                  </a:extLst>
                </a:gridCol>
                <a:gridCol w="3286125">
                  <a:extLst>
                    <a:ext uri="{9D8B030D-6E8A-4147-A177-3AD203B41FA5}">
                      <a16:colId xmlns:a16="http://schemas.microsoft.com/office/drawing/2014/main" val="20002"/>
                    </a:ext>
                  </a:extLst>
                </a:gridCol>
              </a:tblGrid>
              <a:tr h="41433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2" pitchFamily="18" charset="2"/>
                        <a:buNone/>
                        <a:tabLst/>
                      </a:pP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Nabídkový přístup</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Poptávkový přístup</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08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Metody rozpočtování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Převládá přírůstkové rozpočtování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ZBB, programové rozpočty,..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8313">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Časový horizont</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Krátkodobý (jednoroční)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Střednědobý (3-5tiletý)</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dirty="0">
                          <a:ln>
                            <a:noFill/>
                          </a:ln>
                          <a:solidFill>
                            <a:schemeClr val="tx1"/>
                          </a:solidFill>
                          <a:effectLst/>
                          <a:latin typeface="Cambria" panose="02040503050406030204" pitchFamily="18" charset="0"/>
                          <a:cs typeface="Times New Roman" pitchFamily="18" charset="0"/>
                        </a:rPr>
                        <a:t>Volnost v příjmové oblasti</a:t>
                      </a: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Přetrvává „brutto –rozpočetnictví“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„Netto-rozpočetnictví“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3425">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Management rozpočtů v organizacích</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Centralizovaný, sledují se vstupy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Decentralizovaný, sledují se výstupy a výsledky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9535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Alokace zdrojů</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Subjektivní a netransparentní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Transparentní, formulované financování (kalkulační vzorce)</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Audit/kontrola</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Kontrola shody, následná kontrola</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dirty="0">
                          <a:ln>
                            <a:noFill/>
                          </a:ln>
                          <a:solidFill>
                            <a:schemeClr val="tx1"/>
                          </a:solidFill>
                          <a:effectLst/>
                          <a:latin typeface="Cambria" panose="02040503050406030204" pitchFamily="18" charset="0"/>
                          <a:cs typeface="Times New Roman" pitchFamily="18" charset="0"/>
                        </a:rPr>
                        <a:t>Kontrola výsledků ex-ante, předběžná kontrola</a:t>
                      </a: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08281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a:xfrm>
            <a:off x="395536" y="1124744"/>
            <a:ext cx="8229600" cy="1066800"/>
          </a:xfrm>
        </p:spPr>
        <p:txBody>
          <a:bodyPr/>
          <a:lstStyle/>
          <a:p>
            <a:r>
              <a:rPr lang="cs-CZ" altLang="cs-CZ"/>
              <a:t> </a:t>
            </a:r>
          </a:p>
        </p:txBody>
      </p:sp>
      <p:sp>
        <p:nvSpPr>
          <p:cNvPr id="80899" name="Rectangle 3"/>
          <p:cNvSpPr>
            <a:spLocks noGrp="1"/>
          </p:cNvSpPr>
          <p:nvPr>
            <p:ph idx="1"/>
          </p:nvPr>
        </p:nvSpPr>
        <p:spPr/>
        <p:txBody>
          <a:bodyPr>
            <a:normAutofit/>
          </a:bodyPr>
          <a:lstStyle/>
          <a:p>
            <a:pPr algn="ctr">
              <a:lnSpc>
                <a:spcPct val="90000"/>
              </a:lnSpc>
              <a:buFont typeface="Wingdings 2" pitchFamily="18" charset="2"/>
              <a:buNone/>
            </a:pPr>
            <a:r>
              <a:rPr lang="cs-CZ" altLang="cs-CZ" sz="3200" dirty="0">
                <a:latin typeface="Cambria" panose="02040503050406030204" pitchFamily="18" charset="0"/>
              </a:rPr>
              <a:t>   V současné praxi převažuje nabídkový přístup k tvorbě rozpočtu. </a:t>
            </a:r>
          </a:p>
          <a:p>
            <a:pPr algn="ctr">
              <a:lnSpc>
                <a:spcPct val="90000"/>
              </a:lnSpc>
              <a:buFont typeface="Wingdings 2" pitchFamily="18" charset="2"/>
              <a:buNone/>
            </a:pPr>
            <a:endParaRPr lang="cs-CZ" altLang="cs-CZ" sz="3200" dirty="0">
              <a:latin typeface="Cambria" panose="02040503050406030204" pitchFamily="18" charset="0"/>
            </a:endParaRPr>
          </a:p>
          <a:p>
            <a:pPr algn="ctr">
              <a:lnSpc>
                <a:spcPct val="90000"/>
              </a:lnSpc>
              <a:buFont typeface="Wingdings 2" pitchFamily="18" charset="2"/>
              <a:buNone/>
            </a:pPr>
            <a:r>
              <a:rPr lang="cs-CZ" altLang="cs-CZ" sz="3200" dirty="0">
                <a:latin typeface="Cambria" panose="02040503050406030204" pitchFamily="18" charset="0"/>
              </a:rPr>
              <a:t>  Dominující metodou tvorby rozpočtu je přírůstková metoda. </a:t>
            </a:r>
          </a:p>
        </p:txBody>
      </p:sp>
    </p:spTree>
    <p:extLst>
      <p:ext uri="{BB962C8B-B14F-4D97-AF65-F5344CB8AC3E}">
        <p14:creationId xmlns:p14="http://schemas.microsoft.com/office/powerpoint/2010/main" val="282859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323528" y="332656"/>
            <a:ext cx="8229600" cy="981075"/>
          </a:xfrm>
        </p:spPr>
        <p:txBody>
          <a:bodyPr vert="horz" anchor="ctr">
            <a:noAutofit/>
          </a:bodyPr>
          <a:lstStyle/>
          <a:p>
            <a:r>
              <a:rPr lang="cs-CZ" altLang="cs-CZ" sz="2800">
                <a:latin typeface="Impact" panose="020B0806030902050204" pitchFamily="34" charset="0"/>
              </a:rPr>
              <a:t>Metody rozpočtování </a:t>
            </a:r>
          </a:p>
        </p:txBody>
      </p:sp>
      <p:sp>
        <p:nvSpPr>
          <p:cNvPr id="81923" name="Rectangle 3"/>
          <p:cNvSpPr>
            <a:spLocks noGrp="1"/>
          </p:cNvSpPr>
          <p:nvPr>
            <p:ph idx="1"/>
          </p:nvPr>
        </p:nvSpPr>
        <p:spPr>
          <a:xfrm>
            <a:off x="107504" y="1196752"/>
            <a:ext cx="8712968" cy="4933950"/>
          </a:xfrm>
        </p:spPr>
        <p:txBody>
          <a:bodyPr>
            <a:noAutofit/>
          </a:bodyPr>
          <a:lstStyle/>
          <a:p>
            <a:pPr marL="342900" indent="-342900">
              <a:buFont typeface="Wingdings 2" pitchFamily="18" charset="2"/>
              <a:buNone/>
            </a:pPr>
            <a:r>
              <a:rPr lang="cs-CZ" altLang="cs-CZ" sz="2400" b="1" dirty="0">
                <a:latin typeface="Cambria" panose="02040503050406030204" pitchFamily="18" charset="0"/>
              </a:rPr>
              <a:t>	TRADIČNÍ ZPŮSOBY TVORBY ROZPOČTŮ</a:t>
            </a:r>
            <a:endParaRPr lang="cs-CZ" altLang="cs-CZ" sz="2400" dirty="0">
              <a:latin typeface="Cambria" panose="02040503050406030204" pitchFamily="18" charset="0"/>
            </a:endParaRPr>
          </a:p>
          <a:p>
            <a:pPr marL="669925" lvl="1" indent="-325438"/>
            <a:r>
              <a:rPr lang="cs-CZ" altLang="cs-CZ" sz="2400" dirty="0">
                <a:solidFill>
                  <a:schemeClr val="accent6">
                    <a:lumMod val="50000"/>
                  </a:schemeClr>
                </a:solidFill>
                <a:latin typeface="Cambria" panose="02040503050406030204" pitchFamily="18" charset="0"/>
              </a:rPr>
              <a:t>přírůstkový způsob </a:t>
            </a:r>
          </a:p>
          <a:p>
            <a:pPr marL="669925" lvl="1" indent="-325438"/>
            <a:r>
              <a:rPr lang="cs-CZ" altLang="cs-CZ" sz="2400" dirty="0">
                <a:solidFill>
                  <a:schemeClr val="accent6">
                    <a:lumMod val="50000"/>
                  </a:schemeClr>
                </a:solidFill>
                <a:latin typeface="Cambria" panose="02040503050406030204" pitchFamily="18" charset="0"/>
              </a:rPr>
              <a:t>limitovaný rozpočet </a:t>
            </a:r>
          </a:p>
          <a:p>
            <a:pPr marL="669925" lvl="1" indent="-325438">
              <a:buFont typeface="Wingdings" pitchFamily="2" charset="2"/>
              <a:buNone/>
            </a:pPr>
            <a:endParaRPr lang="cs-CZ" altLang="cs-CZ" sz="2400" dirty="0">
              <a:latin typeface="Cambria" panose="02040503050406030204" pitchFamily="18" charset="0"/>
            </a:endParaRPr>
          </a:p>
          <a:p>
            <a:pPr marL="342900" indent="-342900">
              <a:buFont typeface="Wingdings 2" pitchFamily="18" charset="2"/>
              <a:buNone/>
            </a:pPr>
            <a:r>
              <a:rPr lang="cs-CZ" altLang="cs-CZ" sz="2400" b="1" dirty="0">
                <a:latin typeface="Cambria" panose="02040503050406030204" pitchFamily="18" charset="0"/>
              </a:rPr>
              <a:t>	ALTERNATIVNÍ ZPŮSOBY TVORBY ROZPOČTŮ</a:t>
            </a:r>
            <a:endParaRPr lang="cs-CZ" altLang="cs-CZ" sz="2400" dirty="0">
              <a:latin typeface="Cambria" panose="02040503050406030204" pitchFamily="18" charset="0"/>
            </a:endParaRPr>
          </a:p>
          <a:p>
            <a:pPr marL="669925" lvl="1" indent="-325438">
              <a:buFont typeface="Wingdings" pitchFamily="2" charset="2"/>
              <a:buNone/>
            </a:pPr>
            <a:r>
              <a:rPr lang="cs-CZ" altLang="cs-CZ" sz="2400" dirty="0">
                <a:solidFill>
                  <a:schemeClr val="accent6">
                    <a:lumMod val="50000"/>
                  </a:schemeClr>
                </a:solidFill>
                <a:latin typeface="Cambria" panose="02040503050406030204" pitchFamily="18" charset="0"/>
              </a:rPr>
              <a:t>Změna formátu rozpočtu</a:t>
            </a:r>
          </a:p>
          <a:p>
            <a:pPr marL="669925" lvl="1" indent="-325438"/>
            <a:r>
              <a:rPr lang="cs-CZ" altLang="cs-CZ" sz="2000" dirty="0">
                <a:solidFill>
                  <a:schemeClr val="accent6">
                    <a:lumMod val="50000"/>
                  </a:schemeClr>
                </a:solidFill>
                <a:latin typeface="Cambria" panose="02040503050406030204" pitchFamily="18" charset="0"/>
              </a:rPr>
              <a:t>metoda </a:t>
            </a:r>
            <a:r>
              <a:rPr lang="en-US" altLang="cs-CZ" sz="2000" dirty="0">
                <a:solidFill>
                  <a:schemeClr val="accent6">
                    <a:lumMod val="50000"/>
                  </a:schemeClr>
                </a:solidFill>
                <a:latin typeface="Cambria" panose="02040503050406030204" pitchFamily="18" charset="0"/>
              </a:rPr>
              <a:t>performance budgeting</a:t>
            </a:r>
            <a:r>
              <a:rPr lang="cs-CZ" altLang="cs-CZ" sz="2000" dirty="0">
                <a:solidFill>
                  <a:schemeClr val="accent6">
                    <a:lumMod val="50000"/>
                  </a:schemeClr>
                </a:solidFill>
                <a:latin typeface="Cambria" panose="02040503050406030204" pitchFamily="18" charset="0"/>
              </a:rPr>
              <a:t> – rozpočtování zaměřené na výkon</a:t>
            </a:r>
          </a:p>
          <a:p>
            <a:pPr marL="669925" lvl="1" indent="-325438"/>
            <a:r>
              <a:rPr lang="cs-CZ" altLang="cs-CZ" sz="2000" dirty="0">
                <a:solidFill>
                  <a:schemeClr val="accent6">
                    <a:lumMod val="50000"/>
                  </a:schemeClr>
                </a:solidFill>
                <a:latin typeface="Cambria" panose="02040503050406030204" pitchFamily="18" charset="0"/>
              </a:rPr>
              <a:t>metoda programového rozpočtování (</a:t>
            </a:r>
            <a:r>
              <a:rPr lang="en-US" altLang="cs-CZ" sz="2000" dirty="0">
                <a:solidFill>
                  <a:schemeClr val="accent6">
                    <a:lumMod val="50000"/>
                  </a:schemeClr>
                </a:solidFill>
                <a:latin typeface="Cambria" panose="02040503050406030204" pitchFamily="18" charset="0"/>
              </a:rPr>
              <a:t>Planned Programmed Budgeting System</a:t>
            </a:r>
            <a:r>
              <a:rPr lang="cs-CZ" altLang="cs-CZ" sz="2000" dirty="0">
                <a:solidFill>
                  <a:schemeClr val="accent6">
                    <a:lumMod val="50000"/>
                  </a:schemeClr>
                </a:solidFill>
                <a:latin typeface="Cambria" panose="02040503050406030204" pitchFamily="18" charset="0"/>
              </a:rPr>
              <a:t> – PPBS) </a:t>
            </a:r>
          </a:p>
          <a:p>
            <a:pPr marL="669925" lvl="1" indent="-325438">
              <a:buFont typeface="Wingdings" pitchFamily="2" charset="2"/>
              <a:buNone/>
            </a:pPr>
            <a:r>
              <a:rPr lang="cs-CZ" altLang="cs-CZ" sz="2400" dirty="0">
                <a:solidFill>
                  <a:schemeClr val="accent6">
                    <a:lumMod val="50000"/>
                  </a:schemeClr>
                </a:solidFill>
                <a:latin typeface="Cambria" panose="02040503050406030204" pitchFamily="18" charset="0"/>
              </a:rPr>
              <a:t>Změna struktury rozpočtového procesu</a:t>
            </a:r>
          </a:p>
          <a:p>
            <a:pPr marL="669925" lvl="1" indent="-325438"/>
            <a:r>
              <a:rPr lang="cs-CZ" altLang="cs-CZ" sz="2000" dirty="0">
                <a:solidFill>
                  <a:schemeClr val="accent6">
                    <a:lumMod val="50000"/>
                  </a:schemeClr>
                </a:solidFill>
                <a:latin typeface="Cambria" panose="02040503050406030204" pitchFamily="18" charset="0"/>
              </a:rPr>
              <a:t>metoda nulové základny (</a:t>
            </a:r>
            <a:r>
              <a:rPr lang="en-US" altLang="cs-CZ" sz="2000" dirty="0">
                <a:solidFill>
                  <a:schemeClr val="accent6">
                    <a:lumMod val="50000"/>
                  </a:schemeClr>
                </a:solidFill>
                <a:latin typeface="Cambria" panose="02040503050406030204" pitchFamily="18" charset="0"/>
              </a:rPr>
              <a:t>Zero-Based Budgeting</a:t>
            </a:r>
            <a:r>
              <a:rPr lang="cs-CZ" altLang="cs-CZ" sz="2000" dirty="0">
                <a:solidFill>
                  <a:schemeClr val="accent6">
                    <a:lumMod val="50000"/>
                  </a:schemeClr>
                </a:solidFill>
                <a:latin typeface="Cambria" panose="02040503050406030204" pitchFamily="18" charset="0"/>
              </a:rPr>
              <a:t>, ZBB) </a:t>
            </a:r>
          </a:p>
          <a:p>
            <a:pPr marL="669925" lvl="1" indent="-325438"/>
            <a:r>
              <a:rPr lang="cs-CZ" altLang="cs-CZ" sz="2000" dirty="0">
                <a:solidFill>
                  <a:schemeClr val="accent6">
                    <a:lumMod val="50000"/>
                  </a:schemeClr>
                </a:solidFill>
                <a:latin typeface="Cambria" panose="02040503050406030204" pitchFamily="18" charset="0"/>
              </a:rPr>
              <a:t>management na základě řízení cílů (</a:t>
            </a:r>
            <a:r>
              <a:rPr lang="cs-CZ" altLang="cs-CZ" sz="2000" dirty="0" err="1">
                <a:solidFill>
                  <a:schemeClr val="accent6">
                    <a:lumMod val="50000"/>
                  </a:schemeClr>
                </a:solidFill>
                <a:latin typeface="Cambria" panose="02040503050406030204" pitchFamily="18" charset="0"/>
              </a:rPr>
              <a:t>Managemet</a:t>
            </a:r>
            <a:r>
              <a:rPr lang="cs-CZ" altLang="cs-CZ" sz="2000" dirty="0">
                <a:solidFill>
                  <a:schemeClr val="accent6">
                    <a:lumMod val="50000"/>
                  </a:schemeClr>
                </a:solidFill>
                <a:latin typeface="Cambria" panose="02040503050406030204" pitchFamily="18" charset="0"/>
              </a:rPr>
              <a:t> by </a:t>
            </a:r>
            <a:r>
              <a:rPr lang="cs-CZ" altLang="cs-CZ" sz="2000" dirty="0" err="1">
                <a:solidFill>
                  <a:schemeClr val="accent6">
                    <a:lumMod val="50000"/>
                  </a:schemeClr>
                </a:solidFill>
                <a:latin typeface="Cambria" panose="02040503050406030204" pitchFamily="18" charset="0"/>
              </a:rPr>
              <a:t>Objectives</a:t>
            </a:r>
            <a:r>
              <a:rPr lang="cs-CZ" altLang="cs-CZ" sz="2000" dirty="0">
                <a:solidFill>
                  <a:schemeClr val="accent6">
                    <a:lumMod val="50000"/>
                  </a:schemeClr>
                </a:solidFill>
                <a:latin typeface="Cambria" panose="02040503050406030204" pitchFamily="18" charset="0"/>
              </a:rPr>
              <a:t>)</a:t>
            </a:r>
          </a:p>
          <a:p>
            <a:pPr marL="669925" lvl="1" indent="-325438"/>
            <a:r>
              <a:rPr lang="cs-CZ" altLang="cs-CZ" sz="2000" dirty="0" err="1">
                <a:solidFill>
                  <a:schemeClr val="accent6">
                    <a:lumMod val="50000"/>
                  </a:schemeClr>
                </a:solidFill>
                <a:latin typeface="Cambria" panose="02040503050406030204" pitchFamily="18" charset="0"/>
              </a:rPr>
              <a:t>cílované</a:t>
            </a:r>
            <a:r>
              <a:rPr lang="cs-CZ" altLang="cs-CZ" sz="2000" dirty="0">
                <a:solidFill>
                  <a:schemeClr val="accent6">
                    <a:lumMod val="50000"/>
                  </a:schemeClr>
                </a:solidFill>
                <a:latin typeface="Cambria" panose="02040503050406030204" pitchFamily="18" charset="0"/>
              </a:rPr>
              <a:t> rozpočtování (Target </a:t>
            </a:r>
            <a:r>
              <a:rPr lang="cs-CZ" altLang="cs-CZ" sz="2000" dirty="0" err="1">
                <a:solidFill>
                  <a:schemeClr val="accent6">
                    <a:lumMod val="50000"/>
                  </a:schemeClr>
                </a:solidFill>
                <a:latin typeface="Cambria" panose="02040503050406030204" pitchFamily="18" charset="0"/>
              </a:rPr>
              <a:t>based</a:t>
            </a:r>
            <a:r>
              <a:rPr lang="cs-CZ" altLang="cs-CZ" sz="2000" dirty="0">
                <a:solidFill>
                  <a:schemeClr val="accent6">
                    <a:lumMod val="50000"/>
                  </a:schemeClr>
                </a:solidFill>
                <a:latin typeface="Cambria" panose="02040503050406030204" pitchFamily="18" charset="0"/>
              </a:rPr>
              <a:t> </a:t>
            </a:r>
            <a:r>
              <a:rPr lang="cs-CZ" altLang="cs-CZ" sz="2000" dirty="0" err="1">
                <a:solidFill>
                  <a:schemeClr val="accent6">
                    <a:lumMod val="50000"/>
                  </a:schemeClr>
                </a:solidFill>
                <a:latin typeface="Cambria" panose="02040503050406030204" pitchFamily="18" charset="0"/>
              </a:rPr>
              <a:t>budgeting</a:t>
            </a:r>
            <a:r>
              <a:rPr lang="cs-CZ" altLang="cs-CZ" sz="2000" dirty="0">
                <a:solidFill>
                  <a:schemeClr val="accent6">
                    <a:lumMod val="50000"/>
                  </a:schemeClr>
                </a:solidFill>
                <a:latin typeface="Cambria" panose="02040503050406030204" pitchFamily="18" charset="0"/>
              </a:rPr>
              <a:t>)</a:t>
            </a:r>
          </a:p>
        </p:txBody>
      </p:sp>
    </p:spTree>
    <p:extLst>
      <p:ext uri="{BB962C8B-B14F-4D97-AF65-F5344CB8AC3E}">
        <p14:creationId xmlns:p14="http://schemas.microsoft.com/office/powerpoint/2010/main" val="2782825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TotalTime>
  <Words>4533</Words>
  <Application>Microsoft Office PowerPoint</Application>
  <PresentationFormat>Předvádění na obrazovce (4:3)</PresentationFormat>
  <Paragraphs>442</Paragraphs>
  <Slides>46</Slides>
  <Notes>20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46</vt:i4>
      </vt:variant>
    </vt:vector>
  </HeadingPairs>
  <TitlesOfParts>
    <vt:vector size="57" baseType="lpstr">
      <vt:lpstr>Arial</vt:lpstr>
      <vt:lpstr>Calibri</vt:lpstr>
      <vt:lpstr>Cambria</vt:lpstr>
      <vt:lpstr>Georgia</vt:lpstr>
      <vt:lpstr>Impact</vt:lpstr>
      <vt:lpstr>Symbol</vt:lpstr>
      <vt:lpstr>Times New Roman</vt:lpstr>
      <vt:lpstr>Trebuchet MS</vt:lpstr>
      <vt:lpstr>Wingdings</vt:lpstr>
      <vt:lpstr>Wingdings 2</vt:lpstr>
      <vt:lpstr>Urbanistický</vt:lpstr>
      <vt:lpstr>Metody rozpočtování</vt:lpstr>
      <vt:lpstr>Rozpočtování</vt:lpstr>
      <vt:lpstr>Rozdíly v rozpočtování vlády a soukromého sektoru</vt:lpstr>
      <vt:lpstr>Nabídkový systém veřejné správy</vt:lpstr>
      <vt:lpstr>Poptávkový systém veřejné správy (1)</vt:lpstr>
      <vt:lpstr>Poptávkový systém veřejné správy (2)</vt:lpstr>
      <vt:lpstr>Nabídkový a poptávkový přístup  k tvorbě veřejného rozpočtu</vt:lpstr>
      <vt:lpstr> </vt:lpstr>
      <vt:lpstr>Metody rozpočtování </vt:lpstr>
      <vt:lpstr>Položkové inkrementální rozpočtování</vt:lpstr>
      <vt:lpstr>Výhody a nevýhody tradičního rozpočtování</vt:lpstr>
      <vt:lpstr>Důsledky tradičního rozpočtování</vt:lpstr>
      <vt:lpstr>Proč je to v ČR téměř jediný způsob rozpočtování?</vt:lpstr>
      <vt:lpstr>Rozpočtové inovace</vt:lpstr>
      <vt:lpstr>Řídící a plánovací funkce rozpočtu</vt:lpstr>
      <vt:lpstr>Výkonově orientované rozpočtování</vt:lpstr>
      <vt:lpstr> </vt:lpstr>
      <vt:lpstr>Výkonově orientované rozpočtování může přinést odpovědi na otázky:</vt:lpstr>
      <vt:lpstr>Manažerská odpovědnost</vt:lpstr>
      <vt:lpstr>Cíle výkonově orientovaného rozpočtování</vt:lpstr>
      <vt:lpstr>Obsah výkonově orientovaného rozpočtu</vt:lpstr>
      <vt:lpstr>Vstupy</vt:lpstr>
      <vt:lpstr>Výstupy (výkony)</vt:lpstr>
      <vt:lpstr>Výsledky</vt:lpstr>
      <vt:lpstr>Ukazatel výkonu</vt:lpstr>
      <vt:lpstr> </vt:lpstr>
      <vt:lpstr>Prezentace aplikace PowerPoint</vt:lpstr>
      <vt:lpstr>2. Rozpočet v ukazatelích kvantity a kvality </vt:lpstr>
      <vt:lpstr> </vt:lpstr>
      <vt:lpstr>Definované ukazatele by měly být:</vt:lpstr>
      <vt:lpstr>Zavádění výkonového rozpočtování v organizaci</vt:lpstr>
      <vt:lpstr>METODY  STŘEDNĚDOBÉHO PROGNÓZOVÁNÍ</vt:lpstr>
      <vt:lpstr>Metody ovlivňující kvalitu zpracování RV</vt:lpstr>
      <vt:lpstr>Metody střednědobého prognózování </vt:lpstr>
      <vt:lpstr>Metody se liší :</vt:lpstr>
      <vt:lpstr>Expertní metoda</vt:lpstr>
      <vt:lpstr>Expertní metoda</vt:lpstr>
      <vt:lpstr>Expertní metoda</vt:lpstr>
      <vt:lpstr>Techniky časových řad</vt:lpstr>
      <vt:lpstr>Techniky časových řad</vt:lpstr>
      <vt:lpstr>Deterministické techniky</vt:lpstr>
      <vt:lpstr>Ekonometrické prognózování</vt:lpstr>
      <vt:lpstr>Ekonometrické prognózování</vt:lpstr>
      <vt:lpstr>Ekonometrické prognózování</vt:lpstr>
      <vt:lpstr>Ekonometrické prognózování</vt:lpstr>
      <vt:lpstr>DĚKUJI ZA POZORNOST.</vt:lpstr>
    </vt:vector>
  </TitlesOfParts>
  <Company>ESF -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Územní samospráva</dc:title>
  <dc:creator>oplustii</dc:creator>
  <cp:lastModifiedBy>Jiří Velinský</cp:lastModifiedBy>
  <cp:revision>57</cp:revision>
  <dcterms:created xsi:type="dcterms:W3CDTF">2011-04-08T08:10:10Z</dcterms:created>
  <dcterms:modified xsi:type="dcterms:W3CDTF">2020-02-21T13:35:51Z</dcterms:modified>
</cp:coreProperties>
</file>