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5"/>
  </p:notesMasterIdLst>
  <p:handoutMasterIdLst>
    <p:handoutMasterId r:id="rId16"/>
  </p:handoutMasterIdLst>
  <p:sldIdLst>
    <p:sldId id="313" r:id="rId2"/>
    <p:sldId id="338" r:id="rId3"/>
    <p:sldId id="343" r:id="rId4"/>
    <p:sldId id="324" r:id="rId5"/>
    <p:sldId id="326" r:id="rId6"/>
    <p:sldId id="328" r:id="rId7"/>
    <p:sldId id="330" r:id="rId8"/>
    <p:sldId id="317" r:id="rId9"/>
    <p:sldId id="347" r:id="rId10"/>
    <p:sldId id="344" r:id="rId11"/>
    <p:sldId id="345" r:id="rId12"/>
    <p:sldId id="346" r:id="rId13"/>
    <p:sldId id="321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8" autoAdjust="0"/>
    <p:restoredTop sz="94660"/>
  </p:normalViewPr>
  <p:slideViewPr>
    <p:cSldViewPr>
      <p:cViewPr varScale="1">
        <p:scale>
          <a:sx n="123" d="100"/>
          <a:sy n="123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B2FC30D-4D96-47FE-A518-6E7AE48E7AE7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09AEAD4-5100-4A96-A2D3-81394AD946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330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C07FD6-482F-467C-B837-C08951027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1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CDF9-D035-4D09-802D-55537B5FE1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99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1846-5949-4369-B82D-1148EC7B94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57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75A3-8860-4D8F-9302-5A9798A31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88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813B-F3ED-4F0D-938D-C90AF3090E50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6984-9225-4671-8DE0-74C96427B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5CF3-69FD-4170-9C66-DEF5D8C66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21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DF98-E136-4408-AE3E-D31EBCEA49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2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FB01-6776-4CB5-8316-5F563CBEF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75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DABD-A9B0-4C4B-A9FB-4FE307DF7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9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5F24-FCB5-4041-A418-F55C04FD5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79BA-A831-4161-AA86-3661A154B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5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4817-A7BC-4EA9-B81F-C373B6EB6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6ACB-2637-43A4-8CD6-7A792FFDC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69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FFEFD1">
                <a:alpha val="67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7EB4BFB8-16D2-4D60-BEE3-816B01771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24" r:id="rId3"/>
    <p:sldLayoutId id="2147483723" r:id="rId4"/>
    <p:sldLayoutId id="2147483722" r:id="rId5"/>
    <p:sldLayoutId id="2147483721" r:id="rId6"/>
    <p:sldLayoutId id="2147483720" r:id="rId7"/>
    <p:sldLayoutId id="2147483719" r:id="rId8"/>
    <p:sldLayoutId id="2147483718" r:id="rId9"/>
    <p:sldLayoutId id="2147483717" r:id="rId10"/>
    <p:sldLayoutId id="2147483716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dnadpis 2"/>
          <p:cNvSpPr>
            <a:spLocks noGrp="1"/>
          </p:cNvSpPr>
          <p:nvPr>
            <p:ph type="subTitle" idx="4294967295"/>
          </p:nvPr>
        </p:nvSpPr>
        <p:spPr>
          <a:xfrm>
            <a:off x="1547664" y="4581128"/>
            <a:ext cx="6172200" cy="86139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cs-CZ" altLang="cs-CZ" sz="1800" b="1" dirty="0">
                <a:solidFill>
                  <a:schemeClr val="tx2"/>
                </a:solidFill>
              </a:rPr>
              <a:t>FINANCE ÚZEMNÍCH CELKŮ</a:t>
            </a:r>
          </a:p>
        </p:txBody>
      </p:sp>
      <p:sp>
        <p:nvSpPr>
          <p:cNvPr id="3075" name="Nadpis 1"/>
          <p:cNvSpPr>
            <a:spLocks noGrp="1"/>
          </p:cNvSpPr>
          <p:nvPr>
            <p:ph type="ctrTitle" idx="4294967295"/>
          </p:nvPr>
        </p:nvSpPr>
        <p:spPr>
          <a:xfrm>
            <a:off x="611188" y="1125538"/>
            <a:ext cx="7921252" cy="3023542"/>
          </a:xfrm>
          <a:solidFill>
            <a:schemeClr val="accent1">
              <a:lumMod val="5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Účetnictví obce,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finanční výkazy,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propojení účetnictví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a rozpočtu obce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Vztah účetnictví a rozpočtu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>
          <a:xfrm>
            <a:off x="15829" y="1196753"/>
            <a:ext cx="9144000" cy="5256584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Rozpočet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cs-CZ" altLang="cs-CZ" sz="2300" dirty="0"/>
              <a:t>několik pohledů na peněžní operace (klasifikace podle různých na sobě nezávislých hledisek) </a:t>
            </a:r>
          </a:p>
          <a:p>
            <a:pPr lvl="1"/>
            <a:r>
              <a:rPr lang="cs-CZ" altLang="cs-CZ" sz="2300" dirty="0"/>
              <a:t>peněžní toky jednotky v rozpočtové činnosti v průběhu jednoho roku</a:t>
            </a:r>
          </a:p>
          <a:p>
            <a:pPr lvl="1"/>
            <a:r>
              <a:rPr lang="cs-CZ" altLang="cs-CZ" sz="2300" dirty="0"/>
              <a:t>příjmově - výdajový</a:t>
            </a:r>
          </a:p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Účetnictví </a:t>
            </a:r>
          </a:p>
          <a:p>
            <a:pPr lvl="1"/>
            <a:r>
              <a:rPr lang="cs-CZ" altLang="cs-CZ" sz="2300" dirty="0"/>
              <a:t>jednoúrovňový systém, osnova syntetických účtů</a:t>
            </a:r>
          </a:p>
          <a:p>
            <a:pPr lvl="1"/>
            <a:r>
              <a:rPr lang="cs-CZ" altLang="cs-CZ" sz="2300" dirty="0"/>
              <a:t>komplexnější, obsahuje i informace o majetku, závazcích, pohledávkách</a:t>
            </a:r>
          </a:p>
          <a:p>
            <a:pPr lvl="1"/>
            <a:r>
              <a:rPr lang="cs-CZ" altLang="cs-CZ" sz="2300" dirty="0"/>
              <a:t>kontinuita v čase</a:t>
            </a:r>
          </a:p>
          <a:p>
            <a:pPr lvl="1"/>
            <a:r>
              <a:rPr lang="cs-CZ" altLang="cs-CZ" sz="2300" dirty="0"/>
              <a:t>nákladově – výnosový </a:t>
            </a:r>
          </a:p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Účetnictví a rozpočet spolu souvisí, doplňují se, jsou provázané</a:t>
            </a:r>
          </a:p>
          <a:p>
            <a:pPr lvl="1"/>
            <a:r>
              <a:rPr lang="cs-CZ" altLang="cs-CZ" sz="2300" dirty="0"/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30690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sz="3600" dirty="0"/>
              <a:t>Příklad – přijetí místního poplatku ze psů na bankovní účet obce</a:t>
            </a:r>
          </a:p>
        </p:txBody>
      </p:sp>
      <p:graphicFrame>
        <p:nvGraphicFramePr>
          <p:cNvPr id="186470" name="Group 1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086698"/>
              </p:ext>
            </p:extLst>
          </p:nvPr>
        </p:nvGraphicFramePr>
        <p:xfrm>
          <a:off x="611188" y="2636838"/>
          <a:ext cx="8153400" cy="1755776"/>
        </p:xfrm>
        <a:graphic>
          <a:graphicData uri="http://schemas.openxmlformats.org/drawingml/2006/table">
            <a:tbl>
              <a:tblPr/>
              <a:tblGrid>
                <a:gridCol w="169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SÚ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Pol.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§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MD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231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1341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bez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606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38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altLang="cs-CZ" sz="3600" dirty="0"/>
              <a:t>Opakování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?</a:t>
            </a:r>
            <a:r>
              <a:rPr lang="cs-CZ" dirty="0"/>
              <a:t> Jaká omezení má rozpočet 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? </a:t>
            </a:r>
            <a:r>
              <a:rPr lang="cs-CZ" dirty="0"/>
              <a:t>Kde nalezneme výkazy obcí 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1331641" y="2708920"/>
            <a:ext cx="6480720" cy="165630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marL="273050" indent="-273050" eaLnBrk="1" hangingPunct="1"/>
            <a:r>
              <a:rPr lang="cs-CZ" altLang="cs-CZ" sz="3600" b="1" dirty="0">
                <a:latin typeface="Arial" charset="0"/>
              </a:rPr>
              <a:t>Děkuji za pozornost</a:t>
            </a:r>
            <a:br>
              <a:rPr lang="cs-CZ" altLang="cs-CZ" sz="3600" b="1" dirty="0">
                <a:latin typeface="Arial" charset="0"/>
              </a:rPr>
            </a:br>
            <a:endParaRPr lang="cs-CZ" altLang="cs-CZ" sz="3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-17188" y="0"/>
            <a:ext cx="9161187" cy="90872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Právní úprava účetnictví ÚSC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557338"/>
            <a:ext cx="856932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Zákon č. 563/1991 Sb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.,</a:t>
            </a:r>
            <a:r>
              <a:rPr lang="cs-CZ" altLang="cs-CZ" sz="2400" dirty="0"/>
              <a:t> o účetnictví (v platném znění),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Zásadní změna zákonem č. 304/2008 Sb.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Vyhláška č. 410/2009 Sb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., </a:t>
            </a:r>
            <a:r>
              <a:rPr lang="cs-CZ" altLang="cs-CZ" sz="2400" dirty="0"/>
              <a:t>kterou se provádějí některá ustanovení zákona č. 563/1991 Sb., o účetnictví, ve znění pozdějších předpisů, pro některé vybrané účetní jednotky,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Účinnost od 1.1.2010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České účetní standardy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altLang="cs-CZ" sz="2400" dirty="0"/>
              <a:t>pro účetní jednotky, které účtují podle vyhlášky č. 410/2009 Sb.</a:t>
            </a:r>
            <a:endParaRPr lang="cs-CZ" altLang="cs-CZ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701 a následující – jsou průběžně vydávány (prozatím 701-710)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  <a:solidFill>
            <a:schemeClr val="accent1">
              <a:lumMod val="60000"/>
              <a:lumOff val="40000"/>
            </a:schemeClr>
          </a:solidFill>
          <a:ln/>
        </p:spPr>
        <p:txBody>
          <a:bodyPr/>
          <a:lstStyle/>
          <a:p>
            <a:r>
              <a:rPr lang="cs-CZ" alt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 vyhlášky související s reformou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268760"/>
            <a:ext cx="8568952" cy="5257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220/2013 Sb. -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jednotek</a:t>
            </a:r>
          </a:p>
          <a:p>
            <a:pPr algn="just"/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Technická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o účetních záznamech – vyhláška č. 383/2009 Sb., o účetních záznamech v technické formě vybraných účetních jednotek a jejich předávání do centrálního systému účetních informací státu</a:t>
            </a:r>
          </a:p>
          <a:p>
            <a:pPr algn="just"/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449/2009 Sb.,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způsobu, termínech a rozsahu údajů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– vyhláška č. 270/2010 Sb., o inventarizaci majetku a závazků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„Konsolidační vyhláška“</a:t>
            </a:r>
            <a:r>
              <a:rPr lang="cs-CZ" altLang="cs-CZ" sz="2000" dirty="0">
                <a:latin typeface="Georgia" panose="02040502050405020303" pitchFamily="18" charset="0"/>
              </a:rPr>
              <a:t> 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alt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č. 312/2014 Sb., o podmínkách sestavení účetních výkazů za Českou republiku.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7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Účetní reforma veřejných financí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Usnesení vlády č. 561 ze dne 23.5.2007</a:t>
            </a:r>
          </a:p>
          <a:p>
            <a:pPr lvl="1"/>
            <a:r>
              <a:rPr lang="cs-CZ" altLang="cs-CZ"/>
              <a:t>Schválení vytvoření účetnictví státu od 1.1.2010</a:t>
            </a:r>
          </a:p>
          <a:p>
            <a:pPr lvl="1"/>
            <a:r>
              <a:rPr lang="cs-CZ" altLang="cs-CZ"/>
              <a:t>(Příloha č.1 – vymezení základních principů)</a:t>
            </a:r>
          </a:p>
          <a:p>
            <a:pPr algn="just"/>
            <a:r>
              <a:rPr lang="cs-CZ" altLang="cs-CZ"/>
              <a:t>CÍL – vytvoření podmínek pro efektivní zajištění správných, úplných a včasných informací o hospodářské situaci státu a příslušných účetních jednotek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Základní cíle účetní reformy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8713788" cy="50403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účetnictví státu v analogii s účetnictvím podnikatelských subjektů</a:t>
            </a:r>
          </a:p>
          <a:p>
            <a:pPr lvl="1" eaLnBrk="1" hangingPunct="1"/>
            <a:r>
              <a:rPr lang="cs-CZ" altLang="cs-CZ" sz="2500" dirty="0"/>
              <a:t>účetní metody takové, aby výkazy reálněji vypovídaly o majetkové a výkonové situaci účetních jednotek</a:t>
            </a:r>
          </a:p>
          <a:p>
            <a:pPr eaLnBrk="1" hangingPunct="1"/>
            <a:r>
              <a:rPr lang="cs-CZ" altLang="cs-CZ" sz="2800" dirty="0"/>
              <a:t>efektivní zajištění relevantních informací o hospodářské situaci státu a příslušných vybraných účetních jednotek</a:t>
            </a:r>
          </a:p>
          <a:p>
            <a:pPr eaLnBrk="1" hangingPunct="1"/>
            <a:r>
              <a:rPr lang="cs-CZ" altLang="cs-CZ" sz="2800" dirty="0"/>
              <a:t>zjišťování informací za celou ČR, zkvalitnění informací za jednotlivé vybrané účetní jednotky</a:t>
            </a:r>
          </a:p>
          <a:p>
            <a:pPr marL="0" indent="0" eaLnBrk="1" hangingPunct="1"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Hlavní změny v účetnictví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8280400" cy="4535958"/>
          </a:xfrm>
        </p:spPr>
        <p:txBody>
          <a:bodyPr/>
          <a:lstStyle/>
          <a:p>
            <a:pPr eaLnBrk="1" hangingPunct="1"/>
            <a:r>
              <a:rPr lang="cs-CZ" altLang="cs-CZ" sz="2700" dirty="0"/>
              <a:t>přesnější účetní evidence a vykazování majetku státu a ostatních vybraných jednotek</a:t>
            </a:r>
          </a:p>
          <a:p>
            <a:pPr eaLnBrk="1" hangingPunct="1"/>
            <a:r>
              <a:rPr lang="cs-CZ" altLang="cs-CZ" sz="2700" dirty="0"/>
              <a:t>odstranění úzké vazby mezi účetnictvím a rozpočtem, zrušení velké části dosavadních kontrolních okruhů a vazeb</a:t>
            </a:r>
          </a:p>
          <a:p>
            <a:pPr eaLnBrk="1" hangingPunct="1"/>
            <a:r>
              <a:rPr lang="cs-CZ" altLang="cs-CZ" sz="2700" b="1" dirty="0">
                <a:solidFill>
                  <a:schemeClr val="tx2">
                    <a:lumMod val="50000"/>
                  </a:schemeClr>
                </a:solidFill>
              </a:rPr>
              <a:t>akruální princip</a:t>
            </a:r>
          </a:p>
          <a:p>
            <a:pPr eaLnBrk="1" hangingPunct="1"/>
            <a:r>
              <a:rPr lang="cs-CZ" altLang="cs-CZ" sz="2700" dirty="0"/>
              <a:t>možnost získávat důvěryhodné informace v reálném čase – dosud výhradně rozpočtové řízení založené na cash bázi.</a:t>
            </a:r>
          </a:p>
          <a:p>
            <a:pPr eaLnBrk="1" hangingPunct="1"/>
            <a:endParaRPr lang="cs-CZ" altLang="cs-CZ" sz="2700" dirty="0"/>
          </a:p>
          <a:p>
            <a:pPr eaLnBrk="1" hangingPunct="1"/>
            <a:endParaRPr lang="cs-CZ" altLang="cs-CZ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75"/>
            <a:ext cx="8640763" cy="230428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v oblasti rozpočtování se dosud uplatňuje cash báze, přetrvává rozpor mezi legislativními normami upravujícími účetnictví a rozpočtovými pravidly v 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3600" dirty="0"/>
              <a:t>Účetní a rozpočtové výkazy obcí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700808"/>
            <a:ext cx="8518277" cy="5041305"/>
          </a:xfrm>
        </p:spPr>
        <p:txBody>
          <a:bodyPr/>
          <a:lstStyle/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rozvaha,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výkaz zisku a ztráty,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příloha,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výkaz pro hodnocení plnění rozpočtu ÚSC.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/>
          </a:p>
          <a:p>
            <a:pPr marL="422275" lvl="1" eaLnBrk="1" hangingPunct="1">
              <a:lnSpc>
                <a:spcPct val="90000"/>
              </a:lnSpc>
              <a:buNone/>
            </a:pPr>
            <a:r>
              <a:rPr lang="cs-CZ" altLang="cs-CZ" sz="2500" dirty="0"/>
              <a:t>? Co ve kterém výkazu nalezneme?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/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přehled o peněžních tocích  (cash – </a:t>
            </a:r>
            <a:r>
              <a:rPr lang="cs-CZ" altLang="cs-CZ" sz="2500" dirty="0" err="1"/>
              <a:t>flow</a:t>
            </a:r>
            <a:r>
              <a:rPr lang="cs-CZ" altLang="cs-CZ" sz="2500" dirty="0"/>
              <a:t>),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přehled o změnách vlastního kapitálu.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</a:pPr>
            <a:endParaRPr lang="cs-CZ" altLang="cs-CZ" sz="2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3600" dirty="0">
                <a:latin typeface="+mj-lt"/>
                <a:ea typeface="+mj-ea"/>
                <a:cs typeface="+mj-cs"/>
              </a:rPr>
              <a:t>Účetnictví ÚSC</a:t>
            </a: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95536" y="1700808"/>
            <a:ext cx="8518277" cy="504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cs-CZ" altLang="cs-CZ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Vždy „podvojné“ účetnictví, nelze</a:t>
            </a:r>
            <a:r>
              <a:rPr kumimoji="0" lang="cs-CZ" altLang="cs-CZ" sz="2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zjednodušeném rozsahu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baseline="0" dirty="0">
                <a:latin typeface="+mn-lt"/>
              </a:rPr>
              <a:t>(ve</a:t>
            </a:r>
            <a:r>
              <a:rPr lang="cs-CZ" altLang="cs-CZ" sz="2500" dirty="0">
                <a:latin typeface="+mn-lt"/>
              </a:rPr>
              <a:t> zjednodušeném rozsahu smějí účtovat příspěvkové organizace, pokud jim to zřizovatel povolí)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>
                <a:latin typeface="+mn-lt"/>
              </a:rPr>
              <a:t>Účetní období – kalendářní rok (nelze hospodářský rok)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>
                <a:latin typeface="+mn-lt"/>
              </a:rPr>
              <a:t>Účtová osnova – tzv. „směrná“ účtová osnova</a:t>
            </a: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alt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604</Words>
  <Application>Microsoft Office PowerPoint</Application>
  <PresentationFormat>Předvádění na obrazovce (4:3)</PresentationFormat>
  <Paragraphs>83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Tahoma</vt:lpstr>
      <vt:lpstr>Wingdings</vt:lpstr>
      <vt:lpstr>Wingdings 2</vt:lpstr>
      <vt:lpstr>Motiv sady Office</vt:lpstr>
      <vt:lpstr>Účetnictví obce,  finanční výkazy,  propojení účetnictví  a rozpočtu obce</vt:lpstr>
      <vt:lpstr>Právní úprava účetnictví ÚSC</vt:lpstr>
      <vt:lpstr>Další vyhlášky související s reformou</vt:lpstr>
      <vt:lpstr>Účetní reforma veřejných financí</vt:lpstr>
      <vt:lpstr>Základní cíle účetní reformy</vt:lpstr>
      <vt:lpstr>Hlavní změny v účetnictví</vt:lpstr>
      <vt:lpstr>Prezentace aplikace PowerPoint</vt:lpstr>
      <vt:lpstr>Účetní a rozpočtové výkazy obcí</vt:lpstr>
      <vt:lpstr>Prezentace aplikace PowerPoint</vt:lpstr>
      <vt:lpstr>Vztah účetnictví a rozpočtu</vt:lpstr>
      <vt:lpstr>Příklad – přijetí místního poplatku ze psů na bankovní účet obce</vt:lpstr>
      <vt:lpstr>Opakování</vt:lpstr>
      <vt:lpstr>Děkuji za pozornost </vt:lpstr>
    </vt:vector>
  </TitlesOfParts>
  <Company>ESF -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norem samosprávou. Dozor nad činností samospráv.</dc:title>
  <dc:creator>oplustii</dc:creator>
  <cp:lastModifiedBy>Jiří Velinský</cp:lastModifiedBy>
  <cp:revision>39</cp:revision>
  <dcterms:created xsi:type="dcterms:W3CDTF">2009-03-25T12:21:44Z</dcterms:created>
  <dcterms:modified xsi:type="dcterms:W3CDTF">2020-02-21T13:38:10Z</dcterms:modified>
</cp:coreProperties>
</file>