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  <p:sldMasterId id="2147483653" r:id="rId2"/>
  </p:sldMasterIdLst>
  <p:notesMasterIdLst>
    <p:notesMasterId r:id="rId26"/>
  </p:notesMasterIdLst>
  <p:handoutMasterIdLst>
    <p:handoutMasterId r:id="rId27"/>
  </p:handoutMasterIdLst>
  <p:sldIdLst>
    <p:sldId id="310" r:id="rId3"/>
    <p:sldId id="321" r:id="rId4"/>
    <p:sldId id="410" r:id="rId5"/>
    <p:sldId id="408" r:id="rId6"/>
    <p:sldId id="391" r:id="rId7"/>
    <p:sldId id="392" r:id="rId8"/>
    <p:sldId id="393" r:id="rId9"/>
    <p:sldId id="405" r:id="rId10"/>
    <p:sldId id="406" r:id="rId11"/>
    <p:sldId id="407" r:id="rId12"/>
    <p:sldId id="394" r:id="rId13"/>
    <p:sldId id="395" r:id="rId14"/>
    <p:sldId id="396" r:id="rId15"/>
    <p:sldId id="399" r:id="rId16"/>
    <p:sldId id="400" r:id="rId17"/>
    <p:sldId id="401" r:id="rId18"/>
    <p:sldId id="397" r:id="rId19"/>
    <p:sldId id="402" r:id="rId20"/>
    <p:sldId id="403" r:id="rId21"/>
    <p:sldId id="404" r:id="rId22"/>
    <p:sldId id="409" r:id="rId23"/>
    <p:sldId id="356" r:id="rId24"/>
    <p:sldId id="327" r:id="rId25"/>
  </p:sldIdLst>
  <p:sldSz cx="9144000" cy="6858000" type="screen4x3"/>
  <p:notesSz cx="6797675" cy="9926638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FFF1E1"/>
    <a:srgbClr val="EAEAEA"/>
    <a:srgbClr val="FFEACD"/>
    <a:srgbClr val="7D1E1E"/>
    <a:srgbClr val="FFFFFF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441" autoAdjust="0"/>
    <p:restoredTop sz="94747" autoAdjust="0"/>
  </p:normalViewPr>
  <p:slideViewPr>
    <p:cSldViewPr>
      <p:cViewPr varScale="1">
        <p:scale>
          <a:sx n="123" d="100"/>
          <a:sy n="123" d="100"/>
        </p:scale>
        <p:origin x="85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B39C4C91-F57B-4392-97BC-126CDD7BCF5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6364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F9D04BF-2103-4547-BDE3-08574A119E7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3832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CDBCBE-3AE6-4E69-B168-3C773EF8643C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183111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02681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605710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257047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609377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013641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072631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057892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514048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477716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06539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97960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64169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540582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77191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6967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8223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4675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63113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892584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12629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432413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14334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6688" y="2709863"/>
            <a:ext cx="5969000" cy="3455987"/>
          </a:xfrm>
        </p:spPr>
        <p:txBody>
          <a:bodyPr bIns="1080000" anchor="ctr"/>
          <a:lstStyle>
            <a:lvl1pPr>
              <a:defRPr sz="3400"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6688" y="5373688"/>
            <a:ext cx="5969000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6688" y="6442075"/>
            <a:ext cx="4960937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9. 3. 2019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D03C3E06-7ADB-4652-9B57-30EA6E4E666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19" name="Picture 15" descr="pruh_TIT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1" name="Picture 17" descr="tex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2" name="Picture 18" descr="N:\work\projekty\šablony\sablony\logoC.wmf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9. 3. 2019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E722E9-6DA2-40DC-B02C-2D9A081807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294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9. 3. 2019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93492E-8BB5-43DF-8813-5E4EA685710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8781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9. 3. 2019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3544F6-6E8B-43A8-ADD1-29D39B73D47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3186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9. 3. 2019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37C276-21C1-4AB3-97B4-F4442E2D3E0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2954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9. 3. 2019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1B83B8-D64F-48A6-A941-B7AA44681A7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47072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9. 3. 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578DBF-99F8-43AA-A3E6-A8B4550708A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4093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9. 3. 2019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0CA0F7-3736-48B9-BD97-2B313D5C8B6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606199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9. 3. 2019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6410D6-4E0D-486C-AB53-5D2805D9487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89974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9. 3. 2019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17AD43-E98A-4453-8B59-FA9EBEAD11B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8647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9. 3. 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18CAFC-42AD-4921-A467-8986D229D6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80359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9. 3. 2019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5E3113-0635-44CD-8427-CC86178B721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66975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9. 3. 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8692DA-34FA-4898-853A-B23892C329C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47235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9. 3. 2019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0DDAC4-36C4-4B8D-BCCF-945ECF22912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92412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6565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65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9. 3. 2019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1D42E7-9104-4611-AC21-AEEC86B17F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500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9. 3. 2019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74B14D-E4F3-4D41-B8FE-88C66D59FFD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0330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9. 3. 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0CEE82-F45A-4C34-8DBE-F378D1290C7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766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9. 3. 2019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893499-694B-417F-A7BF-BE225E4203B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2154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9. 3. 2019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366C5B-E62D-4D27-9582-F79656C2DDF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6522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9. 3. 2019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C88399-244E-476E-BF8A-68A060DE4D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2677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9. 3. 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D38613-22E6-497A-9398-DBC0648592B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7802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Víceleté rozpočtování, Systémy územních rozpočtů, Ing. Jiří Velinský, 9. 3. 2019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BCDF0A-A5C2-48AE-BD79-D5F46FDEA43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6230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6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6315" name="Picture 11" descr="tex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22250"/>
            <a:ext cx="3414713" cy="40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Víceleté rozpočtování, Systémy územních rozpočtů, Ing. Jiří Velinský, 9. 3. 2019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CE2FE403-592F-4F59-954C-C832FFEACD9F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226311" name="Picture 7" descr="pruh_normal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4450"/>
            <a:ext cx="1420812" cy="973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12" name="Picture 8" descr="pruh_normal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423025"/>
            <a:ext cx="1420812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48438" y="463550"/>
            <a:ext cx="2160587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200" b="1">
                <a:solidFill>
                  <a:srgbClr val="FFFFFF"/>
                </a:solidFill>
                <a:latin typeface="Trebuchet MS" pitchFamily="34" charset="0"/>
              </a:rPr>
              <a:t>www.econ.muni.cz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4960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Víceleté rozpočtování, Systémy územních rozpočtů, Ing. Jiří Velinský, 9. 3. 2019</a:t>
            </a:r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442075"/>
            <a:ext cx="58578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B3A993E5-AF58-4C32-8EB5-855DFE30AF6E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227334" name="Picture 6" descr="pruh_TIT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7338" name="Picture 10" descr="text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6688" y="2708275"/>
            <a:ext cx="596900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pic>
        <p:nvPicPr>
          <p:cNvPr id="227340" name="Picture 12" descr="N:\work\projekty\šablony\sablony\logoC.wm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6688" y="2753366"/>
            <a:ext cx="5969000" cy="3455987"/>
          </a:xfrm>
        </p:spPr>
        <p:txBody>
          <a:bodyPr/>
          <a:lstStyle/>
          <a:p>
            <a:r>
              <a:rPr lang="cs-CZ" altLang="cs-CZ" dirty="0"/>
              <a:t>Víceleté rozpočtování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dirty="0"/>
              <a:t>Finance územních celků</a:t>
            </a:r>
          </a:p>
          <a:p>
            <a:r>
              <a:rPr lang="cs-CZ" altLang="cs-CZ" dirty="0"/>
              <a:t>Ing. Jiří Velinský, 21. 2.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Metody střednědobého prognózování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>
                <a:latin typeface="Verdana" pitchFamily="34" charset="0"/>
              </a:rPr>
              <a:t>expertní metoda</a:t>
            </a:r>
          </a:p>
          <a:p>
            <a:r>
              <a:rPr lang="cs-CZ" altLang="cs-CZ" sz="2400" dirty="0">
                <a:latin typeface="Verdana" pitchFamily="34" charset="0"/>
              </a:rPr>
              <a:t>techniky časových řad</a:t>
            </a:r>
          </a:p>
          <a:p>
            <a:r>
              <a:rPr lang="cs-CZ" altLang="cs-CZ" sz="2400" dirty="0">
                <a:latin typeface="Verdana" pitchFamily="34" charset="0"/>
              </a:rPr>
              <a:t>deterministické techniky</a:t>
            </a:r>
          </a:p>
          <a:p>
            <a:r>
              <a:rPr lang="cs-CZ" altLang="cs-CZ" sz="2400" dirty="0">
                <a:latin typeface="Verdana" pitchFamily="34" charset="0"/>
              </a:rPr>
              <a:t>ekonometrické prognózování</a:t>
            </a:r>
          </a:p>
        </p:txBody>
      </p:sp>
    </p:spTree>
    <p:extLst>
      <p:ext uri="{BB962C8B-B14F-4D97-AF65-F5344CB8AC3E}">
        <p14:creationId xmlns:p14="http://schemas.microsoft.com/office/powerpoint/2010/main" val="2491805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Střednědobý výhled rozpočtu na úrovni ÚSC 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nástroj ÚSC sloužící pro střednědobé finanční plánování rozvoje jeho hospodářství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sestavuje se na základě přijatých závazků a uzavřených smluvních vztahů zpravidla na období 2-5 let následujících po roce, na který se sestavuje roční rozpočet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obsahuje souhrnné základní údaje o příjmech a výdajích, zejména o dlouhodobých závazcích a pohledávkách, o finančních zdrojích a potřebách dlouhodobě realizovaných záměrů</a:t>
            </a:r>
          </a:p>
        </p:txBody>
      </p:sp>
    </p:spTree>
    <p:extLst>
      <p:ext uri="{BB962C8B-B14F-4D97-AF65-F5344CB8AC3E}">
        <p14:creationId xmlns:p14="http://schemas.microsoft.com/office/powerpoint/2010/main" val="206814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Střednědobý výhled rozpočtu na úrovni ÚSC II.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u dlouhodobých závazků se uvádějí jejich dopady na hospodaření ÚSC po celou dobu trvání závazku</a:t>
            </a:r>
          </a:p>
          <a:p>
            <a:r>
              <a:rPr lang="cs-CZ" altLang="cs-CZ" dirty="0"/>
              <a:t>je definován zákonem 250/2000 Sb., o rozpočtových pravidlech územních rozpočtů</a:t>
            </a:r>
          </a:p>
          <a:p>
            <a:r>
              <a:rPr lang="cs-CZ" altLang="cs-CZ" dirty="0"/>
              <a:t>není zcela jasný výklad povinnosti rozpočtový výhled sestavovat</a:t>
            </a:r>
          </a:p>
        </p:txBody>
      </p:sp>
    </p:spTree>
    <p:extLst>
      <p:ext uri="{BB962C8B-B14F-4D97-AF65-F5344CB8AC3E}">
        <p14:creationId xmlns:p14="http://schemas.microsoft.com/office/powerpoint/2010/main" val="1551706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Střednědobý výhled rozpočtu na úrovni ÚSC III.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sestavuje se v menší míře podrobnosti než roční rozpočet</a:t>
            </a:r>
          </a:p>
          <a:p>
            <a:r>
              <a:rPr lang="cs-CZ" altLang="cs-CZ" dirty="0"/>
              <a:t>není pevně dána jeho struktura</a:t>
            </a:r>
          </a:p>
          <a:p>
            <a:r>
              <a:rPr lang="cs-CZ" altLang="cs-CZ" i="1" dirty="0"/>
              <a:t>není dáno jeho začlenění do rozpočtového procesu a provázanost s rozpočtem obce (již neplatí)</a:t>
            </a:r>
          </a:p>
          <a:p>
            <a:r>
              <a:rPr lang="cs-CZ" altLang="cs-CZ" i="1" dirty="0"/>
              <a:t>není stanovena publikační povinnost (již neplatí)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73709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Obsah střednědobého výhledu rozpočtu 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limity výdajů obce na daný účel</a:t>
            </a:r>
          </a:p>
          <a:p>
            <a:r>
              <a:rPr lang="cs-CZ" altLang="cs-CZ" dirty="0"/>
              <a:t>komentář k rozpočtu a shrnutí rozpočtových politik, které víceletý rozpočet obsahuje</a:t>
            </a:r>
          </a:p>
          <a:p>
            <a:r>
              <a:rPr lang="cs-CZ" altLang="cs-CZ" dirty="0"/>
              <a:t>analýza rozpočtových příjmů, zvážení možných postupů jejich zvyšování, hledání dalších zdrojů příjmů obce</a:t>
            </a:r>
          </a:p>
          <a:p>
            <a:r>
              <a:rPr lang="cs-CZ" altLang="cs-CZ" dirty="0"/>
              <a:t>vymezení rozpočtového procesu a stanovení významných dat v jeho průběhu, popis procesů zabezpečujících realizaci víceletého rozpočtu</a:t>
            </a:r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82613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Obsah střednědobého výhledu rozpočtu II.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vymezení finančních metod a postupů v následujících oblastech:</a:t>
            </a:r>
          </a:p>
          <a:p>
            <a:pPr marL="457200" lvl="1" indent="-457200"/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rozpočtování kapitálových výdajů</a:t>
            </a:r>
          </a:p>
          <a:p>
            <a:pPr marL="457200" lvl="1" indent="-457200"/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rozpočtování výdajů jednotlivých projektů a způsob jejich financování</a:t>
            </a:r>
          </a:p>
          <a:p>
            <a:pPr marL="457200" lvl="1" indent="-457200"/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způsob řízení výdajů a jejich předvídání</a:t>
            </a:r>
          </a:p>
          <a:p>
            <a:pPr marL="457200" lvl="1" indent="-457200"/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způsob řízení zadluženosti obce ve vztahu ke kapitálovým výdajům</a:t>
            </a:r>
          </a:p>
          <a:p>
            <a:pPr marL="457200" lvl="1" indent="-457200"/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tvorba mimorozpočtových fondů</a:t>
            </a:r>
          </a:p>
          <a:p>
            <a:pPr marL="457200" lvl="1" indent="-457200"/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správa grantů, jejich řízení a plánování</a:t>
            </a:r>
          </a:p>
          <a:p>
            <a:pPr marL="457200" lvl="1" indent="-457200"/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výkaznictví</a:t>
            </a:r>
          </a:p>
          <a:p>
            <a:pPr marL="457200" lvl="1" indent="-457200"/>
            <a:r>
              <a:rPr lang="cs-CZ" altLang="cs-CZ" sz="2000" dirty="0">
                <a:ea typeface="+mn-ea"/>
                <a:cs typeface="+mn-cs"/>
                <a:sym typeface="Wingdings" pitchFamily="2" charset="2"/>
              </a:rPr>
              <a:t>metodika analýzy příjmů a odhadu jejich výše</a:t>
            </a:r>
            <a:endParaRPr lang="cs-CZ" altLang="cs-CZ" sz="20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0260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Obsah střednědobého výhledu rozpočtu III.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propojení se strategickým plánem obce</a:t>
            </a:r>
          </a:p>
          <a:p>
            <a:r>
              <a:rPr lang="cs-CZ" altLang="cs-CZ" dirty="0"/>
              <a:t>popis investiční politiky obce</a:t>
            </a:r>
          </a:p>
          <a:p>
            <a:r>
              <a:rPr lang="cs-CZ" altLang="cs-CZ" dirty="0"/>
              <a:t>dlouhodobou politiku v oblasti řízení dluhu obce</a:t>
            </a:r>
          </a:p>
          <a:p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19190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Typy víceletých rozpočtů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/>
              <a:t>propojení rozpočtu a střednědobého výhledu rozpočtu – víceletý rozpočet má charakter finančního plánu, závazně je přijímán pouze roční rozpočet a rozpočtový výhled slouží jako předběžný plán</a:t>
            </a:r>
          </a:p>
          <a:p>
            <a:r>
              <a:rPr lang="cs-CZ" altLang="cs-CZ" sz="2400" dirty="0"/>
              <a:t>rolující víceletý rozpočet  - obsahuje detailní predikce P a V na dva či více následujících let. Přitom jsou však P a V následujícího roku vždy samostatně schvalovány</a:t>
            </a:r>
          </a:p>
          <a:p>
            <a:r>
              <a:rPr lang="cs-CZ" altLang="cs-CZ" sz="2400" dirty="0"/>
              <a:t>„tradiční“ zpravidla dvouletý rozpočet - celý dokument je přijímán najednou. Na konci ročního rozpočtového období může být rozpočet zpřesněn a změněn, aby reagoval na případné změny</a:t>
            </a:r>
          </a:p>
          <a:p>
            <a:endParaRPr lang="cs-CZ" altLang="cs-CZ" dirty="0"/>
          </a:p>
          <a:p>
            <a:pPr>
              <a:lnSpc>
                <a:spcPct val="9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956271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Provázanost střednědobého výhledu rozpočtu s dalšími nástroji řízení 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  <a:p>
            <a:r>
              <a:rPr lang="cs-CZ" altLang="cs-CZ" dirty="0"/>
              <a:t>Základním dokumentem při plánování rozvoje obce je strategický plán obce. Vytváří rámce pro tvorbu dalších dokumentů.</a:t>
            </a:r>
          </a:p>
          <a:p>
            <a:r>
              <a:rPr lang="cs-CZ" altLang="cs-CZ" dirty="0"/>
              <a:t>Střednědobý výhled rozpočtu by měl podávat informace o tom, zda jsou aktivity plánované ve strategickém plánu rozvoje obce realizovatelné, a za jakých podmínek. Vytváří finanční rámec pro jeho realizaci.</a:t>
            </a:r>
          </a:p>
        </p:txBody>
      </p:sp>
    </p:spTree>
    <p:extLst>
      <p:ext uri="{BB962C8B-B14F-4D97-AF65-F5344CB8AC3E}">
        <p14:creationId xmlns:p14="http://schemas.microsoft.com/office/powerpoint/2010/main" val="283970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Provázanost střednědobého výhledu rozpočtu s dalšími nástroji řízení II.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971600" y="1844824"/>
            <a:ext cx="7772400" cy="4357687"/>
          </a:xfrm>
        </p:spPr>
        <p:txBody>
          <a:bodyPr/>
          <a:lstStyle/>
          <a:p>
            <a:endParaRPr lang="cs-CZ" altLang="cs-CZ" dirty="0"/>
          </a:p>
          <a:p>
            <a:r>
              <a:rPr lang="cs-CZ" altLang="cs-CZ" dirty="0"/>
              <a:t>Je zde ale i opačná vazba. Projednávání strategického plánu za účasti veřejnosti dává jasný signál o prioritách obce a tedy o tom, kam mají směřovat rozpočtové zdroje.</a:t>
            </a:r>
          </a:p>
          <a:p>
            <a:r>
              <a:rPr lang="cs-CZ" altLang="cs-CZ" dirty="0"/>
              <a:t>Propojení obou těchto nástrojů umožňuje vytvořit racionální systém alokace zdrojů. Vzniká tak rámec v němž jsou hodnoceny jednotlivé politiky a programy obce.</a:t>
            </a:r>
          </a:p>
        </p:txBody>
      </p:sp>
    </p:spTree>
    <p:extLst>
      <p:ext uri="{BB962C8B-B14F-4D97-AF65-F5344CB8AC3E}">
        <p14:creationId xmlns:p14="http://schemas.microsoft.com/office/powerpoint/2010/main" val="90039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Program 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rozcvička</a:t>
            </a:r>
          </a:p>
          <a:p>
            <a:r>
              <a:rPr lang="cs-CZ" altLang="cs-CZ" dirty="0"/>
              <a:t>víceleté rozpočtování</a:t>
            </a:r>
          </a:p>
          <a:p>
            <a:r>
              <a:rPr lang="cs-CZ" altLang="cs-CZ" dirty="0"/>
              <a:t>důvody pro víceleté rozpočtování</a:t>
            </a:r>
          </a:p>
          <a:p>
            <a:r>
              <a:rPr lang="cs-CZ" altLang="cs-CZ" dirty="0"/>
              <a:t>možné problémy</a:t>
            </a:r>
          </a:p>
          <a:p>
            <a:r>
              <a:rPr lang="cs-CZ" altLang="cs-CZ" dirty="0"/>
              <a:t>předpoklady úspěšného víceletého rozpočtování</a:t>
            </a:r>
          </a:p>
          <a:p>
            <a:r>
              <a:rPr lang="cs-CZ" altLang="cs-CZ" dirty="0"/>
              <a:t>metody střednědobého prognózování</a:t>
            </a:r>
          </a:p>
          <a:p>
            <a:r>
              <a:rPr lang="cs-CZ" altLang="cs-CZ" dirty="0"/>
              <a:t>střednědobý výhled rozpočtu na úrovni ÚSC</a:t>
            </a:r>
          </a:p>
        </p:txBody>
      </p:sp>
    </p:spTree>
    <p:extLst>
      <p:ext uri="{BB962C8B-B14F-4D97-AF65-F5344CB8AC3E}">
        <p14:creationId xmlns:p14="http://schemas.microsoft.com/office/powerpoint/2010/main" val="22154288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Výhody používání střednědobého výhledu rozpočtu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971600" y="1844824"/>
            <a:ext cx="7772400" cy="4357687"/>
          </a:xfrm>
        </p:spPr>
        <p:txBody>
          <a:bodyPr/>
          <a:lstStyle/>
          <a:p>
            <a:r>
              <a:rPr lang="cs-CZ" altLang="cs-CZ" sz="2400" dirty="0"/>
              <a:t>zlepšení strategického a dlouhodobého plánování obce</a:t>
            </a:r>
          </a:p>
          <a:p>
            <a:r>
              <a:rPr lang="cs-CZ" altLang="cs-CZ" sz="2400" dirty="0"/>
              <a:t>udržení fiskálního zdraví obce</a:t>
            </a:r>
          </a:p>
          <a:p>
            <a:r>
              <a:rPr lang="cs-CZ" altLang="cs-CZ" sz="2400" dirty="0"/>
              <a:t>vytvoření a podpora rozpočtových procesů, které se více orientují na vytváření a realizaci jednotlivých obecních politik</a:t>
            </a:r>
          </a:p>
          <a:p>
            <a:r>
              <a:rPr lang="cs-CZ" altLang="cs-CZ" sz="2400" dirty="0"/>
              <a:t>snížení spoléhání se na jednorázové rozpočtové příjmy a krátkodobé dotace při financování rozpočtových potřeb obce</a:t>
            </a:r>
          </a:p>
          <a:p>
            <a:r>
              <a:rPr lang="cs-CZ" altLang="cs-CZ" sz="2400" dirty="0"/>
              <a:t>snížení počtu hodin věnovaných práci na rozpočtu</a:t>
            </a:r>
          </a:p>
        </p:txBody>
      </p:sp>
    </p:spTree>
    <p:extLst>
      <p:ext uri="{BB962C8B-B14F-4D97-AF65-F5344CB8AC3E}">
        <p14:creationId xmlns:p14="http://schemas.microsoft.com/office/powerpoint/2010/main" val="26150330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Výhody používání střednědobého výhledu rozpočtu – dle názoru českých měst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971600" y="1844824"/>
            <a:ext cx="7772400" cy="4357687"/>
          </a:xfrm>
        </p:spPr>
        <p:txBody>
          <a:bodyPr/>
          <a:lstStyle/>
          <a:p>
            <a:endParaRPr lang="cs-CZ" altLang="cs-CZ" dirty="0"/>
          </a:p>
          <a:p>
            <a:r>
              <a:rPr lang="cs-CZ" altLang="cs-CZ" sz="2400" dirty="0"/>
              <a:t>přehled o finanční situaci obce, provázanost příjmů a výdajů obce</a:t>
            </a:r>
          </a:p>
          <a:p>
            <a:r>
              <a:rPr lang="cs-CZ" altLang="cs-CZ" sz="2400" dirty="0"/>
              <a:t>lepší plánování investic  - představa o možných zdrojích jejich financování</a:t>
            </a:r>
          </a:p>
          <a:p>
            <a:r>
              <a:rPr lang="cs-CZ" altLang="cs-CZ" sz="2400" dirty="0"/>
              <a:t>řízení dluhu obce – výše závazků a jejich splácení., představa o maximálním únosném zadlužení obce</a:t>
            </a:r>
          </a:p>
          <a:p>
            <a:r>
              <a:rPr lang="cs-CZ" altLang="cs-CZ" sz="2400" dirty="0"/>
              <a:t>snadnější příprava rozpočtu města, jeho kvalitnější příprava</a:t>
            </a:r>
          </a:p>
          <a:p>
            <a:r>
              <a:rPr lang="cs-CZ" altLang="cs-CZ" sz="2400" dirty="0"/>
              <a:t>zlepšení strategického a dlouhodobého plánování obce</a:t>
            </a:r>
          </a:p>
          <a:p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5656512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Shrnutí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4044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Děkuji za pozornost!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Ing. Jiří </a:t>
            </a:r>
            <a:r>
              <a:rPr lang="cs-CZ" altLang="cs-CZ" dirty="0" err="1"/>
              <a:t>Velinský</a:t>
            </a:r>
            <a:endParaRPr lang="cs-CZ" altLang="cs-CZ" dirty="0"/>
          </a:p>
          <a:p>
            <a:r>
              <a:rPr lang="cs-CZ" altLang="cs-CZ" dirty="0"/>
              <a:t>jiri.velinsky@econ.muni.cz</a:t>
            </a:r>
          </a:p>
        </p:txBody>
      </p:sp>
    </p:spTree>
    <p:extLst>
      <p:ext uri="{BB962C8B-B14F-4D97-AF65-F5344CB8AC3E}">
        <p14:creationId xmlns:p14="http://schemas.microsoft.com/office/powerpoint/2010/main" val="2813303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Program II.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obsah střednědobého výhledu rozpočtu</a:t>
            </a:r>
          </a:p>
          <a:p>
            <a:r>
              <a:rPr lang="cs-CZ" altLang="cs-CZ" dirty="0"/>
              <a:t>typy víceletých rozpočtů</a:t>
            </a:r>
          </a:p>
          <a:p>
            <a:r>
              <a:rPr lang="cs-CZ" altLang="cs-CZ" dirty="0"/>
              <a:t>výhody používání střednědobých výhledů rozpočtu</a:t>
            </a:r>
          </a:p>
        </p:txBody>
      </p:sp>
    </p:spTree>
    <p:extLst>
      <p:ext uri="{BB962C8B-B14F-4D97-AF65-F5344CB8AC3E}">
        <p14:creationId xmlns:p14="http://schemas.microsoft.com/office/powerpoint/2010/main" val="2090835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4</a:t>
            </a:fld>
            <a:endParaRPr lang="cs-CZ" altLang="cs-CZ" dirty="0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Víceleté rozpočtování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/>
              <a:t>v Česku má víceleté finanční řízení formu střednědobého výhledu rozpočtu</a:t>
            </a:r>
          </a:p>
          <a:p>
            <a:r>
              <a:rPr lang="cs-CZ" altLang="cs-CZ" sz="2400" dirty="0"/>
              <a:t>MMF či Světová banka hovoří o víceletých výdajových (fiskálních) rámcích, které jsou aplikovány zejména na národní úrovni</a:t>
            </a:r>
          </a:p>
          <a:p>
            <a:r>
              <a:rPr lang="cs-CZ" altLang="cs-CZ" sz="2400" dirty="0"/>
              <a:t>využívají se zejména při reformách řízení veřejných výdajů v tranzitivních a rozvojových zemích (Malawi, Mauritius, Ghana, Zair, Uganda)</a:t>
            </a:r>
          </a:p>
          <a:p>
            <a:r>
              <a:rPr lang="cs-CZ" altLang="cs-CZ" sz="2400" dirty="0"/>
              <a:t>v zemích OECD byl víceletý rozpočet uplatňován od 70. – 80. let 20. století</a:t>
            </a:r>
          </a:p>
        </p:txBody>
      </p:sp>
    </p:spTree>
    <p:extLst>
      <p:ext uri="{BB962C8B-B14F-4D97-AF65-F5344CB8AC3E}">
        <p14:creationId xmlns:p14="http://schemas.microsoft.com/office/powerpoint/2010/main" val="3142558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Důvody pro víceleté rozpočtování 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vyžaduje, aby vlády vyjádřili jasně cíle a priority svých politik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signalizuje, zda jsou realizované politiky a jejich dopady v souladu s definovanou fiskální strategií vlády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přesouvá pozornost z roviny rozhodování o detailních výdajích do roviny změn celých politik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vytváří fiskální meze v nichž se mohou roční výdaje rozpočtu pohybovat a tím podporuje fiskální disciplínu a alokaci zdrojů dle priorit</a:t>
            </a:r>
          </a:p>
        </p:txBody>
      </p:sp>
    </p:spTree>
    <p:extLst>
      <p:ext uri="{BB962C8B-B14F-4D97-AF65-F5344CB8AC3E}">
        <p14:creationId xmlns:p14="http://schemas.microsoft.com/office/powerpoint/2010/main" val="762720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Důvody pro víceleté rozpočtování II.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podporuje efektivnost v alokaci veřejných prostředků, nutí politiky vyjádřit priority a ochotu je financovat. Informuje ostatní subjekty, a tím zvyšuje předvídatelnost jednání vlády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zajišťuje kontinuitu v rozpočtovém procesu. Při rozhodování o ročním rozpočtu jsou diskuse vedeny v kontextu střednědobé fiskální strategie a priorit realizovaných politik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733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Možné problémy víceletého rozpočtování 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/>
              <a:t>přílišné spoléhání na odhady budoucích příjmů a výdajů při tvorbě ročního rozpočtu může vést k </a:t>
            </a:r>
            <a:r>
              <a:rPr lang="cs-CZ" altLang="cs-CZ" sz="2400" dirty="0" err="1"/>
              <a:t>neflexibilitě</a:t>
            </a:r>
            <a:r>
              <a:rPr lang="cs-CZ" altLang="cs-CZ" sz="2400" dirty="0"/>
              <a:t> a setrvačnosti v tvorbě fiskální politiky</a:t>
            </a:r>
          </a:p>
          <a:p>
            <a:r>
              <a:rPr lang="cs-CZ" altLang="cs-CZ" sz="2400" dirty="0"/>
              <a:t>příliš optimistické víceleté projekce mohou být využity ke schválení veřejných výdajů, které by jinak schváleny nebyly</a:t>
            </a:r>
          </a:p>
          <a:p>
            <a:r>
              <a:rPr lang="cs-CZ" altLang="cs-CZ" sz="2400" dirty="0"/>
              <a:t>tento přístup k rozpočtování může být příliš náročný </a:t>
            </a:r>
            <a:r>
              <a:rPr lang="cs-CZ" altLang="cs-CZ" sz="2400" dirty="0">
                <a:sym typeface="Wingdings" pitchFamily="2" charset="2"/>
              </a:rPr>
              <a:t>- </a:t>
            </a:r>
            <a:r>
              <a:rPr lang="cs-CZ" altLang="cs-CZ" sz="2400" dirty="0"/>
              <a:t>může odvést pozornost a zdroje od důležitých cílů při vytváření ročního rozpočtu.</a:t>
            </a:r>
          </a:p>
          <a:p>
            <a:r>
              <a:rPr lang="cs-CZ" altLang="cs-CZ" sz="2400" dirty="0"/>
              <a:t>může se jednat jen o seznam přání, který nebude ročními rozpočty naplňován. 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63966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Úspěšné fungování víceletého rozpočtování 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>
                <a:latin typeface="Verdana" pitchFamily="34" charset="0"/>
              </a:rPr>
              <a:t>deklarovaná politická podpora procesu víceletého rozpočtování</a:t>
            </a:r>
          </a:p>
          <a:p>
            <a:r>
              <a:rPr lang="cs-CZ" altLang="cs-CZ" sz="2400" dirty="0">
                <a:latin typeface="Verdana" pitchFamily="34" charset="0"/>
              </a:rPr>
              <a:t>procesy rozpočtové kontroly, rozpočtových procesů a metod</a:t>
            </a:r>
          </a:p>
          <a:p>
            <a:r>
              <a:rPr lang="cs-CZ" altLang="cs-CZ" sz="2400" dirty="0">
                <a:latin typeface="Verdana" pitchFamily="34" charset="0"/>
              </a:rPr>
              <a:t>jasně definované rozvojové priority a cíle obce</a:t>
            </a:r>
          </a:p>
          <a:p>
            <a:r>
              <a:rPr lang="cs-CZ" altLang="cs-CZ" sz="2400" dirty="0">
                <a:latin typeface="Verdana" pitchFamily="34" charset="0"/>
              </a:rPr>
              <a:t>jasně definované víceleté projekty a zabezpečované služby </a:t>
            </a:r>
          </a:p>
          <a:p>
            <a:r>
              <a:rPr lang="cs-CZ" altLang="cs-CZ" sz="2400" dirty="0">
                <a:latin typeface="Verdana" pitchFamily="34" charset="0"/>
              </a:rPr>
              <a:t>obec využívá nástrojů dlouhodobého strategického a finančního řízení</a:t>
            </a:r>
          </a:p>
          <a:p>
            <a:r>
              <a:rPr lang="cs-CZ" altLang="cs-CZ" sz="2400" dirty="0">
                <a:latin typeface="Verdana" pitchFamily="34" charset="0"/>
              </a:rPr>
              <a:t>metodika tvorby odhadů budoucích příjmů a výdajů</a:t>
            </a:r>
          </a:p>
        </p:txBody>
      </p:sp>
    </p:spTree>
    <p:extLst>
      <p:ext uri="{BB962C8B-B14F-4D97-AF65-F5344CB8AC3E}">
        <p14:creationId xmlns:p14="http://schemas.microsoft.com/office/powerpoint/2010/main" val="1939144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776" y="6442075"/>
            <a:ext cx="5832648" cy="263525"/>
          </a:xfrm>
        </p:spPr>
        <p:txBody>
          <a:bodyPr/>
          <a:lstStyle/>
          <a:p>
            <a:r>
              <a:rPr lang="cs-CZ" altLang="cs-CZ"/>
              <a:t>Víceleté rozpočtování, Systémy územních rozpočtů, Ing. Jiří Velinský, 9. 3. 2019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Úspěšné fungování víceletého rozpočtování II.</a:t>
            </a:r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>
                <a:latin typeface="Verdana" pitchFamily="34" charset="0"/>
              </a:rPr>
              <a:t>postupy zabezpečující informování o průběhu politik a procesů</a:t>
            </a:r>
          </a:p>
          <a:p>
            <a:r>
              <a:rPr lang="cs-CZ" altLang="cs-CZ" sz="2400" dirty="0">
                <a:latin typeface="Verdana" pitchFamily="34" charset="0"/>
              </a:rPr>
              <a:t>zpracování víceletého rozpočtu je variantní</a:t>
            </a:r>
          </a:p>
          <a:p>
            <a:r>
              <a:rPr lang="cs-CZ" altLang="cs-CZ" sz="2400" dirty="0">
                <a:latin typeface="Verdana" pitchFamily="34" charset="0"/>
              </a:rPr>
              <a:t>víceletý rozpočet je zpracováván jak pro kapitálovou, tak pro běžnou část rozpočtu</a:t>
            </a:r>
          </a:p>
          <a:p>
            <a:r>
              <a:rPr lang="cs-CZ" altLang="cs-CZ" sz="2400" dirty="0">
                <a:latin typeface="Verdana" pitchFamily="34" charset="0"/>
              </a:rPr>
              <a:t>dokument je zpracován ve srozumitelné formě</a:t>
            </a:r>
          </a:p>
          <a:p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750566399"/>
      </p:ext>
    </p:extLst>
  </p:cSld>
  <p:clrMapOvr>
    <a:masterClrMapping/>
  </p:clrMapOvr>
</p:sld>
</file>

<file path=ppt/theme/theme1.xml><?xml version="1.0" encoding="utf-8"?>
<a:theme xmlns:a="http://schemas.openxmlformats.org/drawingml/2006/main" name="ESF_prezentace_okrova_sablona">
  <a:themeElements>
    <a:clrScheme name="BÉŽOV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základní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ESF_prezentace_okrova_sablona</Template>
  <TotalTime>1480</TotalTime>
  <Words>1487</Words>
  <Application>Microsoft Office PowerPoint</Application>
  <PresentationFormat>Předvádění na obrazovce (4:3)</PresentationFormat>
  <Paragraphs>180</Paragraphs>
  <Slides>23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Trebuchet MS</vt:lpstr>
      <vt:lpstr>Verdana</vt:lpstr>
      <vt:lpstr>Wingdings</vt:lpstr>
      <vt:lpstr>ESF_prezentace_okrova_sablona</vt:lpstr>
      <vt:lpstr>BÉŽOVÁ TITL</vt:lpstr>
      <vt:lpstr>Víceleté rozpočtování</vt:lpstr>
      <vt:lpstr>Program I.</vt:lpstr>
      <vt:lpstr>Program II.</vt:lpstr>
      <vt:lpstr>Víceleté rozpočtování</vt:lpstr>
      <vt:lpstr>Důvody pro víceleté rozpočtování I.</vt:lpstr>
      <vt:lpstr>Důvody pro víceleté rozpočtování II.</vt:lpstr>
      <vt:lpstr>Možné problémy víceletého rozpočtování I.</vt:lpstr>
      <vt:lpstr>Úspěšné fungování víceletého rozpočtování I.</vt:lpstr>
      <vt:lpstr>Úspěšné fungování víceletého rozpočtování II.</vt:lpstr>
      <vt:lpstr>Metody střednědobého prognózování</vt:lpstr>
      <vt:lpstr>Střednědobý výhled rozpočtu na úrovni ÚSC I.</vt:lpstr>
      <vt:lpstr>Střednědobý výhled rozpočtu na úrovni ÚSC II.</vt:lpstr>
      <vt:lpstr>Střednědobý výhled rozpočtu na úrovni ÚSC III.</vt:lpstr>
      <vt:lpstr>Obsah střednědobého výhledu rozpočtu I.</vt:lpstr>
      <vt:lpstr>Obsah střednědobého výhledu rozpočtu II.</vt:lpstr>
      <vt:lpstr>Obsah střednědobého výhledu rozpočtu III.</vt:lpstr>
      <vt:lpstr>Typy víceletých rozpočtů</vt:lpstr>
      <vt:lpstr>Provázanost střednědobého výhledu rozpočtu s dalšími nástroji řízení I.</vt:lpstr>
      <vt:lpstr>Provázanost střednědobého výhledu rozpočtu s dalšími nástroji řízení II.</vt:lpstr>
      <vt:lpstr>Výhody používání střednědobého výhledu rozpočtu</vt:lpstr>
      <vt:lpstr>Výhody používání střednědobého výhledu rozpočtu – dle názoru českých měst</vt:lpstr>
      <vt:lpstr>Shrnutí</vt:lpstr>
      <vt:lpstr>Děkuji za pozornost!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Velinsky</dc:creator>
  <cp:lastModifiedBy>Jiří Velinský</cp:lastModifiedBy>
  <cp:revision>112</cp:revision>
  <cp:lastPrinted>2014-04-11T17:59:44Z</cp:lastPrinted>
  <dcterms:created xsi:type="dcterms:W3CDTF">2013-11-06T13:20:55Z</dcterms:created>
  <dcterms:modified xsi:type="dcterms:W3CDTF">2020-02-21T13:50:41Z</dcterms:modified>
</cp:coreProperties>
</file>