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61.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1"/>
  </p:notesMasterIdLst>
  <p:handoutMasterIdLst>
    <p:handoutMasterId r:id="rId8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DC"/>
    <a:srgbClr val="B9006E"/>
    <a:srgbClr val="4BC8FF"/>
    <a:srgbClr val="F01928"/>
    <a:srgbClr val="9100DC"/>
    <a:srgbClr val="5AC8AF"/>
    <a:srgbClr val="00287D"/>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24" autoAdjust="0"/>
  </p:normalViewPr>
  <p:slideViewPr>
    <p:cSldViewPr snapToGrid="0">
      <p:cViewPr varScale="1">
        <p:scale>
          <a:sx n="66" d="100"/>
          <a:sy n="66" d="100"/>
        </p:scale>
        <p:origin x="-1286" y="-7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800" dirty="0" smtClean="0"/>
            <a:t>Metoda autority</a:t>
          </a:r>
          <a:endParaRPr lang="cs-CZ" sz="280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800" dirty="0" smtClean="0"/>
            <a:t>Metoda </a:t>
          </a:r>
          <a:r>
            <a:rPr lang="cs-CZ" sz="2800" dirty="0" err="1" smtClean="0"/>
            <a:t>apriori</a:t>
          </a:r>
          <a:endParaRPr lang="cs-CZ" sz="280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800" dirty="0" smtClean="0"/>
            <a:t>Metoda vědy</a:t>
          </a:r>
          <a:endParaRPr lang="cs-CZ" sz="280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800" dirty="0" smtClean="0"/>
            <a:t>Metoda</a:t>
          </a:r>
          <a:r>
            <a:rPr lang="cs-CZ" sz="2800" baseline="0" dirty="0" smtClean="0"/>
            <a:t> tradice</a:t>
          </a:r>
          <a:endParaRPr lang="cs-CZ" sz="280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4"/>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4"/>
      <dgm:spPr/>
    </dgm:pt>
    <dgm:pt modelId="{2637BFF3-5680-4368-8F93-A601D3D6DB23}" type="pres">
      <dgm:prSet presAssocID="{E09A6E14-C4E5-4236-B5AF-26666C6AC8D4}" presName="dstNode" presStyleLbl="node1" presStyleIdx="0" presStyleCnt="4"/>
      <dgm:spPr/>
    </dgm:pt>
    <dgm:pt modelId="{A84D7731-23D7-4C0F-AD9C-106FAA52847B}" type="pres">
      <dgm:prSet presAssocID="{3C7613B8-CDD0-4E53-91D0-9F5C46E2D5E4}" presName="text_1" presStyleLbl="node1" presStyleIdx="0" presStyleCnt="4">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4"/>
      <dgm:spPr/>
    </dgm:pt>
    <dgm:pt modelId="{1ED89CE8-C081-4BE1-BCEB-3740346FC7A7}" type="pres">
      <dgm:prSet presAssocID="{0FB969B3-CEBF-42FC-97ED-D6E6F1C4A0F6}" presName="text_2" presStyleLbl="node1" presStyleIdx="1" presStyleCnt="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4"/>
      <dgm:spPr/>
    </dgm:pt>
    <dgm:pt modelId="{BAB7EB2B-45DF-4842-9FEE-108D04436DCC}" type="pres">
      <dgm:prSet presAssocID="{F7C5BEE4-045C-4E1A-8097-53A996DB0D7D}" presName="text_3" presStyleLbl="node1" presStyleIdx="2" presStyleCnt="4">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4"/>
      <dgm:spPr/>
    </dgm:pt>
    <dgm:pt modelId="{7C7EDA0C-3115-49D7-A521-BFCFD73DCF22}" type="pres">
      <dgm:prSet presAssocID="{EBEAAD0D-DE85-4270-9B6D-5B19C7156B9D}" presName="text_4" presStyleLbl="node1" presStyleIdx="3" presStyleCnt="4">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4"/>
      <dgm:spPr/>
    </dgm:pt>
  </dgm:ptLst>
  <dgm:cxnLst>
    <dgm:cxn modelId="{37C8DABB-8D26-4B21-BF2B-5A67FEFE177D}" srcId="{E09A6E14-C4E5-4236-B5AF-26666C6AC8D4}" destId="{3C7613B8-CDD0-4E53-91D0-9F5C46E2D5E4}" srcOrd="0" destOrd="0" parTransId="{A69514DC-1492-4E96-81A0-5BAF617AD9BE}" sibTransId="{C7969F1A-7EC9-4BA3-8350-35A0DD7FAB96}"/>
    <dgm:cxn modelId="{8E45E753-E221-40C1-96D5-3B119C661C16}" type="presOf" srcId="{3C7613B8-CDD0-4E53-91D0-9F5C46E2D5E4}" destId="{A84D7731-23D7-4C0F-AD9C-106FAA52847B}" srcOrd="0" destOrd="0" presId="urn:microsoft.com/office/officeart/2008/layout/VerticalCurvedList"/>
    <dgm:cxn modelId="{BC33B31D-E074-4F3E-B70C-57D682E381FC}" type="presOf" srcId="{E09A6E14-C4E5-4236-B5AF-26666C6AC8D4}" destId="{99722F3B-DBAA-405B-8DFF-A48DF77D6090}"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2AAE2164-95EF-4F24-9322-C71D9C7D3788}" srcId="{E09A6E14-C4E5-4236-B5AF-26666C6AC8D4}" destId="{F7C5BEE4-045C-4E1A-8097-53A996DB0D7D}" srcOrd="2" destOrd="0" parTransId="{74340002-0783-456B-B7A6-7875C24E2B7C}" sibTransId="{57858FC6-2F90-43AB-9A26-386055CAE453}"/>
    <dgm:cxn modelId="{6C2DA105-1F20-4BAE-908B-6230AA0B4804}" type="presOf" srcId="{F7C5BEE4-045C-4E1A-8097-53A996DB0D7D}" destId="{BAB7EB2B-45DF-4842-9FEE-108D04436DCC}" srcOrd="0" destOrd="0" presId="urn:microsoft.com/office/officeart/2008/layout/VerticalCurvedList"/>
    <dgm:cxn modelId="{1510ADF5-9F0A-4281-A049-DDA7B48F781C}" type="presOf" srcId="{0FB969B3-CEBF-42FC-97ED-D6E6F1C4A0F6}" destId="{1ED89CE8-C081-4BE1-BCEB-3740346FC7A7}" srcOrd="0" destOrd="0" presId="urn:microsoft.com/office/officeart/2008/layout/VerticalCurvedList"/>
    <dgm:cxn modelId="{371DF4EA-F684-4F98-BE41-E6BF8B6311DE}" type="presOf" srcId="{C7969F1A-7EC9-4BA3-8350-35A0DD7FAB96}" destId="{965747B9-2C60-45A1-8406-AA15EFA634AA}" srcOrd="0" destOrd="0" presId="urn:microsoft.com/office/officeart/2008/layout/VerticalCurvedList"/>
    <dgm:cxn modelId="{E349C5A8-BA22-44C9-919A-F61694E12388}" type="presOf" srcId="{EBEAAD0D-DE85-4270-9B6D-5B19C7156B9D}" destId="{7C7EDA0C-3115-49D7-A521-BFCFD73DCF22}" srcOrd="0" destOrd="0" presId="urn:microsoft.com/office/officeart/2008/layout/VerticalCurvedList"/>
    <dgm:cxn modelId="{A9CF0648-CCBF-4100-8996-B4C88273BC56}" type="presParOf" srcId="{99722F3B-DBAA-405B-8DFF-A48DF77D6090}" destId="{60397018-0FD9-4034-99A4-5F83D4BC6C0D}" srcOrd="0" destOrd="0" presId="urn:microsoft.com/office/officeart/2008/layout/VerticalCurvedList"/>
    <dgm:cxn modelId="{A2D1674B-1E8D-4A7A-BFAB-FDA6ED1DCFEE}" type="presParOf" srcId="{60397018-0FD9-4034-99A4-5F83D4BC6C0D}" destId="{77CD493D-E367-420A-BEFD-BB4840D11366}" srcOrd="0" destOrd="0" presId="urn:microsoft.com/office/officeart/2008/layout/VerticalCurvedList"/>
    <dgm:cxn modelId="{81B31382-755F-43E4-A45F-6A0383470272}" type="presParOf" srcId="{77CD493D-E367-420A-BEFD-BB4840D11366}" destId="{40CF3137-D4B9-4118-9611-CBDEE40F51AA}" srcOrd="0" destOrd="0" presId="urn:microsoft.com/office/officeart/2008/layout/VerticalCurvedList"/>
    <dgm:cxn modelId="{F4B39D09-2A2B-4765-BE47-ED12D88BA19B}" type="presParOf" srcId="{77CD493D-E367-420A-BEFD-BB4840D11366}" destId="{965747B9-2C60-45A1-8406-AA15EFA634AA}" srcOrd="1" destOrd="0" presId="urn:microsoft.com/office/officeart/2008/layout/VerticalCurvedList"/>
    <dgm:cxn modelId="{6D4E8847-A4C3-4A1F-B751-7572CBFF0D40}" type="presParOf" srcId="{77CD493D-E367-420A-BEFD-BB4840D11366}" destId="{0C7CE1CD-0738-4D92-A343-7B81554B2FE3}" srcOrd="2" destOrd="0" presId="urn:microsoft.com/office/officeart/2008/layout/VerticalCurvedList"/>
    <dgm:cxn modelId="{F4A3CAF3-F5F2-4E70-B306-4E684C778995}" type="presParOf" srcId="{77CD493D-E367-420A-BEFD-BB4840D11366}" destId="{2637BFF3-5680-4368-8F93-A601D3D6DB23}" srcOrd="3" destOrd="0" presId="urn:microsoft.com/office/officeart/2008/layout/VerticalCurvedList"/>
    <dgm:cxn modelId="{51C04BD9-D17C-4C14-9DDE-EDAF796D4A6B}" type="presParOf" srcId="{60397018-0FD9-4034-99A4-5F83D4BC6C0D}" destId="{A84D7731-23D7-4C0F-AD9C-106FAA52847B}" srcOrd="1" destOrd="0" presId="urn:microsoft.com/office/officeart/2008/layout/VerticalCurvedList"/>
    <dgm:cxn modelId="{4F891170-AC1F-4E5E-91CB-CB8DD687C5AA}" type="presParOf" srcId="{60397018-0FD9-4034-99A4-5F83D4BC6C0D}" destId="{A8282558-0B38-4951-AFAE-8D72217CB394}" srcOrd="2" destOrd="0" presId="urn:microsoft.com/office/officeart/2008/layout/VerticalCurvedList"/>
    <dgm:cxn modelId="{B1A54D4C-0D4C-4A07-BD69-59E102BBD31A}" type="presParOf" srcId="{A8282558-0B38-4951-AFAE-8D72217CB394}" destId="{85314B6A-93DA-4575-AB81-80D9CB4C003B}" srcOrd="0" destOrd="0" presId="urn:microsoft.com/office/officeart/2008/layout/VerticalCurvedList"/>
    <dgm:cxn modelId="{2E171721-A592-43B0-A428-C3A6D0B10966}" type="presParOf" srcId="{60397018-0FD9-4034-99A4-5F83D4BC6C0D}" destId="{1ED89CE8-C081-4BE1-BCEB-3740346FC7A7}" srcOrd="3" destOrd="0" presId="urn:microsoft.com/office/officeart/2008/layout/VerticalCurvedList"/>
    <dgm:cxn modelId="{A0B79929-2451-4886-ADA5-189381C3C956}" type="presParOf" srcId="{60397018-0FD9-4034-99A4-5F83D4BC6C0D}" destId="{0CB4F573-DFF2-40CC-8CE0-DC8BAA616CC5}" srcOrd="4" destOrd="0" presId="urn:microsoft.com/office/officeart/2008/layout/VerticalCurvedList"/>
    <dgm:cxn modelId="{23C22710-CA46-4591-B4AD-FE741E72CAD0}" type="presParOf" srcId="{0CB4F573-DFF2-40CC-8CE0-DC8BAA616CC5}" destId="{455C4980-61D3-4D63-B048-9B74945711C8}" srcOrd="0" destOrd="0" presId="urn:microsoft.com/office/officeart/2008/layout/VerticalCurvedList"/>
    <dgm:cxn modelId="{94F65FD0-990D-4891-B587-1C3C01D3DACC}" type="presParOf" srcId="{60397018-0FD9-4034-99A4-5F83D4BC6C0D}" destId="{BAB7EB2B-45DF-4842-9FEE-108D04436DCC}" srcOrd="5" destOrd="0" presId="urn:microsoft.com/office/officeart/2008/layout/VerticalCurvedList"/>
    <dgm:cxn modelId="{CDED1540-62DF-4FEA-AFF7-CE15B48C053B}" type="presParOf" srcId="{60397018-0FD9-4034-99A4-5F83D4BC6C0D}" destId="{4D91D159-5F2C-45AF-A3B5-45F8C2557019}" srcOrd="6" destOrd="0" presId="urn:microsoft.com/office/officeart/2008/layout/VerticalCurvedList"/>
    <dgm:cxn modelId="{CD92D898-F719-4E6F-B513-4C612E6D5DC8}" type="presParOf" srcId="{4D91D159-5F2C-45AF-A3B5-45F8C2557019}" destId="{6750A327-0616-4179-A45C-DD95242B5A06}" srcOrd="0" destOrd="0" presId="urn:microsoft.com/office/officeart/2008/layout/VerticalCurvedList"/>
    <dgm:cxn modelId="{0F9F7ACF-65AB-4192-92AB-93AA7A1B32A2}" type="presParOf" srcId="{60397018-0FD9-4034-99A4-5F83D4BC6C0D}" destId="{7C7EDA0C-3115-49D7-A521-BFCFD73DCF22}" srcOrd="7" destOrd="0" presId="urn:microsoft.com/office/officeart/2008/layout/VerticalCurvedList"/>
    <dgm:cxn modelId="{B847070F-370F-4129-BDD9-251C102CF86E}" type="presParOf" srcId="{60397018-0FD9-4034-99A4-5F83D4BC6C0D}" destId="{91000135-B520-4FD3-A722-D0A4D39C0C7B}" srcOrd="8" destOrd="0" presId="urn:microsoft.com/office/officeart/2008/layout/VerticalCurvedList"/>
    <dgm:cxn modelId="{9A60E994-9DBA-4326-A970-A5E34CB462D3}" type="presParOf" srcId="{91000135-B520-4FD3-A722-D0A4D39C0C7B}" destId="{E6E972A4-86F3-4BBA-9D8F-72D892B34C6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3600" b="1" dirty="0" smtClean="0"/>
            <a:t>Instrumentální případy</a:t>
          </a:r>
          <a:r>
            <a:rPr lang="cs-CZ" sz="3600" dirty="0" smtClean="0"/>
            <a:t> </a:t>
          </a:r>
          <a:endParaRPr lang="cs-CZ" sz="360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3600" b="1" dirty="0" smtClean="0"/>
            <a:t>Kolektivní případová studie</a:t>
          </a:r>
          <a:r>
            <a:rPr lang="cs-CZ" sz="3600" dirty="0" smtClean="0"/>
            <a:t> </a:t>
          </a:r>
          <a:endParaRPr lang="cs-CZ" sz="360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3C7613B8-CDD0-4E53-91D0-9F5C46E2D5E4}">
      <dgm:prSet custT="1"/>
      <dgm:spPr/>
      <dgm:t>
        <a:bodyPr/>
        <a:lstStyle/>
        <a:p>
          <a:r>
            <a:rPr lang="cs-CZ" sz="3600" b="1" dirty="0" err="1" smtClean="0"/>
            <a:t>Intrinsitní</a:t>
          </a:r>
          <a:r>
            <a:rPr lang="cs-CZ" sz="3600" b="1" dirty="0" smtClean="0"/>
            <a:t> případová studie</a:t>
          </a:r>
          <a:r>
            <a:rPr lang="cs-CZ" sz="3600" dirty="0" smtClean="0"/>
            <a:t> </a:t>
          </a:r>
          <a:endParaRPr lang="cs-CZ" sz="360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sz="2400"/>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3"/>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3"/>
      <dgm:spPr/>
    </dgm:pt>
    <dgm:pt modelId="{2637BFF3-5680-4368-8F93-A601D3D6DB23}" type="pres">
      <dgm:prSet presAssocID="{E09A6E14-C4E5-4236-B5AF-26666C6AC8D4}" presName="dstNode" presStyleLbl="node1" presStyleIdx="0" presStyleCnt="3"/>
      <dgm:spPr/>
    </dgm:pt>
    <dgm:pt modelId="{A84D7731-23D7-4C0F-AD9C-106FAA52847B}" type="pres">
      <dgm:prSet presAssocID="{3C7613B8-CDD0-4E53-91D0-9F5C46E2D5E4}" presName="text_1" presStyleLbl="node1" presStyleIdx="0" presStyleCnt="3">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3"/>
      <dgm:spPr/>
    </dgm:pt>
    <dgm:pt modelId="{1ED89CE8-C081-4BE1-BCEB-3740346FC7A7}" type="pres">
      <dgm:prSet presAssocID="{0FB969B3-CEBF-42FC-97ED-D6E6F1C4A0F6}" presName="text_2" presStyleLbl="node1" presStyleIdx="1" presStyleCnt="3"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3"/>
      <dgm:spPr/>
    </dgm:pt>
    <dgm:pt modelId="{BAB7EB2B-45DF-4842-9FEE-108D04436DCC}" type="pres">
      <dgm:prSet presAssocID="{F7C5BEE4-045C-4E1A-8097-53A996DB0D7D}" presName="text_3" presStyleLbl="node1" presStyleIdx="2" presStyleCnt="3">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3"/>
      <dgm:spPr/>
    </dgm:pt>
  </dgm:ptLst>
  <dgm:cxnLst>
    <dgm:cxn modelId="{2AAE2164-95EF-4F24-9322-C71D9C7D3788}" srcId="{E09A6E14-C4E5-4236-B5AF-26666C6AC8D4}" destId="{F7C5BEE4-045C-4E1A-8097-53A996DB0D7D}" srcOrd="2" destOrd="0" parTransId="{74340002-0783-456B-B7A6-7875C24E2B7C}" sibTransId="{57858FC6-2F90-43AB-9A26-386055CAE453}"/>
    <dgm:cxn modelId="{9D87A7A8-7DFF-4017-9318-560F2E3AAF15}" type="presOf" srcId="{C7969F1A-7EC9-4BA3-8350-35A0DD7FAB96}" destId="{965747B9-2C60-45A1-8406-AA15EFA634AA}" srcOrd="0" destOrd="0" presId="urn:microsoft.com/office/officeart/2008/layout/VerticalCurvedList"/>
    <dgm:cxn modelId="{37C8DABB-8D26-4B21-BF2B-5A67FEFE177D}" srcId="{E09A6E14-C4E5-4236-B5AF-26666C6AC8D4}" destId="{3C7613B8-CDD0-4E53-91D0-9F5C46E2D5E4}" srcOrd="0" destOrd="0" parTransId="{A69514DC-1492-4E96-81A0-5BAF617AD9BE}" sibTransId="{C7969F1A-7EC9-4BA3-8350-35A0DD7FAB96}"/>
    <dgm:cxn modelId="{2B494F01-3AD8-4017-93A8-713C6C23F0F4}" type="presOf" srcId="{0FB969B3-CEBF-42FC-97ED-D6E6F1C4A0F6}" destId="{1ED89CE8-C081-4BE1-BCEB-3740346FC7A7}" srcOrd="0" destOrd="0" presId="urn:microsoft.com/office/officeart/2008/layout/VerticalCurvedList"/>
    <dgm:cxn modelId="{EC3DB3EA-0F36-454A-9DBF-B581ED6F7BC3}" type="presOf" srcId="{3C7613B8-CDD0-4E53-91D0-9F5C46E2D5E4}" destId="{A84D7731-23D7-4C0F-AD9C-106FAA52847B}" srcOrd="0" destOrd="0" presId="urn:microsoft.com/office/officeart/2008/layout/VerticalCurvedList"/>
    <dgm:cxn modelId="{FE8698A8-CD8D-495B-A585-9D62CD64A742}" type="presOf" srcId="{F7C5BEE4-045C-4E1A-8097-53A996DB0D7D}" destId="{BAB7EB2B-45DF-4842-9FEE-108D04436DCC}" srcOrd="0" destOrd="0" presId="urn:microsoft.com/office/officeart/2008/layout/VerticalCurvedList"/>
    <dgm:cxn modelId="{468E95DF-A4FA-4656-8B82-D395B4FE154F}" type="presOf" srcId="{E09A6E14-C4E5-4236-B5AF-26666C6AC8D4}" destId="{99722F3B-DBAA-405B-8DFF-A48DF77D6090}"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15D8BC80-3FAC-4A5D-B30C-9544C47E93F7}" type="presParOf" srcId="{99722F3B-DBAA-405B-8DFF-A48DF77D6090}" destId="{60397018-0FD9-4034-99A4-5F83D4BC6C0D}" srcOrd="0" destOrd="0" presId="urn:microsoft.com/office/officeart/2008/layout/VerticalCurvedList"/>
    <dgm:cxn modelId="{B1A96CE1-0D23-4112-BED4-3D0B05D44F84}" type="presParOf" srcId="{60397018-0FD9-4034-99A4-5F83D4BC6C0D}" destId="{77CD493D-E367-420A-BEFD-BB4840D11366}" srcOrd="0" destOrd="0" presId="urn:microsoft.com/office/officeart/2008/layout/VerticalCurvedList"/>
    <dgm:cxn modelId="{2DB9E032-1A3C-4328-8871-FB5D9647EEF1}" type="presParOf" srcId="{77CD493D-E367-420A-BEFD-BB4840D11366}" destId="{40CF3137-D4B9-4118-9611-CBDEE40F51AA}" srcOrd="0" destOrd="0" presId="urn:microsoft.com/office/officeart/2008/layout/VerticalCurvedList"/>
    <dgm:cxn modelId="{95C3C688-AFA0-4309-81E8-0A718E1DD9E7}" type="presParOf" srcId="{77CD493D-E367-420A-BEFD-BB4840D11366}" destId="{965747B9-2C60-45A1-8406-AA15EFA634AA}" srcOrd="1" destOrd="0" presId="urn:microsoft.com/office/officeart/2008/layout/VerticalCurvedList"/>
    <dgm:cxn modelId="{1080B976-6E7D-4E76-9E63-DC7CA443F18B}" type="presParOf" srcId="{77CD493D-E367-420A-BEFD-BB4840D11366}" destId="{0C7CE1CD-0738-4D92-A343-7B81554B2FE3}" srcOrd="2" destOrd="0" presId="urn:microsoft.com/office/officeart/2008/layout/VerticalCurvedList"/>
    <dgm:cxn modelId="{1172C953-F91F-4846-985A-8A147B3C267E}" type="presParOf" srcId="{77CD493D-E367-420A-BEFD-BB4840D11366}" destId="{2637BFF3-5680-4368-8F93-A601D3D6DB23}" srcOrd="3" destOrd="0" presId="urn:microsoft.com/office/officeart/2008/layout/VerticalCurvedList"/>
    <dgm:cxn modelId="{4CFA384C-0DEB-4AA2-BFE7-4D62ED4B4FAB}" type="presParOf" srcId="{60397018-0FD9-4034-99A4-5F83D4BC6C0D}" destId="{A84D7731-23D7-4C0F-AD9C-106FAA52847B}" srcOrd="1" destOrd="0" presId="urn:microsoft.com/office/officeart/2008/layout/VerticalCurvedList"/>
    <dgm:cxn modelId="{6E1E6EB6-A6AF-42E5-BA1F-978CB8EAFE72}" type="presParOf" srcId="{60397018-0FD9-4034-99A4-5F83D4BC6C0D}" destId="{A8282558-0B38-4951-AFAE-8D72217CB394}" srcOrd="2" destOrd="0" presId="urn:microsoft.com/office/officeart/2008/layout/VerticalCurvedList"/>
    <dgm:cxn modelId="{9848BB6E-A3DC-492A-AF4C-6EEE194224D0}" type="presParOf" srcId="{A8282558-0B38-4951-AFAE-8D72217CB394}" destId="{85314B6A-93DA-4575-AB81-80D9CB4C003B}" srcOrd="0" destOrd="0" presId="urn:microsoft.com/office/officeart/2008/layout/VerticalCurvedList"/>
    <dgm:cxn modelId="{FD148BE3-92D5-483E-95E3-A61619C45C60}" type="presParOf" srcId="{60397018-0FD9-4034-99A4-5F83D4BC6C0D}" destId="{1ED89CE8-C081-4BE1-BCEB-3740346FC7A7}" srcOrd="3" destOrd="0" presId="urn:microsoft.com/office/officeart/2008/layout/VerticalCurvedList"/>
    <dgm:cxn modelId="{A88AC0F1-9BB7-46A5-B8F9-6B723F8EC23A}" type="presParOf" srcId="{60397018-0FD9-4034-99A4-5F83D4BC6C0D}" destId="{0CB4F573-DFF2-40CC-8CE0-DC8BAA616CC5}" srcOrd="4" destOrd="0" presId="urn:microsoft.com/office/officeart/2008/layout/VerticalCurvedList"/>
    <dgm:cxn modelId="{E2D65524-515C-403B-9177-8C37C8655BA6}" type="presParOf" srcId="{0CB4F573-DFF2-40CC-8CE0-DC8BAA616CC5}" destId="{455C4980-61D3-4D63-B048-9B74945711C8}" srcOrd="0" destOrd="0" presId="urn:microsoft.com/office/officeart/2008/layout/VerticalCurvedList"/>
    <dgm:cxn modelId="{59F47DC5-4803-4441-944B-D43EAAF1CCDC}" type="presParOf" srcId="{60397018-0FD9-4034-99A4-5F83D4BC6C0D}" destId="{BAB7EB2B-45DF-4842-9FEE-108D04436DCC}" srcOrd="5" destOrd="0" presId="urn:microsoft.com/office/officeart/2008/layout/VerticalCurvedList"/>
    <dgm:cxn modelId="{BAE94986-15C6-4360-864D-2F6CB8AECDBE}" type="presParOf" srcId="{60397018-0FD9-4034-99A4-5F83D4BC6C0D}" destId="{4D91D159-5F2C-45AF-A3B5-45F8C2557019}" srcOrd="6" destOrd="0" presId="urn:microsoft.com/office/officeart/2008/layout/VerticalCurvedList"/>
    <dgm:cxn modelId="{4933C2B3-EFF4-4818-B3C0-DFE94300ABD6}" type="presParOf" srcId="{4D91D159-5F2C-45AF-A3B5-45F8C2557019}" destId="{6750A327-0616-4179-A45C-DD95242B5A0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3600" b="1" dirty="0" err="1" smtClean="0"/>
            <a:t>Explanatorní</a:t>
          </a:r>
          <a:endParaRPr lang="cs-CZ" sz="3600" b="1"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3600" b="1" dirty="0" smtClean="0"/>
            <a:t>Deskriptivní</a:t>
          </a:r>
          <a:endParaRPr lang="cs-CZ" sz="360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3C7613B8-CDD0-4E53-91D0-9F5C46E2D5E4}">
      <dgm:prSet custT="1"/>
      <dgm:spPr/>
      <dgm:t>
        <a:bodyPr/>
        <a:lstStyle/>
        <a:p>
          <a:r>
            <a:rPr lang="cs-CZ" sz="3600" b="1" dirty="0" err="1" smtClean="0"/>
            <a:t>Exploratorní</a:t>
          </a:r>
          <a:endParaRPr lang="cs-CZ" sz="360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sz="2400"/>
        </a:p>
      </dgm:t>
    </dgm:pt>
    <dgm:pt modelId="{7525563B-582E-4C15-995F-4B2C2C0A4CA6}">
      <dgm:prSet custT="1"/>
      <dgm:spPr/>
      <dgm:t>
        <a:bodyPr/>
        <a:lstStyle/>
        <a:p>
          <a:r>
            <a:rPr lang="cs-CZ" sz="3600" b="1" dirty="0" smtClean="0"/>
            <a:t>Evaluační</a:t>
          </a:r>
          <a:endParaRPr lang="cs-CZ" sz="3600" b="1" dirty="0" smtClean="0"/>
        </a:p>
      </dgm:t>
    </dgm:pt>
    <dgm:pt modelId="{E285C082-CBB5-4BAC-BB73-5890429DAFCD}" type="parTrans" cxnId="{4C0BD1B7-9938-444B-9CE2-537BA2F45C5E}">
      <dgm:prSet/>
      <dgm:spPr/>
      <dgm:t>
        <a:bodyPr/>
        <a:lstStyle/>
        <a:p>
          <a:endParaRPr lang="cs-CZ"/>
        </a:p>
      </dgm:t>
    </dgm:pt>
    <dgm:pt modelId="{1D263CC4-59AD-4E6C-BB08-72BF627222A6}" type="sibTrans" cxnId="{4C0BD1B7-9938-444B-9CE2-537BA2F45C5E}">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4"/>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4"/>
      <dgm:spPr/>
    </dgm:pt>
    <dgm:pt modelId="{2637BFF3-5680-4368-8F93-A601D3D6DB23}" type="pres">
      <dgm:prSet presAssocID="{E09A6E14-C4E5-4236-B5AF-26666C6AC8D4}" presName="dstNode" presStyleLbl="node1" presStyleIdx="0" presStyleCnt="4"/>
      <dgm:spPr/>
    </dgm:pt>
    <dgm:pt modelId="{A84D7731-23D7-4C0F-AD9C-106FAA52847B}" type="pres">
      <dgm:prSet presAssocID="{3C7613B8-CDD0-4E53-91D0-9F5C46E2D5E4}" presName="text_1" presStyleLbl="node1" presStyleIdx="0" presStyleCnt="4">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4"/>
      <dgm:spPr/>
    </dgm:pt>
    <dgm:pt modelId="{1ED89CE8-C081-4BE1-BCEB-3740346FC7A7}" type="pres">
      <dgm:prSet presAssocID="{0FB969B3-CEBF-42FC-97ED-D6E6F1C4A0F6}" presName="text_2" presStyleLbl="node1" presStyleIdx="1" presStyleCnt="4"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4"/>
      <dgm:spPr/>
    </dgm:pt>
    <dgm:pt modelId="{BAB7EB2B-45DF-4842-9FEE-108D04436DCC}" type="pres">
      <dgm:prSet presAssocID="{F7C5BEE4-045C-4E1A-8097-53A996DB0D7D}" presName="text_3" presStyleLbl="node1" presStyleIdx="2" presStyleCnt="4">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4"/>
      <dgm:spPr/>
    </dgm:pt>
    <dgm:pt modelId="{7D9FD141-C89E-474A-A949-FFE68B0C4463}" type="pres">
      <dgm:prSet presAssocID="{7525563B-582E-4C15-995F-4B2C2C0A4CA6}" presName="text_4" presStyleLbl="node1" presStyleIdx="3" presStyleCnt="4">
        <dgm:presLayoutVars>
          <dgm:bulletEnabled val="1"/>
        </dgm:presLayoutVars>
      </dgm:prSet>
      <dgm:spPr/>
      <dgm:t>
        <a:bodyPr/>
        <a:lstStyle/>
        <a:p>
          <a:endParaRPr lang="cs-CZ"/>
        </a:p>
      </dgm:t>
    </dgm:pt>
    <dgm:pt modelId="{47861021-EFD5-4226-87FB-BA1BDE533A80}" type="pres">
      <dgm:prSet presAssocID="{7525563B-582E-4C15-995F-4B2C2C0A4CA6}" presName="accent_4" presStyleCnt="0"/>
      <dgm:spPr/>
    </dgm:pt>
    <dgm:pt modelId="{3E916689-F062-45CC-A8A2-C5CD2E078605}" type="pres">
      <dgm:prSet presAssocID="{7525563B-582E-4C15-995F-4B2C2C0A4CA6}" presName="accentRepeatNode" presStyleLbl="solidFgAcc1" presStyleIdx="3" presStyleCnt="4"/>
      <dgm:spPr/>
    </dgm:pt>
  </dgm:ptLst>
  <dgm:cxnLst>
    <dgm:cxn modelId="{37C8DABB-8D26-4B21-BF2B-5A67FEFE177D}" srcId="{E09A6E14-C4E5-4236-B5AF-26666C6AC8D4}" destId="{3C7613B8-CDD0-4E53-91D0-9F5C46E2D5E4}" srcOrd="0" destOrd="0" parTransId="{A69514DC-1492-4E96-81A0-5BAF617AD9BE}" sibTransId="{C7969F1A-7EC9-4BA3-8350-35A0DD7FAB96}"/>
    <dgm:cxn modelId="{612E054F-FFEF-46A4-84D0-6E15BF55CCB7}" srcId="{E09A6E14-C4E5-4236-B5AF-26666C6AC8D4}" destId="{0FB969B3-CEBF-42FC-97ED-D6E6F1C4A0F6}" srcOrd="1" destOrd="0" parTransId="{485BDC1A-F46D-4329-9FAE-1EAB851018B6}" sibTransId="{0545E12A-35A7-41A6-AF39-63AEA325E96A}"/>
    <dgm:cxn modelId="{68EA56F4-7A66-4A87-9BC7-22632CB49060}" type="presOf" srcId="{7525563B-582E-4C15-995F-4B2C2C0A4CA6}" destId="{7D9FD141-C89E-474A-A949-FFE68B0C4463}" srcOrd="0" destOrd="0" presId="urn:microsoft.com/office/officeart/2008/layout/VerticalCurvedList"/>
    <dgm:cxn modelId="{9DF62E1F-C8FE-459C-889C-B40427AEA2CA}" type="presOf" srcId="{E09A6E14-C4E5-4236-B5AF-26666C6AC8D4}" destId="{99722F3B-DBAA-405B-8DFF-A48DF77D6090}"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74DBE88C-7706-44E3-A4A7-DA5C7C5AC56F}" type="presOf" srcId="{3C7613B8-CDD0-4E53-91D0-9F5C46E2D5E4}" destId="{A84D7731-23D7-4C0F-AD9C-106FAA52847B}" srcOrd="0" destOrd="0" presId="urn:microsoft.com/office/officeart/2008/layout/VerticalCurvedList"/>
    <dgm:cxn modelId="{41D57228-8199-44A9-BA85-CF56F653BB17}" type="presOf" srcId="{0FB969B3-CEBF-42FC-97ED-D6E6F1C4A0F6}" destId="{1ED89CE8-C081-4BE1-BCEB-3740346FC7A7}" srcOrd="0" destOrd="0" presId="urn:microsoft.com/office/officeart/2008/layout/VerticalCurvedList"/>
    <dgm:cxn modelId="{E9CED073-803E-4B1B-BAC7-A8106AA92061}" type="presOf" srcId="{C7969F1A-7EC9-4BA3-8350-35A0DD7FAB96}" destId="{965747B9-2C60-45A1-8406-AA15EFA634AA}" srcOrd="0" destOrd="0" presId="urn:microsoft.com/office/officeart/2008/layout/VerticalCurvedList"/>
    <dgm:cxn modelId="{4C0BD1B7-9938-444B-9CE2-537BA2F45C5E}" srcId="{E09A6E14-C4E5-4236-B5AF-26666C6AC8D4}" destId="{7525563B-582E-4C15-995F-4B2C2C0A4CA6}" srcOrd="3" destOrd="0" parTransId="{E285C082-CBB5-4BAC-BB73-5890429DAFCD}" sibTransId="{1D263CC4-59AD-4E6C-BB08-72BF627222A6}"/>
    <dgm:cxn modelId="{3E039060-D33E-4B67-AB85-4502E6C4F875}" type="presOf" srcId="{F7C5BEE4-045C-4E1A-8097-53A996DB0D7D}" destId="{BAB7EB2B-45DF-4842-9FEE-108D04436DCC}" srcOrd="0" destOrd="0" presId="urn:microsoft.com/office/officeart/2008/layout/VerticalCurvedList"/>
    <dgm:cxn modelId="{695340A7-985C-45A6-BEAB-F05B17F801E3}" type="presParOf" srcId="{99722F3B-DBAA-405B-8DFF-A48DF77D6090}" destId="{60397018-0FD9-4034-99A4-5F83D4BC6C0D}" srcOrd="0" destOrd="0" presId="urn:microsoft.com/office/officeart/2008/layout/VerticalCurvedList"/>
    <dgm:cxn modelId="{5E3D4FA5-A15F-499A-A7C6-54E482ECB123}" type="presParOf" srcId="{60397018-0FD9-4034-99A4-5F83D4BC6C0D}" destId="{77CD493D-E367-420A-BEFD-BB4840D11366}" srcOrd="0" destOrd="0" presId="urn:microsoft.com/office/officeart/2008/layout/VerticalCurvedList"/>
    <dgm:cxn modelId="{E9699EB6-D4ED-4318-90E3-BDFA42C45200}" type="presParOf" srcId="{77CD493D-E367-420A-BEFD-BB4840D11366}" destId="{40CF3137-D4B9-4118-9611-CBDEE40F51AA}" srcOrd="0" destOrd="0" presId="urn:microsoft.com/office/officeart/2008/layout/VerticalCurvedList"/>
    <dgm:cxn modelId="{4C425D50-B617-4490-A8C9-0738D5CFCB18}" type="presParOf" srcId="{77CD493D-E367-420A-BEFD-BB4840D11366}" destId="{965747B9-2C60-45A1-8406-AA15EFA634AA}" srcOrd="1" destOrd="0" presId="urn:microsoft.com/office/officeart/2008/layout/VerticalCurvedList"/>
    <dgm:cxn modelId="{4331F969-8094-4FD1-90E0-6F0A225BA09D}" type="presParOf" srcId="{77CD493D-E367-420A-BEFD-BB4840D11366}" destId="{0C7CE1CD-0738-4D92-A343-7B81554B2FE3}" srcOrd="2" destOrd="0" presId="urn:microsoft.com/office/officeart/2008/layout/VerticalCurvedList"/>
    <dgm:cxn modelId="{2BA1E079-356A-481C-9366-B43393201C56}" type="presParOf" srcId="{77CD493D-E367-420A-BEFD-BB4840D11366}" destId="{2637BFF3-5680-4368-8F93-A601D3D6DB23}" srcOrd="3" destOrd="0" presId="urn:microsoft.com/office/officeart/2008/layout/VerticalCurvedList"/>
    <dgm:cxn modelId="{AFAD51CE-87C5-48E6-916D-6F89E010564D}" type="presParOf" srcId="{60397018-0FD9-4034-99A4-5F83D4BC6C0D}" destId="{A84D7731-23D7-4C0F-AD9C-106FAA52847B}" srcOrd="1" destOrd="0" presId="urn:microsoft.com/office/officeart/2008/layout/VerticalCurvedList"/>
    <dgm:cxn modelId="{E382E409-AFFF-43B3-948B-629B440DF078}" type="presParOf" srcId="{60397018-0FD9-4034-99A4-5F83D4BC6C0D}" destId="{A8282558-0B38-4951-AFAE-8D72217CB394}" srcOrd="2" destOrd="0" presId="urn:microsoft.com/office/officeart/2008/layout/VerticalCurvedList"/>
    <dgm:cxn modelId="{90E09624-2E59-4570-AA10-787FF44D86B3}" type="presParOf" srcId="{A8282558-0B38-4951-AFAE-8D72217CB394}" destId="{85314B6A-93DA-4575-AB81-80D9CB4C003B}" srcOrd="0" destOrd="0" presId="urn:microsoft.com/office/officeart/2008/layout/VerticalCurvedList"/>
    <dgm:cxn modelId="{9B6DC17D-E4E9-4B8F-91A4-EACCA1F7B64B}" type="presParOf" srcId="{60397018-0FD9-4034-99A4-5F83D4BC6C0D}" destId="{1ED89CE8-C081-4BE1-BCEB-3740346FC7A7}" srcOrd="3" destOrd="0" presId="urn:microsoft.com/office/officeart/2008/layout/VerticalCurvedList"/>
    <dgm:cxn modelId="{E34DB370-5704-437D-A9F6-7699C42A26B1}" type="presParOf" srcId="{60397018-0FD9-4034-99A4-5F83D4BC6C0D}" destId="{0CB4F573-DFF2-40CC-8CE0-DC8BAA616CC5}" srcOrd="4" destOrd="0" presId="urn:microsoft.com/office/officeart/2008/layout/VerticalCurvedList"/>
    <dgm:cxn modelId="{00651AB2-E6B7-4F7D-87A5-1DD76694DFB8}" type="presParOf" srcId="{0CB4F573-DFF2-40CC-8CE0-DC8BAA616CC5}" destId="{455C4980-61D3-4D63-B048-9B74945711C8}" srcOrd="0" destOrd="0" presId="urn:microsoft.com/office/officeart/2008/layout/VerticalCurvedList"/>
    <dgm:cxn modelId="{9A57A29D-8D3D-44DF-9F78-7931D900BB27}" type="presParOf" srcId="{60397018-0FD9-4034-99A4-5F83D4BC6C0D}" destId="{BAB7EB2B-45DF-4842-9FEE-108D04436DCC}" srcOrd="5" destOrd="0" presId="urn:microsoft.com/office/officeart/2008/layout/VerticalCurvedList"/>
    <dgm:cxn modelId="{E2D4534F-B19A-4E36-8A9F-AAB82172F009}" type="presParOf" srcId="{60397018-0FD9-4034-99A4-5F83D4BC6C0D}" destId="{4D91D159-5F2C-45AF-A3B5-45F8C2557019}" srcOrd="6" destOrd="0" presId="urn:microsoft.com/office/officeart/2008/layout/VerticalCurvedList"/>
    <dgm:cxn modelId="{07E3BF1E-B566-487A-97D7-1CE6586F64DE}" type="presParOf" srcId="{4D91D159-5F2C-45AF-A3B5-45F8C2557019}" destId="{6750A327-0616-4179-A45C-DD95242B5A06}" srcOrd="0" destOrd="0" presId="urn:microsoft.com/office/officeart/2008/layout/VerticalCurvedList"/>
    <dgm:cxn modelId="{2E9B2705-55B7-44A0-B142-543820EED54D}" type="presParOf" srcId="{60397018-0FD9-4034-99A4-5F83D4BC6C0D}" destId="{7D9FD141-C89E-474A-A949-FFE68B0C4463}" srcOrd="7" destOrd="0" presId="urn:microsoft.com/office/officeart/2008/layout/VerticalCurvedList"/>
    <dgm:cxn modelId="{D8DFEDA8-63DA-471E-A6AF-CC27BCE61B61}" type="presParOf" srcId="{60397018-0FD9-4034-99A4-5F83D4BC6C0D}" destId="{47861021-EFD5-4226-87FB-BA1BDE533A80}" srcOrd="8" destOrd="0" presId="urn:microsoft.com/office/officeart/2008/layout/VerticalCurvedList"/>
    <dgm:cxn modelId="{71647539-8D22-4340-B876-EED54B5C46F2}" type="presParOf" srcId="{47861021-EFD5-4226-87FB-BA1BDE533A80}" destId="{3E916689-F062-45CC-A8A2-C5CD2E07860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81992CF6-53BE-4DEB-8704-6DF11880948D}">
      <dgm:prSet custT="1"/>
      <dgm:spPr/>
      <dgm:t>
        <a:bodyPr/>
        <a:lstStyle/>
        <a:p>
          <a:r>
            <a:rPr lang="cs-CZ" sz="2400" b="1" dirty="0" smtClean="0"/>
            <a:t>5. Analýza a interpretace dat</a:t>
          </a:r>
          <a:r>
            <a:rPr lang="cs-CZ" sz="2400" dirty="0" smtClean="0"/>
            <a:t>. </a:t>
          </a:r>
          <a:endParaRPr lang="cs-CZ" sz="2400" dirty="0"/>
        </a:p>
      </dgm:t>
    </dgm:pt>
    <dgm:pt modelId="{64EA67C1-F41E-4FA0-8E25-7CB14874A600}" type="sibTrans" cxnId="{E8243499-A259-4B23-A76C-7C5FE7198EE7}">
      <dgm:prSet/>
      <dgm:spPr/>
      <dgm:t>
        <a:bodyPr/>
        <a:lstStyle/>
        <a:p>
          <a:endParaRPr lang="cs-CZ"/>
        </a:p>
      </dgm:t>
    </dgm:pt>
    <dgm:pt modelId="{E8D22271-C9D6-4710-82D2-F7B55787225E}" type="parTrans" cxnId="{E8243499-A259-4B23-A76C-7C5FE7198EE7}">
      <dgm:prSet/>
      <dgm:spPr/>
      <dgm:t>
        <a:bodyPr/>
        <a:lstStyle/>
        <a:p>
          <a:endParaRPr lang="cs-CZ"/>
        </a:p>
      </dgm:t>
    </dgm:pt>
    <dgm:pt modelId="{EBEAAD0D-DE85-4270-9B6D-5B19C7156B9D}">
      <dgm:prSet custT="1"/>
      <dgm:spPr/>
      <dgm:t>
        <a:bodyPr/>
        <a:lstStyle/>
        <a:p>
          <a:r>
            <a:rPr lang="cs-CZ" sz="2400" b="1" dirty="0" smtClean="0"/>
            <a:t>4. Sběr dat. </a:t>
          </a:r>
          <a:endParaRPr lang="cs-CZ" sz="2400" b="0" dirty="0" smtClean="0"/>
        </a:p>
      </dgm:t>
    </dgm:pt>
    <dgm:pt modelId="{C984CAD6-40C9-42BF-BEE6-B2A37973F601}" type="sibTrans" cxnId="{3453C375-EAB9-406F-AB4F-C25B2E904FB3}">
      <dgm:prSet/>
      <dgm:spPr/>
      <dgm:t>
        <a:bodyPr/>
        <a:lstStyle/>
        <a:p>
          <a:endParaRPr lang="cs-CZ"/>
        </a:p>
      </dgm:t>
    </dgm:pt>
    <dgm:pt modelId="{BD68ABDE-F93D-46D5-852F-ECF27CFF9B8C}" type="parTrans" cxnId="{3453C375-EAB9-406F-AB4F-C25B2E904FB3}">
      <dgm:prSet/>
      <dgm:spPr/>
      <dgm:t>
        <a:bodyPr/>
        <a:lstStyle/>
        <a:p>
          <a:endParaRPr lang="cs-CZ"/>
        </a:p>
      </dgm:t>
    </dgm:pt>
    <dgm:pt modelId="{F7C5BEE4-045C-4E1A-8097-53A996DB0D7D}">
      <dgm:prSet custT="1"/>
      <dgm:spPr/>
      <dgm:t>
        <a:bodyPr/>
        <a:lstStyle/>
        <a:p>
          <a:r>
            <a:rPr lang="cs-CZ" sz="2400" b="1" dirty="0" smtClean="0"/>
            <a:t>3. Příprava sběru dat</a:t>
          </a:r>
          <a:r>
            <a:rPr lang="cs-CZ" sz="2400" dirty="0" smtClean="0"/>
            <a:t>. </a:t>
          </a:r>
          <a:endParaRPr lang="cs-CZ" sz="2400" b="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2400" b="1" dirty="0" smtClean="0"/>
            <a:t>2. Výběr případu, určení metod sběru a analýzy dat. </a:t>
          </a:r>
          <a:endParaRPr lang="cs-CZ" sz="2400" b="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2400" b="1" dirty="0" smtClean="0"/>
            <a:t>1. Určení výzkumné otázky</a:t>
          </a:r>
          <a:r>
            <a:rPr lang="cs-CZ" sz="2400" dirty="0" smtClean="0"/>
            <a:t>. </a:t>
          </a:r>
          <a:endParaRPr lang="cs-CZ" sz="2400" b="0" dirty="0"/>
        </a:p>
      </dgm:t>
    </dgm:pt>
    <dgm:pt modelId="{C7969F1A-7EC9-4BA3-8350-35A0DD7FAB96}" type="sibTrans" cxnId="{37C8DABB-8D26-4B21-BF2B-5A67FEFE177D}">
      <dgm:prSet/>
      <dgm:spPr/>
      <dgm:t>
        <a:bodyPr/>
        <a:lstStyle/>
        <a:p>
          <a:endParaRPr lang="cs-CZ"/>
        </a:p>
      </dgm:t>
    </dgm:pt>
    <dgm:pt modelId="{A69514DC-1492-4E96-81A0-5BAF617AD9BE}" type="parTrans" cxnId="{37C8DABB-8D26-4B21-BF2B-5A67FEFE177D}">
      <dgm:prSet/>
      <dgm:spPr/>
      <dgm:t>
        <a:bodyPr/>
        <a:lstStyle/>
        <a:p>
          <a:endParaRPr lang="cs-CZ"/>
        </a:p>
      </dgm:t>
    </dgm:pt>
    <dgm:pt modelId="{9561F04D-C272-496E-8AE0-94D746F48772}">
      <dgm:prSet custT="1"/>
      <dgm:spPr/>
      <dgm:t>
        <a:bodyPr/>
        <a:lstStyle/>
        <a:p>
          <a:r>
            <a:rPr lang="cs-CZ" sz="2400" b="1" dirty="0" smtClean="0"/>
            <a:t>6. Příprava zprávy</a:t>
          </a:r>
          <a:r>
            <a:rPr lang="cs-CZ" sz="2400" dirty="0" smtClean="0"/>
            <a:t>. </a:t>
          </a:r>
          <a:endParaRPr lang="cs-CZ" sz="2400" dirty="0"/>
        </a:p>
      </dgm:t>
    </dgm:pt>
    <dgm:pt modelId="{7A0DB764-2355-4596-B67D-B1372B08F9BA}" type="parTrans" cxnId="{4A89E824-5354-4970-9D39-422B894F9F5C}">
      <dgm:prSet/>
      <dgm:spPr/>
      <dgm:t>
        <a:bodyPr/>
        <a:lstStyle/>
        <a:p>
          <a:endParaRPr lang="cs-CZ"/>
        </a:p>
      </dgm:t>
    </dgm:pt>
    <dgm:pt modelId="{D19A4065-C0C1-4E40-9A67-56222CDFDD8A}" type="sibTrans" cxnId="{4A89E824-5354-4970-9D39-422B894F9F5C}">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6"/>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6"/>
      <dgm:spPr/>
    </dgm:pt>
    <dgm:pt modelId="{2637BFF3-5680-4368-8F93-A601D3D6DB23}" type="pres">
      <dgm:prSet presAssocID="{E09A6E14-C4E5-4236-B5AF-26666C6AC8D4}" presName="dstNode" presStyleLbl="node1" presStyleIdx="0" presStyleCnt="6"/>
      <dgm:spPr/>
    </dgm:pt>
    <dgm:pt modelId="{A84D7731-23D7-4C0F-AD9C-106FAA52847B}" type="pres">
      <dgm:prSet presAssocID="{3C7613B8-CDD0-4E53-91D0-9F5C46E2D5E4}" presName="text_1" presStyleLbl="node1" presStyleIdx="0" presStyleCnt="6"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6"/>
      <dgm:spPr/>
    </dgm:pt>
    <dgm:pt modelId="{1ED89CE8-C081-4BE1-BCEB-3740346FC7A7}" type="pres">
      <dgm:prSet presAssocID="{0FB969B3-CEBF-42FC-97ED-D6E6F1C4A0F6}" presName="text_2" presStyleLbl="node1" presStyleIdx="1" presStyleCnt="6" custScaleX="98192" custScaleY="123280" custLinFactNeighborX="775" custLinFactNeighborY="-1536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6"/>
      <dgm:spPr/>
    </dgm:pt>
    <dgm:pt modelId="{BAB7EB2B-45DF-4842-9FEE-108D04436DCC}" type="pres">
      <dgm:prSet presAssocID="{F7C5BEE4-045C-4E1A-8097-53A996DB0D7D}" presName="text_3" presStyleLbl="node1" presStyleIdx="2" presStyleCnt="6"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6"/>
      <dgm:spPr/>
    </dgm:pt>
    <dgm:pt modelId="{7C7EDA0C-3115-49D7-A521-BFCFD73DCF22}" type="pres">
      <dgm:prSet presAssocID="{EBEAAD0D-DE85-4270-9B6D-5B19C7156B9D}" presName="text_4" presStyleLbl="node1" presStyleIdx="3" presStyleCnt="6"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6"/>
      <dgm:spPr/>
    </dgm:pt>
    <dgm:pt modelId="{D1698BE3-CC74-485A-84D8-8E35967405DD}" type="pres">
      <dgm:prSet presAssocID="{81992CF6-53BE-4DEB-8704-6DF11880948D}" presName="text_5" presStyleLbl="node1" presStyleIdx="4" presStyleCnt="6"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6"/>
      <dgm:spPr/>
    </dgm:pt>
    <dgm:pt modelId="{BD71576D-AD75-43FF-A52D-77D825FED393}" type="pres">
      <dgm:prSet presAssocID="{9561F04D-C272-496E-8AE0-94D746F48772}" presName="text_6" presStyleLbl="node1" presStyleIdx="5" presStyleCnt="6" custScaleY="124077">
        <dgm:presLayoutVars>
          <dgm:bulletEnabled val="1"/>
        </dgm:presLayoutVars>
      </dgm:prSet>
      <dgm:spPr/>
      <dgm:t>
        <a:bodyPr/>
        <a:lstStyle/>
        <a:p>
          <a:endParaRPr lang="cs-CZ"/>
        </a:p>
      </dgm:t>
    </dgm:pt>
    <dgm:pt modelId="{989DE3BA-2617-4DE7-B242-B6C0E8ACFED7}" type="pres">
      <dgm:prSet presAssocID="{9561F04D-C272-496E-8AE0-94D746F48772}" presName="accent_6" presStyleCnt="0"/>
      <dgm:spPr/>
    </dgm:pt>
    <dgm:pt modelId="{11502AF0-4B0B-46D0-9B05-4BF45A2E19CA}" type="pres">
      <dgm:prSet presAssocID="{9561F04D-C272-496E-8AE0-94D746F48772}" presName="accentRepeatNode" presStyleLbl="solidFgAcc1" presStyleIdx="5" presStyleCnt="6"/>
      <dgm:spPr/>
    </dgm:pt>
  </dgm:ptLst>
  <dgm:cxnLst>
    <dgm:cxn modelId="{4A89E824-5354-4970-9D39-422B894F9F5C}" srcId="{E09A6E14-C4E5-4236-B5AF-26666C6AC8D4}" destId="{9561F04D-C272-496E-8AE0-94D746F48772}" srcOrd="5" destOrd="0" parTransId="{7A0DB764-2355-4596-B67D-B1372B08F9BA}" sibTransId="{D19A4065-C0C1-4E40-9A67-56222CDFDD8A}"/>
    <dgm:cxn modelId="{0E6E30E8-B77F-409C-99EC-C2D2E2B2E73D}" type="presOf" srcId="{0FB969B3-CEBF-42FC-97ED-D6E6F1C4A0F6}" destId="{1ED89CE8-C081-4BE1-BCEB-3740346FC7A7}" srcOrd="0" destOrd="0" presId="urn:microsoft.com/office/officeart/2008/layout/VerticalCurvedList"/>
    <dgm:cxn modelId="{E8243499-A259-4B23-A76C-7C5FE7198EE7}" srcId="{E09A6E14-C4E5-4236-B5AF-26666C6AC8D4}" destId="{81992CF6-53BE-4DEB-8704-6DF11880948D}" srcOrd="4" destOrd="0" parTransId="{E8D22271-C9D6-4710-82D2-F7B55787225E}" sibTransId="{64EA67C1-F41E-4FA0-8E25-7CB14874A600}"/>
    <dgm:cxn modelId="{EAB289E4-ECE5-4EA4-8DDF-4AF04330A508}" type="presOf" srcId="{F7C5BEE4-045C-4E1A-8097-53A996DB0D7D}" destId="{BAB7EB2B-45DF-4842-9FEE-108D04436DCC}" srcOrd="0" destOrd="0" presId="urn:microsoft.com/office/officeart/2008/layout/VerticalCurvedList"/>
    <dgm:cxn modelId="{63067486-207F-4E6F-BC0C-CC06EBD177A7}" type="presOf" srcId="{9561F04D-C272-496E-8AE0-94D746F48772}" destId="{BD71576D-AD75-43FF-A52D-77D825FED393}"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37C8DABB-8D26-4B21-BF2B-5A67FEFE177D}" srcId="{E09A6E14-C4E5-4236-B5AF-26666C6AC8D4}" destId="{3C7613B8-CDD0-4E53-91D0-9F5C46E2D5E4}" srcOrd="0" destOrd="0" parTransId="{A69514DC-1492-4E96-81A0-5BAF617AD9BE}" sibTransId="{C7969F1A-7EC9-4BA3-8350-35A0DD7FAB96}"/>
    <dgm:cxn modelId="{0519BD66-19AE-495C-B882-25A5E576F29D}" type="presOf" srcId="{EBEAAD0D-DE85-4270-9B6D-5B19C7156B9D}" destId="{7C7EDA0C-3115-49D7-A521-BFCFD73DCF22}" srcOrd="0" destOrd="0" presId="urn:microsoft.com/office/officeart/2008/layout/VerticalCurvedList"/>
    <dgm:cxn modelId="{62F37125-483A-4E19-A2E2-6CC70B0A9C1E}" type="presOf" srcId="{C7969F1A-7EC9-4BA3-8350-35A0DD7FAB96}" destId="{965747B9-2C60-45A1-8406-AA15EFA634AA}" srcOrd="0" destOrd="0" presId="urn:microsoft.com/office/officeart/2008/layout/VerticalCurvedList"/>
    <dgm:cxn modelId="{F35CEB2E-514C-435E-89A4-CA24F9B86C67}" type="presOf" srcId="{81992CF6-53BE-4DEB-8704-6DF11880948D}" destId="{D1698BE3-CC74-485A-84D8-8E35967405DD}" srcOrd="0" destOrd="0" presId="urn:microsoft.com/office/officeart/2008/layout/VerticalCurvedList"/>
    <dgm:cxn modelId="{FB27FD8A-10B7-4BDA-8D7B-FF89B0D894CD}" type="presOf" srcId="{E09A6E14-C4E5-4236-B5AF-26666C6AC8D4}" destId="{99722F3B-DBAA-405B-8DFF-A48DF77D6090}"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A0EC522D-9C70-4074-99F2-8A6CFEA716AB}" type="presOf" srcId="{3C7613B8-CDD0-4E53-91D0-9F5C46E2D5E4}" destId="{A84D7731-23D7-4C0F-AD9C-106FAA52847B}" srcOrd="0" destOrd="0" presId="urn:microsoft.com/office/officeart/2008/layout/VerticalCurvedList"/>
    <dgm:cxn modelId="{F6815E49-2F6B-4617-880C-AF45DA806A74}" type="presParOf" srcId="{99722F3B-DBAA-405B-8DFF-A48DF77D6090}" destId="{60397018-0FD9-4034-99A4-5F83D4BC6C0D}" srcOrd="0" destOrd="0" presId="urn:microsoft.com/office/officeart/2008/layout/VerticalCurvedList"/>
    <dgm:cxn modelId="{3BEE6547-8DFB-4F4C-9A7A-F9B1EA3D97E1}" type="presParOf" srcId="{60397018-0FD9-4034-99A4-5F83D4BC6C0D}" destId="{77CD493D-E367-420A-BEFD-BB4840D11366}" srcOrd="0" destOrd="0" presId="urn:microsoft.com/office/officeart/2008/layout/VerticalCurvedList"/>
    <dgm:cxn modelId="{34B1004E-1C9D-4C84-945D-47A778ED953C}" type="presParOf" srcId="{77CD493D-E367-420A-BEFD-BB4840D11366}" destId="{40CF3137-D4B9-4118-9611-CBDEE40F51AA}" srcOrd="0" destOrd="0" presId="urn:microsoft.com/office/officeart/2008/layout/VerticalCurvedList"/>
    <dgm:cxn modelId="{185AB7CF-280D-4A28-A39D-95668E937D91}" type="presParOf" srcId="{77CD493D-E367-420A-BEFD-BB4840D11366}" destId="{965747B9-2C60-45A1-8406-AA15EFA634AA}" srcOrd="1" destOrd="0" presId="urn:microsoft.com/office/officeart/2008/layout/VerticalCurvedList"/>
    <dgm:cxn modelId="{DFDF4710-9F86-4596-9642-793E2F237325}" type="presParOf" srcId="{77CD493D-E367-420A-BEFD-BB4840D11366}" destId="{0C7CE1CD-0738-4D92-A343-7B81554B2FE3}" srcOrd="2" destOrd="0" presId="urn:microsoft.com/office/officeart/2008/layout/VerticalCurvedList"/>
    <dgm:cxn modelId="{DC04E2FE-2660-4C20-ABBE-9D4A7448E92E}" type="presParOf" srcId="{77CD493D-E367-420A-BEFD-BB4840D11366}" destId="{2637BFF3-5680-4368-8F93-A601D3D6DB23}" srcOrd="3" destOrd="0" presId="urn:microsoft.com/office/officeart/2008/layout/VerticalCurvedList"/>
    <dgm:cxn modelId="{7677F635-0E0C-4F1F-AE8C-292CA8E38BEC}" type="presParOf" srcId="{60397018-0FD9-4034-99A4-5F83D4BC6C0D}" destId="{A84D7731-23D7-4C0F-AD9C-106FAA52847B}" srcOrd="1" destOrd="0" presId="urn:microsoft.com/office/officeart/2008/layout/VerticalCurvedList"/>
    <dgm:cxn modelId="{AF7B642C-D7EF-49B8-959C-947D1E18FE3A}" type="presParOf" srcId="{60397018-0FD9-4034-99A4-5F83D4BC6C0D}" destId="{A8282558-0B38-4951-AFAE-8D72217CB394}" srcOrd="2" destOrd="0" presId="urn:microsoft.com/office/officeart/2008/layout/VerticalCurvedList"/>
    <dgm:cxn modelId="{621FDCA4-416C-42A9-B7B5-AA2CCCC7A7BD}" type="presParOf" srcId="{A8282558-0B38-4951-AFAE-8D72217CB394}" destId="{85314B6A-93DA-4575-AB81-80D9CB4C003B}" srcOrd="0" destOrd="0" presId="urn:microsoft.com/office/officeart/2008/layout/VerticalCurvedList"/>
    <dgm:cxn modelId="{1C4E4AA8-FB0A-43F8-8D33-7BE4CBEAF4E7}" type="presParOf" srcId="{60397018-0FD9-4034-99A4-5F83D4BC6C0D}" destId="{1ED89CE8-C081-4BE1-BCEB-3740346FC7A7}" srcOrd="3" destOrd="0" presId="urn:microsoft.com/office/officeart/2008/layout/VerticalCurvedList"/>
    <dgm:cxn modelId="{368D035A-EA01-4C27-99ED-5312AF129C83}" type="presParOf" srcId="{60397018-0FD9-4034-99A4-5F83D4BC6C0D}" destId="{0CB4F573-DFF2-40CC-8CE0-DC8BAA616CC5}" srcOrd="4" destOrd="0" presId="urn:microsoft.com/office/officeart/2008/layout/VerticalCurvedList"/>
    <dgm:cxn modelId="{A4238F19-6852-4A7F-8D7F-77F1487F445C}" type="presParOf" srcId="{0CB4F573-DFF2-40CC-8CE0-DC8BAA616CC5}" destId="{455C4980-61D3-4D63-B048-9B74945711C8}" srcOrd="0" destOrd="0" presId="urn:microsoft.com/office/officeart/2008/layout/VerticalCurvedList"/>
    <dgm:cxn modelId="{95C3DE95-25DB-403F-AB9F-219E802F6594}" type="presParOf" srcId="{60397018-0FD9-4034-99A4-5F83D4BC6C0D}" destId="{BAB7EB2B-45DF-4842-9FEE-108D04436DCC}" srcOrd="5" destOrd="0" presId="urn:microsoft.com/office/officeart/2008/layout/VerticalCurvedList"/>
    <dgm:cxn modelId="{DE291532-3F20-4C9A-8CFC-27E1C635A309}" type="presParOf" srcId="{60397018-0FD9-4034-99A4-5F83D4BC6C0D}" destId="{4D91D159-5F2C-45AF-A3B5-45F8C2557019}" srcOrd="6" destOrd="0" presId="urn:microsoft.com/office/officeart/2008/layout/VerticalCurvedList"/>
    <dgm:cxn modelId="{A4CAB01F-3C2B-47AF-93F8-9BF1FB71DF00}" type="presParOf" srcId="{4D91D159-5F2C-45AF-A3B5-45F8C2557019}" destId="{6750A327-0616-4179-A45C-DD95242B5A06}" srcOrd="0" destOrd="0" presId="urn:microsoft.com/office/officeart/2008/layout/VerticalCurvedList"/>
    <dgm:cxn modelId="{2044F7C7-CB33-49A8-ABD7-5477817E5914}" type="presParOf" srcId="{60397018-0FD9-4034-99A4-5F83D4BC6C0D}" destId="{7C7EDA0C-3115-49D7-A521-BFCFD73DCF22}" srcOrd="7" destOrd="0" presId="urn:microsoft.com/office/officeart/2008/layout/VerticalCurvedList"/>
    <dgm:cxn modelId="{BA55424C-BCCA-4BF8-B343-C9421EC852FD}" type="presParOf" srcId="{60397018-0FD9-4034-99A4-5F83D4BC6C0D}" destId="{91000135-B520-4FD3-A722-D0A4D39C0C7B}" srcOrd="8" destOrd="0" presId="urn:microsoft.com/office/officeart/2008/layout/VerticalCurvedList"/>
    <dgm:cxn modelId="{42B32F45-ADF6-4FB1-B88D-39CAF84001BF}" type="presParOf" srcId="{91000135-B520-4FD3-A722-D0A4D39C0C7B}" destId="{E6E972A4-86F3-4BBA-9D8F-72D892B34C6D}" srcOrd="0" destOrd="0" presId="urn:microsoft.com/office/officeart/2008/layout/VerticalCurvedList"/>
    <dgm:cxn modelId="{1D1BBB3F-C86F-40BE-95F3-FBA043256F2F}" type="presParOf" srcId="{60397018-0FD9-4034-99A4-5F83D4BC6C0D}" destId="{D1698BE3-CC74-485A-84D8-8E35967405DD}" srcOrd="9" destOrd="0" presId="urn:microsoft.com/office/officeart/2008/layout/VerticalCurvedList"/>
    <dgm:cxn modelId="{E4C5B8AD-A547-4D46-B346-6CC8E3608F61}" type="presParOf" srcId="{60397018-0FD9-4034-99A4-5F83D4BC6C0D}" destId="{95A804DB-0DD5-481A-A550-612CDB4C256A}" srcOrd="10" destOrd="0" presId="urn:microsoft.com/office/officeart/2008/layout/VerticalCurvedList"/>
    <dgm:cxn modelId="{672BBC03-8408-4AC6-A062-4EA8E46056CE}" type="presParOf" srcId="{95A804DB-0DD5-481A-A550-612CDB4C256A}" destId="{8D93ADDF-A8EE-4A38-BEC6-9F20F7E0E40B}" srcOrd="0" destOrd="0" presId="urn:microsoft.com/office/officeart/2008/layout/VerticalCurvedList"/>
    <dgm:cxn modelId="{E81E23BD-8831-4759-A0D0-0B43DBF7680A}" type="presParOf" srcId="{60397018-0FD9-4034-99A4-5F83D4BC6C0D}" destId="{BD71576D-AD75-43FF-A52D-77D825FED393}" srcOrd="11" destOrd="0" presId="urn:microsoft.com/office/officeart/2008/layout/VerticalCurvedList"/>
    <dgm:cxn modelId="{A9592035-8450-41A2-9FDF-1D074C2D6B48}" type="presParOf" srcId="{60397018-0FD9-4034-99A4-5F83D4BC6C0D}" destId="{989DE3BA-2617-4DE7-B242-B6C0E8ACFED7}" srcOrd="12" destOrd="0" presId="urn:microsoft.com/office/officeart/2008/layout/VerticalCurvedList"/>
    <dgm:cxn modelId="{9BBFE29E-D4CC-4EB2-BA6D-55E79A9D19AA}" type="presParOf" srcId="{989DE3BA-2617-4DE7-B242-B6C0E8ACFED7}" destId="{11502AF0-4B0B-46D0-9B05-4BF45A2E19C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525563B-582E-4C15-995F-4B2C2C0A4CA6}">
      <dgm:prSet/>
      <dgm:spPr/>
      <dgm:t>
        <a:bodyPr/>
        <a:lstStyle/>
        <a:p>
          <a:r>
            <a:rPr lang="cs-CZ" b="1" dirty="0" smtClean="0"/>
            <a:t>4. Závěr pozorování</a:t>
          </a:r>
          <a:endParaRPr lang="cs-CZ" dirty="0" smtClean="0"/>
        </a:p>
      </dgm:t>
    </dgm:pt>
    <dgm:pt modelId="{1D263CC4-59AD-4E6C-BB08-72BF627222A6}" type="sibTrans" cxnId="{4C0BD1B7-9938-444B-9CE2-537BA2F45C5E}">
      <dgm:prSet/>
      <dgm:spPr/>
      <dgm:t>
        <a:bodyPr/>
        <a:lstStyle/>
        <a:p>
          <a:endParaRPr lang="cs-CZ"/>
        </a:p>
      </dgm:t>
    </dgm:pt>
    <dgm:pt modelId="{E285C082-CBB5-4BAC-BB73-5890429DAFCD}" type="parTrans" cxnId="{4C0BD1B7-9938-444B-9CE2-537BA2F45C5E}">
      <dgm:prSet/>
      <dgm:spPr/>
      <dgm:t>
        <a:bodyPr/>
        <a:lstStyle/>
        <a:p>
          <a:endParaRPr lang="cs-CZ"/>
        </a:p>
      </dgm:t>
    </dgm:pt>
    <dgm:pt modelId="{F7C5BEE4-045C-4E1A-8097-53A996DB0D7D}">
      <dgm:prSet custT="1"/>
      <dgm:spPr/>
      <dgm:t>
        <a:bodyPr/>
        <a:lstStyle/>
        <a:p>
          <a:r>
            <a:rPr lang="cs-CZ" sz="3600" b="1" dirty="0" smtClean="0"/>
            <a:t>3. Záznam dat</a:t>
          </a:r>
          <a:endParaRPr lang="cs-CZ" sz="360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3600" b="1" dirty="0" smtClean="0"/>
            <a:t>2. Pozorování</a:t>
          </a:r>
          <a:endParaRPr lang="cs-CZ" sz="360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3600" b="1" dirty="0" smtClean="0"/>
            <a:t>1. Navázání kontaktu</a:t>
          </a:r>
          <a:endParaRPr lang="cs-CZ" sz="3600" dirty="0"/>
        </a:p>
      </dgm:t>
    </dgm:pt>
    <dgm:pt modelId="{C7969F1A-7EC9-4BA3-8350-35A0DD7FAB96}" type="sibTrans" cxnId="{37C8DABB-8D26-4B21-BF2B-5A67FEFE177D}">
      <dgm:prSet/>
      <dgm:spPr/>
      <dgm:t>
        <a:bodyPr/>
        <a:lstStyle/>
        <a:p>
          <a:endParaRPr lang="cs-CZ" sz="2400"/>
        </a:p>
      </dgm:t>
    </dgm:pt>
    <dgm:pt modelId="{A69514DC-1492-4E96-81A0-5BAF617AD9BE}" type="par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4"/>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4"/>
      <dgm:spPr/>
    </dgm:pt>
    <dgm:pt modelId="{2637BFF3-5680-4368-8F93-A601D3D6DB23}" type="pres">
      <dgm:prSet presAssocID="{E09A6E14-C4E5-4236-B5AF-26666C6AC8D4}" presName="dstNode" presStyleLbl="node1" presStyleIdx="0" presStyleCnt="4"/>
      <dgm:spPr/>
    </dgm:pt>
    <dgm:pt modelId="{A84D7731-23D7-4C0F-AD9C-106FAA52847B}" type="pres">
      <dgm:prSet presAssocID="{3C7613B8-CDD0-4E53-91D0-9F5C46E2D5E4}" presName="text_1" presStyleLbl="node1" presStyleIdx="0" presStyleCnt="4">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4"/>
      <dgm:spPr/>
    </dgm:pt>
    <dgm:pt modelId="{1ED89CE8-C081-4BE1-BCEB-3740346FC7A7}" type="pres">
      <dgm:prSet presAssocID="{0FB969B3-CEBF-42FC-97ED-D6E6F1C4A0F6}" presName="text_2" presStyleLbl="node1" presStyleIdx="1" presStyleCnt="4"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4"/>
      <dgm:spPr/>
    </dgm:pt>
    <dgm:pt modelId="{BAB7EB2B-45DF-4842-9FEE-108D04436DCC}" type="pres">
      <dgm:prSet presAssocID="{F7C5BEE4-045C-4E1A-8097-53A996DB0D7D}" presName="text_3" presStyleLbl="node1" presStyleIdx="2" presStyleCnt="4">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4"/>
      <dgm:spPr/>
    </dgm:pt>
    <dgm:pt modelId="{7D9FD141-C89E-474A-A949-FFE68B0C4463}" type="pres">
      <dgm:prSet presAssocID="{7525563B-582E-4C15-995F-4B2C2C0A4CA6}" presName="text_4" presStyleLbl="node1" presStyleIdx="3" presStyleCnt="4">
        <dgm:presLayoutVars>
          <dgm:bulletEnabled val="1"/>
        </dgm:presLayoutVars>
      </dgm:prSet>
      <dgm:spPr/>
      <dgm:t>
        <a:bodyPr/>
        <a:lstStyle/>
        <a:p>
          <a:endParaRPr lang="cs-CZ"/>
        </a:p>
      </dgm:t>
    </dgm:pt>
    <dgm:pt modelId="{47861021-EFD5-4226-87FB-BA1BDE533A80}" type="pres">
      <dgm:prSet presAssocID="{7525563B-582E-4C15-995F-4B2C2C0A4CA6}" presName="accent_4" presStyleCnt="0"/>
      <dgm:spPr/>
    </dgm:pt>
    <dgm:pt modelId="{3E916689-F062-45CC-A8A2-C5CD2E078605}" type="pres">
      <dgm:prSet presAssocID="{7525563B-582E-4C15-995F-4B2C2C0A4CA6}" presName="accentRepeatNode" presStyleLbl="solidFgAcc1" presStyleIdx="3" presStyleCnt="4"/>
      <dgm:spPr/>
    </dgm:pt>
  </dgm:ptLst>
  <dgm:cxnLst>
    <dgm:cxn modelId="{7C436FF7-D686-4983-A6E2-F1B4AF929BB4}" type="presOf" srcId="{7525563B-582E-4C15-995F-4B2C2C0A4CA6}" destId="{7D9FD141-C89E-474A-A949-FFE68B0C4463}"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AEC8AAD9-91D2-4409-89D2-58810A29F24C}" type="presOf" srcId="{3C7613B8-CDD0-4E53-91D0-9F5C46E2D5E4}" destId="{A84D7731-23D7-4C0F-AD9C-106FAA52847B}" srcOrd="0" destOrd="0" presId="urn:microsoft.com/office/officeart/2008/layout/VerticalCurvedList"/>
    <dgm:cxn modelId="{6C410535-A221-43B6-9460-595D89FABF15}" type="presOf" srcId="{0FB969B3-CEBF-42FC-97ED-D6E6F1C4A0F6}" destId="{1ED89CE8-C081-4BE1-BCEB-3740346FC7A7}" srcOrd="0" destOrd="0" presId="urn:microsoft.com/office/officeart/2008/layout/VerticalCurvedList"/>
    <dgm:cxn modelId="{252E18C9-82D9-45E5-ADDD-C91F4BADE4DB}" type="presOf" srcId="{E09A6E14-C4E5-4236-B5AF-26666C6AC8D4}" destId="{99722F3B-DBAA-405B-8DFF-A48DF77D6090}" srcOrd="0" destOrd="0" presId="urn:microsoft.com/office/officeart/2008/layout/VerticalCurvedList"/>
    <dgm:cxn modelId="{537A9470-E5E9-43DC-B873-9E799FCAC76A}" type="presOf" srcId="{F7C5BEE4-045C-4E1A-8097-53A996DB0D7D}" destId="{BAB7EB2B-45DF-4842-9FEE-108D04436DCC}" srcOrd="0" destOrd="0" presId="urn:microsoft.com/office/officeart/2008/layout/VerticalCurvedList"/>
    <dgm:cxn modelId="{37C8DABB-8D26-4B21-BF2B-5A67FEFE177D}" srcId="{E09A6E14-C4E5-4236-B5AF-26666C6AC8D4}" destId="{3C7613B8-CDD0-4E53-91D0-9F5C46E2D5E4}" srcOrd="0" destOrd="0" parTransId="{A69514DC-1492-4E96-81A0-5BAF617AD9BE}" sibTransId="{C7969F1A-7EC9-4BA3-8350-35A0DD7FAB96}"/>
    <dgm:cxn modelId="{B42CCF8F-F855-4129-8D92-C9EC79D59C8D}" type="presOf" srcId="{C7969F1A-7EC9-4BA3-8350-35A0DD7FAB96}" destId="{965747B9-2C60-45A1-8406-AA15EFA634AA}" srcOrd="0" destOrd="0" presId="urn:microsoft.com/office/officeart/2008/layout/VerticalCurvedList"/>
    <dgm:cxn modelId="{4C0BD1B7-9938-444B-9CE2-537BA2F45C5E}" srcId="{E09A6E14-C4E5-4236-B5AF-26666C6AC8D4}" destId="{7525563B-582E-4C15-995F-4B2C2C0A4CA6}" srcOrd="3" destOrd="0" parTransId="{E285C082-CBB5-4BAC-BB73-5890429DAFCD}" sibTransId="{1D263CC4-59AD-4E6C-BB08-72BF627222A6}"/>
    <dgm:cxn modelId="{612E054F-FFEF-46A4-84D0-6E15BF55CCB7}" srcId="{E09A6E14-C4E5-4236-B5AF-26666C6AC8D4}" destId="{0FB969B3-CEBF-42FC-97ED-D6E6F1C4A0F6}" srcOrd="1" destOrd="0" parTransId="{485BDC1A-F46D-4329-9FAE-1EAB851018B6}" sibTransId="{0545E12A-35A7-41A6-AF39-63AEA325E96A}"/>
    <dgm:cxn modelId="{8205B284-4986-4403-A16B-774D483A96DE}" type="presParOf" srcId="{99722F3B-DBAA-405B-8DFF-A48DF77D6090}" destId="{60397018-0FD9-4034-99A4-5F83D4BC6C0D}" srcOrd="0" destOrd="0" presId="urn:microsoft.com/office/officeart/2008/layout/VerticalCurvedList"/>
    <dgm:cxn modelId="{63CEBF2C-6EC9-471B-98AB-92360A2C42F3}" type="presParOf" srcId="{60397018-0FD9-4034-99A4-5F83D4BC6C0D}" destId="{77CD493D-E367-420A-BEFD-BB4840D11366}" srcOrd="0" destOrd="0" presId="urn:microsoft.com/office/officeart/2008/layout/VerticalCurvedList"/>
    <dgm:cxn modelId="{4E7573C9-4DE2-49C6-9490-062C0E0B3DD7}" type="presParOf" srcId="{77CD493D-E367-420A-BEFD-BB4840D11366}" destId="{40CF3137-D4B9-4118-9611-CBDEE40F51AA}" srcOrd="0" destOrd="0" presId="urn:microsoft.com/office/officeart/2008/layout/VerticalCurvedList"/>
    <dgm:cxn modelId="{7B9FB339-573E-4BF4-BF3E-42493CC2B5AE}" type="presParOf" srcId="{77CD493D-E367-420A-BEFD-BB4840D11366}" destId="{965747B9-2C60-45A1-8406-AA15EFA634AA}" srcOrd="1" destOrd="0" presId="urn:microsoft.com/office/officeart/2008/layout/VerticalCurvedList"/>
    <dgm:cxn modelId="{D0A74FD8-524B-498C-8513-E7C5759F9CBA}" type="presParOf" srcId="{77CD493D-E367-420A-BEFD-BB4840D11366}" destId="{0C7CE1CD-0738-4D92-A343-7B81554B2FE3}" srcOrd="2" destOrd="0" presId="urn:microsoft.com/office/officeart/2008/layout/VerticalCurvedList"/>
    <dgm:cxn modelId="{728C8AFD-59E2-4684-8A00-1D8238BF9752}" type="presParOf" srcId="{77CD493D-E367-420A-BEFD-BB4840D11366}" destId="{2637BFF3-5680-4368-8F93-A601D3D6DB23}" srcOrd="3" destOrd="0" presId="urn:microsoft.com/office/officeart/2008/layout/VerticalCurvedList"/>
    <dgm:cxn modelId="{212365F0-5B8E-4309-82B2-DC521A6B3304}" type="presParOf" srcId="{60397018-0FD9-4034-99A4-5F83D4BC6C0D}" destId="{A84D7731-23D7-4C0F-AD9C-106FAA52847B}" srcOrd="1" destOrd="0" presId="urn:microsoft.com/office/officeart/2008/layout/VerticalCurvedList"/>
    <dgm:cxn modelId="{7D4513AE-DE8C-4C9B-A8C3-2AA8C64B6C78}" type="presParOf" srcId="{60397018-0FD9-4034-99A4-5F83D4BC6C0D}" destId="{A8282558-0B38-4951-AFAE-8D72217CB394}" srcOrd="2" destOrd="0" presId="urn:microsoft.com/office/officeart/2008/layout/VerticalCurvedList"/>
    <dgm:cxn modelId="{CE50E5F5-2BBE-4A27-AFDA-1161E7F92919}" type="presParOf" srcId="{A8282558-0B38-4951-AFAE-8D72217CB394}" destId="{85314B6A-93DA-4575-AB81-80D9CB4C003B}" srcOrd="0" destOrd="0" presId="urn:microsoft.com/office/officeart/2008/layout/VerticalCurvedList"/>
    <dgm:cxn modelId="{5FF569D8-CB23-419B-A6C5-D7485546C3C2}" type="presParOf" srcId="{60397018-0FD9-4034-99A4-5F83D4BC6C0D}" destId="{1ED89CE8-C081-4BE1-BCEB-3740346FC7A7}" srcOrd="3" destOrd="0" presId="urn:microsoft.com/office/officeart/2008/layout/VerticalCurvedList"/>
    <dgm:cxn modelId="{77A44047-4668-4DB5-82B8-0BCDD7205F6E}" type="presParOf" srcId="{60397018-0FD9-4034-99A4-5F83D4BC6C0D}" destId="{0CB4F573-DFF2-40CC-8CE0-DC8BAA616CC5}" srcOrd="4" destOrd="0" presId="urn:microsoft.com/office/officeart/2008/layout/VerticalCurvedList"/>
    <dgm:cxn modelId="{E2DBE9A9-A92A-4157-9972-0CCF0CD7BF70}" type="presParOf" srcId="{0CB4F573-DFF2-40CC-8CE0-DC8BAA616CC5}" destId="{455C4980-61D3-4D63-B048-9B74945711C8}" srcOrd="0" destOrd="0" presId="urn:microsoft.com/office/officeart/2008/layout/VerticalCurvedList"/>
    <dgm:cxn modelId="{1F18CA43-9AA6-4590-BA18-2AEEEED5757E}" type="presParOf" srcId="{60397018-0FD9-4034-99A4-5F83D4BC6C0D}" destId="{BAB7EB2B-45DF-4842-9FEE-108D04436DCC}" srcOrd="5" destOrd="0" presId="urn:microsoft.com/office/officeart/2008/layout/VerticalCurvedList"/>
    <dgm:cxn modelId="{7FEABB96-5945-4E45-92B1-C8BBE0797D71}" type="presParOf" srcId="{60397018-0FD9-4034-99A4-5F83D4BC6C0D}" destId="{4D91D159-5F2C-45AF-A3B5-45F8C2557019}" srcOrd="6" destOrd="0" presId="urn:microsoft.com/office/officeart/2008/layout/VerticalCurvedList"/>
    <dgm:cxn modelId="{FFEB556C-B39E-45AA-ADB8-014942773745}" type="presParOf" srcId="{4D91D159-5F2C-45AF-A3B5-45F8C2557019}" destId="{6750A327-0616-4179-A45C-DD95242B5A06}" srcOrd="0" destOrd="0" presId="urn:microsoft.com/office/officeart/2008/layout/VerticalCurvedList"/>
    <dgm:cxn modelId="{E3D9BA74-2BE3-4C6C-8823-DA02A04827F1}" type="presParOf" srcId="{60397018-0FD9-4034-99A4-5F83D4BC6C0D}" destId="{7D9FD141-C89E-474A-A949-FFE68B0C4463}" srcOrd="7" destOrd="0" presId="urn:microsoft.com/office/officeart/2008/layout/VerticalCurvedList"/>
    <dgm:cxn modelId="{30C3EA9C-596D-4E4C-89EE-76BBCFBB0A48}" type="presParOf" srcId="{60397018-0FD9-4034-99A4-5F83D4BC6C0D}" destId="{47861021-EFD5-4226-87FB-BA1BDE533A80}" srcOrd="8" destOrd="0" presId="urn:microsoft.com/office/officeart/2008/layout/VerticalCurvedList"/>
    <dgm:cxn modelId="{B46BD463-20CE-4AC2-9E9D-1E33F5432695}" type="presParOf" srcId="{47861021-EFD5-4226-87FB-BA1BDE533A80}" destId="{3E916689-F062-45CC-A8A2-C5CD2E07860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9561F04D-C272-496E-8AE0-94D746F48772}">
      <dgm:prSet custT="1"/>
      <dgm:spPr/>
      <dgm:t>
        <a:bodyPr/>
        <a:lstStyle/>
        <a:p>
          <a:r>
            <a:rPr lang="cs-CZ" sz="2400" b="1" dirty="0" smtClean="0"/>
            <a:t>Anonymita</a:t>
          </a:r>
          <a:r>
            <a:rPr lang="cs-CZ" sz="2400" dirty="0" smtClean="0"/>
            <a:t>. </a:t>
          </a:r>
          <a:endParaRPr lang="cs-CZ" sz="2400" dirty="0"/>
        </a:p>
      </dgm:t>
    </dgm:pt>
    <dgm:pt modelId="{D19A4065-C0C1-4E40-9A67-56222CDFDD8A}" type="sibTrans" cxnId="{4A89E824-5354-4970-9D39-422B894F9F5C}">
      <dgm:prSet/>
      <dgm:spPr/>
      <dgm:t>
        <a:bodyPr/>
        <a:lstStyle/>
        <a:p>
          <a:endParaRPr lang="cs-CZ"/>
        </a:p>
      </dgm:t>
    </dgm:pt>
    <dgm:pt modelId="{7A0DB764-2355-4596-B67D-B1372B08F9BA}" type="parTrans" cxnId="{4A89E824-5354-4970-9D39-422B894F9F5C}">
      <dgm:prSet/>
      <dgm:spPr/>
      <dgm:t>
        <a:bodyPr/>
        <a:lstStyle/>
        <a:p>
          <a:endParaRPr lang="cs-CZ"/>
        </a:p>
      </dgm:t>
    </dgm:pt>
    <dgm:pt modelId="{81992CF6-53BE-4DEB-8704-6DF11880948D}">
      <dgm:prSet custT="1"/>
      <dgm:spPr/>
      <dgm:t>
        <a:bodyPr/>
        <a:lstStyle/>
        <a:p>
          <a:r>
            <a:rPr lang="cs-CZ" sz="2400" b="1" dirty="0" smtClean="0"/>
            <a:t>Svoboda odmítnutí. </a:t>
          </a:r>
          <a:endParaRPr lang="cs-CZ" sz="2400" dirty="0"/>
        </a:p>
      </dgm:t>
    </dgm:pt>
    <dgm:pt modelId="{64EA67C1-F41E-4FA0-8E25-7CB14874A600}" type="sibTrans" cxnId="{E8243499-A259-4B23-A76C-7C5FE7198EE7}">
      <dgm:prSet/>
      <dgm:spPr/>
      <dgm:t>
        <a:bodyPr/>
        <a:lstStyle/>
        <a:p>
          <a:endParaRPr lang="cs-CZ"/>
        </a:p>
      </dgm:t>
    </dgm:pt>
    <dgm:pt modelId="{E8D22271-C9D6-4710-82D2-F7B55787225E}" type="parTrans" cxnId="{E8243499-A259-4B23-A76C-7C5FE7198EE7}">
      <dgm:prSet/>
      <dgm:spPr/>
      <dgm:t>
        <a:bodyPr/>
        <a:lstStyle/>
        <a:p>
          <a:endParaRPr lang="cs-CZ"/>
        </a:p>
      </dgm:t>
    </dgm:pt>
    <dgm:pt modelId="{EBEAAD0D-DE85-4270-9B6D-5B19C7156B9D}">
      <dgm:prSet custT="1"/>
      <dgm:spPr/>
      <dgm:t>
        <a:bodyPr/>
        <a:lstStyle/>
        <a:p>
          <a:r>
            <a:rPr lang="cs-CZ" sz="2400" b="1" dirty="0" smtClean="0"/>
            <a:t>Zatajení informací účastníkům. </a:t>
          </a:r>
          <a:endParaRPr lang="cs-CZ" sz="2400" b="0" dirty="0" smtClean="0"/>
        </a:p>
      </dgm:t>
    </dgm:pt>
    <dgm:pt modelId="{C984CAD6-40C9-42BF-BEE6-B2A37973F601}" type="sibTrans" cxnId="{3453C375-EAB9-406F-AB4F-C25B2E904FB3}">
      <dgm:prSet/>
      <dgm:spPr/>
      <dgm:t>
        <a:bodyPr/>
        <a:lstStyle/>
        <a:p>
          <a:endParaRPr lang="cs-CZ"/>
        </a:p>
      </dgm:t>
    </dgm:pt>
    <dgm:pt modelId="{BD68ABDE-F93D-46D5-852F-ECF27CFF9B8C}" type="parTrans" cxnId="{3453C375-EAB9-406F-AB4F-C25B2E904FB3}">
      <dgm:prSet/>
      <dgm:spPr/>
      <dgm:t>
        <a:bodyPr/>
        <a:lstStyle/>
        <a:p>
          <a:endParaRPr lang="cs-CZ"/>
        </a:p>
      </dgm:t>
    </dgm:pt>
    <dgm:pt modelId="{F7C5BEE4-045C-4E1A-8097-53A996DB0D7D}">
      <dgm:prSet custT="1"/>
      <dgm:spPr/>
      <dgm:t>
        <a:bodyPr/>
        <a:lstStyle/>
        <a:p>
          <a:r>
            <a:rPr lang="cs-CZ" sz="2400" b="1" dirty="0" smtClean="0"/>
            <a:t>Pasivní nebo aktivní souhlas</a:t>
          </a:r>
          <a:r>
            <a:rPr lang="cs-CZ" sz="2400" dirty="0" smtClean="0"/>
            <a:t>. </a:t>
          </a:r>
          <a:endParaRPr lang="cs-CZ" sz="2400" b="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2400" b="1" dirty="0" smtClean="0"/>
            <a:t>Přístup k nezletilým.</a:t>
          </a:r>
          <a:r>
            <a:rPr lang="cs-CZ" sz="2400" dirty="0" smtClean="0"/>
            <a:t> </a:t>
          </a:r>
          <a:endParaRPr lang="cs-CZ" sz="2400" b="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2400" b="1" dirty="0" smtClean="0"/>
            <a:t>Potřeba získat poučený (informovaný) souhlas.</a:t>
          </a:r>
          <a:endParaRPr lang="cs-CZ" sz="2400" b="0" dirty="0"/>
        </a:p>
      </dgm:t>
    </dgm:pt>
    <dgm:pt modelId="{C7969F1A-7EC9-4BA3-8350-35A0DD7FAB96}" type="sibTrans" cxnId="{37C8DABB-8D26-4B21-BF2B-5A67FEFE177D}">
      <dgm:prSet/>
      <dgm:spPr/>
      <dgm:t>
        <a:bodyPr/>
        <a:lstStyle/>
        <a:p>
          <a:endParaRPr lang="cs-CZ"/>
        </a:p>
      </dgm:t>
    </dgm:pt>
    <dgm:pt modelId="{A69514DC-1492-4E96-81A0-5BAF617AD9BE}" type="par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6"/>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6"/>
      <dgm:spPr/>
    </dgm:pt>
    <dgm:pt modelId="{2637BFF3-5680-4368-8F93-A601D3D6DB23}" type="pres">
      <dgm:prSet presAssocID="{E09A6E14-C4E5-4236-B5AF-26666C6AC8D4}" presName="dstNode" presStyleLbl="node1" presStyleIdx="0" presStyleCnt="6"/>
      <dgm:spPr/>
    </dgm:pt>
    <dgm:pt modelId="{A84D7731-23D7-4C0F-AD9C-106FAA52847B}" type="pres">
      <dgm:prSet presAssocID="{3C7613B8-CDD0-4E53-91D0-9F5C46E2D5E4}" presName="text_1" presStyleLbl="node1" presStyleIdx="0" presStyleCnt="6"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6"/>
      <dgm:spPr/>
    </dgm:pt>
    <dgm:pt modelId="{1ED89CE8-C081-4BE1-BCEB-3740346FC7A7}" type="pres">
      <dgm:prSet presAssocID="{0FB969B3-CEBF-42FC-97ED-D6E6F1C4A0F6}" presName="text_2" presStyleLbl="node1" presStyleIdx="1" presStyleCnt="6" custScaleX="98192" custScaleY="123280" custLinFactNeighborX="775" custLinFactNeighborY="-1536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6"/>
      <dgm:spPr/>
    </dgm:pt>
    <dgm:pt modelId="{BAB7EB2B-45DF-4842-9FEE-108D04436DCC}" type="pres">
      <dgm:prSet presAssocID="{F7C5BEE4-045C-4E1A-8097-53A996DB0D7D}" presName="text_3" presStyleLbl="node1" presStyleIdx="2" presStyleCnt="6"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6"/>
      <dgm:spPr/>
    </dgm:pt>
    <dgm:pt modelId="{7C7EDA0C-3115-49D7-A521-BFCFD73DCF22}" type="pres">
      <dgm:prSet presAssocID="{EBEAAD0D-DE85-4270-9B6D-5B19C7156B9D}" presName="text_4" presStyleLbl="node1" presStyleIdx="3" presStyleCnt="6"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6"/>
      <dgm:spPr/>
    </dgm:pt>
    <dgm:pt modelId="{D1698BE3-CC74-485A-84D8-8E35967405DD}" type="pres">
      <dgm:prSet presAssocID="{81992CF6-53BE-4DEB-8704-6DF11880948D}" presName="text_5" presStyleLbl="node1" presStyleIdx="4" presStyleCnt="6"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6"/>
      <dgm:spPr/>
    </dgm:pt>
    <dgm:pt modelId="{BD71576D-AD75-43FF-A52D-77D825FED393}" type="pres">
      <dgm:prSet presAssocID="{9561F04D-C272-496E-8AE0-94D746F48772}" presName="text_6" presStyleLbl="node1" presStyleIdx="5" presStyleCnt="6" custScaleY="124077">
        <dgm:presLayoutVars>
          <dgm:bulletEnabled val="1"/>
        </dgm:presLayoutVars>
      </dgm:prSet>
      <dgm:spPr/>
      <dgm:t>
        <a:bodyPr/>
        <a:lstStyle/>
        <a:p>
          <a:endParaRPr lang="cs-CZ"/>
        </a:p>
      </dgm:t>
    </dgm:pt>
    <dgm:pt modelId="{989DE3BA-2617-4DE7-B242-B6C0E8ACFED7}" type="pres">
      <dgm:prSet presAssocID="{9561F04D-C272-496E-8AE0-94D746F48772}" presName="accent_6" presStyleCnt="0"/>
      <dgm:spPr/>
    </dgm:pt>
    <dgm:pt modelId="{11502AF0-4B0B-46D0-9B05-4BF45A2E19CA}" type="pres">
      <dgm:prSet presAssocID="{9561F04D-C272-496E-8AE0-94D746F48772}" presName="accentRepeatNode" presStyleLbl="solidFgAcc1" presStyleIdx="5" presStyleCnt="6"/>
      <dgm:spPr/>
    </dgm:pt>
  </dgm:ptLst>
  <dgm:cxnLst>
    <dgm:cxn modelId="{4A89E824-5354-4970-9D39-422B894F9F5C}" srcId="{E09A6E14-C4E5-4236-B5AF-26666C6AC8D4}" destId="{9561F04D-C272-496E-8AE0-94D746F48772}" srcOrd="5" destOrd="0" parTransId="{7A0DB764-2355-4596-B67D-B1372B08F9BA}" sibTransId="{D19A4065-C0C1-4E40-9A67-56222CDFDD8A}"/>
    <dgm:cxn modelId="{E8243499-A259-4B23-A76C-7C5FE7198EE7}" srcId="{E09A6E14-C4E5-4236-B5AF-26666C6AC8D4}" destId="{81992CF6-53BE-4DEB-8704-6DF11880948D}" srcOrd="4" destOrd="0" parTransId="{E8D22271-C9D6-4710-82D2-F7B55787225E}" sibTransId="{64EA67C1-F41E-4FA0-8E25-7CB14874A600}"/>
    <dgm:cxn modelId="{758F8B71-E2C5-49FA-AD2F-8D9EF937FD9F}" type="presOf" srcId="{F7C5BEE4-045C-4E1A-8097-53A996DB0D7D}" destId="{BAB7EB2B-45DF-4842-9FEE-108D04436DCC}"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37C8DABB-8D26-4B21-BF2B-5A67FEFE177D}" srcId="{E09A6E14-C4E5-4236-B5AF-26666C6AC8D4}" destId="{3C7613B8-CDD0-4E53-91D0-9F5C46E2D5E4}" srcOrd="0" destOrd="0" parTransId="{A69514DC-1492-4E96-81A0-5BAF617AD9BE}" sibTransId="{C7969F1A-7EC9-4BA3-8350-35A0DD7FAB96}"/>
    <dgm:cxn modelId="{0F12F0E2-723D-41B3-867B-EB4FF397FA63}" type="presOf" srcId="{9561F04D-C272-496E-8AE0-94D746F48772}" destId="{BD71576D-AD75-43FF-A52D-77D825FED393}" srcOrd="0" destOrd="0" presId="urn:microsoft.com/office/officeart/2008/layout/VerticalCurvedList"/>
    <dgm:cxn modelId="{58C33A9A-617F-41D2-B508-BED7055BF053}" type="presOf" srcId="{E09A6E14-C4E5-4236-B5AF-26666C6AC8D4}" destId="{99722F3B-DBAA-405B-8DFF-A48DF77D6090}"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1B5F3D57-2A44-4D59-93EF-DF0611C2F7AA}" type="presOf" srcId="{81992CF6-53BE-4DEB-8704-6DF11880948D}" destId="{D1698BE3-CC74-485A-84D8-8E35967405DD}"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3E4E3B27-E4EB-4D53-9326-02B488E0931F}" type="presOf" srcId="{0FB969B3-CEBF-42FC-97ED-D6E6F1C4A0F6}" destId="{1ED89CE8-C081-4BE1-BCEB-3740346FC7A7}" srcOrd="0" destOrd="0" presId="urn:microsoft.com/office/officeart/2008/layout/VerticalCurvedList"/>
    <dgm:cxn modelId="{56B1D67E-4832-403E-9E6C-CF418C4AFB76}" type="presOf" srcId="{C7969F1A-7EC9-4BA3-8350-35A0DD7FAB96}" destId="{965747B9-2C60-45A1-8406-AA15EFA634AA}" srcOrd="0" destOrd="0" presId="urn:microsoft.com/office/officeart/2008/layout/VerticalCurvedList"/>
    <dgm:cxn modelId="{431E74DD-B01B-4392-A11A-14BF85D5C100}" type="presOf" srcId="{EBEAAD0D-DE85-4270-9B6D-5B19C7156B9D}" destId="{7C7EDA0C-3115-49D7-A521-BFCFD73DCF22}" srcOrd="0" destOrd="0" presId="urn:microsoft.com/office/officeart/2008/layout/VerticalCurvedList"/>
    <dgm:cxn modelId="{872F4DE3-4EA2-4188-ABD3-123858E65C82}" type="presOf" srcId="{3C7613B8-CDD0-4E53-91D0-9F5C46E2D5E4}" destId="{A84D7731-23D7-4C0F-AD9C-106FAA52847B}" srcOrd="0" destOrd="0" presId="urn:microsoft.com/office/officeart/2008/layout/VerticalCurvedList"/>
    <dgm:cxn modelId="{C24710B2-9887-46F4-BD6A-E8690A1CBE9F}" type="presParOf" srcId="{99722F3B-DBAA-405B-8DFF-A48DF77D6090}" destId="{60397018-0FD9-4034-99A4-5F83D4BC6C0D}" srcOrd="0" destOrd="0" presId="urn:microsoft.com/office/officeart/2008/layout/VerticalCurvedList"/>
    <dgm:cxn modelId="{8C47B92B-BFF5-4D39-8D57-DBE2A97EF835}" type="presParOf" srcId="{60397018-0FD9-4034-99A4-5F83D4BC6C0D}" destId="{77CD493D-E367-420A-BEFD-BB4840D11366}" srcOrd="0" destOrd="0" presId="urn:microsoft.com/office/officeart/2008/layout/VerticalCurvedList"/>
    <dgm:cxn modelId="{DEC9EAE5-66BE-40FD-A826-A544E25FE705}" type="presParOf" srcId="{77CD493D-E367-420A-BEFD-BB4840D11366}" destId="{40CF3137-D4B9-4118-9611-CBDEE40F51AA}" srcOrd="0" destOrd="0" presId="urn:microsoft.com/office/officeart/2008/layout/VerticalCurvedList"/>
    <dgm:cxn modelId="{B0D5B639-8766-43A2-8BA6-D6E5F7F6C882}" type="presParOf" srcId="{77CD493D-E367-420A-BEFD-BB4840D11366}" destId="{965747B9-2C60-45A1-8406-AA15EFA634AA}" srcOrd="1" destOrd="0" presId="urn:microsoft.com/office/officeart/2008/layout/VerticalCurvedList"/>
    <dgm:cxn modelId="{7091680B-0B11-4147-8A66-614EC9D3494D}" type="presParOf" srcId="{77CD493D-E367-420A-BEFD-BB4840D11366}" destId="{0C7CE1CD-0738-4D92-A343-7B81554B2FE3}" srcOrd="2" destOrd="0" presId="urn:microsoft.com/office/officeart/2008/layout/VerticalCurvedList"/>
    <dgm:cxn modelId="{6FC563EA-D762-47C5-AC45-0A16F560F514}" type="presParOf" srcId="{77CD493D-E367-420A-BEFD-BB4840D11366}" destId="{2637BFF3-5680-4368-8F93-A601D3D6DB23}" srcOrd="3" destOrd="0" presId="urn:microsoft.com/office/officeart/2008/layout/VerticalCurvedList"/>
    <dgm:cxn modelId="{138B437A-95E6-49D5-AB01-F33A6A83B2F8}" type="presParOf" srcId="{60397018-0FD9-4034-99A4-5F83D4BC6C0D}" destId="{A84D7731-23D7-4C0F-AD9C-106FAA52847B}" srcOrd="1" destOrd="0" presId="urn:microsoft.com/office/officeart/2008/layout/VerticalCurvedList"/>
    <dgm:cxn modelId="{E5F8DBA0-4F3C-472F-A8F6-280C1E877A46}" type="presParOf" srcId="{60397018-0FD9-4034-99A4-5F83D4BC6C0D}" destId="{A8282558-0B38-4951-AFAE-8D72217CB394}" srcOrd="2" destOrd="0" presId="urn:microsoft.com/office/officeart/2008/layout/VerticalCurvedList"/>
    <dgm:cxn modelId="{0AE820D3-2A10-4FB7-AD02-63D344B946AF}" type="presParOf" srcId="{A8282558-0B38-4951-AFAE-8D72217CB394}" destId="{85314B6A-93DA-4575-AB81-80D9CB4C003B}" srcOrd="0" destOrd="0" presId="urn:microsoft.com/office/officeart/2008/layout/VerticalCurvedList"/>
    <dgm:cxn modelId="{F0A99228-F833-4EB8-BF55-3FDA6F3DD3E1}" type="presParOf" srcId="{60397018-0FD9-4034-99A4-5F83D4BC6C0D}" destId="{1ED89CE8-C081-4BE1-BCEB-3740346FC7A7}" srcOrd="3" destOrd="0" presId="urn:microsoft.com/office/officeart/2008/layout/VerticalCurvedList"/>
    <dgm:cxn modelId="{D9E11314-5614-4C89-A046-43BD6C96E050}" type="presParOf" srcId="{60397018-0FD9-4034-99A4-5F83D4BC6C0D}" destId="{0CB4F573-DFF2-40CC-8CE0-DC8BAA616CC5}" srcOrd="4" destOrd="0" presId="urn:microsoft.com/office/officeart/2008/layout/VerticalCurvedList"/>
    <dgm:cxn modelId="{872396E6-3423-4DCC-80CB-DDB78C9044F7}" type="presParOf" srcId="{0CB4F573-DFF2-40CC-8CE0-DC8BAA616CC5}" destId="{455C4980-61D3-4D63-B048-9B74945711C8}" srcOrd="0" destOrd="0" presId="urn:microsoft.com/office/officeart/2008/layout/VerticalCurvedList"/>
    <dgm:cxn modelId="{1A3D4E4C-EE12-4560-AD75-D8DC70EE8893}" type="presParOf" srcId="{60397018-0FD9-4034-99A4-5F83D4BC6C0D}" destId="{BAB7EB2B-45DF-4842-9FEE-108D04436DCC}" srcOrd="5" destOrd="0" presId="urn:microsoft.com/office/officeart/2008/layout/VerticalCurvedList"/>
    <dgm:cxn modelId="{0D0821E1-E269-479A-B289-FD2A775B72E7}" type="presParOf" srcId="{60397018-0FD9-4034-99A4-5F83D4BC6C0D}" destId="{4D91D159-5F2C-45AF-A3B5-45F8C2557019}" srcOrd="6" destOrd="0" presId="urn:microsoft.com/office/officeart/2008/layout/VerticalCurvedList"/>
    <dgm:cxn modelId="{2014B093-052A-477F-BDD9-F19F0AB892A4}" type="presParOf" srcId="{4D91D159-5F2C-45AF-A3B5-45F8C2557019}" destId="{6750A327-0616-4179-A45C-DD95242B5A06}" srcOrd="0" destOrd="0" presId="urn:microsoft.com/office/officeart/2008/layout/VerticalCurvedList"/>
    <dgm:cxn modelId="{2D291BE3-0519-46D8-B31F-0D4ACF22024A}" type="presParOf" srcId="{60397018-0FD9-4034-99A4-5F83D4BC6C0D}" destId="{7C7EDA0C-3115-49D7-A521-BFCFD73DCF22}" srcOrd="7" destOrd="0" presId="urn:microsoft.com/office/officeart/2008/layout/VerticalCurvedList"/>
    <dgm:cxn modelId="{D01B84C7-3D56-49F5-AB14-57286CB883E6}" type="presParOf" srcId="{60397018-0FD9-4034-99A4-5F83D4BC6C0D}" destId="{91000135-B520-4FD3-A722-D0A4D39C0C7B}" srcOrd="8" destOrd="0" presId="urn:microsoft.com/office/officeart/2008/layout/VerticalCurvedList"/>
    <dgm:cxn modelId="{40649F58-1781-4270-A8EC-087C3A1F5007}" type="presParOf" srcId="{91000135-B520-4FD3-A722-D0A4D39C0C7B}" destId="{E6E972A4-86F3-4BBA-9D8F-72D892B34C6D}" srcOrd="0" destOrd="0" presId="urn:microsoft.com/office/officeart/2008/layout/VerticalCurvedList"/>
    <dgm:cxn modelId="{84AE8C7E-A00C-4B90-966B-4A1A8CE365EE}" type="presParOf" srcId="{60397018-0FD9-4034-99A4-5F83D4BC6C0D}" destId="{D1698BE3-CC74-485A-84D8-8E35967405DD}" srcOrd="9" destOrd="0" presId="urn:microsoft.com/office/officeart/2008/layout/VerticalCurvedList"/>
    <dgm:cxn modelId="{A721B4CA-DE44-4035-817E-1A9F299B5EB9}" type="presParOf" srcId="{60397018-0FD9-4034-99A4-5F83D4BC6C0D}" destId="{95A804DB-0DD5-481A-A550-612CDB4C256A}" srcOrd="10" destOrd="0" presId="urn:microsoft.com/office/officeart/2008/layout/VerticalCurvedList"/>
    <dgm:cxn modelId="{FE141B09-747F-4B41-BBA5-F2CCC677E8B4}" type="presParOf" srcId="{95A804DB-0DD5-481A-A550-612CDB4C256A}" destId="{8D93ADDF-A8EE-4A38-BEC6-9F20F7E0E40B}" srcOrd="0" destOrd="0" presId="urn:microsoft.com/office/officeart/2008/layout/VerticalCurvedList"/>
    <dgm:cxn modelId="{096DE086-A26A-4700-A201-A1BF94E061EF}" type="presParOf" srcId="{60397018-0FD9-4034-99A4-5F83D4BC6C0D}" destId="{BD71576D-AD75-43FF-A52D-77D825FED393}" srcOrd="11" destOrd="0" presId="urn:microsoft.com/office/officeart/2008/layout/VerticalCurvedList"/>
    <dgm:cxn modelId="{D7DA22C8-4463-4F4F-AAEC-C195B2AD3881}" type="presParOf" srcId="{60397018-0FD9-4034-99A4-5F83D4BC6C0D}" destId="{989DE3BA-2617-4DE7-B242-B6C0E8ACFED7}" srcOrd="12" destOrd="0" presId="urn:microsoft.com/office/officeart/2008/layout/VerticalCurvedList"/>
    <dgm:cxn modelId="{66434117-EA42-44B7-AF68-047F3876EE78}" type="presParOf" srcId="{989DE3BA-2617-4DE7-B242-B6C0E8ACFED7}" destId="{11502AF0-4B0B-46D0-9B05-4BF45A2E19C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F7C5BEE4-045C-4E1A-8097-53A996DB0D7D}">
      <dgm:prSet custT="1"/>
      <dgm:spPr/>
      <dgm:t>
        <a:bodyPr/>
        <a:lstStyle/>
        <a:p>
          <a:r>
            <a:rPr lang="cs-CZ" sz="3600" b="1" dirty="0" smtClean="0"/>
            <a:t>otázky </a:t>
          </a:r>
          <a:r>
            <a:rPr lang="cs-CZ" sz="3600" b="1" dirty="0" err="1" smtClean="0"/>
            <a:t>polouzavřené</a:t>
          </a:r>
          <a:r>
            <a:rPr lang="cs-CZ" sz="3600" b="1" dirty="0" smtClean="0"/>
            <a:t> (někdy též polootevřené, </a:t>
          </a:r>
          <a:r>
            <a:rPr lang="cs-CZ" sz="3600" b="1" dirty="0" err="1" smtClean="0"/>
            <a:t>polostandardizované</a:t>
          </a:r>
          <a:r>
            <a:rPr lang="cs-CZ" sz="3600" b="1" dirty="0" smtClean="0"/>
            <a:t>)</a:t>
          </a:r>
          <a:endParaRPr lang="cs-CZ" sz="360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3600" b="1" dirty="0" smtClean="0"/>
            <a:t>otázky uzavřené (standardizované)</a:t>
          </a:r>
          <a:endParaRPr lang="cs-CZ" sz="360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3600" b="1" dirty="0" smtClean="0"/>
            <a:t>volné (též otevřené, nestandardizované)</a:t>
          </a:r>
          <a:endParaRPr lang="cs-CZ" sz="3600" dirty="0"/>
        </a:p>
      </dgm:t>
    </dgm:pt>
    <dgm:pt modelId="{C7969F1A-7EC9-4BA3-8350-35A0DD7FAB96}" type="sibTrans" cxnId="{37C8DABB-8D26-4B21-BF2B-5A67FEFE177D}">
      <dgm:prSet/>
      <dgm:spPr/>
      <dgm:t>
        <a:bodyPr/>
        <a:lstStyle/>
        <a:p>
          <a:endParaRPr lang="cs-CZ" sz="2400"/>
        </a:p>
      </dgm:t>
    </dgm:pt>
    <dgm:pt modelId="{A69514DC-1492-4E96-81A0-5BAF617AD9BE}" type="par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3"/>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3"/>
      <dgm:spPr/>
    </dgm:pt>
    <dgm:pt modelId="{2637BFF3-5680-4368-8F93-A601D3D6DB23}" type="pres">
      <dgm:prSet presAssocID="{E09A6E14-C4E5-4236-B5AF-26666C6AC8D4}" presName="dstNode" presStyleLbl="node1" presStyleIdx="0" presStyleCnt="3"/>
      <dgm:spPr/>
    </dgm:pt>
    <dgm:pt modelId="{A84D7731-23D7-4C0F-AD9C-106FAA52847B}" type="pres">
      <dgm:prSet presAssocID="{3C7613B8-CDD0-4E53-91D0-9F5C46E2D5E4}" presName="text_1" presStyleLbl="node1" presStyleIdx="0" presStyleCnt="3" custScaleY="151779">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3"/>
      <dgm:spPr/>
    </dgm:pt>
    <dgm:pt modelId="{1ED89CE8-C081-4BE1-BCEB-3740346FC7A7}" type="pres">
      <dgm:prSet presAssocID="{0FB969B3-CEBF-42FC-97ED-D6E6F1C4A0F6}" presName="text_2" presStyleLbl="node1" presStyleIdx="1" presStyleCnt="3" custScaleY="124506"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3"/>
      <dgm:spPr/>
    </dgm:pt>
    <dgm:pt modelId="{BAB7EB2B-45DF-4842-9FEE-108D04436DCC}" type="pres">
      <dgm:prSet presAssocID="{F7C5BEE4-045C-4E1A-8097-53A996DB0D7D}" presName="text_3" presStyleLbl="node1" presStyleIdx="2" presStyleCnt="3" custScaleY="147826">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3"/>
      <dgm:spPr/>
    </dgm:pt>
  </dgm:ptLst>
  <dgm:cxnLst>
    <dgm:cxn modelId="{BD938536-A3AC-4D10-A26A-BE618F754C6D}" type="presOf" srcId="{F7C5BEE4-045C-4E1A-8097-53A996DB0D7D}" destId="{BAB7EB2B-45DF-4842-9FEE-108D04436DCC}" srcOrd="0" destOrd="0" presId="urn:microsoft.com/office/officeart/2008/layout/VerticalCurvedList"/>
    <dgm:cxn modelId="{37C8DABB-8D26-4B21-BF2B-5A67FEFE177D}" srcId="{E09A6E14-C4E5-4236-B5AF-26666C6AC8D4}" destId="{3C7613B8-CDD0-4E53-91D0-9F5C46E2D5E4}" srcOrd="0" destOrd="0" parTransId="{A69514DC-1492-4E96-81A0-5BAF617AD9BE}" sibTransId="{C7969F1A-7EC9-4BA3-8350-35A0DD7FAB96}"/>
    <dgm:cxn modelId="{D58BC7A9-9B30-45FA-8665-0773DCCD43F1}" type="presOf" srcId="{0FB969B3-CEBF-42FC-97ED-D6E6F1C4A0F6}" destId="{1ED89CE8-C081-4BE1-BCEB-3740346FC7A7}"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C488310D-9D5E-45BB-85AE-251420F5F290}" type="presOf" srcId="{C7969F1A-7EC9-4BA3-8350-35A0DD7FAB96}" destId="{965747B9-2C60-45A1-8406-AA15EFA634AA}" srcOrd="0" destOrd="0" presId="urn:microsoft.com/office/officeart/2008/layout/VerticalCurvedList"/>
    <dgm:cxn modelId="{222F1A1D-0E2B-4187-AA14-33689417E49A}" type="presOf" srcId="{E09A6E14-C4E5-4236-B5AF-26666C6AC8D4}" destId="{99722F3B-DBAA-405B-8DFF-A48DF77D6090}"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7C4DA47A-DC7C-476C-B669-3FF02E807D6E}" type="presOf" srcId="{3C7613B8-CDD0-4E53-91D0-9F5C46E2D5E4}" destId="{A84D7731-23D7-4C0F-AD9C-106FAA52847B}" srcOrd="0" destOrd="0" presId="urn:microsoft.com/office/officeart/2008/layout/VerticalCurvedList"/>
    <dgm:cxn modelId="{6C74F9C1-4DBD-458F-8ED3-DE45D573FF27}" type="presParOf" srcId="{99722F3B-DBAA-405B-8DFF-A48DF77D6090}" destId="{60397018-0FD9-4034-99A4-5F83D4BC6C0D}" srcOrd="0" destOrd="0" presId="urn:microsoft.com/office/officeart/2008/layout/VerticalCurvedList"/>
    <dgm:cxn modelId="{D6559301-16B9-4719-96E5-92FA54B0E35A}" type="presParOf" srcId="{60397018-0FD9-4034-99A4-5F83D4BC6C0D}" destId="{77CD493D-E367-420A-BEFD-BB4840D11366}" srcOrd="0" destOrd="0" presId="urn:microsoft.com/office/officeart/2008/layout/VerticalCurvedList"/>
    <dgm:cxn modelId="{2B9F7EAD-B47C-4221-81A3-9C7A5B70029A}" type="presParOf" srcId="{77CD493D-E367-420A-BEFD-BB4840D11366}" destId="{40CF3137-D4B9-4118-9611-CBDEE40F51AA}" srcOrd="0" destOrd="0" presId="urn:microsoft.com/office/officeart/2008/layout/VerticalCurvedList"/>
    <dgm:cxn modelId="{11A3C2EF-A8F4-4F90-BE4F-BE2BB6D8885B}" type="presParOf" srcId="{77CD493D-E367-420A-BEFD-BB4840D11366}" destId="{965747B9-2C60-45A1-8406-AA15EFA634AA}" srcOrd="1" destOrd="0" presId="urn:microsoft.com/office/officeart/2008/layout/VerticalCurvedList"/>
    <dgm:cxn modelId="{869F8A53-073A-46B1-8576-E7CB61DBF93F}" type="presParOf" srcId="{77CD493D-E367-420A-BEFD-BB4840D11366}" destId="{0C7CE1CD-0738-4D92-A343-7B81554B2FE3}" srcOrd="2" destOrd="0" presId="urn:microsoft.com/office/officeart/2008/layout/VerticalCurvedList"/>
    <dgm:cxn modelId="{330F985C-A02B-48B2-99C7-4AA5FD64EBA9}" type="presParOf" srcId="{77CD493D-E367-420A-BEFD-BB4840D11366}" destId="{2637BFF3-5680-4368-8F93-A601D3D6DB23}" srcOrd="3" destOrd="0" presId="urn:microsoft.com/office/officeart/2008/layout/VerticalCurvedList"/>
    <dgm:cxn modelId="{E74BE7A8-C6D6-4FED-B379-05EE958AEFB3}" type="presParOf" srcId="{60397018-0FD9-4034-99A4-5F83D4BC6C0D}" destId="{A84D7731-23D7-4C0F-AD9C-106FAA52847B}" srcOrd="1" destOrd="0" presId="urn:microsoft.com/office/officeart/2008/layout/VerticalCurvedList"/>
    <dgm:cxn modelId="{34E369B2-D14D-416B-96CE-0AA1AA7E8188}" type="presParOf" srcId="{60397018-0FD9-4034-99A4-5F83D4BC6C0D}" destId="{A8282558-0B38-4951-AFAE-8D72217CB394}" srcOrd="2" destOrd="0" presId="urn:microsoft.com/office/officeart/2008/layout/VerticalCurvedList"/>
    <dgm:cxn modelId="{6A0BA783-EE51-4659-A06A-0902DF93A770}" type="presParOf" srcId="{A8282558-0B38-4951-AFAE-8D72217CB394}" destId="{85314B6A-93DA-4575-AB81-80D9CB4C003B}" srcOrd="0" destOrd="0" presId="urn:microsoft.com/office/officeart/2008/layout/VerticalCurvedList"/>
    <dgm:cxn modelId="{6B99C80C-E51A-497B-88AA-10C4E05259EC}" type="presParOf" srcId="{60397018-0FD9-4034-99A4-5F83D4BC6C0D}" destId="{1ED89CE8-C081-4BE1-BCEB-3740346FC7A7}" srcOrd="3" destOrd="0" presId="urn:microsoft.com/office/officeart/2008/layout/VerticalCurvedList"/>
    <dgm:cxn modelId="{3A96702D-2AE7-47D8-836A-545766B9C773}" type="presParOf" srcId="{60397018-0FD9-4034-99A4-5F83D4BC6C0D}" destId="{0CB4F573-DFF2-40CC-8CE0-DC8BAA616CC5}" srcOrd="4" destOrd="0" presId="urn:microsoft.com/office/officeart/2008/layout/VerticalCurvedList"/>
    <dgm:cxn modelId="{94684B8B-A2BA-426E-A56C-69629CB89EF0}" type="presParOf" srcId="{0CB4F573-DFF2-40CC-8CE0-DC8BAA616CC5}" destId="{455C4980-61D3-4D63-B048-9B74945711C8}" srcOrd="0" destOrd="0" presId="urn:microsoft.com/office/officeart/2008/layout/VerticalCurvedList"/>
    <dgm:cxn modelId="{52325D70-1570-407B-8EA9-7B7D2F9C4B15}" type="presParOf" srcId="{60397018-0FD9-4034-99A4-5F83D4BC6C0D}" destId="{BAB7EB2B-45DF-4842-9FEE-108D04436DCC}" srcOrd="5" destOrd="0" presId="urn:microsoft.com/office/officeart/2008/layout/VerticalCurvedList"/>
    <dgm:cxn modelId="{A7F37775-F52D-4141-B766-BE1575136F2E}" type="presParOf" srcId="{60397018-0FD9-4034-99A4-5F83D4BC6C0D}" destId="{4D91D159-5F2C-45AF-A3B5-45F8C2557019}" srcOrd="6" destOrd="0" presId="urn:microsoft.com/office/officeart/2008/layout/VerticalCurvedList"/>
    <dgm:cxn modelId="{A62B73EE-F737-4F01-933A-E680E151D884}" type="presParOf" srcId="{4D91D159-5F2C-45AF-A3B5-45F8C2557019}" destId="{6750A327-0616-4179-A45C-DD95242B5A0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9561F04D-C272-496E-8AE0-94D746F48772}">
      <dgm:prSet custT="1"/>
      <dgm:spPr/>
      <dgm:t>
        <a:bodyPr/>
        <a:lstStyle/>
        <a:p>
          <a:r>
            <a:rPr lang="cs-CZ" sz="2400" dirty="0" smtClean="0"/>
            <a:t>6) Otázky mají být jednoduše formulované.</a:t>
          </a:r>
          <a:endParaRPr lang="cs-CZ" sz="2400" dirty="0"/>
        </a:p>
      </dgm:t>
    </dgm:pt>
    <dgm:pt modelId="{D19A4065-C0C1-4E40-9A67-56222CDFDD8A}" type="sibTrans" cxnId="{4A89E824-5354-4970-9D39-422B894F9F5C}">
      <dgm:prSet/>
      <dgm:spPr/>
      <dgm:t>
        <a:bodyPr/>
        <a:lstStyle/>
        <a:p>
          <a:endParaRPr lang="cs-CZ"/>
        </a:p>
      </dgm:t>
    </dgm:pt>
    <dgm:pt modelId="{7A0DB764-2355-4596-B67D-B1372B08F9BA}" type="parTrans" cxnId="{4A89E824-5354-4970-9D39-422B894F9F5C}">
      <dgm:prSet/>
      <dgm:spPr/>
      <dgm:t>
        <a:bodyPr/>
        <a:lstStyle/>
        <a:p>
          <a:endParaRPr lang="cs-CZ"/>
        </a:p>
      </dgm:t>
    </dgm:pt>
    <dgm:pt modelId="{81992CF6-53BE-4DEB-8704-6DF11880948D}">
      <dgm:prSet custT="1"/>
      <dgm:spPr/>
      <dgm:t>
        <a:bodyPr/>
        <a:lstStyle/>
        <a:p>
          <a:r>
            <a:rPr lang="cs-CZ" sz="2400" dirty="0" smtClean="0"/>
            <a:t>5) Otázky mají požadovat informaci, která se týká výzkumu.</a:t>
          </a:r>
          <a:endParaRPr lang="cs-CZ" sz="2400" dirty="0"/>
        </a:p>
      </dgm:t>
    </dgm:pt>
    <dgm:pt modelId="{64EA67C1-F41E-4FA0-8E25-7CB14874A600}" type="sibTrans" cxnId="{E8243499-A259-4B23-A76C-7C5FE7198EE7}">
      <dgm:prSet/>
      <dgm:spPr/>
      <dgm:t>
        <a:bodyPr/>
        <a:lstStyle/>
        <a:p>
          <a:endParaRPr lang="cs-CZ"/>
        </a:p>
      </dgm:t>
    </dgm:pt>
    <dgm:pt modelId="{E8D22271-C9D6-4710-82D2-F7B55787225E}" type="parTrans" cxnId="{E8243499-A259-4B23-A76C-7C5FE7198EE7}">
      <dgm:prSet/>
      <dgm:spPr/>
      <dgm:t>
        <a:bodyPr/>
        <a:lstStyle/>
        <a:p>
          <a:endParaRPr lang="cs-CZ"/>
        </a:p>
      </dgm:t>
    </dgm:pt>
    <dgm:pt modelId="{EBEAAD0D-DE85-4270-9B6D-5B19C7156B9D}">
      <dgm:prSet custT="1"/>
      <dgm:spPr/>
      <dgm:t>
        <a:bodyPr/>
        <a:lstStyle/>
        <a:p>
          <a:r>
            <a:rPr lang="cs-CZ" sz="2400" dirty="0" smtClean="0"/>
            <a:t>4) Dotazník se má používat, když nemůžeme získat data jiným způsobem nebo jako doplněk.</a:t>
          </a:r>
          <a:endParaRPr lang="cs-CZ" sz="2400" b="0" dirty="0" smtClean="0"/>
        </a:p>
      </dgm:t>
    </dgm:pt>
    <dgm:pt modelId="{C984CAD6-40C9-42BF-BEE6-B2A37973F601}" type="sibTrans" cxnId="{3453C375-EAB9-406F-AB4F-C25B2E904FB3}">
      <dgm:prSet/>
      <dgm:spPr/>
      <dgm:t>
        <a:bodyPr/>
        <a:lstStyle/>
        <a:p>
          <a:endParaRPr lang="cs-CZ"/>
        </a:p>
      </dgm:t>
    </dgm:pt>
    <dgm:pt modelId="{BD68ABDE-F93D-46D5-852F-ECF27CFF9B8C}" type="parTrans" cxnId="{3453C375-EAB9-406F-AB4F-C25B2E904FB3}">
      <dgm:prSet/>
      <dgm:spPr/>
      <dgm:t>
        <a:bodyPr/>
        <a:lstStyle/>
        <a:p>
          <a:endParaRPr lang="cs-CZ"/>
        </a:p>
      </dgm:t>
    </dgm:pt>
    <dgm:pt modelId="{F7C5BEE4-045C-4E1A-8097-53A996DB0D7D}">
      <dgm:prSet custT="1"/>
      <dgm:spPr/>
      <dgm:t>
        <a:bodyPr/>
        <a:lstStyle/>
        <a:p>
          <a:r>
            <a:rPr lang="cs-CZ" sz="2400" dirty="0" smtClean="0"/>
            <a:t>3) Dotazník má být zajímavý svou úpravou a účelem.</a:t>
          </a:r>
          <a:endParaRPr lang="cs-CZ" sz="2400" b="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2400" dirty="0" smtClean="0"/>
            <a:t>2) Dotazník má požadovat údaje, které respondent pravděpodobně zná.</a:t>
          </a:r>
          <a:endParaRPr lang="cs-CZ" sz="2400" b="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2400" dirty="0" smtClean="0"/>
            <a:t>1) Dotazník nemá klást na respondenta přehnané nároky.</a:t>
          </a:r>
          <a:endParaRPr lang="cs-CZ" sz="2400" b="0" dirty="0"/>
        </a:p>
      </dgm:t>
    </dgm:pt>
    <dgm:pt modelId="{C7969F1A-7EC9-4BA3-8350-35A0DD7FAB96}" type="sibTrans" cxnId="{37C8DABB-8D26-4B21-BF2B-5A67FEFE177D}">
      <dgm:prSet/>
      <dgm:spPr/>
      <dgm:t>
        <a:bodyPr/>
        <a:lstStyle/>
        <a:p>
          <a:endParaRPr lang="cs-CZ"/>
        </a:p>
      </dgm:t>
    </dgm:pt>
    <dgm:pt modelId="{A69514DC-1492-4E96-81A0-5BAF617AD9BE}" type="par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6"/>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6"/>
      <dgm:spPr/>
    </dgm:pt>
    <dgm:pt modelId="{2637BFF3-5680-4368-8F93-A601D3D6DB23}" type="pres">
      <dgm:prSet presAssocID="{E09A6E14-C4E5-4236-B5AF-26666C6AC8D4}" presName="dstNode" presStyleLbl="node1" presStyleIdx="0" presStyleCnt="6"/>
      <dgm:spPr/>
    </dgm:pt>
    <dgm:pt modelId="{A84D7731-23D7-4C0F-AD9C-106FAA52847B}" type="pres">
      <dgm:prSet presAssocID="{3C7613B8-CDD0-4E53-91D0-9F5C46E2D5E4}" presName="text_1" presStyleLbl="node1" presStyleIdx="0" presStyleCnt="6"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6"/>
      <dgm:spPr/>
    </dgm:pt>
    <dgm:pt modelId="{1ED89CE8-C081-4BE1-BCEB-3740346FC7A7}" type="pres">
      <dgm:prSet presAssocID="{0FB969B3-CEBF-42FC-97ED-D6E6F1C4A0F6}" presName="text_2" presStyleLbl="node1" presStyleIdx="1" presStyleCnt="6" custScaleX="98192" custScaleY="123280" custLinFactNeighborX="775" custLinFactNeighborY="-1536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6"/>
      <dgm:spPr/>
    </dgm:pt>
    <dgm:pt modelId="{BAB7EB2B-45DF-4842-9FEE-108D04436DCC}" type="pres">
      <dgm:prSet presAssocID="{F7C5BEE4-045C-4E1A-8097-53A996DB0D7D}" presName="text_3" presStyleLbl="node1" presStyleIdx="2" presStyleCnt="6"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6"/>
      <dgm:spPr/>
    </dgm:pt>
    <dgm:pt modelId="{7C7EDA0C-3115-49D7-A521-BFCFD73DCF22}" type="pres">
      <dgm:prSet presAssocID="{EBEAAD0D-DE85-4270-9B6D-5B19C7156B9D}" presName="text_4" presStyleLbl="node1" presStyleIdx="3" presStyleCnt="6"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6"/>
      <dgm:spPr/>
    </dgm:pt>
    <dgm:pt modelId="{D1698BE3-CC74-485A-84D8-8E35967405DD}" type="pres">
      <dgm:prSet presAssocID="{81992CF6-53BE-4DEB-8704-6DF11880948D}" presName="text_5" presStyleLbl="node1" presStyleIdx="4" presStyleCnt="6"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6"/>
      <dgm:spPr/>
    </dgm:pt>
    <dgm:pt modelId="{BD71576D-AD75-43FF-A52D-77D825FED393}" type="pres">
      <dgm:prSet presAssocID="{9561F04D-C272-496E-8AE0-94D746F48772}" presName="text_6" presStyleLbl="node1" presStyleIdx="5" presStyleCnt="6" custScaleY="124077">
        <dgm:presLayoutVars>
          <dgm:bulletEnabled val="1"/>
        </dgm:presLayoutVars>
      </dgm:prSet>
      <dgm:spPr/>
      <dgm:t>
        <a:bodyPr/>
        <a:lstStyle/>
        <a:p>
          <a:endParaRPr lang="cs-CZ"/>
        </a:p>
      </dgm:t>
    </dgm:pt>
    <dgm:pt modelId="{989DE3BA-2617-4DE7-B242-B6C0E8ACFED7}" type="pres">
      <dgm:prSet presAssocID="{9561F04D-C272-496E-8AE0-94D746F48772}" presName="accent_6" presStyleCnt="0"/>
      <dgm:spPr/>
    </dgm:pt>
    <dgm:pt modelId="{11502AF0-4B0B-46D0-9B05-4BF45A2E19CA}" type="pres">
      <dgm:prSet presAssocID="{9561F04D-C272-496E-8AE0-94D746F48772}" presName="accentRepeatNode" presStyleLbl="solidFgAcc1" presStyleIdx="5" presStyleCnt="6"/>
      <dgm:spPr/>
    </dgm:pt>
  </dgm:ptLst>
  <dgm:cxnLst>
    <dgm:cxn modelId="{4A89E824-5354-4970-9D39-422B894F9F5C}" srcId="{E09A6E14-C4E5-4236-B5AF-26666C6AC8D4}" destId="{9561F04D-C272-496E-8AE0-94D746F48772}" srcOrd="5" destOrd="0" parTransId="{7A0DB764-2355-4596-B67D-B1372B08F9BA}" sibTransId="{D19A4065-C0C1-4E40-9A67-56222CDFDD8A}"/>
    <dgm:cxn modelId="{6338B7DB-2C5D-494B-88BE-022CE2E0A7F6}" type="presOf" srcId="{C7969F1A-7EC9-4BA3-8350-35A0DD7FAB96}" destId="{965747B9-2C60-45A1-8406-AA15EFA634AA}" srcOrd="0" destOrd="0" presId="urn:microsoft.com/office/officeart/2008/layout/VerticalCurvedList"/>
    <dgm:cxn modelId="{79818854-6BD7-42CD-A1E9-4F20363C8636}" type="presOf" srcId="{EBEAAD0D-DE85-4270-9B6D-5B19C7156B9D}" destId="{7C7EDA0C-3115-49D7-A521-BFCFD73DCF22}" srcOrd="0" destOrd="0" presId="urn:microsoft.com/office/officeart/2008/layout/VerticalCurvedList"/>
    <dgm:cxn modelId="{E8243499-A259-4B23-A76C-7C5FE7198EE7}" srcId="{E09A6E14-C4E5-4236-B5AF-26666C6AC8D4}" destId="{81992CF6-53BE-4DEB-8704-6DF11880948D}" srcOrd="4" destOrd="0" parTransId="{E8D22271-C9D6-4710-82D2-F7B55787225E}" sibTransId="{64EA67C1-F41E-4FA0-8E25-7CB14874A600}"/>
    <dgm:cxn modelId="{2AAE2164-95EF-4F24-9322-C71D9C7D3788}" srcId="{E09A6E14-C4E5-4236-B5AF-26666C6AC8D4}" destId="{F7C5BEE4-045C-4E1A-8097-53A996DB0D7D}" srcOrd="2" destOrd="0" parTransId="{74340002-0783-456B-B7A6-7875C24E2B7C}" sibTransId="{57858FC6-2F90-43AB-9A26-386055CAE453}"/>
    <dgm:cxn modelId="{B6655700-A7B5-49E6-A98F-3992387A2896}" type="presOf" srcId="{9561F04D-C272-496E-8AE0-94D746F48772}" destId="{BD71576D-AD75-43FF-A52D-77D825FED393}" srcOrd="0" destOrd="0" presId="urn:microsoft.com/office/officeart/2008/layout/VerticalCurvedList"/>
    <dgm:cxn modelId="{37C8DABB-8D26-4B21-BF2B-5A67FEFE177D}" srcId="{E09A6E14-C4E5-4236-B5AF-26666C6AC8D4}" destId="{3C7613B8-CDD0-4E53-91D0-9F5C46E2D5E4}" srcOrd="0" destOrd="0" parTransId="{A69514DC-1492-4E96-81A0-5BAF617AD9BE}" sibTransId="{C7969F1A-7EC9-4BA3-8350-35A0DD7FAB96}"/>
    <dgm:cxn modelId="{85DE09DD-FDE3-4AC4-8E07-92C797E5E439}" type="presOf" srcId="{E09A6E14-C4E5-4236-B5AF-26666C6AC8D4}" destId="{99722F3B-DBAA-405B-8DFF-A48DF77D6090}" srcOrd="0" destOrd="0" presId="urn:microsoft.com/office/officeart/2008/layout/VerticalCurvedList"/>
    <dgm:cxn modelId="{BBF4B7CC-DC6E-4DE6-B9AC-DD208956118D}" type="presOf" srcId="{0FB969B3-CEBF-42FC-97ED-D6E6F1C4A0F6}" destId="{1ED89CE8-C081-4BE1-BCEB-3740346FC7A7}"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262CC566-3890-4CC8-A740-A4744467F7EF}" type="presOf" srcId="{F7C5BEE4-045C-4E1A-8097-53A996DB0D7D}" destId="{BAB7EB2B-45DF-4842-9FEE-108D04436DCC}"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AC4BEA68-AB70-41BC-9354-893C915F20BB}" type="presOf" srcId="{3C7613B8-CDD0-4E53-91D0-9F5C46E2D5E4}" destId="{A84D7731-23D7-4C0F-AD9C-106FAA52847B}" srcOrd="0" destOrd="0" presId="urn:microsoft.com/office/officeart/2008/layout/VerticalCurvedList"/>
    <dgm:cxn modelId="{4DF334FB-4231-4408-BC17-5B0117A2F4D5}" type="presOf" srcId="{81992CF6-53BE-4DEB-8704-6DF11880948D}" destId="{D1698BE3-CC74-485A-84D8-8E35967405DD}" srcOrd="0" destOrd="0" presId="urn:microsoft.com/office/officeart/2008/layout/VerticalCurvedList"/>
    <dgm:cxn modelId="{349F1385-08E4-454F-8F40-BB59CF9991C4}" type="presParOf" srcId="{99722F3B-DBAA-405B-8DFF-A48DF77D6090}" destId="{60397018-0FD9-4034-99A4-5F83D4BC6C0D}" srcOrd="0" destOrd="0" presId="urn:microsoft.com/office/officeart/2008/layout/VerticalCurvedList"/>
    <dgm:cxn modelId="{C0C13D00-5BE2-4D3B-9AA4-EBADC854D1DA}" type="presParOf" srcId="{60397018-0FD9-4034-99A4-5F83D4BC6C0D}" destId="{77CD493D-E367-420A-BEFD-BB4840D11366}" srcOrd="0" destOrd="0" presId="urn:microsoft.com/office/officeart/2008/layout/VerticalCurvedList"/>
    <dgm:cxn modelId="{685AC3C8-FD0F-4C11-8479-B2EFE18CBC7A}" type="presParOf" srcId="{77CD493D-E367-420A-BEFD-BB4840D11366}" destId="{40CF3137-D4B9-4118-9611-CBDEE40F51AA}" srcOrd="0" destOrd="0" presId="urn:microsoft.com/office/officeart/2008/layout/VerticalCurvedList"/>
    <dgm:cxn modelId="{6FA10B24-2DC5-4977-9CE5-94B8F83375BD}" type="presParOf" srcId="{77CD493D-E367-420A-BEFD-BB4840D11366}" destId="{965747B9-2C60-45A1-8406-AA15EFA634AA}" srcOrd="1" destOrd="0" presId="urn:microsoft.com/office/officeart/2008/layout/VerticalCurvedList"/>
    <dgm:cxn modelId="{2782F9EC-E70D-49AC-8EFB-92863EA8E9B6}" type="presParOf" srcId="{77CD493D-E367-420A-BEFD-BB4840D11366}" destId="{0C7CE1CD-0738-4D92-A343-7B81554B2FE3}" srcOrd="2" destOrd="0" presId="urn:microsoft.com/office/officeart/2008/layout/VerticalCurvedList"/>
    <dgm:cxn modelId="{67D719CD-7F2F-4874-85E2-09B4CBA4C9C9}" type="presParOf" srcId="{77CD493D-E367-420A-BEFD-BB4840D11366}" destId="{2637BFF3-5680-4368-8F93-A601D3D6DB23}" srcOrd="3" destOrd="0" presId="urn:microsoft.com/office/officeart/2008/layout/VerticalCurvedList"/>
    <dgm:cxn modelId="{6D157C9F-82DF-404A-BA52-7E88F458C93E}" type="presParOf" srcId="{60397018-0FD9-4034-99A4-5F83D4BC6C0D}" destId="{A84D7731-23D7-4C0F-AD9C-106FAA52847B}" srcOrd="1" destOrd="0" presId="urn:microsoft.com/office/officeart/2008/layout/VerticalCurvedList"/>
    <dgm:cxn modelId="{C0B74728-BB17-402D-8C3C-F46291FC42B8}" type="presParOf" srcId="{60397018-0FD9-4034-99A4-5F83D4BC6C0D}" destId="{A8282558-0B38-4951-AFAE-8D72217CB394}" srcOrd="2" destOrd="0" presId="urn:microsoft.com/office/officeart/2008/layout/VerticalCurvedList"/>
    <dgm:cxn modelId="{322CCC6F-E915-4F24-B561-7DBDA7F5A2E9}" type="presParOf" srcId="{A8282558-0B38-4951-AFAE-8D72217CB394}" destId="{85314B6A-93DA-4575-AB81-80D9CB4C003B}" srcOrd="0" destOrd="0" presId="urn:microsoft.com/office/officeart/2008/layout/VerticalCurvedList"/>
    <dgm:cxn modelId="{06B4DB94-485A-4D4B-BA38-03982FAF092D}" type="presParOf" srcId="{60397018-0FD9-4034-99A4-5F83D4BC6C0D}" destId="{1ED89CE8-C081-4BE1-BCEB-3740346FC7A7}" srcOrd="3" destOrd="0" presId="urn:microsoft.com/office/officeart/2008/layout/VerticalCurvedList"/>
    <dgm:cxn modelId="{1D8B014D-A095-4CFB-9A73-846900CD323D}" type="presParOf" srcId="{60397018-0FD9-4034-99A4-5F83D4BC6C0D}" destId="{0CB4F573-DFF2-40CC-8CE0-DC8BAA616CC5}" srcOrd="4" destOrd="0" presId="urn:microsoft.com/office/officeart/2008/layout/VerticalCurvedList"/>
    <dgm:cxn modelId="{03ADAC6C-49CF-4232-B019-FB4663AF74A8}" type="presParOf" srcId="{0CB4F573-DFF2-40CC-8CE0-DC8BAA616CC5}" destId="{455C4980-61D3-4D63-B048-9B74945711C8}" srcOrd="0" destOrd="0" presId="urn:microsoft.com/office/officeart/2008/layout/VerticalCurvedList"/>
    <dgm:cxn modelId="{04E3B278-1B6D-4C6A-A165-190D2A7184DB}" type="presParOf" srcId="{60397018-0FD9-4034-99A4-5F83D4BC6C0D}" destId="{BAB7EB2B-45DF-4842-9FEE-108D04436DCC}" srcOrd="5" destOrd="0" presId="urn:microsoft.com/office/officeart/2008/layout/VerticalCurvedList"/>
    <dgm:cxn modelId="{4EB22177-891F-4D30-B17F-373A2282AC51}" type="presParOf" srcId="{60397018-0FD9-4034-99A4-5F83D4BC6C0D}" destId="{4D91D159-5F2C-45AF-A3B5-45F8C2557019}" srcOrd="6" destOrd="0" presId="urn:microsoft.com/office/officeart/2008/layout/VerticalCurvedList"/>
    <dgm:cxn modelId="{E2203F2F-BC47-48DF-968C-2D5A169026FB}" type="presParOf" srcId="{4D91D159-5F2C-45AF-A3B5-45F8C2557019}" destId="{6750A327-0616-4179-A45C-DD95242B5A06}" srcOrd="0" destOrd="0" presId="urn:microsoft.com/office/officeart/2008/layout/VerticalCurvedList"/>
    <dgm:cxn modelId="{31890683-843D-4B1D-BA3E-1593557AE593}" type="presParOf" srcId="{60397018-0FD9-4034-99A4-5F83D4BC6C0D}" destId="{7C7EDA0C-3115-49D7-A521-BFCFD73DCF22}" srcOrd="7" destOrd="0" presId="urn:microsoft.com/office/officeart/2008/layout/VerticalCurvedList"/>
    <dgm:cxn modelId="{7B44E090-7E7B-4842-A742-5B200AB6F32A}" type="presParOf" srcId="{60397018-0FD9-4034-99A4-5F83D4BC6C0D}" destId="{91000135-B520-4FD3-A722-D0A4D39C0C7B}" srcOrd="8" destOrd="0" presId="urn:microsoft.com/office/officeart/2008/layout/VerticalCurvedList"/>
    <dgm:cxn modelId="{5CDBE3D1-FD3E-461D-89AC-792917AE69F6}" type="presParOf" srcId="{91000135-B520-4FD3-A722-D0A4D39C0C7B}" destId="{E6E972A4-86F3-4BBA-9D8F-72D892B34C6D}" srcOrd="0" destOrd="0" presId="urn:microsoft.com/office/officeart/2008/layout/VerticalCurvedList"/>
    <dgm:cxn modelId="{9F7D150D-FC76-4C1B-9E5F-85681E4BAD37}" type="presParOf" srcId="{60397018-0FD9-4034-99A4-5F83D4BC6C0D}" destId="{D1698BE3-CC74-485A-84D8-8E35967405DD}" srcOrd="9" destOrd="0" presId="urn:microsoft.com/office/officeart/2008/layout/VerticalCurvedList"/>
    <dgm:cxn modelId="{F6DD19F7-DA23-43C2-A339-E497605469C2}" type="presParOf" srcId="{60397018-0FD9-4034-99A4-5F83D4BC6C0D}" destId="{95A804DB-0DD5-481A-A550-612CDB4C256A}" srcOrd="10" destOrd="0" presId="urn:microsoft.com/office/officeart/2008/layout/VerticalCurvedList"/>
    <dgm:cxn modelId="{3D2DB6CB-F7DF-40C3-8DA9-4E0AF52261A2}" type="presParOf" srcId="{95A804DB-0DD5-481A-A550-612CDB4C256A}" destId="{8D93ADDF-A8EE-4A38-BEC6-9F20F7E0E40B}" srcOrd="0" destOrd="0" presId="urn:microsoft.com/office/officeart/2008/layout/VerticalCurvedList"/>
    <dgm:cxn modelId="{57A3C071-B4F2-4366-8584-4379CEAFA260}" type="presParOf" srcId="{60397018-0FD9-4034-99A4-5F83D4BC6C0D}" destId="{BD71576D-AD75-43FF-A52D-77D825FED393}" srcOrd="11" destOrd="0" presId="urn:microsoft.com/office/officeart/2008/layout/VerticalCurvedList"/>
    <dgm:cxn modelId="{7EF861A5-24AB-4FC7-8F13-F1445F6E3886}" type="presParOf" srcId="{60397018-0FD9-4034-99A4-5F83D4BC6C0D}" destId="{989DE3BA-2617-4DE7-B242-B6C0E8ACFED7}" srcOrd="12" destOrd="0" presId="urn:microsoft.com/office/officeart/2008/layout/VerticalCurvedList"/>
    <dgm:cxn modelId="{98C4E67E-D40A-4C81-A9F5-63BC921DC424}" type="presParOf" srcId="{989DE3BA-2617-4DE7-B242-B6C0E8ACFED7}" destId="{11502AF0-4B0B-46D0-9B05-4BF45A2E19C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9561F04D-C272-496E-8AE0-94D746F48772}">
      <dgm:prSet custT="1"/>
      <dgm:spPr/>
      <dgm:t>
        <a:bodyPr/>
        <a:lstStyle/>
        <a:p>
          <a:r>
            <a:rPr lang="cs-CZ" sz="2400" dirty="0" smtClean="0"/>
            <a:t>6) Dotazník by měl být upraven tak, aby šel snadno kódovat a hodnotit.</a:t>
          </a:r>
          <a:endParaRPr lang="cs-CZ" sz="2400" dirty="0"/>
        </a:p>
      </dgm:t>
    </dgm:pt>
    <dgm:pt modelId="{D19A4065-C0C1-4E40-9A67-56222CDFDD8A}" type="sibTrans" cxnId="{4A89E824-5354-4970-9D39-422B894F9F5C}">
      <dgm:prSet/>
      <dgm:spPr/>
      <dgm:t>
        <a:bodyPr/>
        <a:lstStyle/>
        <a:p>
          <a:endParaRPr lang="cs-CZ"/>
        </a:p>
      </dgm:t>
    </dgm:pt>
    <dgm:pt modelId="{7A0DB764-2355-4596-B67D-B1372B08F9BA}" type="parTrans" cxnId="{4A89E824-5354-4970-9D39-422B894F9F5C}">
      <dgm:prSet/>
      <dgm:spPr/>
      <dgm:t>
        <a:bodyPr/>
        <a:lstStyle/>
        <a:p>
          <a:endParaRPr lang="cs-CZ"/>
        </a:p>
      </dgm:t>
    </dgm:pt>
    <dgm:pt modelId="{81992CF6-53BE-4DEB-8704-6DF11880948D}">
      <dgm:prSet custT="1"/>
      <dgm:spPr/>
      <dgm:t>
        <a:bodyPr/>
        <a:lstStyle/>
        <a:p>
          <a:r>
            <a:rPr lang="cs-CZ" sz="2400" dirty="0" smtClean="0"/>
            <a:t>5) Vybrané otázky mají obsahovat vzory odpovědí.</a:t>
          </a:r>
          <a:endParaRPr lang="cs-CZ" sz="2400" dirty="0"/>
        </a:p>
      </dgm:t>
    </dgm:pt>
    <dgm:pt modelId="{64EA67C1-F41E-4FA0-8E25-7CB14874A600}" type="sibTrans" cxnId="{E8243499-A259-4B23-A76C-7C5FE7198EE7}">
      <dgm:prSet/>
      <dgm:spPr/>
      <dgm:t>
        <a:bodyPr/>
        <a:lstStyle/>
        <a:p>
          <a:endParaRPr lang="cs-CZ"/>
        </a:p>
      </dgm:t>
    </dgm:pt>
    <dgm:pt modelId="{E8D22271-C9D6-4710-82D2-F7B55787225E}" type="parTrans" cxnId="{E8243499-A259-4B23-A76C-7C5FE7198EE7}">
      <dgm:prSet/>
      <dgm:spPr/>
      <dgm:t>
        <a:bodyPr/>
        <a:lstStyle/>
        <a:p>
          <a:endParaRPr lang="cs-CZ"/>
        </a:p>
      </dgm:t>
    </dgm:pt>
    <dgm:pt modelId="{EBEAAD0D-DE85-4270-9B6D-5B19C7156B9D}">
      <dgm:prSet custT="1"/>
      <dgm:spPr/>
      <dgm:t>
        <a:bodyPr/>
        <a:lstStyle/>
        <a:p>
          <a:r>
            <a:rPr lang="cs-CZ" sz="2400" dirty="0" smtClean="0"/>
            <a:t>4) Je dobré ukázat, že dotazník je formálně kryt autoritou nebo nějakou důvěryhodnou institucí.</a:t>
          </a:r>
          <a:endParaRPr lang="cs-CZ" sz="2400" b="0" dirty="0" smtClean="0"/>
        </a:p>
      </dgm:t>
    </dgm:pt>
    <dgm:pt modelId="{C984CAD6-40C9-42BF-BEE6-B2A37973F601}" type="sibTrans" cxnId="{3453C375-EAB9-406F-AB4F-C25B2E904FB3}">
      <dgm:prSet/>
      <dgm:spPr/>
      <dgm:t>
        <a:bodyPr/>
        <a:lstStyle/>
        <a:p>
          <a:endParaRPr lang="cs-CZ"/>
        </a:p>
      </dgm:t>
    </dgm:pt>
    <dgm:pt modelId="{BD68ABDE-F93D-46D5-852F-ECF27CFF9B8C}" type="parTrans" cxnId="{3453C375-EAB9-406F-AB4F-C25B2E904FB3}">
      <dgm:prSet/>
      <dgm:spPr/>
      <dgm:t>
        <a:bodyPr/>
        <a:lstStyle/>
        <a:p>
          <a:endParaRPr lang="cs-CZ"/>
        </a:p>
      </dgm:t>
    </dgm:pt>
    <dgm:pt modelId="{F7C5BEE4-045C-4E1A-8097-53A996DB0D7D}">
      <dgm:prSet custT="1"/>
      <dgm:spPr/>
      <dgm:t>
        <a:bodyPr/>
        <a:lstStyle/>
        <a:p>
          <a:r>
            <a:rPr lang="cs-CZ" sz="2400" dirty="0" smtClean="0"/>
            <a:t>3) Je nutné dodat návod, jak se dotazník vyplňuje, případně komu se odevzdá (kam se pošle).</a:t>
          </a:r>
          <a:endParaRPr lang="cs-CZ" sz="2400" b="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2400" dirty="0" smtClean="0"/>
            <a:t>2) Všechny otázky i stránky mají být očíslované.</a:t>
          </a:r>
          <a:endParaRPr lang="cs-CZ" sz="2400" b="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2400" dirty="0" smtClean="0"/>
            <a:t>1) Jednotliví položky a celý dotazník se mají prezentovat atraktivní, profesionální a srozumitelnou formou.</a:t>
          </a:r>
          <a:endParaRPr lang="cs-CZ" sz="2400" b="0" dirty="0"/>
        </a:p>
      </dgm:t>
    </dgm:pt>
    <dgm:pt modelId="{C7969F1A-7EC9-4BA3-8350-35A0DD7FAB96}" type="sibTrans" cxnId="{37C8DABB-8D26-4B21-BF2B-5A67FEFE177D}">
      <dgm:prSet/>
      <dgm:spPr/>
      <dgm:t>
        <a:bodyPr/>
        <a:lstStyle/>
        <a:p>
          <a:endParaRPr lang="cs-CZ"/>
        </a:p>
      </dgm:t>
    </dgm:pt>
    <dgm:pt modelId="{A69514DC-1492-4E96-81A0-5BAF617AD9BE}" type="par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6"/>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6"/>
      <dgm:spPr/>
    </dgm:pt>
    <dgm:pt modelId="{2637BFF3-5680-4368-8F93-A601D3D6DB23}" type="pres">
      <dgm:prSet presAssocID="{E09A6E14-C4E5-4236-B5AF-26666C6AC8D4}" presName="dstNode" presStyleLbl="node1" presStyleIdx="0" presStyleCnt="6"/>
      <dgm:spPr/>
    </dgm:pt>
    <dgm:pt modelId="{A84D7731-23D7-4C0F-AD9C-106FAA52847B}" type="pres">
      <dgm:prSet presAssocID="{3C7613B8-CDD0-4E53-91D0-9F5C46E2D5E4}" presName="text_1" presStyleLbl="node1" presStyleIdx="0" presStyleCnt="6"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6"/>
      <dgm:spPr/>
    </dgm:pt>
    <dgm:pt modelId="{1ED89CE8-C081-4BE1-BCEB-3740346FC7A7}" type="pres">
      <dgm:prSet presAssocID="{0FB969B3-CEBF-42FC-97ED-D6E6F1C4A0F6}" presName="text_2" presStyleLbl="node1" presStyleIdx="1" presStyleCnt="6" custScaleX="98192" custScaleY="123280" custLinFactNeighborX="775" custLinFactNeighborY="-1536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6"/>
      <dgm:spPr/>
    </dgm:pt>
    <dgm:pt modelId="{BAB7EB2B-45DF-4842-9FEE-108D04436DCC}" type="pres">
      <dgm:prSet presAssocID="{F7C5BEE4-045C-4E1A-8097-53A996DB0D7D}" presName="text_3" presStyleLbl="node1" presStyleIdx="2" presStyleCnt="6"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6"/>
      <dgm:spPr/>
    </dgm:pt>
    <dgm:pt modelId="{7C7EDA0C-3115-49D7-A521-BFCFD73DCF22}" type="pres">
      <dgm:prSet presAssocID="{EBEAAD0D-DE85-4270-9B6D-5B19C7156B9D}" presName="text_4" presStyleLbl="node1" presStyleIdx="3" presStyleCnt="6"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6"/>
      <dgm:spPr/>
    </dgm:pt>
    <dgm:pt modelId="{D1698BE3-CC74-485A-84D8-8E35967405DD}" type="pres">
      <dgm:prSet presAssocID="{81992CF6-53BE-4DEB-8704-6DF11880948D}" presName="text_5" presStyleLbl="node1" presStyleIdx="4" presStyleCnt="6"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6"/>
      <dgm:spPr/>
    </dgm:pt>
    <dgm:pt modelId="{BD71576D-AD75-43FF-A52D-77D825FED393}" type="pres">
      <dgm:prSet presAssocID="{9561F04D-C272-496E-8AE0-94D746F48772}" presName="text_6" presStyleLbl="node1" presStyleIdx="5" presStyleCnt="6" custScaleY="124077">
        <dgm:presLayoutVars>
          <dgm:bulletEnabled val="1"/>
        </dgm:presLayoutVars>
      </dgm:prSet>
      <dgm:spPr/>
      <dgm:t>
        <a:bodyPr/>
        <a:lstStyle/>
        <a:p>
          <a:endParaRPr lang="cs-CZ"/>
        </a:p>
      </dgm:t>
    </dgm:pt>
    <dgm:pt modelId="{989DE3BA-2617-4DE7-B242-B6C0E8ACFED7}" type="pres">
      <dgm:prSet presAssocID="{9561F04D-C272-496E-8AE0-94D746F48772}" presName="accent_6" presStyleCnt="0"/>
      <dgm:spPr/>
    </dgm:pt>
    <dgm:pt modelId="{11502AF0-4B0B-46D0-9B05-4BF45A2E19CA}" type="pres">
      <dgm:prSet presAssocID="{9561F04D-C272-496E-8AE0-94D746F48772}" presName="accentRepeatNode" presStyleLbl="solidFgAcc1" presStyleIdx="5" presStyleCnt="6"/>
      <dgm:spPr/>
    </dgm:pt>
  </dgm:ptLst>
  <dgm:cxnLst>
    <dgm:cxn modelId="{37C8DABB-8D26-4B21-BF2B-5A67FEFE177D}" srcId="{E09A6E14-C4E5-4236-B5AF-26666C6AC8D4}" destId="{3C7613B8-CDD0-4E53-91D0-9F5C46E2D5E4}" srcOrd="0" destOrd="0" parTransId="{A69514DC-1492-4E96-81A0-5BAF617AD9BE}" sibTransId="{C7969F1A-7EC9-4BA3-8350-35A0DD7FAB96}"/>
    <dgm:cxn modelId="{B4662100-586A-45EF-A781-1A29B904AB43}" type="presOf" srcId="{E09A6E14-C4E5-4236-B5AF-26666C6AC8D4}" destId="{99722F3B-DBAA-405B-8DFF-A48DF77D6090}" srcOrd="0" destOrd="0" presId="urn:microsoft.com/office/officeart/2008/layout/VerticalCurvedList"/>
    <dgm:cxn modelId="{37EA3901-11F5-4C99-99D1-CF0FCCDABF74}" type="presOf" srcId="{3C7613B8-CDD0-4E53-91D0-9F5C46E2D5E4}" destId="{A84D7731-23D7-4C0F-AD9C-106FAA52847B}"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2AAE2164-95EF-4F24-9322-C71D9C7D3788}" srcId="{E09A6E14-C4E5-4236-B5AF-26666C6AC8D4}" destId="{F7C5BEE4-045C-4E1A-8097-53A996DB0D7D}" srcOrd="2" destOrd="0" parTransId="{74340002-0783-456B-B7A6-7875C24E2B7C}" sibTransId="{57858FC6-2F90-43AB-9A26-386055CAE453}"/>
    <dgm:cxn modelId="{DD07C832-CBB0-45C6-A02F-FCE61BA85D1F}" type="presOf" srcId="{0FB969B3-CEBF-42FC-97ED-D6E6F1C4A0F6}" destId="{1ED89CE8-C081-4BE1-BCEB-3740346FC7A7}" srcOrd="0" destOrd="0" presId="urn:microsoft.com/office/officeart/2008/layout/VerticalCurvedList"/>
    <dgm:cxn modelId="{4A89E824-5354-4970-9D39-422B894F9F5C}" srcId="{E09A6E14-C4E5-4236-B5AF-26666C6AC8D4}" destId="{9561F04D-C272-496E-8AE0-94D746F48772}" srcOrd="5" destOrd="0" parTransId="{7A0DB764-2355-4596-B67D-B1372B08F9BA}" sibTransId="{D19A4065-C0C1-4E40-9A67-56222CDFDD8A}"/>
    <dgm:cxn modelId="{C770BCA2-DD93-47DF-ACB8-71EC17870BF5}" type="presOf" srcId="{C7969F1A-7EC9-4BA3-8350-35A0DD7FAB96}" destId="{965747B9-2C60-45A1-8406-AA15EFA634AA}" srcOrd="0" destOrd="0" presId="urn:microsoft.com/office/officeart/2008/layout/VerticalCurvedList"/>
    <dgm:cxn modelId="{E8243499-A259-4B23-A76C-7C5FE7198EE7}" srcId="{E09A6E14-C4E5-4236-B5AF-26666C6AC8D4}" destId="{81992CF6-53BE-4DEB-8704-6DF11880948D}" srcOrd="4" destOrd="0" parTransId="{E8D22271-C9D6-4710-82D2-F7B55787225E}" sibTransId="{64EA67C1-F41E-4FA0-8E25-7CB14874A600}"/>
    <dgm:cxn modelId="{243F0B10-E463-434D-AF16-4AEB6999DD71}" type="presOf" srcId="{81992CF6-53BE-4DEB-8704-6DF11880948D}" destId="{D1698BE3-CC74-485A-84D8-8E35967405DD}" srcOrd="0" destOrd="0" presId="urn:microsoft.com/office/officeart/2008/layout/VerticalCurvedList"/>
    <dgm:cxn modelId="{526B6E01-CC35-4ED6-B18C-BFA2AFF5BA27}" type="presOf" srcId="{9561F04D-C272-496E-8AE0-94D746F48772}" destId="{BD71576D-AD75-43FF-A52D-77D825FED393}" srcOrd="0" destOrd="0" presId="urn:microsoft.com/office/officeart/2008/layout/VerticalCurvedList"/>
    <dgm:cxn modelId="{FC1F7AFE-71D3-42AD-88CB-3C2A6DCB4FB5}" type="presOf" srcId="{F7C5BEE4-045C-4E1A-8097-53A996DB0D7D}" destId="{BAB7EB2B-45DF-4842-9FEE-108D04436DCC}" srcOrd="0" destOrd="0" presId="urn:microsoft.com/office/officeart/2008/layout/VerticalCurvedList"/>
    <dgm:cxn modelId="{B005AFB2-E78F-4D64-B4B9-B8E48BEA0E3E}" type="presOf" srcId="{EBEAAD0D-DE85-4270-9B6D-5B19C7156B9D}" destId="{7C7EDA0C-3115-49D7-A521-BFCFD73DCF22}" srcOrd="0" destOrd="0" presId="urn:microsoft.com/office/officeart/2008/layout/VerticalCurvedList"/>
    <dgm:cxn modelId="{88505630-356E-4D4E-A721-CF21D9DEE5F9}" type="presParOf" srcId="{99722F3B-DBAA-405B-8DFF-A48DF77D6090}" destId="{60397018-0FD9-4034-99A4-5F83D4BC6C0D}" srcOrd="0" destOrd="0" presId="urn:microsoft.com/office/officeart/2008/layout/VerticalCurvedList"/>
    <dgm:cxn modelId="{5EB96411-E111-4E6D-A7DE-C04D137ED272}" type="presParOf" srcId="{60397018-0FD9-4034-99A4-5F83D4BC6C0D}" destId="{77CD493D-E367-420A-BEFD-BB4840D11366}" srcOrd="0" destOrd="0" presId="urn:microsoft.com/office/officeart/2008/layout/VerticalCurvedList"/>
    <dgm:cxn modelId="{D640E6C9-7629-463F-BB87-A64FE93F24A3}" type="presParOf" srcId="{77CD493D-E367-420A-BEFD-BB4840D11366}" destId="{40CF3137-D4B9-4118-9611-CBDEE40F51AA}" srcOrd="0" destOrd="0" presId="urn:microsoft.com/office/officeart/2008/layout/VerticalCurvedList"/>
    <dgm:cxn modelId="{F2B4B963-7044-4D0A-9DE8-4751392B3673}" type="presParOf" srcId="{77CD493D-E367-420A-BEFD-BB4840D11366}" destId="{965747B9-2C60-45A1-8406-AA15EFA634AA}" srcOrd="1" destOrd="0" presId="urn:microsoft.com/office/officeart/2008/layout/VerticalCurvedList"/>
    <dgm:cxn modelId="{FBADD24D-B11A-4C49-8E17-21E36F61F3F5}" type="presParOf" srcId="{77CD493D-E367-420A-BEFD-BB4840D11366}" destId="{0C7CE1CD-0738-4D92-A343-7B81554B2FE3}" srcOrd="2" destOrd="0" presId="urn:microsoft.com/office/officeart/2008/layout/VerticalCurvedList"/>
    <dgm:cxn modelId="{B20DD1B8-9B1D-4D69-85A7-FBBBD1B9E9A5}" type="presParOf" srcId="{77CD493D-E367-420A-BEFD-BB4840D11366}" destId="{2637BFF3-5680-4368-8F93-A601D3D6DB23}" srcOrd="3" destOrd="0" presId="urn:microsoft.com/office/officeart/2008/layout/VerticalCurvedList"/>
    <dgm:cxn modelId="{048994DD-0BDB-478F-9427-EE125AE37A5F}" type="presParOf" srcId="{60397018-0FD9-4034-99A4-5F83D4BC6C0D}" destId="{A84D7731-23D7-4C0F-AD9C-106FAA52847B}" srcOrd="1" destOrd="0" presId="urn:microsoft.com/office/officeart/2008/layout/VerticalCurvedList"/>
    <dgm:cxn modelId="{BCE0F033-B28C-4279-BBA2-AFD6A81E4930}" type="presParOf" srcId="{60397018-0FD9-4034-99A4-5F83D4BC6C0D}" destId="{A8282558-0B38-4951-AFAE-8D72217CB394}" srcOrd="2" destOrd="0" presId="urn:microsoft.com/office/officeart/2008/layout/VerticalCurvedList"/>
    <dgm:cxn modelId="{549895E8-1A32-4D23-8B67-C45A2EAD9764}" type="presParOf" srcId="{A8282558-0B38-4951-AFAE-8D72217CB394}" destId="{85314B6A-93DA-4575-AB81-80D9CB4C003B}" srcOrd="0" destOrd="0" presId="urn:microsoft.com/office/officeart/2008/layout/VerticalCurvedList"/>
    <dgm:cxn modelId="{1B98AA67-E80D-4180-8148-86EEDFFE1202}" type="presParOf" srcId="{60397018-0FD9-4034-99A4-5F83D4BC6C0D}" destId="{1ED89CE8-C081-4BE1-BCEB-3740346FC7A7}" srcOrd="3" destOrd="0" presId="urn:microsoft.com/office/officeart/2008/layout/VerticalCurvedList"/>
    <dgm:cxn modelId="{F05F2ED1-7420-4AD5-B46D-B7159F8DBFA0}" type="presParOf" srcId="{60397018-0FD9-4034-99A4-5F83D4BC6C0D}" destId="{0CB4F573-DFF2-40CC-8CE0-DC8BAA616CC5}" srcOrd="4" destOrd="0" presId="urn:microsoft.com/office/officeart/2008/layout/VerticalCurvedList"/>
    <dgm:cxn modelId="{A62035DF-3706-4C8F-853F-5163DABD2915}" type="presParOf" srcId="{0CB4F573-DFF2-40CC-8CE0-DC8BAA616CC5}" destId="{455C4980-61D3-4D63-B048-9B74945711C8}" srcOrd="0" destOrd="0" presId="urn:microsoft.com/office/officeart/2008/layout/VerticalCurvedList"/>
    <dgm:cxn modelId="{14166F5B-152C-4C1E-ADFA-5424E533FDDB}" type="presParOf" srcId="{60397018-0FD9-4034-99A4-5F83D4BC6C0D}" destId="{BAB7EB2B-45DF-4842-9FEE-108D04436DCC}" srcOrd="5" destOrd="0" presId="urn:microsoft.com/office/officeart/2008/layout/VerticalCurvedList"/>
    <dgm:cxn modelId="{911BA4EA-9757-41BA-8E19-E80479B5A39A}" type="presParOf" srcId="{60397018-0FD9-4034-99A4-5F83D4BC6C0D}" destId="{4D91D159-5F2C-45AF-A3B5-45F8C2557019}" srcOrd="6" destOrd="0" presId="urn:microsoft.com/office/officeart/2008/layout/VerticalCurvedList"/>
    <dgm:cxn modelId="{E13BF02B-54A7-4B80-BE5B-EF841F00F4D7}" type="presParOf" srcId="{4D91D159-5F2C-45AF-A3B5-45F8C2557019}" destId="{6750A327-0616-4179-A45C-DD95242B5A06}" srcOrd="0" destOrd="0" presId="urn:microsoft.com/office/officeart/2008/layout/VerticalCurvedList"/>
    <dgm:cxn modelId="{7F814DB7-68BF-4FF0-80EA-BFA70FF7A1F3}" type="presParOf" srcId="{60397018-0FD9-4034-99A4-5F83D4BC6C0D}" destId="{7C7EDA0C-3115-49D7-A521-BFCFD73DCF22}" srcOrd="7" destOrd="0" presId="urn:microsoft.com/office/officeart/2008/layout/VerticalCurvedList"/>
    <dgm:cxn modelId="{E49540A3-44F5-4600-BBF8-F641881A5E1A}" type="presParOf" srcId="{60397018-0FD9-4034-99A4-5F83D4BC6C0D}" destId="{91000135-B520-4FD3-A722-D0A4D39C0C7B}" srcOrd="8" destOrd="0" presId="urn:microsoft.com/office/officeart/2008/layout/VerticalCurvedList"/>
    <dgm:cxn modelId="{1F13D55B-BBA1-4DBA-9087-B0E4A56A9F09}" type="presParOf" srcId="{91000135-B520-4FD3-A722-D0A4D39C0C7B}" destId="{E6E972A4-86F3-4BBA-9D8F-72D892B34C6D}" srcOrd="0" destOrd="0" presId="urn:microsoft.com/office/officeart/2008/layout/VerticalCurvedList"/>
    <dgm:cxn modelId="{5E9A949A-2C34-41A1-B45F-8EB3E0B970E5}" type="presParOf" srcId="{60397018-0FD9-4034-99A4-5F83D4BC6C0D}" destId="{D1698BE3-CC74-485A-84D8-8E35967405DD}" srcOrd="9" destOrd="0" presId="urn:microsoft.com/office/officeart/2008/layout/VerticalCurvedList"/>
    <dgm:cxn modelId="{76C53676-3526-4208-A35E-F64128B5E530}" type="presParOf" srcId="{60397018-0FD9-4034-99A4-5F83D4BC6C0D}" destId="{95A804DB-0DD5-481A-A550-612CDB4C256A}" srcOrd="10" destOrd="0" presId="urn:microsoft.com/office/officeart/2008/layout/VerticalCurvedList"/>
    <dgm:cxn modelId="{A30C350B-2601-4767-8EBC-9105990CAC41}" type="presParOf" srcId="{95A804DB-0DD5-481A-A550-612CDB4C256A}" destId="{8D93ADDF-A8EE-4A38-BEC6-9F20F7E0E40B}" srcOrd="0" destOrd="0" presId="urn:microsoft.com/office/officeart/2008/layout/VerticalCurvedList"/>
    <dgm:cxn modelId="{23B3575E-0546-468D-ABE2-68E1F38FAFB0}" type="presParOf" srcId="{60397018-0FD9-4034-99A4-5F83D4BC6C0D}" destId="{BD71576D-AD75-43FF-A52D-77D825FED393}" srcOrd="11" destOrd="0" presId="urn:microsoft.com/office/officeart/2008/layout/VerticalCurvedList"/>
    <dgm:cxn modelId="{0C0FCF15-CBEF-4269-B5D2-399DED0E02E6}" type="presParOf" srcId="{60397018-0FD9-4034-99A4-5F83D4BC6C0D}" destId="{989DE3BA-2617-4DE7-B242-B6C0E8ACFED7}" srcOrd="12" destOrd="0" presId="urn:microsoft.com/office/officeart/2008/layout/VerticalCurvedList"/>
    <dgm:cxn modelId="{FD448DBD-B2BB-4D3A-8AB4-BCAD7ECE991B}" type="presParOf" srcId="{989DE3BA-2617-4DE7-B242-B6C0E8ACFED7}" destId="{11502AF0-4B0B-46D0-9B05-4BF45A2E19CA}"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7525563B-582E-4C15-995F-4B2C2C0A4CA6}">
      <dgm:prSet custT="1"/>
      <dgm:spPr/>
      <dgm:t>
        <a:bodyPr/>
        <a:lstStyle/>
        <a:p>
          <a:r>
            <a:rPr lang="cs-CZ" sz="3600" b="1" dirty="0" smtClean="0"/>
            <a:t>4. Inverzní struktura. </a:t>
          </a:r>
          <a:endParaRPr lang="cs-CZ" sz="3600" b="1" dirty="0" smtClean="0"/>
        </a:p>
      </dgm:t>
    </dgm:pt>
    <dgm:pt modelId="{1D263CC4-59AD-4E6C-BB08-72BF627222A6}" type="sibTrans" cxnId="{4C0BD1B7-9938-444B-9CE2-537BA2F45C5E}">
      <dgm:prSet/>
      <dgm:spPr/>
      <dgm:t>
        <a:bodyPr/>
        <a:lstStyle/>
        <a:p>
          <a:endParaRPr lang="cs-CZ"/>
        </a:p>
      </dgm:t>
    </dgm:pt>
    <dgm:pt modelId="{E285C082-CBB5-4BAC-BB73-5890429DAFCD}" type="parTrans" cxnId="{4C0BD1B7-9938-444B-9CE2-537BA2F45C5E}">
      <dgm:prSet/>
      <dgm:spPr/>
      <dgm:t>
        <a:bodyPr/>
        <a:lstStyle/>
        <a:p>
          <a:endParaRPr lang="cs-CZ"/>
        </a:p>
      </dgm:t>
    </dgm:pt>
    <dgm:pt modelId="{F7C5BEE4-045C-4E1A-8097-53A996DB0D7D}">
      <dgm:prSet custT="1"/>
      <dgm:spPr/>
      <dgm:t>
        <a:bodyPr/>
        <a:lstStyle/>
        <a:p>
          <a:r>
            <a:rPr lang="cs-CZ" sz="3600" b="1" dirty="0" smtClean="0"/>
            <a:t>3.</a:t>
          </a:r>
          <a:r>
            <a:rPr lang="cs-CZ" sz="3600" dirty="0" smtClean="0"/>
            <a:t> </a:t>
          </a:r>
          <a:r>
            <a:rPr lang="cs-CZ" sz="3600" b="1" dirty="0" smtClean="0"/>
            <a:t>Chronologická struktura. </a:t>
          </a:r>
          <a:endParaRPr lang="cs-CZ" sz="3600" dirty="0" smtClean="0"/>
        </a:p>
      </dgm:t>
    </dgm:pt>
    <dgm:pt modelId="{57858FC6-2F90-43AB-9A26-386055CAE453}" type="sibTrans" cxnId="{2AAE2164-95EF-4F24-9322-C71D9C7D3788}">
      <dgm:prSet/>
      <dgm:spPr/>
      <dgm:t>
        <a:bodyPr/>
        <a:lstStyle/>
        <a:p>
          <a:endParaRPr lang="cs-CZ"/>
        </a:p>
      </dgm:t>
    </dgm:pt>
    <dgm:pt modelId="{74340002-0783-456B-B7A6-7875C24E2B7C}" type="parTrans" cxnId="{2AAE2164-95EF-4F24-9322-C71D9C7D3788}">
      <dgm:prSet/>
      <dgm:spPr/>
      <dgm:t>
        <a:bodyPr/>
        <a:lstStyle/>
        <a:p>
          <a:endParaRPr lang="cs-CZ"/>
        </a:p>
      </dgm:t>
    </dgm:pt>
    <dgm:pt modelId="{0FB969B3-CEBF-42FC-97ED-D6E6F1C4A0F6}">
      <dgm:prSet custT="1"/>
      <dgm:spPr/>
      <dgm:t>
        <a:bodyPr/>
        <a:lstStyle/>
        <a:p>
          <a:r>
            <a:rPr lang="cs-CZ" sz="3600" b="1" dirty="0" smtClean="0"/>
            <a:t>2.</a:t>
          </a:r>
          <a:r>
            <a:rPr lang="cs-CZ" sz="3600" dirty="0" smtClean="0"/>
            <a:t> </a:t>
          </a:r>
          <a:r>
            <a:rPr lang="cs-CZ" sz="3600" b="1" dirty="0" smtClean="0"/>
            <a:t>Komparativní struktura. </a:t>
          </a:r>
          <a:endParaRPr lang="cs-CZ" sz="3600" dirty="0" smtClean="0"/>
        </a:p>
      </dgm:t>
    </dgm:pt>
    <dgm:pt modelId="{0545E12A-35A7-41A6-AF39-63AEA325E96A}" type="sibTrans" cxnId="{612E054F-FFEF-46A4-84D0-6E15BF55CCB7}">
      <dgm:prSet/>
      <dgm:spPr/>
      <dgm:t>
        <a:bodyPr/>
        <a:lstStyle/>
        <a:p>
          <a:endParaRPr lang="cs-CZ"/>
        </a:p>
      </dgm:t>
    </dgm:pt>
    <dgm:pt modelId="{485BDC1A-F46D-4329-9FAE-1EAB851018B6}" type="parTrans" cxnId="{612E054F-FFEF-46A4-84D0-6E15BF55CCB7}">
      <dgm:prSet/>
      <dgm:spPr/>
      <dgm:t>
        <a:bodyPr/>
        <a:lstStyle/>
        <a:p>
          <a:endParaRPr lang="cs-CZ"/>
        </a:p>
      </dgm:t>
    </dgm:pt>
    <dgm:pt modelId="{3C7613B8-CDD0-4E53-91D0-9F5C46E2D5E4}">
      <dgm:prSet custT="1"/>
      <dgm:spPr/>
      <dgm:t>
        <a:bodyPr/>
        <a:lstStyle/>
        <a:p>
          <a:r>
            <a:rPr lang="cs-CZ" sz="3600" b="1" dirty="0" smtClean="0"/>
            <a:t>1. Narativní struktura</a:t>
          </a:r>
          <a:endParaRPr lang="cs-CZ" sz="3600" dirty="0"/>
        </a:p>
      </dgm:t>
    </dgm:pt>
    <dgm:pt modelId="{C7969F1A-7EC9-4BA3-8350-35A0DD7FAB96}" type="sibTrans" cxnId="{37C8DABB-8D26-4B21-BF2B-5A67FEFE177D}">
      <dgm:prSet/>
      <dgm:spPr/>
      <dgm:t>
        <a:bodyPr/>
        <a:lstStyle/>
        <a:p>
          <a:endParaRPr lang="cs-CZ" sz="2400"/>
        </a:p>
      </dgm:t>
    </dgm:pt>
    <dgm:pt modelId="{A69514DC-1492-4E96-81A0-5BAF617AD9BE}" type="parTrans" cxnId="{37C8DABB-8D26-4B21-BF2B-5A67FEFE177D}">
      <dgm:prSet/>
      <dgm:spPr/>
      <dgm:t>
        <a:bodyPr/>
        <a:lstStyle/>
        <a:p>
          <a:endParaRPr lang="cs-CZ"/>
        </a:p>
      </dgm:t>
    </dgm:pt>
    <dgm:pt modelId="{03711AD0-A808-4AAC-BF4C-D62FC7409634}">
      <dgm:prSet custT="1"/>
      <dgm:spPr/>
      <dgm:t>
        <a:bodyPr/>
        <a:lstStyle/>
        <a:p>
          <a:r>
            <a:rPr lang="cs-CZ" sz="3600" b="1" dirty="0" smtClean="0"/>
            <a:t>5. Struktura pro navrhování teorie</a:t>
          </a:r>
          <a:r>
            <a:rPr lang="cs-CZ" sz="3600" dirty="0" smtClean="0"/>
            <a:t>. </a:t>
          </a:r>
          <a:endParaRPr lang="cs-CZ" sz="3600" dirty="0" smtClean="0"/>
        </a:p>
      </dgm:t>
    </dgm:pt>
    <dgm:pt modelId="{E2861AE3-547F-4EFC-90D2-719E677DA35B}" type="parTrans" cxnId="{6A653711-AD21-4778-ACE2-98DDAD0099CD}">
      <dgm:prSet/>
      <dgm:spPr/>
      <dgm:t>
        <a:bodyPr/>
        <a:lstStyle/>
        <a:p>
          <a:endParaRPr lang="cs-CZ"/>
        </a:p>
      </dgm:t>
    </dgm:pt>
    <dgm:pt modelId="{611F28FA-6E8E-43F3-AED9-8D02700EB82D}" type="sibTrans" cxnId="{6A653711-AD21-4778-ACE2-98DDAD0099C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5"/>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5"/>
      <dgm:spPr/>
    </dgm:pt>
    <dgm:pt modelId="{2637BFF3-5680-4368-8F93-A601D3D6DB23}" type="pres">
      <dgm:prSet presAssocID="{E09A6E14-C4E5-4236-B5AF-26666C6AC8D4}" presName="dstNode" presStyleLbl="node1" presStyleIdx="0" presStyleCnt="5"/>
      <dgm:spPr/>
    </dgm:pt>
    <dgm:pt modelId="{A84D7731-23D7-4C0F-AD9C-106FAA52847B}" type="pres">
      <dgm:prSet presAssocID="{3C7613B8-CDD0-4E53-91D0-9F5C46E2D5E4}" presName="text_1" presStyleLbl="node1" presStyleIdx="0" presStyleCnt="5">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5"/>
      <dgm:spPr/>
    </dgm:pt>
    <dgm:pt modelId="{1ED89CE8-C081-4BE1-BCEB-3740346FC7A7}" type="pres">
      <dgm:prSet presAssocID="{0FB969B3-CEBF-42FC-97ED-D6E6F1C4A0F6}" presName="text_2" presStyleLbl="node1" presStyleIdx="1" presStyleCnt="5"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5"/>
      <dgm:spPr/>
    </dgm:pt>
    <dgm:pt modelId="{BAB7EB2B-45DF-4842-9FEE-108D04436DCC}" type="pres">
      <dgm:prSet presAssocID="{F7C5BEE4-045C-4E1A-8097-53A996DB0D7D}" presName="text_3" presStyleLbl="node1" presStyleIdx="2" presStyleCnt="5">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5"/>
      <dgm:spPr/>
    </dgm:pt>
    <dgm:pt modelId="{7D9FD141-C89E-474A-A949-FFE68B0C4463}" type="pres">
      <dgm:prSet presAssocID="{7525563B-582E-4C15-995F-4B2C2C0A4CA6}" presName="text_4" presStyleLbl="node1" presStyleIdx="3" presStyleCnt="5">
        <dgm:presLayoutVars>
          <dgm:bulletEnabled val="1"/>
        </dgm:presLayoutVars>
      </dgm:prSet>
      <dgm:spPr/>
      <dgm:t>
        <a:bodyPr/>
        <a:lstStyle/>
        <a:p>
          <a:endParaRPr lang="cs-CZ"/>
        </a:p>
      </dgm:t>
    </dgm:pt>
    <dgm:pt modelId="{47861021-EFD5-4226-87FB-BA1BDE533A80}" type="pres">
      <dgm:prSet presAssocID="{7525563B-582E-4C15-995F-4B2C2C0A4CA6}" presName="accent_4" presStyleCnt="0"/>
      <dgm:spPr/>
    </dgm:pt>
    <dgm:pt modelId="{3E916689-F062-45CC-A8A2-C5CD2E078605}" type="pres">
      <dgm:prSet presAssocID="{7525563B-582E-4C15-995F-4B2C2C0A4CA6}" presName="accentRepeatNode" presStyleLbl="solidFgAcc1" presStyleIdx="3" presStyleCnt="5"/>
      <dgm:spPr/>
    </dgm:pt>
    <dgm:pt modelId="{3F018A2A-CE95-4019-8952-892064738E37}" type="pres">
      <dgm:prSet presAssocID="{03711AD0-A808-4AAC-BF4C-D62FC7409634}" presName="text_5" presStyleLbl="node1" presStyleIdx="4" presStyleCnt="5">
        <dgm:presLayoutVars>
          <dgm:bulletEnabled val="1"/>
        </dgm:presLayoutVars>
      </dgm:prSet>
      <dgm:spPr/>
      <dgm:t>
        <a:bodyPr/>
        <a:lstStyle/>
        <a:p>
          <a:endParaRPr lang="cs-CZ"/>
        </a:p>
      </dgm:t>
    </dgm:pt>
    <dgm:pt modelId="{489A341E-004F-4C22-9B91-8A21E09B51FA}" type="pres">
      <dgm:prSet presAssocID="{03711AD0-A808-4AAC-BF4C-D62FC7409634}" presName="accent_5" presStyleCnt="0"/>
      <dgm:spPr/>
    </dgm:pt>
    <dgm:pt modelId="{567A9C92-8A28-4E38-8BD0-B1FA94D46512}" type="pres">
      <dgm:prSet presAssocID="{03711AD0-A808-4AAC-BF4C-D62FC7409634}" presName="accentRepeatNode" presStyleLbl="solidFgAcc1" presStyleIdx="4" presStyleCnt="5"/>
      <dgm:spPr/>
    </dgm:pt>
  </dgm:ptLst>
  <dgm:cxnLst>
    <dgm:cxn modelId="{37C8DABB-8D26-4B21-BF2B-5A67FEFE177D}" srcId="{E09A6E14-C4E5-4236-B5AF-26666C6AC8D4}" destId="{3C7613B8-CDD0-4E53-91D0-9F5C46E2D5E4}" srcOrd="0" destOrd="0" parTransId="{A69514DC-1492-4E96-81A0-5BAF617AD9BE}" sibTransId="{C7969F1A-7EC9-4BA3-8350-35A0DD7FAB96}"/>
    <dgm:cxn modelId="{C131033D-BFBA-4BE3-8418-CA00976102AB}" type="presOf" srcId="{C7969F1A-7EC9-4BA3-8350-35A0DD7FAB96}" destId="{965747B9-2C60-45A1-8406-AA15EFA634AA}" srcOrd="0" destOrd="0" presId="urn:microsoft.com/office/officeart/2008/layout/VerticalCurvedList"/>
    <dgm:cxn modelId="{3DB57E7E-46D0-47A6-A8B3-909C56F45CE8}" type="presOf" srcId="{E09A6E14-C4E5-4236-B5AF-26666C6AC8D4}" destId="{99722F3B-DBAA-405B-8DFF-A48DF77D6090}"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9A1F5D9E-A71D-4291-B878-4A53187D00B1}" type="presOf" srcId="{7525563B-582E-4C15-995F-4B2C2C0A4CA6}" destId="{7D9FD141-C89E-474A-A949-FFE68B0C4463}"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D57FB1AE-3EA4-460D-8FD2-EADA8D0B2EB2}" type="presOf" srcId="{03711AD0-A808-4AAC-BF4C-D62FC7409634}" destId="{3F018A2A-CE95-4019-8952-892064738E37}" srcOrd="0" destOrd="0" presId="urn:microsoft.com/office/officeart/2008/layout/VerticalCurvedList"/>
    <dgm:cxn modelId="{75DD3241-7C78-4D6E-8376-A05EDC6AD915}" type="presOf" srcId="{0FB969B3-CEBF-42FC-97ED-D6E6F1C4A0F6}" destId="{1ED89CE8-C081-4BE1-BCEB-3740346FC7A7}" srcOrd="0" destOrd="0" presId="urn:microsoft.com/office/officeart/2008/layout/VerticalCurvedList"/>
    <dgm:cxn modelId="{945DE5A7-FA75-4FF2-96FB-CA29723F62EB}" type="presOf" srcId="{F7C5BEE4-045C-4E1A-8097-53A996DB0D7D}" destId="{BAB7EB2B-45DF-4842-9FEE-108D04436DCC}" srcOrd="0" destOrd="0" presId="urn:microsoft.com/office/officeart/2008/layout/VerticalCurvedList"/>
    <dgm:cxn modelId="{6A653711-AD21-4778-ACE2-98DDAD0099CD}" srcId="{E09A6E14-C4E5-4236-B5AF-26666C6AC8D4}" destId="{03711AD0-A808-4AAC-BF4C-D62FC7409634}" srcOrd="4" destOrd="0" parTransId="{E2861AE3-547F-4EFC-90D2-719E677DA35B}" sibTransId="{611F28FA-6E8E-43F3-AED9-8D02700EB82D}"/>
    <dgm:cxn modelId="{4C0BD1B7-9938-444B-9CE2-537BA2F45C5E}" srcId="{E09A6E14-C4E5-4236-B5AF-26666C6AC8D4}" destId="{7525563B-582E-4C15-995F-4B2C2C0A4CA6}" srcOrd="3" destOrd="0" parTransId="{E285C082-CBB5-4BAC-BB73-5890429DAFCD}" sibTransId="{1D263CC4-59AD-4E6C-BB08-72BF627222A6}"/>
    <dgm:cxn modelId="{9A78B6C5-48B3-400E-A2D5-D1B3C3C6A357}" type="presOf" srcId="{3C7613B8-CDD0-4E53-91D0-9F5C46E2D5E4}" destId="{A84D7731-23D7-4C0F-AD9C-106FAA52847B}" srcOrd="0" destOrd="0" presId="urn:microsoft.com/office/officeart/2008/layout/VerticalCurvedList"/>
    <dgm:cxn modelId="{73352197-FBA7-4FB7-B230-C48A407472B8}" type="presParOf" srcId="{99722F3B-DBAA-405B-8DFF-A48DF77D6090}" destId="{60397018-0FD9-4034-99A4-5F83D4BC6C0D}" srcOrd="0" destOrd="0" presId="urn:microsoft.com/office/officeart/2008/layout/VerticalCurvedList"/>
    <dgm:cxn modelId="{EA21D8BA-F17C-4441-9642-E528582B0C41}" type="presParOf" srcId="{60397018-0FD9-4034-99A4-5F83D4BC6C0D}" destId="{77CD493D-E367-420A-BEFD-BB4840D11366}" srcOrd="0" destOrd="0" presId="urn:microsoft.com/office/officeart/2008/layout/VerticalCurvedList"/>
    <dgm:cxn modelId="{3645DB06-3A98-4169-82BF-B7104DD939AD}" type="presParOf" srcId="{77CD493D-E367-420A-BEFD-BB4840D11366}" destId="{40CF3137-D4B9-4118-9611-CBDEE40F51AA}" srcOrd="0" destOrd="0" presId="urn:microsoft.com/office/officeart/2008/layout/VerticalCurvedList"/>
    <dgm:cxn modelId="{E9CA2591-98BF-4FFB-ACF3-63B79A7A8C35}" type="presParOf" srcId="{77CD493D-E367-420A-BEFD-BB4840D11366}" destId="{965747B9-2C60-45A1-8406-AA15EFA634AA}" srcOrd="1" destOrd="0" presId="urn:microsoft.com/office/officeart/2008/layout/VerticalCurvedList"/>
    <dgm:cxn modelId="{F7B7E6B5-2E13-45A1-A35F-FC528C0C2EA6}" type="presParOf" srcId="{77CD493D-E367-420A-BEFD-BB4840D11366}" destId="{0C7CE1CD-0738-4D92-A343-7B81554B2FE3}" srcOrd="2" destOrd="0" presId="urn:microsoft.com/office/officeart/2008/layout/VerticalCurvedList"/>
    <dgm:cxn modelId="{49CE21E1-F0AE-4A54-8C85-5B1FE2EBB331}" type="presParOf" srcId="{77CD493D-E367-420A-BEFD-BB4840D11366}" destId="{2637BFF3-5680-4368-8F93-A601D3D6DB23}" srcOrd="3" destOrd="0" presId="urn:microsoft.com/office/officeart/2008/layout/VerticalCurvedList"/>
    <dgm:cxn modelId="{A62F7346-8F48-4AE3-A9E4-BC44E58473B8}" type="presParOf" srcId="{60397018-0FD9-4034-99A4-5F83D4BC6C0D}" destId="{A84D7731-23D7-4C0F-AD9C-106FAA52847B}" srcOrd="1" destOrd="0" presId="urn:microsoft.com/office/officeart/2008/layout/VerticalCurvedList"/>
    <dgm:cxn modelId="{C7BC18B1-8011-43FD-AFBD-7CBB25081397}" type="presParOf" srcId="{60397018-0FD9-4034-99A4-5F83D4BC6C0D}" destId="{A8282558-0B38-4951-AFAE-8D72217CB394}" srcOrd="2" destOrd="0" presId="urn:microsoft.com/office/officeart/2008/layout/VerticalCurvedList"/>
    <dgm:cxn modelId="{CD585B2F-2364-4E58-A34E-3B91414D1036}" type="presParOf" srcId="{A8282558-0B38-4951-AFAE-8D72217CB394}" destId="{85314B6A-93DA-4575-AB81-80D9CB4C003B}" srcOrd="0" destOrd="0" presId="urn:microsoft.com/office/officeart/2008/layout/VerticalCurvedList"/>
    <dgm:cxn modelId="{731281EF-0C40-4BFC-A2AD-A0662A4465F7}" type="presParOf" srcId="{60397018-0FD9-4034-99A4-5F83D4BC6C0D}" destId="{1ED89CE8-C081-4BE1-BCEB-3740346FC7A7}" srcOrd="3" destOrd="0" presId="urn:microsoft.com/office/officeart/2008/layout/VerticalCurvedList"/>
    <dgm:cxn modelId="{DB930E2A-636B-4DF7-9EDD-0E1D1CEAA509}" type="presParOf" srcId="{60397018-0FD9-4034-99A4-5F83D4BC6C0D}" destId="{0CB4F573-DFF2-40CC-8CE0-DC8BAA616CC5}" srcOrd="4" destOrd="0" presId="urn:microsoft.com/office/officeart/2008/layout/VerticalCurvedList"/>
    <dgm:cxn modelId="{C3BCE059-D106-44EF-AB67-FC20818A479C}" type="presParOf" srcId="{0CB4F573-DFF2-40CC-8CE0-DC8BAA616CC5}" destId="{455C4980-61D3-4D63-B048-9B74945711C8}" srcOrd="0" destOrd="0" presId="urn:microsoft.com/office/officeart/2008/layout/VerticalCurvedList"/>
    <dgm:cxn modelId="{F1AF8806-CC76-46DA-B57F-7296FCF69A9C}" type="presParOf" srcId="{60397018-0FD9-4034-99A4-5F83D4BC6C0D}" destId="{BAB7EB2B-45DF-4842-9FEE-108D04436DCC}" srcOrd="5" destOrd="0" presId="urn:microsoft.com/office/officeart/2008/layout/VerticalCurvedList"/>
    <dgm:cxn modelId="{D82675E8-F092-4C13-8408-DAB6B2B3F1C6}" type="presParOf" srcId="{60397018-0FD9-4034-99A4-5F83D4BC6C0D}" destId="{4D91D159-5F2C-45AF-A3B5-45F8C2557019}" srcOrd="6" destOrd="0" presId="urn:microsoft.com/office/officeart/2008/layout/VerticalCurvedList"/>
    <dgm:cxn modelId="{B5D0712D-4619-41EB-8DEE-1AF65E9D5548}" type="presParOf" srcId="{4D91D159-5F2C-45AF-A3B5-45F8C2557019}" destId="{6750A327-0616-4179-A45C-DD95242B5A06}" srcOrd="0" destOrd="0" presId="urn:microsoft.com/office/officeart/2008/layout/VerticalCurvedList"/>
    <dgm:cxn modelId="{705C0967-1C17-4520-A9E9-572B58C8D1FC}" type="presParOf" srcId="{60397018-0FD9-4034-99A4-5F83D4BC6C0D}" destId="{7D9FD141-C89E-474A-A949-FFE68B0C4463}" srcOrd="7" destOrd="0" presId="urn:microsoft.com/office/officeart/2008/layout/VerticalCurvedList"/>
    <dgm:cxn modelId="{9B11257D-5213-4494-9941-A4E240A11FF7}" type="presParOf" srcId="{60397018-0FD9-4034-99A4-5F83D4BC6C0D}" destId="{47861021-EFD5-4226-87FB-BA1BDE533A80}" srcOrd="8" destOrd="0" presId="urn:microsoft.com/office/officeart/2008/layout/VerticalCurvedList"/>
    <dgm:cxn modelId="{8BF26472-8947-486D-9858-27C673C44807}" type="presParOf" srcId="{47861021-EFD5-4226-87FB-BA1BDE533A80}" destId="{3E916689-F062-45CC-A8A2-C5CD2E078605}" srcOrd="0" destOrd="0" presId="urn:microsoft.com/office/officeart/2008/layout/VerticalCurvedList"/>
    <dgm:cxn modelId="{0239B06E-1C25-4EAA-938B-ED6E23ECC1E4}" type="presParOf" srcId="{60397018-0FD9-4034-99A4-5F83D4BC6C0D}" destId="{3F018A2A-CE95-4019-8952-892064738E37}" srcOrd="9" destOrd="0" presId="urn:microsoft.com/office/officeart/2008/layout/VerticalCurvedList"/>
    <dgm:cxn modelId="{D83FF36A-38F3-4B16-B923-FE15AAE6142F}" type="presParOf" srcId="{60397018-0FD9-4034-99A4-5F83D4BC6C0D}" destId="{489A341E-004F-4C22-9B91-8A21E09B51FA}" srcOrd="10" destOrd="0" presId="urn:microsoft.com/office/officeart/2008/layout/VerticalCurvedList"/>
    <dgm:cxn modelId="{824B7F8A-79D7-4F1A-97B6-01FC6AEB00B1}" type="presParOf" srcId="{489A341E-004F-4C22-9B91-8A21E09B51FA}" destId="{567A9C92-8A28-4E38-8BD0-B1FA94D4651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400" b="0" dirty="0" smtClean="0"/>
            <a:t>Proces generování těchto poznatků pomocí určitých pravidel</a:t>
          </a:r>
          <a:endParaRPr lang="cs-CZ" sz="2400" b="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400" b="0" dirty="0" smtClean="0"/>
            <a:t>Základní lidská potřeba uspořádanosti rozdílných a mnohostranných jevů</a:t>
          </a:r>
          <a:endParaRPr lang="cs-CZ" sz="2400" b="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400" b="0" dirty="0" smtClean="0"/>
            <a:t>Sociálního systému orientovaného na tvorbu vědění</a:t>
          </a:r>
          <a:endParaRPr lang="cs-CZ" sz="2400" b="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400" b="0" dirty="0" smtClean="0"/>
            <a:t>Soubor systematicky setříděných poznatků o určité tematické oblasti</a:t>
          </a:r>
          <a:endParaRPr lang="cs-CZ" sz="2400" b="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81992CF6-53BE-4DEB-8704-6DF11880948D}">
      <dgm:prSet custT="1"/>
      <dgm:spPr/>
      <dgm:t>
        <a:bodyPr/>
        <a:lstStyle/>
        <a:p>
          <a:r>
            <a:rPr lang="cs-CZ" sz="2400" dirty="0" smtClean="0"/>
            <a:t>Nedílná součást </a:t>
          </a:r>
          <a:r>
            <a:rPr lang="cs-CZ" sz="2400" dirty="0" err="1" smtClean="0"/>
            <a:t>socio</a:t>
          </a:r>
          <a:r>
            <a:rPr lang="cs-CZ" sz="2400" dirty="0" smtClean="0"/>
            <a:t>-kulturní skutečnosti</a:t>
          </a:r>
          <a:endParaRPr lang="cs-CZ" sz="2400" dirty="0"/>
        </a:p>
      </dgm:t>
    </dgm:pt>
    <dgm:pt modelId="{E8D22271-C9D6-4710-82D2-F7B55787225E}" type="parTrans" cxnId="{E8243499-A259-4B23-A76C-7C5FE7198EE7}">
      <dgm:prSet/>
      <dgm:spPr/>
      <dgm:t>
        <a:bodyPr/>
        <a:lstStyle/>
        <a:p>
          <a:endParaRPr lang="cs-CZ"/>
        </a:p>
      </dgm:t>
    </dgm:pt>
    <dgm:pt modelId="{64EA67C1-F41E-4FA0-8E25-7CB14874A600}" type="sibTrans" cxnId="{E8243499-A259-4B23-A76C-7C5FE7198EE7}">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5"/>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5"/>
      <dgm:spPr/>
    </dgm:pt>
    <dgm:pt modelId="{2637BFF3-5680-4368-8F93-A601D3D6DB23}" type="pres">
      <dgm:prSet presAssocID="{E09A6E14-C4E5-4236-B5AF-26666C6AC8D4}" presName="dstNode" presStyleLbl="node1" presStyleIdx="0" presStyleCnt="5"/>
      <dgm:spPr/>
    </dgm:pt>
    <dgm:pt modelId="{A84D7731-23D7-4C0F-AD9C-106FAA52847B}" type="pres">
      <dgm:prSet presAssocID="{3C7613B8-CDD0-4E53-91D0-9F5C46E2D5E4}" presName="text_1" presStyleLbl="node1" presStyleIdx="0" presStyleCnt="5"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5"/>
      <dgm:spPr/>
    </dgm:pt>
    <dgm:pt modelId="{1ED89CE8-C081-4BE1-BCEB-3740346FC7A7}" type="pres">
      <dgm:prSet presAssocID="{0FB969B3-CEBF-42FC-97ED-D6E6F1C4A0F6}" presName="text_2" presStyleLbl="node1" presStyleIdx="1" presStyleCnt="5" custScaleY="123280">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5"/>
      <dgm:spPr/>
    </dgm:pt>
    <dgm:pt modelId="{BAB7EB2B-45DF-4842-9FEE-108D04436DCC}" type="pres">
      <dgm:prSet presAssocID="{F7C5BEE4-045C-4E1A-8097-53A996DB0D7D}" presName="text_3" presStyleLbl="node1" presStyleIdx="2" presStyleCnt="5"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5"/>
      <dgm:spPr/>
    </dgm:pt>
    <dgm:pt modelId="{7C7EDA0C-3115-49D7-A521-BFCFD73DCF22}" type="pres">
      <dgm:prSet presAssocID="{EBEAAD0D-DE85-4270-9B6D-5B19C7156B9D}" presName="text_4" presStyleLbl="node1" presStyleIdx="3" presStyleCnt="5"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5"/>
      <dgm:spPr/>
    </dgm:pt>
    <dgm:pt modelId="{D1698BE3-CC74-485A-84D8-8E35967405DD}" type="pres">
      <dgm:prSet presAssocID="{81992CF6-53BE-4DEB-8704-6DF11880948D}" presName="text_5" presStyleLbl="node1" presStyleIdx="4" presStyleCnt="5"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5"/>
      <dgm:spPr/>
    </dgm:pt>
  </dgm:ptLst>
  <dgm:cxnLst>
    <dgm:cxn modelId="{37C8DABB-8D26-4B21-BF2B-5A67FEFE177D}" srcId="{E09A6E14-C4E5-4236-B5AF-26666C6AC8D4}" destId="{3C7613B8-CDD0-4E53-91D0-9F5C46E2D5E4}" srcOrd="0" destOrd="0" parTransId="{A69514DC-1492-4E96-81A0-5BAF617AD9BE}" sibTransId="{C7969F1A-7EC9-4BA3-8350-35A0DD7FAB96}"/>
    <dgm:cxn modelId="{6D7A9074-969F-4C39-A468-DD0E53E074A3}" type="presOf" srcId="{3C7613B8-CDD0-4E53-91D0-9F5C46E2D5E4}" destId="{A84D7731-23D7-4C0F-AD9C-106FAA52847B}"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E9F8AEF2-2FB9-455E-AA4C-9F771DFB48ED}" type="presOf" srcId="{81992CF6-53BE-4DEB-8704-6DF11880948D}" destId="{D1698BE3-CC74-485A-84D8-8E35967405DD}" srcOrd="0" destOrd="0" presId="urn:microsoft.com/office/officeart/2008/layout/VerticalCurvedList"/>
    <dgm:cxn modelId="{30E6FB84-39F4-44DB-889E-94F73DCDCCDC}" type="presOf" srcId="{0FB969B3-CEBF-42FC-97ED-D6E6F1C4A0F6}" destId="{1ED89CE8-C081-4BE1-BCEB-3740346FC7A7}"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2AAE2164-95EF-4F24-9322-C71D9C7D3788}" srcId="{E09A6E14-C4E5-4236-B5AF-26666C6AC8D4}" destId="{F7C5BEE4-045C-4E1A-8097-53A996DB0D7D}" srcOrd="2" destOrd="0" parTransId="{74340002-0783-456B-B7A6-7875C24E2B7C}" sibTransId="{57858FC6-2F90-43AB-9A26-386055CAE453}"/>
    <dgm:cxn modelId="{36EAF54C-96F3-4623-8E38-9DBE960CE19C}" type="presOf" srcId="{C7969F1A-7EC9-4BA3-8350-35A0DD7FAB96}" destId="{965747B9-2C60-45A1-8406-AA15EFA634AA}" srcOrd="0" destOrd="0" presId="urn:microsoft.com/office/officeart/2008/layout/VerticalCurvedList"/>
    <dgm:cxn modelId="{0A0CF851-A068-4FA0-A10F-148210A87B7C}" type="presOf" srcId="{F7C5BEE4-045C-4E1A-8097-53A996DB0D7D}" destId="{BAB7EB2B-45DF-4842-9FEE-108D04436DCC}" srcOrd="0" destOrd="0" presId="urn:microsoft.com/office/officeart/2008/layout/VerticalCurvedList"/>
    <dgm:cxn modelId="{E6814499-21CE-49C2-8C2A-A932D1921378}" type="presOf" srcId="{E09A6E14-C4E5-4236-B5AF-26666C6AC8D4}" destId="{99722F3B-DBAA-405B-8DFF-A48DF77D6090}" srcOrd="0" destOrd="0" presId="urn:microsoft.com/office/officeart/2008/layout/VerticalCurvedList"/>
    <dgm:cxn modelId="{E8243499-A259-4B23-A76C-7C5FE7198EE7}" srcId="{E09A6E14-C4E5-4236-B5AF-26666C6AC8D4}" destId="{81992CF6-53BE-4DEB-8704-6DF11880948D}" srcOrd="4" destOrd="0" parTransId="{E8D22271-C9D6-4710-82D2-F7B55787225E}" sibTransId="{64EA67C1-F41E-4FA0-8E25-7CB14874A600}"/>
    <dgm:cxn modelId="{896E0296-76FE-47E5-8252-BF51FDD25D9B}" type="presOf" srcId="{EBEAAD0D-DE85-4270-9B6D-5B19C7156B9D}" destId="{7C7EDA0C-3115-49D7-A521-BFCFD73DCF22}" srcOrd="0" destOrd="0" presId="urn:microsoft.com/office/officeart/2008/layout/VerticalCurvedList"/>
    <dgm:cxn modelId="{66BBCF04-769B-4146-BEF8-DC03A651489F}" type="presParOf" srcId="{99722F3B-DBAA-405B-8DFF-A48DF77D6090}" destId="{60397018-0FD9-4034-99A4-5F83D4BC6C0D}" srcOrd="0" destOrd="0" presId="urn:microsoft.com/office/officeart/2008/layout/VerticalCurvedList"/>
    <dgm:cxn modelId="{876BCDB2-4034-4813-AA37-0B4D119938C9}" type="presParOf" srcId="{60397018-0FD9-4034-99A4-5F83D4BC6C0D}" destId="{77CD493D-E367-420A-BEFD-BB4840D11366}" srcOrd="0" destOrd="0" presId="urn:microsoft.com/office/officeart/2008/layout/VerticalCurvedList"/>
    <dgm:cxn modelId="{14892B01-F0EC-4F44-A644-CC9DFE21256D}" type="presParOf" srcId="{77CD493D-E367-420A-BEFD-BB4840D11366}" destId="{40CF3137-D4B9-4118-9611-CBDEE40F51AA}" srcOrd="0" destOrd="0" presId="urn:microsoft.com/office/officeart/2008/layout/VerticalCurvedList"/>
    <dgm:cxn modelId="{A894A55A-F856-4D1E-9A1E-AB0990329A87}" type="presParOf" srcId="{77CD493D-E367-420A-BEFD-BB4840D11366}" destId="{965747B9-2C60-45A1-8406-AA15EFA634AA}" srcOrd="1" destOrd="0" presId="urn:microsoft.com/office/officeart/2008/layout/VerticalCurvedList"/>
    <dgm:cxn modelId="{3BBFB29B-3571-4E8B-B75D-3A1EB0992E4B}" type="presParOf" srcId="{77CD493D-E367-420A-BEFD-BB4840D11366}" destId="{0C7CE1CD-0738-4D92-A343-7B81554B2FE3}" srcOrd="2" destOrd="0" presId="urn:microsoft.com/office/officeart/2008/layout/VerticalCurvedList"/>
    <dgm:cxn modelId="{B4A0A642-D1BF-43F9-BCCB-2547F629F62D}" type="presParOf" srcId="{77CD493D-E367-420A-BEFD-BB4840D11366}" destId="{2637BFF3-5680-4368-8F93-A601D3D6DB23}" srcOrd="3" destOrd="0" presId="urn:microsoft.com/office/officeart/2008/layout/VerticalCurvedList"/>
    <dgm:cxn modelId="{2378D571-7F8B-47E5-A283-BE3F59B3D47A}" type="presParOf" srcId="{60397018-0FD9-4034-99A4-5F83D4BC6C0D}" destId="{A84D7731-23D7-4C0F-AD9C-106FAA52847B}" srcOrd="1" destOrd="0" presId="urn:microsoft.com/office/officeart/2008/layout/VerticalCurvedList"/>
    <dgm:cxn modelId="{CF9C4B36-C8EF-48DD-B85E-6CF02D74DA68}" type="presParOf" srcId="{60397018-0FD9-4034-99A4-5F83D4BC6C0D}" destId="{A8282558-0B38-4951-AFAE-8D72217CB394}" srcOrd="2" destOrd="0" presId="urn:microsoft.com/office/officeart/2008/layout/VerticalCurvedList"/>
    <dgm:cxn modelId="{B7BAA943-4863-45D2-9704-DA305A8AFE2E}" type="presParOf" srcId="{A8282558-0B38-4951-AFAE-8D72217CB394}" destId="{85314B6A-93DA-4575-AB81-80D9CB4C003B}" srcOrd="0" destOrd="0" presId="urn:microsoft.com/office/officeart/2008/layout/VerticalCurvedList"/>
    <dgm:cxn modelId="{6BFE1AAD-7827-4804-91F2-B27B71E8D65F}" type="presParOf" srcId="{60397018-0FD9-4034-99A4-5F83D4BC6C0D}" destId="{1ED89CE8-C081-4BE1-BCEB-3740346FC7A7}" srcOrd="3" destOrd="0" presId="urn:microsoft.com/office/officeart/2008/layout/VerticalCurvedList"/>
    <dgm:cxn modelId="{BFE3B600-EAB0-4FA5-9C6A-C68EFF25B80D}" type="presParOf" srcId="{60397018-0FD9-4034-99A4-5F83D4BC6C0D}" destId="{0CB4F573-DFF2-40CC-8CE0-DC8BAA616CC5}" srcOrd="4" destOrd="0" presId="urn:microsoft.com/office/officeart/2008/layout/VerticalCurvedList"/>
    <dgm:cxn modelId="{38CBD18B-B70A-4F38-BB6B-FCCBBDB750C6}" type="presParOf" srcId="{0CB4F573-DFF2-40CC-8CE0-DC8BAA616CC5}" destId="{455C4980-61D3-4D63-B048-9B74945711C8}" srcOrd="0" destOrd="0" presId="urn:microsoft.com/office/officeart/2008/layout/VerticalCurvedList"/>
    <dgm:cxn modelId="{77A298DE-8D44-4F6A-9C11-FDB932890CFE}" type="presParOf" srcId="{60397018-0FD9-4034-99A4-5F83D4BC6C0D}" destId="{BAB7EB2B-45DF-4842-9FEE-108D04436DCC}" srcOrd="5" destOrd="0" presId="urn:microsoft.com/office/officeart/2008/layout/VerticalCurvedList"/>
    <dgm:cxn modelId="{B88D7FB5-88B5-450C-B52F-1B6DB6E93F1E}" type="presParOf" srcId="{60397018-0FD9-4034-99A4-5F83D4BC6C0D}" destId="{4D91D159-5F2C-45AF-A3B5-45F8C2557019}" srcOrd="6" destOrd="0" presId="urn:microsoft.com/office/officeart/2008/layout/VerticalCurvedList"/>
    <dgm:cxn modelId="{6483EDB4-7AFD-4BE6-B9B3-C4CD0A7FADCB}" type="presParOf" srcId="{4D91D159-5F2C-45AF-A3B5-45F8C2557019}" destId="{6750A327-0616-4179-A45C-DD95242B5A06}" srcOrd="0" destOrd="0" presId="urn:microsoft.com/office/officeart/2008/layout/VerticalCurvedList"/>
    <dgm:cxn modelId="{1F195A94-1B74-4DF9-83F0-8100EB5084FE}" type="presParOf" srcId="{60397018-0FD9-4034-99A4-5F83D4BC6C0D}" destId="{7C7EDA0C-3115-49D7-A521-BFCFD73DCF22}" srcOrd="7" destOrd="0" presId="urn:microsoft.com/office/officeart/2008/layout/VerticalCurvedList"/>
    <dgm:cxn modelId="{861D1634-8CE9-45C0-B1C1-899433AC9B3D}" type="presParOf" srcId="{60397018-0FD9-4034-99A4-5F83D4BC6C0D}" destId="{91000135-B520-4FD3-A722-D0A4D39C0C7B}" srcOrd="8" destOrd="0" presId="urn:microsoft.com/office/officeart/2008/layout/VerticalCurvedList"/>
    <dgm:cxn modelId="{EF1B1904-42DB-4A40-AB12-86A3CFC4C922}" type="presParOf" srcId="{91000135-B520-4FD3-A722-D0A4D39C0C7B}" destId="{E6E972A4-86F3-4BBA-9D8F-72D892B34C6D}" srcOrd="0" destOrd="0" presId="urn:microsoft.com/office/officeart/2008/layout/VerticalCurvedList"/>
    <dgm:cxn modelId="{07EAE856-C013-4BF0-A0EC-EBB7614B7C66}" type="presParOf" srcId="{60397018-0FD9-4034-99A4-5F83D4BC6C0D}" destId="{D1698BE3-CC74-485A-84D8-8E35967405DD}" srcOrd="9" destOrd="0" presId="urn:microsoft.com/office/officeart/2008/layout/VerticalCurvedList"/>
    <dgm:cxn modelId="{89F74805-3684-44F1-8D41-BCA06A5E2F28}" type="presParOf" srcId="{60397018-0FD9-4034-99A4-5F83D4BC6C0D}" destId="{95A804DB-0DD5-481A-A550-612CDB4C256A}" srcOrd="10" destOrd="0" presId="urn:microsoft.com/office/officeart/2008/layout/VerticalCurvedList"/>
    <dgm:cxn modelId="{B24D4209-1EF6-4233-9245-22E14339AA0C}" type="presParOf" srcId="{95A804DB-0DD5-481A-A550-612CDB4C256A}" destId="{8D93ADDF-A8EE-4A38-BEC6-9F20F7E0E40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0962B9-70F3-4DBE-9168-4FDC8B9F90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ACAA73FC-B799-487F-A6A0-4727914E71BE}">
      <dgm:prSet phldrT="[Text]"/>
      <dgm:spPr/>
      <dgm:t>
        <a:bodyPr/>
        <a:lstStyle/>
        <a:p>
          <a:r>
            <a:rPr lang="cs-CZ" dirty="0" smtClean="0"/>
            <a:t>Teoretický výzkum</a:t>
          </a:r>
          <a:endParaRPr lang="cs-CZ" dirty="0"/>
        </a:p>
      </dgm:t>
    </dgm:pt>
    <dgm:pt modelId="{D90503F6-51C0-478D-AC32-011757FBEC55}" type="parTrans" cxnId="{87AC8CEB-3CE8-4A2E-8C15-997969B52AE9}">
      <dgm:prSet/>
      <dgm:spPr/>
      <dgm:t>
        <a:bodyPr/>
        <a:lstStyle/>
        <a:p>
          <a:endParaRPr lang="cs-CZ"/>
        </a:p>
      </dgm:t>
    </dgm:pt>
    <dgm:pt modelId="{597D2199-4185-4E40-933A-98EF474718DC}" type="sibTrans" cxnId="{87AC8CEB-3CE8-4A2E-8C15-997969B52AE9}">
      <dgm:prSet/>
      <dgm:spPr/>
      <dgm:t>
        <a:bodyPr/>
        <a:lstStyle/>
        <a:p>
          <a:endParaRPr lang="cs-CZ"/>
        </a:p>
      </dgm:t>
    </dgm:pt>
    <dgm:pt modelId="{2D18BC8A-41D9-429C-B2B7-0FEE7AD62089}">
      <dgm:prSet phldrT="[Text]"/>
      <dgm:spPr/>
      <dgm:t>
        <a:bodyPr/>
        <a:lstStyle/>
        <a:p>
          <a:r>
            <a:rPr lang="cs-CZ" dirty="0" smtClean="0"/>
            <a:t>Empirický výzkum</a:t>
          </a:r>
          <a:endParaRPr lang="cs-CZ" dirty="0"/>
        </a:p>
      </dgm:t>
    </dgm:pt>
    <dgm:pt modelId="{D40D9D13-00A3-4AF5-B971-BE74B25FA831}" type="parTrans" cxnId="{3479A501-5EFD-44B8-9609-CCDC2B3D8FA6}">
      <dgm:prSet/>
      <dgm:spPr/>
      <dgm:t>
        <a:bodyPr/>
        <a:lstStyle/>
        <a:p>
          <a:endParaRPr lang="cs-CZ"/>
        </a:p>
      </dgm:t>
    </dgm:pt>
    <dgm:pt modelId="{297363AF-6B34-4B60-A68E-6A7B20D9DFD1}" type="sibTrans" cxnId="{3479A501-5EFD-44B8-9609-CCDC2B3D8FA6}">
      <dgm:prSet/>
      <dgm:spPr/>
      <dgm:t>
        <a:bodyPr/>
        <a:lstStyle/>
        <a:p>
          <a:endParaRPr lang="cs-CZ"/>
        </a:p>
      </dgm:t>
    </dgm:pt>
    <dgm:pt modelId="{27150F70-F5D7-4749-B7F5-07FF4E6B2ECE}">
      <dgm:prSet/>
      <dgm:spPr/>
      <dgm:t>
        <a:bodyPr/>
        <a:lstStyle/>
        <a:p>
          <a:r>
            <a:rPr lang="cs-CZ" dirty="0" smtClean="0"/>
            <a:t>Založen převážně na dedukci</a:t>
          </a:r>
          <a:endParaRPr lang="cs-CZ" dirty="0"/>
        </a:p>
      </dgm:t>
    </dgm:pt>
    <dgm:pt modelId="{B010D6DE-9DF7-492A-B623-C697FBDD6BD6}" type="parTrans" cxnId="{A4A4AF55-96ED-4DEC-889F-BBFCB2070487}">
      <dgm:prSet/>
      <dgm:spPr/>
      <dgm:t>
        <a:bodyPr/>
        <a:lstStyle/>
        <a:p>
          <a:endParaRPr lang="cs-CZ"/>
        </a:p>
      </dgm:t>
    </dgm:pt>
    <dgm:pt modelId="{05680060-02FE-4C40-9B44-5CED67B3FA17}" type="sibTrans" cxnId="{A4A4AF55-96ED-4DEC-889F-BBFCB2070487}">
      <dgm:prSet/>
      <dgm:spPr/>
      <dgm:t>
        <a:bodyPr/>
        <a:lstStyle/>
        <a:p>
          <a:endParaRPr lang="cs-CZ"/>
        </a:p>
      </dgm:t>
    </dgm:pt>
    <dgm:pt modelId="{E9870BBF-34BF-40EE-9678-B4E59329536C}">
      <dgm:prSet/>
      <dgm:spPr/>
      <dgm:t>
        <a:bodyPr/>
        <a:lstStyle/>
        <a:p>
          <a:r>
            <a:rPr lang="cs-CZ" dirty="0" smtClean="0"/>
            <a:t>Používá metody analýzy a komparace pojmů, výroků, atd.</a:t>
          </a:r>
          <a:endParaRPr lang="cs-CZ" dirty="0"/>
        </a:p>
      </dgm:t>
    </dgm:pt>
    <dgm:pt modelId="{888D3CFD-65A1-455A-AC83-9EBE115A2B2F}" type="parTrans" cxnId="{246EF3F5-568C-49A0-B890-3D6F49130E49}">
      <dgm:prSet/>
      <dgm:spPr/>
      <dgm:t>
        <a:bodyPr/>
        <a:lstStyle/>
        <a:p>
          <a:endParaRPr lang="cs-CZ"/>
        </a:p>
      </dgm:t>
    </dgm:pt>
    <dgm:pt modelId="{26A8601E-4E55-4D84-8EE9-1DAE01D7AA0F}" type="sibTrans" cxnId="{246EF3F5-568C-49A0-B890-3D6F49130E49}">
      <dgm:prSet/>
      <dgm:spPr/>
      <dgm:t>
        <a:bodyPr/>
        <a:lstStyle/>
        <a:p>
          <a:endParaRPr lang="cs-CZ"/>
        </a:p>
      </dgm:t>
    </dgm:pt>
    <dgm:pt modelId="{931E01B0-94D8-4152-B956-89731CE73855}">
      <dgm:prSet/>
      <dgm:spPr/>
      <dgm:t>
        <a:bodyPr/>
        <a:lstStyle/>
        <a:p>
          <a:r>
            <a:rPr lang="cs-CZ" dirty="0" smtClean="0"/>
            <a:t>S empirickými údaji většinou nepracuje</a:t>
          </a:r>
          <a:endParaRPr lang="cs-CZ" dirty="0"/>
        </a:p>
      </dgm:t>
    </dgm:pt>
    <dgm:pt modelId="{F47F5770-5B67-4A8C-A063-0E87DE4AB576}" type="parTrans" cxnId="{2A795B2A-6FC3-4B3B-8770-8C52A107015B}">
      <dgm:prSet/>
      <dgm:spPr/>
      <dgm:t>
        <a:bodyPr/>
        <a:lstStyle/>
        <a:p>
          <a:endParaRPr lang="cs-CZ"/>
        </a:p>
      </dgm:t>
    </dgm:pt>
    <dgm:pt modelId="{85A03170-DB74-4276-AAB2-D71F754D71E1}" type="sibTrans" cxnId="{2A795B2A-6FC3-4B3B-8770-8C52A107015B}">
      <dgm:prSet/>
      <dgm:spPr/>
      <dgm:t>
        <a:bodyPr/>
        <a:lstStyle/>
        <a:p>
          <a:endParaRPr lang="cs-CZ"/>
        </a:p>
      </dgm:t>
    </dgm:pt>
    <dgm:pt modelId="{B3BD3C8F-0C90-468D-88EB-B752267B5DFF}">
      <dgm:prSet/>
      <dgm:spPr/>
      <dgm:t>
        <a:bodyPr/>
        <a:lstStyle/>
        <a:p>
          <a:r>
            <a:rPr lang="cs-CZ" dirty="0" smtClean="0"/>
            <a:t>Operuje s konkrétními údaji o jevech a procesech sociální skutečnosti</a:t>
          </a:r>
          <a:endParaRPr lang="cs-CZ" dirty="0"/>
        </a:p>
      </dgm:t>
    </dgm:pt>
    <dgm:pt modelId="{7E4DAAD6-DF8D-4A83-AD2A-162BB160F75D}" type="parTrans" cxnId="{FDCF23A2-3392-4C2A-8446-BF09BD95755E}">
      <dgm:prSet/>
      <dgm:spPr/>
      <dgm:t>
        <a:bodyPr/>
        <a:lstStyle/>
        <a:p>
          <a:endParaRPr lang="cs-CZ"/>
        </a:p>
      </dgm:t>
    </dgm:pt>
    <dgm:pt modelId="{3308461A-D108-493A-A5C1-7539AEE21C5E}" type="sibTrans" cxnId="{FDCF23A2-3392-4C2A-8446-BF09BD95755E}">
      <dgm:prSet/>
      <dgm:spPr/>
      <dgm:t>
        <a:bodyPr/>
        <a:lstStyle/>
        <a:p>
          <a:endParaRPr lang="cs-CZ"/>
        </a:p>
      </dgm:t>
    </dgm:pt>
    <dgm:pt modelId="{2C6FD5D7-4618-42E6-BD40-770C2E478D6C}">
      <dgm:prSet/>
      <dgm:spPr/>
      <dgm:t>
        <a:bodyPr/>
        <a:lstStyle/>
        <a:p>
          <a:r>
            <a:rPr lang="cs-CZ" dirty="0" smtClean="0"/>
            <a:t>Součástí induktivní cesty poznání</a:t>
          </a:r>
          <a:endParaRPr lang="cs-CZ" dirty="0"/>
        </a:p>
      </dgm:t>
    </dgm:pt>
    <dgm:pt modelId="{FE0B31AE-1F9A-4215-9DAE-DAA27F4F6220}" type="parTrans" cxnId="{4B352AFF-3AB8-4CAB-B4B5-3336EE993F1E}">
      <dgm:prSet/>
      <dgm:spPr/>
      <dgm:t>
        <a:bodyPr/>
        <a:lstStyle/>
        <a:p>
          <a:endParaRPr lang="cs-CZ"/>
        </a:p>
      </dgm:t>
    </dgm:pt>
    <dgm:pt modelId="{C049998C-153D-489C-A58E-136B339F678E}" type="sibTrans" cxnId="{4B352AFF-3AB8-4CAB-B4B5-3336EE993F1E}">
      <dgm:prSet/>
      <dgm:spPr/>
      <dgm:t>
        <a:bodyPr/>
        <a:lstStyle/>
        <a:p>
          <a:endParaRPr lang="cs-CZ"/>
        </a:p>
      </dgm:t>
    </dgm:pt>
    <dgm:pt modelId="{AC8B09E7-03EF-413A-AC2C-098A998377F2}">
      <dgm:prSet/>
      <dgm:spPr/>
      <dgm:t>
        <a:bodyPr/>
        <a:lstStyle/>
        <a:p>
          <a:r>
            <a:rPr lang="cs-CZ" dirty="0" smtClean="0"/>
            <a:t>Založený na zkušenosti a je neopakovatelný</a:t>
          </a:r>
          <a:endParaRPr lang="cs-CZ" dirty="0"/>
        </a:p>
      </dgm:t>
    </dgm:pt>
    <dgm:pt modelId="{DB28C114-8E39-4128-BD2E-DF35722E8999}" type="parTrans" cxnId="{C580DA70-95DD-46B2-BA69-B25573B015E5}">
      <dgm:prSet/>
      <dgm:spPr/>
      <dgm:t>
        <a:bodyPr/>
        <a:lstStyle/>
        <a:p>
          <a:endParaRPr lang="cs-CZ"/>
        </a:p>
      </dgm:t>
    </dgm:pt>
    <dgm:pt modelId="{C519FAEE-CD19-4EA1-B5C7-CFF934D522D5}" type="sibTrans" cxnId="{C580DA70-95DD-46B2-BA69-B25573B015E5}">
      <dgm:prSet/>
      <dgm:spPr/>
      <dgm:t>
        <a:bodyPr/>
        <a:lstStyle/>
        <a:p>
          <a:endParaRPr lang="cs-CZ"/>
        </a:p>
      </dgm:t>
    </dgm:pt>
    <dgm:pt modelId="{C601EA03-6BF4-45AC-ACBE-4319783EC8D0}" type="pres">
      <dgm:prSet presAssocID="{D20962B9-70F3-4DBE-9168-4FDC8B9F9003}" presName="linear" presStyleCnt="0">
        <dgm:presLayoutVars>
          <dgm:dir/>
          <dgm:animLvl val="lvl"/>
          <dgm:resizeHandles val="exact"/>
        </dgm:presLayoutVars>
      </dgm:prSet>
      <dgm:spPr/>
    </dgm:pt>
    <dgm:pt modelId="{6AD9E07F-8155-4454-AA4B-AF9E924BAB16}" type="pres">
      <dgm:prSet presAssocID="{ACAA73FC-B799-487F-A6A0-4727914E71BE}" presName="parentLin" presStyleCnt="0"/>
      <dgm:spPr/>
    </dgm:pt>
    <dgm:pt modelId="{133D196C-6855-4A16-91AD-808AD0AFAEF9}" type="pres">
      <dgm:prSet presAssocID="{ACAA73FC-B799-487F-A6A0-4727914E71BE}" presName="parentLeftMargin" presStyleLbl="node1" presStyleIdx="0" presStyleCnt="2"/>
      <dgm:spPr/>
    </dgm:pt>
    <dgm:pt modelId="{1C9DB85A-E6EA-430B-8262-5F9FC243C448}" type="pres">
      <dgm:prSet presAssocID="{ACAA73FC-B799-487F-A6A0-4727914E71BE}" presName="parentText" presStyleLbl="node1" presStyleIdx="0" presStyleCnt="2">
        <dgm:presLayoutVars>
          <dgm:chMax val="0"/>
          <dgm:bulletEnabled val="1"/>
        </dgm:presLayoutVars>
      </dgm:prSet>
      <dgm:spPr/>
      <dgm:t>
        <a:bodyPr/>
        <a:lstStyle/>
        <a:p>
          <a:endParaRPr lang="cs-CZ"/>
        </a:p>
      </dgm:t>
    </dgm:pt>
    <dgm:pt modelId="{8518DC96-BA96-4415-9E60-672C9CB8E50F}" type="pres">
      <dgm:prSet presAssocID="{ACAA73FC-B799-487F-A6A0-4727914E71BE}" presName="negativeSpace" presStyleCnt="0"/>
      <dgm:spPr/>
    </dgm:pt>
    <dgm:pt modelId="{108DC933-6B22-4816-A778-0A16D583A59D}" type="pres">
      <dgm:prSet presAssocID="{ACAA73FC-B799-487F-A6A0-4727914E71BE}" presName="childText" presStyleLbl="conFgAcc1" presStyleIdx="0" presStyleCnt="2">
        <dgm:presLayoutVars>
          <dgm:bulletEnabled val="1"/>
        </dgm:presLayoutVars>
      </dgm:prSet>
      <dgm:spPr/>
      <dgm:t>
        <a:bodyPr/>
        <a:lstStyle/>
        <a:p>
          <a:endParaRPr lang="cs-CZ"/>
        </a:p>
      </dgm:t>
    </dgm:pt>
    <dgm:pt modelId="{E7EC0B3B-12C7-4D85-AED2-91B5F94A0C3A}" type="pres">
      <dgm:prSet presAssocID="{597D2199-4185-4E40-933A-98EF474718DC}" presName="spaceBetweenRectangles" presStyleCnt="0"/>
      <dgm:spPr/>
    </dgm:pt>
    <dgm:pt modelId="{6896F880-6C44-4C6C-82A0-E89EA564D104}" type="pres">
      <dgm:prSet presAssocID="{2D18BC8A-41D9-429C-B2B7-0FEE7AD62089}" presName="parentLin" presStyleCnt="0"/>
      <dgm:spPr/>
    </dgm:pt>
    <dgm:pt modelId="{536FBE0D-F761-4216-A2C6-DD9C08E5B8C4}" type="pres">
      <dgm:prSet presAssocID="{2D18BC8A-41D9-429C-B2B7-0FEE7AD62089}" presName="parentLeftMargin" presStyleLbl="node1" presStyleIdx="0" presStyleCnt="2"/>
      <dgm:spPr/>
    </dgm:pt>
    <dgm:pt modelId="{0231628A-B797-4E14-9A8F-A0A95B09CF09}" type="pres">
      <dgm:prSet presAssocID="{2D18BC8A-41D9-429C-B2B7-0FEE7AD62089}" presName="parentText" presStyleLbl="node1" presStyleIdx="1" presStyleCnt="2">
        <dgm:presLayoutVars>
          <dgm:chMax val="0"/>
          <dgm:bulletEnabled val="1"/>
        </dgm:presLayoutVars>
      </dgm:prSet>
      <dgm:spPr/>
    </dgm:pt>
    <dgm:pt modelId="{2AB52EC8-5366-49D6-9788-96CF857F1729}" type="pres">
      <dgm:prSet presAssocID="{2D18BC8A-41D9-429C-B2B7-0FEE7AD62089}" presName="negativeSpace" presStyleCnt="0"/>
      <dgm:spPr/>
    </dgm:pt>
    <dgm:pt modelId="{E0284820-6F2F-42ED-A8C1-0C807394DF3B}" type="pres">
      <dgm:prSet presAssocID="{2D18BC8A-41D9-429C-B2B7-0FEE7AD62089}" presName="childText" presStyleLbl="conFgAcc1" presStyleIdx="1" presStyleCnt="2">
        <dgm:presLayoutVars>
          <dgm:bulletEnabled val="1"/>
        </dgm:presLayoutVars>
      </dgm:prSet>
      <dgm:spPr/>
      <dgm:t>
        <a:bodyPr/>
        <a:lstStyle/>
        <a:p>
          <a:endParaRPr lang="cs-CZ"/>
        </a:p>
      </dgm:t>
    </dgm:pt>
  </dgm:ptLst>
  <dgm:cxnLst>
    <dgm:cxn modelId="{86B661E6-9074-44C5-9B7F-8353A7F92E38}" type="presOf" srcId="{27150F70-F5D7-4749-B7F5-07FF4E6B2ECE}" destId="{108DC933-6B22-4816-A778-0A16D583A59D}" srcOrd="0" destOrd="0" presId="urn:microsoft.com/office/officeart/2005/8/layout/list1"/>
    <dgm:cxn modelId="{A4A4AF55-96ED-4DEC-889F-BBFCB2070487}" srcId="{ACAA73FC-B799-487F-A6A0-4727914E71BE}" destId="{27150F70-F5D7-4749-B7F5-07FF4E6B2ECE}" srcOrd="0" destOrd="0" parTransId="{B010D6DE-9DF7-492A-B623-C697FBDD6BD6}" sibTransId="{05680060-02FE-4C40-9B44-5CED67B3FA17}"/>
    <dgm:cxn modelId="{87AC8CEB-3CE8-4A2E-8C15-997969B52AE9}" srcId="{D20962B9-70F3-4DBE-9168-4FDC8B9F9003}" destId="{ACAA73FC-B799-487F-A6A0-4727914E71BE}" srcOrd="0" destOrd="0" parTransId="{D90503F6-51C0-478D-AC32-011757FBEC55}" sibTransId="{597D2199-4185-4E40-933A-98EF474718DC}"/>
    <dgm:cxn modelId="{2A795B2A-6FC3-4B3B-8770-8C52A107015B}" srcId="{ACAA73FC-B799-487F-A6A0-4727914E71BE}" destId="{931E01B0-94D8-4152-B956-89731CE73855}" srcOrd="2" destOrd="0" parTransId="{F47F5770-5B67-4A8C-A063-0E87DE4AB576}" sibTransId="{85A03170-DB74-4276-AAB2-D71F754D71E1}"/>
    <dgm:cxn modelId="{4B352AFF-3AB8-4CAB-B4B5-3336EE993F1E}" srcId="{2D18BC8A-41D9-429C-B2B7-0FEE7AD62089}" destId="{2C6FD5D7-4618-42E6-BD40-770C2E478D6C}" srcOrd="1" destOrd="0" parTransId="{FE0B31AE-1F9A-4215-9DAE-DAA27F4F6220}" sibTransId="{C049998C-153D-489C-A58E-136B339F678E}"/>
    <dgm:cxn modelId="{4C5CA008-924C-4200-9EF4-498CA3CA5847}" type="presOf" srcId="{D20962B9-70F3-4DBE-9168-4FDC8B9F9003}" destId="{C601EA03-6BF4-45AC-ACBE-4319783EC8D0}" srcOrd="0" destOrd="0" presId="urn:microsoft.com/office/officeart/2005/8/layout/list1"/>
    <dgm:cxn modelId="{7047AA31-EF6A-4E10-8E70-C32345EE8687}" type="presOf" srcId="{931E01B0-94D8-4152-B956-89731CE73855}" destId="{108DC933-6B22-4816-A778-0A16D583A59D}" srcOrd="0" destOrd="2" presId="urn:microsoft.com/office/officeart/2005/8/layout/list1"/>
    <dgm:cxn modelId="{F7C75F7C-38EA-48A2-86E7-38E9746AB227}" type="presOf" srcId="{2C6FD5D7-4618-42E6-BD40-770C2E478D6C}" destId="{E0284820-6F2F-42ED-A8C1-0C807394DF3B}" srcOrd="0" destOrd="1" presId="urn:microsoft.com/office/officeart/2005/8/layout/list1"/>
    <dgm:cxn modelId="{FDCF23A2-3392-4C2A-8446-BF09BD95755E}" srcId="{2D18BC8A-41D9-429C-B2B7-0FEE7AD62089}" destId="{B3BD3C8F-0C90-468D-88EB-B752267B5DFF}" srcOrd="0" destOrd="0" parTransId="{7E4DAAD6-DF8D-4A83-AD2A-162BB160F75D}" sibTransId="{3308461A-D108-493A-A5C1-7539AEE21C5E}"/>
    <dgm:cxn modelId="{B90448DA-A392-4828-A91C-23E24E364482}" type="presOf" srcId="{2D18BC8A-41D9-429C-B2B7-0FEE7AD62089}" destId="{536FBE0D-F761-4216-A2C6-DD9C08E5B8C4}" srcOrd="0" destOrd="0" presId="urn:microsoft.com/office/officeart/2005/8/layout/list1"/>
    <dgm:cxn modelId="{C580DA70-95DD-46B2-BA69-B25573B015E5}" srcId="{2D18BC8A-41D9-429C-B2B7-0FEE7AD62089}" destId="{AC8B09E7-03EF-413A-AC2C-098A998377F2}" srcOrd="2" destOrd="0" parTransId="{DB28C114-8E39-4128-BD2E-DF35722E8999}" sibTransId="{C519FAEE-CD19-4EA1-B5C7-CFF934D522D5}"/>
    <dgm:cxn modelId="{246EF3F5-568C-49A0-B890-3D6F49130E49}" srcId="{ACAA73FC-B799-487F-A6A0-4727914E71BE}" destId="{E9870BBF-34BF-40EE-9678-B4E59329536C}" srcOrd="1" destOrd="0" parTransId="{888D3CFD-65A1-455A-AC83-9EBE115A2B2F}" sibTransId="{26A8601E-4E55-4D84-8EE9-1DAE01D7AA0F}"/>
    <dgm:cxn modelId="{EBB1A7F9-9581-46E2-8A71-7B2BF7D6BF5A}" type="presOf" srcId="{2D18BC8A-41D9-429C-B2B7-0FEE7AD62089}" destId="{0231628A-B797-4E14-9A8F-A0A95B09CF09}" srcOrd="1" destOrd="0" presId="urn:microsoft.com/office/officeart/2005/8/layout/list1"/>
    <dgm:cxn modelId="{1C3C5369-8738-4B4A-925A-13354C22461E}" type="presOf" srcId="{E9870BBF-34BF-40EE-9678-B4E59329536C}" destId="{108DC933-6B22-4816-A778-0A16D583A59D}" srcOrd="0" destOrd="1" presId="urn:microsoft.com/office/officeart/2005/8/layout/list1"/>
    <dgm:cxn modelId="{D7AA8523-0108-4807-A87D-94CDCB593B9E}" type="presOf" srcId="{AC8B09E7-03EF-413A-AC2C-098A998377F2}" destId="{E0284820-6F2F-42ED-A8C1-0C807394DF3B}" srcOrd="0" destOrd="2" presId="urn:microsoft.com/office/officeart/2005/8/layout/list1"/>
    <dgm:cxn modelId="{D7D6162B-05C6-43AE-97BA-CE2C537018FF}" type="presOf" srcId="{B3BD3C8F-0C90-468D-88EB-B752267B5DFF}" destId="{E0284820-6F2F-42ED-A8C1-0C807394DF3B}" srcOrd="0" destOrd="0" presId="urn:microsoft.com/office/officeart/2005/8/layout/list1"/>
    <dgm:cxn modelId="{1599841B-6B2D-47AC-977E-FD2D5233CF7A}" type="presOf" srcId="{ACAA73FC-B799-487F-A6A0-4727914E71BE}" destId="{1C9DB85A-E6EA-430B-8262-5F9FC243C448}" srcOrd="1" destOrd="0" presId="urn:microsoft.com/office/officeart/2005/8/layout/list1"/>
    <dgm:cxn modelId="{C680723B-33F0-4E63-B603-1410065BF6AD}" type="presOf" srcId="{ACAA73FC-B799-487F-A6A0-4727914E71BE}" destId="{133D196C-6855-4A16-91AD-808AD0AFAEF9}" srcOrd="0" destOrd="0" presId="urn:microsoft.com/office/officeart/2005/8/layout/list1"/>
    <dgm:cxn modelId="{3479A501-5EFD-44B8-9609-CCDC2B3D8FA6}" srcId="{D20962B9-70F3-4DBE-9168-4FDC8B9F9003}" destId="{2D18BC8A-41D9-429C-B2B7-0FEE7AD62089}" srcOrd="1" destOrd="0" parTransId="{D40D9D13-00A3-4AF5-B971-BE74B25FA831}" sibTransId="{297363AF-6B34-4B60-A68E-6A7B20D9DFD1}"/>
    <dgm:cxn modelId="{F410BB43-32E0-4C72-A012-4E6782B80124}" type="presParOf" srcId="{C601EA03-6BF4-45AC-ACBE-4319783EC8D0}" destId="{6AD9E07F-8155-4454-AA4B-AF9E924BAB16}" srcOrd="0" destOrd="0" presId="urn:microsoft.com/office/officeart/2005/8/layout/list1"/>
    <dgm:cxn modelId="{A10CBCCC-93E7-44AE-B6AA-206E804666AC}" type="presParOf" srcId="{6AD9E07F-8155-4454-AA4B-AF9E924BAB16}" destId="{133D196C-6855-4A16-91AD-808AD0AFAEF9}" srcOrd="0" destOrd="0" presId="urn:microsoft.com/office/officeart/2005/8/layout/list1"/>
    <dgm:cxn modelId="{A74C9DAF-0025-4F66-851A-119FA6A6F167}" type="presParOf" srcId="{6AD9E07F-8155-4454-AA4B-AF9E924BAB16}" destId="{1C9DB85A-E6EA-430B-8262-5F9FC243C448}" srcOrd="1" destOrd="0" presId="urn:microsoft.com/office/officeart/2005/8/layout/list1"/>
    <dgm:cxn modelId="{6F83C0A5-F995-4D39-B9C7-4709F97908F6}" type="presParOf" srcId="{C601EA03-6BF4-45AC-ACBE-4319783EC8D0}" destId="{8518DC96-BA96-4415-9E60-672C9CB8E50F}" srcOrd="1" destOrd="0" presId="urn:microsoft.com/office/officeart/2005/8/layout/list1"/>
    <dgm:cxn modelId="{8FCE87EB-52AF-4AC3-9C13-F8FDF34B9E66}" type="presParOf" srcId="{C601EA03-6BF4-45AC-ACBE-4319783EC8D0}" destId="{108DC933-6B22-4816-A778-0A16D583A59D}" srcOrd="2" destOrd="0" presId="urn:microsoft.com/office/officeart/2005/8/layout/list1"/>
    <dgm:cxn modelId="{D5BD263E-79DF-432C-8419-8032FE7AF2A9}" type="presParOf" srcId="{C601EA03-6BF4-45AC-ACBE-4319783EC8D0}" destId="{E7EC0B3B-12C7-4D85-AED2-91B5F94A0C3A}" srcOrd="3" destOrd="0" presId="urn:microsoft.com/office/officeart/2005/8/layout/list1"/>
    <dgm:cxn modelId="{74182F1D-C873-4F34-8489-72FA2BD7E903}" type="presParOf" srcId="{C601EA03-6BF4-45AC-ACBE-4319783EC8D0}" destId="{6896F880-6C44-4C6C-82A0-E89EA564D104}" srcOrd="4" destOrd="0" presId="urn:microsoft.com/office/officeart/2005/8/layout/list1"/>
    <dgm:cxn modelId="{FC0EAF50-2667-4D03-9701-2EC3A47D8F79}" type="presParOf" srcId="{6896F880-6C44-4C6C-82A0-E89EA564D104}" destId="{536FBE0D-F761-4216-A2C6-DD9C08E5B8C4}" srcOrd="0" destOrd="0" presId="urn:microsoft.com/office/officeart/2005/8/layout/list1"/>
    <dgm:cxn modelId="{5DAB711A-E15C-48C6-B1B1-4CD1F1277366}" type="presParOf" srcId="{6896F880-6C44-4C6C-82A0-E89EA564D104}" destId="{0231628A-B797-4E14-9A8F-A0A95B09CF09}" srcOrd="1" destOrd="0" presId="urn:microsoft.com/office/officeart/2005/8/layout/list1"/>
    <dgm:cxn modelId="{417CF4AD-3777-4ED8-BAA7-84F2990C0B70}" type="presParOf" srcId="{C601EA03-6BF4-45AC-ACBE-4319783EC8D0}" destId="{2AB52EC8-5366-49D6-9788-96CF857F1729}" srcOrd="5" destOrd="0" presId="urn:microsoft.com/office/officeart/2005/8/layout/list1"/>
    <dgm:cxn modelId="{66DB272F-FD9A-427A-97A8-4D99AD34A495}" type="presParOf" srcId="{C601EA03-6BF4-45AC-ACBE-4319783EC8D0}" destId="{E0284820-6F2F-42ED-A8C1-0C807394DF3B}"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962B9-70F3-4DBE-9168-4FDC8B9F90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ACAA73FC-B799-487F-A6A0-4727914E71BE}">
      <dgm:prSet phldrT="[Text]"/>
      <dgm:spPr/>
      <dgm:t>
        <a:bodyPr/>
        <a:lstStyle/>
        <a:p>
          <a:r>
            <a:rPr lang="cs-CZ" dirty="0" smtClean="0"/>
            <a:t>Základní výzkum</a:t>
          </a:r>
          <a:endParaRPr lang="cs-CZ" dirty="0"/>
        </a:p>
      </dgm:t>
    </dgm:pt>
    <dgm:pt modelId="{D90503F6-51C0-478D-AC32-011757FBEC55}" type="parTrans" cxnId="{87AC8CEB-3CE8-4A2E-8C15-997969B52AE9}">
      <dgm:prSet/>
      <dgm:spPr/>
      <dgm:t>
        <a:bodyPr/>
        <a:lstStyle/>
        <a:p>
          <a:endParaRPr lang="cs-CZ"/>
        </a:p>
      </dgm:t>
    </dgm:pt>
    <dgm:pt modelId="{597D2199-4185-4E40-933A-98EF474718DC}" type="sibTrans" cxnId="{87AC8CEB-3CE8-4A2E-8C15-997969B52AE9}">
      <dgm:prSet/>
      <dgm:spPr/>
      <dgm:t>
        <a:bodyPr/>
        <a:lstStyle/>
        <a:p>
          <a:endParaRPr lang="cs-CZ"/>
        </a:p>
      </dgm:t>
    </dgm:pt>
    <dgm:pt modelId="{2D18BC8A-41D9-429C-B2B7-0FEE7AD62089}">
      <dgm:prSet phldrT="[Text]"/>
      <dgm:spPr/>
      <dgm:t>
        <a:bodyPr/>
        <a:lstStyle/>
        <a:p>
          <a:r>
            <a:rPr lang="cs-CZ" dirty="0" smtClean="0"/>
            <a:t>Aplikovaný výzkum</a:t>
          </a:r>
          <a:endParaRPr lang="cs-CZ" dirty="0"/>
        </a:p>
      </dgm:t>
    </dgm:pt>
    <dgm:pt modelId="{D40D9D13-00A3-4AF5-B971-BE74B25FA831}" type="parTrans" cxnId="{3479A501-5EFD-44B8-9609-CCDC2B3D8FA6}">
      <dgm:prSet/>
      <dgm:spPr/>
      <dgm:t>
        <a:bodyPr/>
        <a:lstStyle/>
        <a:p>
          <a:endParaRPr lang="cs-CZ"/>
        </a:p>
      </dgm:t>
    </dgm:pt>
    <dgm:pt modelId="{297363AF-6B34-4B60-A68E-6A7B20D9DFD1}" type="sibTrans" cxnId="{3479A501-5EFD-44B8-9609-CCDC2B3D8FA6}">
      <dgm:prSet/>
      <dgm:spPr/>
      <dgm:t>
        <a:bodyPr/>
        <a:lstStyle/>
        <a:p>
          <a:endParaRPr lang="cs-CZ"/>
        </a:p>
      </dgm:t>
    </dgm:pt>
    <dgm:pt modelId="{27150F70-F5D7-4749-B7F5-07FF4E6B2ECE}">
      <dgm:prSet/>
      <dgm:spPr/>
      <dgm:t>
        <a:bodyPr/>
        <a:lstStyle/>
        <a:p>
          <a:r>
            <a:rPr lang="cs-CZ" dirty="0" smtClean="0"/>
            <a:t>Výsledky přispívají k rozvoji samotné vědy )</a:t>
          </a:r>
          <a:r>
            <a:rPr lang="cs-CZ" dirty="0" err="1" smtClean="0"/>
            <a:t>at</a:t>
          </a:r>
          <a:r>
            <a:rPr lang="cs-CZ" dirty="0" smtClean="0"/>
            <a:t> už k rozšíření metodologie nebo stavu teoretického poznání</a:t>
          </a:r>
          <a:endParaRPr lang="cs-CZ" dirty="0"/>
        </a:p>
      </dgm:t>
    </dgm:pt>
    <dgm:pt modelId="{B010D6DE-9DF7-492A-B623-C697FBDD6BD6}" type="parTrans" cxnId="{A4A4AF55-96ED-4DEC-889F-BBFCB2070487}">
      <dgm:prSet/>
      <dgm:spPr/>
      <dgm:t>
        <a:bodyPr/>
        <a:lstStyle/>
        <a:p>
          <a:endParaRPr lang="cs-CZ"/>
        </a:p>
      </dgm:t>
    </dgm:pt>
    <dgm:pt modelId="{05680060-02FE-4C40-9B44-5CED67B3FA17}" type="sibTrans" cxnId="{A4A4AF55-96ED-4DEC-889F-BBFCB2070487}">
      <dgm:prSet/>
      <dgm:spPr/>
      <dgm:t>
        <a:bodyPr/>
        <a:lstStyle/>
        <a:p>
          <a:endParaRPr lang="cs-CZ"/>
        </a:p>
      </dgm:t>
    </dgm:pt>
    <dgm:pt modelId="{B3BD3C8F-0C90-468D-88EB-B752267B5DFF}">
      <dgm:prSet/>
      <dgm:spPr/>
      <dgm:t>
        <a:bodyPr/>
        <a:lstStyle/>
        <a:p>
          <a:r>
            <a:rPr lang="cs-CZ" dirty="0" smtClean="0"/>
            <a:t>Zabývá se řešením otázek, které mají spíše praktický význam</a:t>
          </a:r>
          <a:endParaRPr lang="cs-CZ" dirty="0"/>
        </a:p>
      </dgm:t>
    </dgm:pt>
    <dgm:pt modelId="{7E4DAAD6-DF8D-4A83-AD2A-162BB160F75D}" type="parTrans" cxnId="{FDCF23A2-3392-4C2A-8446-BF09BD95755E}">
      <dgm:prSet/>
      <dgm:spPr/>
      <dgm:t>
        <a:bodyPr/>
        <a:lstStyle/>
        <a:p>
          <a:endParaRPr lang="cs-CZ"/>
        </a:p>
      </dgm:t>
    </dgm:pt>
    <dgm:pt modelId="{3308461A-D108-493A-A5C1-7539AEE21C5E}" type="sibTrans" cxnId="{FDCF23A2-3392-4C2A-8446-BF09BD95755E}">
      <dgm:prSet/>
      <dgm:spPr/>
      <dgm:t>
        <a:bodyPr/>
        <a:lstStyle/>
        <a:p>
          <a:endParaRPr lang="cs-CZ"/>
        </a:p>
      </dgm:t>
    </dgm:pt>
    <dgm:pt modelId="{E02FF8B8-7B87-4509-B292-259A085F2712}">
      <dgm:prSet/>
      <dgm:spPr/>
      <dgm:t>
        <a:bodyPr/>
        <a:lstStyle/>
        <a:p>
          <a:r>
            <a:rPr lang="cs-CZ" dirty="0" smtClean="0"/>
            <a:t>Někdy označen za primární či akademický</a:t>
          </a:r>
          <a:endParaRPr lang="cs-CZ" dirty="0"/>
        </a:p>
      </dgm:t>
    </dgm:pt>
    <dgm:pt modelId="{55D2476F-3038-49B4-9A53-42EF35C165CA}" type="parTrans" cxnId="{DAD8EB30-7729-43AA-A1D0-AC266F1E4274}">
      <dgm:prSet/>
      <dgm:spPr/>
      <dgm:t>
        <a:bodyPr/>
        <a:lstStyle/>
        <a:p>
          <a:endParaRPr lang="cs-CZ"/>
        </a:p>
      </dgm:t>
    </dgm:pt>
    <dgm:pt modelId="{BB0ADCB5-79A6-4E3F-9072-9653A1C9C1C2}" type="sibTrans" cxnId="{DAD8EB30-7729-43AA-A1D0-AC266F1E4274}">
      <dgm:prSet/>
      <dgm:spPr/>
      <dgm:t>
        <a:bodyPr/>
        <a:lstStyle/>
        <a:p>
          <a:endParaRPr lang="cs-CZ"/>
        </a:p>
      </dgm:t>
    </dgm:pt>
    <dgm:pt modelId="{B755B591-AF2F-442D-9A7A-994F726AC353}">
      <dgm:prSet/>
      <dgm:spPr/>
      <dgm:t>
        <a:bodyPr/>
        <a:lstStyle/>
        <a:p>
          <a:r>
            <a:rPr lang="cs-CZ" dirty="0" smtClean="0"/>
            <a:t>Zkoumá konkrétní problémy či získává informace o problémových jevech</a:t>
          </a:r>
          <a:endParaRPr lang="cs-CZ" dirty="0"/>
        </a:p>
      </dgm:t>
    </dgm:pt>
    <dgm:pt modelId="{342DEDE5-2F5A-4042-ABD7-99C027CF972E}" type="parTrans" cxnId="{D3DBE8D5-BAC1-4934-9256-C1B584CB8A2E}">
      <dgm:prSet/>
      <dgm:spPr/>
      <dgm:t>
        <a:bodyPr/>
        <a:lstStyle/>
        <a:p>
          <a:endParaRPr lang="cs-CZ"/>
        </a:p>
      </dgm:t>
    </dgm:pt>
    <dgm:pt modelId="{FEB98EA3-0CCD-4AF3-8D78-AFD5623ECB86}" type="sibTrans" cxnId="{D3DBE8D5-BAC1-4934-9256-C1B584CB8A2E}">
      <dgm:prSet/>
      <dgm:spPr/>
      <dgm:t>
        <a:bodyPr/>
        <a:lstStyle/>
        <a:p>
          <a:endParaRPr lang="cs-CZ"/>
        </a:p>
      </dgm:t>
    </dgm:pt>
    <dgm:pt modelId="{D1664FFA-3139-4B86-80B1-8DD57D7F1100}">
      <dgm:prSet/>
      <dgm:spPr/>
      <dgm:t>
        <a:bodyPr/>
        <a:lstStyle/>
        <a:p>
          <a:r>
            <a:rPr lang="cs-CZ" dirty="0" smtClean="0"/>
            <a:t>Často jej uskutečňují specializované instituce a agentury (často „na zakázku“)</a:t>
          </a:r>
          <a:endParaRPr lang="cs-CZ" dirty="0"/>
        </a:p>
      </dgm:t>
    </dgm:pt>
    <dgm:pt modelId="{3049BF7D-82ED-49A2-B5A3-A21675C60E53}" type="parTrans" cxnId="{F9C7ED98-46B9-4CE1-97F2-0CF1F5980A68}">
      <dgm:prSet/>
      <dgm:spPr/>
      <dgm:t>
        <a:bodyPr/>
        <a:lstStyle/>
        <a:p>
          <a:endParaRPr lang="cs-CZ"/>
        </a:p>
      </dgm:t>
    </dgm:pt>
    <dgm:pt modelId="{215D53EF-520B-45C0-9B4E-435749FC8BA4}" type="sibTrans" cxnId="{F9C7ED98-46B9-4CE1-97F2-0CF1F5980A68}">
      <dgm:prSet/>
      <dgm:spPr/>
      <dgm:t>
        <a:bodyPr/>
        <a:lstStyle/>
        <a:p>
          <a:endParaRPr lang="cs-CZ"/>
        </a:p>
      </dgm:t>
    </dgm:pt>
    <dgm:pt modelId="{878F8865-51CD-4911-8C95-1995EE04A64C}">
      <dgm:prSet/>
      <dgm:spPr/>
      <dgm:t>
        <a:bodyPr/>
        <a:lstStyle/>
        <a:p>
          <a:r>
            <a:rPr lang="cs-CZ" dirty="0" smtClean="0"/>
            <a:t>Někdy označen za komerční</a:t>
          </a:r>
          <a:endParaRPr lang="cs-CZ" dirty="0"/>
        </a:p>
      </dgm:t>
    </dgm:pt>
    <dgm:pt modelId="{D306A220-D19E-4ECA-A0DA-0E51FE84A433}" type="parTrans" cxnId="{6EDCA184-532F-43AD-A55C-0165F09BB814}">
      <dgm:prSet/>
      <dgm:spPr/>
      <dgm:t>
        <a:bodyPr/>
        <a:lstStyle/>
        <a:p>
          <a:endParaRPr lang="cs-CZ"/>
        </a:p>
      </dgm:t>
    </dgm:pt>
    <dgm:pt modelId="{A392D254-FC63-410A-A4F1-71804268AC6F}" type="sibTrans" cxnId="{6EDCA184-532F-43AD-A55C-0165F09BB814}">
      <dgm:prSet/>
      <dgm:spPr/>
      <dgm:t>
        <a:bodyPr/>
        <a:lstStyle/>
        <a:p>
          <a:endParaRPr lang="cs-CZ"/>
        </a:p>
      </dgm:t>
    </dgm:pt>
    <dgm:pt modelId="{C601EA03-6BF4-45AC-ACBE-4319783EC8D0}" type="pres">
      <dgm:prSet presAssocID="{D20962B9-70F3-4DBE-9168-4FDC8B9F9003}" presName="linear" presStyleCnt="0">
        <dgm:presLayoutVars>
          <dgm:dir/>
          <dgm:animLvl val="lvl"/>
          <dgm:resizeHandles val="exact"/>
        </dgm:presLayoutVars>
      </dgm:prSet>
      <dgm:spPr/>
    </dgm:pt>
    <dgm:pt modelId="{6AD9E07F-8155-4454-AA4B-AF9E924BAB16}" type="pres">
      <dgm:prSet presAssocID="{ACAA73FC-B799-487F-A6A0-4727914E71BE}" presName="parentLin" presStyleCnt="0"/>
      <dgm:spPr/>
    </dgm:pt>
    <dgm:pt modelId="{133D196C-6855-4A16-91AD-808AD0AFAEF9}" type="pres">
      <dgm:prSet presAssocID="{ACAA73FC-B799-487F-A6A0-4727914E71BE}" presName="parentLeftMargin" presStyleLbl="node1" presStyleIdx="0" presStyleCnt="2"/>
      <dgm:spPr/>
    </dgm:pt>
    <dgm:pt modelId="{1C9DB85A-E6EA-430B-8262-5F9FC243C448}" type="pres">
      <dgm:prSet presAssocID="{ACAA73FC-B799-487F-A6A0-4727914E71BE}" presName="parentText" presStyleLbl="node1" presStyleIdx="0" presStyleCnt="2">
        <dgm:presLayoutVars>
          <dgm:chMax val="0"/>
          <dgm:bulletEnabled val="1"/>
        </dgm:presLayoutVars>
      </dgm:prSet>
      <dgm:spPr/>
      <dgm:t>
        <a:bodyPr/>
        <a:lstStyle/>
        <a:p>
          <a:endParaRPr lang="cs-CZ"/>
        </a:p>
      </dgm:t>
    </dgm:pt>
    <dgm:pt modelId="{8518DC96-BA96-4415-9E60-672C9CB8E50F}" type="pres">
      <dgm:prSet presAssocID="{ACAA73FC-B799-487F-A6A0-4727914E71BE}" presName="negativeSpace" presStyleCnt="0"/>
      <dgm:spPr/>
    </dgm:pt>
    <dgm:pt modelId="{108DC933-6B22-4816-A778-0A16D583A59D}" type="pres">
      <dgm:prSet presAssocID="{ACAA73FC-B799-487F-A6A0-4727914E71BE}" presName="childText" presStyleLbl="conFgAcc1" presStyleIdx="0" presStyleCnt="2">
        <dgm:presLayoutVars>
          <dgm:bulletEnabled val="1"/>
        </dgm:presLayoutVars>
      </dgm:prSet>
      <dgm:spPr/>
      <dgm:t>
        <a:bodyPr/>
        <a:lstStyle/>
        <a:p>
          <a:endParaRPr lang="cs-CZ"/>
        </a:p>
      </dgm:t>
    </dgm:pt>
    <dgm:pt modelId="{E7EC0B3B-12C7-4D85-AED2-91B5F94A0C3A}" type="pres">
      <dgm:prSet presAssocID="{597D2199-4185-4E40-933A-98EF474718DC}" presName="spaceBetweenRectangles" presStyleCnt="0"/>
      <dgm:spPr/>
    </dgm:pt>
    <dgm:pt modelId="{6896F880-6C44-4C6C-82A0-E89EA564D104}" type="pres">
      <dgm:prSet presAssocID="{2D18BC8A-41D9-429C-B2B7-0FEE7AD62089}" presName="parentLin" presStyleCnt="0"/>
      <dgm:spPr/>
    </dgm:pt>
    <dgm:pt modelId="{536FBE0D-F761-4216-A2C6-DD9C08E5B8C4}" type="pres">
      <dgm:prSet presAssocID="{2D18BC8A-41D9-429C-B2B7-0FEE7AD62089}" presName="parentLeftMargin" presStyleLbl="node1" presStyleIdx="0" presStyleCnt="2"/>
      <dgm:spPr/>
    </dgm:pt>
    <dgm:pt modelId="{0231628A-B797-4E14-9A8F-A0A95B09CF09}" type="pres">
      <dgm:prSet presAssocID="{2D18BC8A-41D9-429C-B2B7-0FEE7AD62089}" presName="parentText" presStyleLbl="node1" presStyleIdx="1" presStyleCnt="2">
        <dgm:presLayoutVars>
          <dgm:chMax val="0"/>
          <dgm:bulletEnabled val="1"/>
        </dgm:presLayoutVars>
      </dgm:prSet>
      <dgm:spPr/>
      <dgm:t>
        <a:bodyPr/>
        <a:lstStyle/>
        <a:p>
          <a:endParaRPr lang="cs-CZ"/>
        </a:p>
      </dgm:t>
    </dgm:pt>
    <dgm:pt modelId="{2AB52EC8-5366-49D6-9788-96CF857F1729}" type="pres">
      <dgm:prSet presAssocID="{2D18BC8A-41D9-429C-B2B7-0FEE7AD62089}" presName="negativeSpace" presStyleCnt="0"/>
      <dgm:spPr/>
    </dgm:pt>
    <dgm:pt modelId="{E0284820-6F2F-42ED-A8C1-0C807394DF3B}" type="pres">
      <dgm:prSet presAssocID="{2D18BC8A-41D9-429C-B2B7-0FEE7AD62089}" presName="childText" presStyleLbl="conFgAcc1" presStyleIdx="1" presStyleCnt="2">
        <dgm:presLayoutVars>
          <dgm:bulletEnabled val="1"/>
        </dgm:presLayoutVars>
      </dgm:prSet>
      <dgm:spPr/>
      <dgm:t>
        <a:bodyPr/>
        <a:lstStyle/>
        <a:p>
          <a:endParaRPr lang="cs-CZ"/>
        </a:p>
      </dgm:t>
    </dgm:pt>
  </dgm:ptLst>
  <dgm:cxnLst>
    <dgm:cxn modelId="{7A604917-9A64-4EF3-9846-BCDB5842CE21}" type="presOf" srcId="{D1664FFA-3139-4B86-80B1-8DD57D7F1100}" destId="{E0284820-6F2F-42ED-A8C1-0C807394DF3B}" srcOrd="0" destOrd="2" presId="urn:microsoft.com/office/officeart/2005/8/layout/list1"/>
    <dgm:cxn modelId="{A4A4AF55-96ED-4DEC-889F-BBFCB2070487}" srcId="{ACAA73FC-B799-487F-A6A0-4727914E71BE}" destId="{27150F70-F5D7-4749-B7F5-07FF4E6B2ECE}" srcOrd="0" destOrd="0" parTransId="{B010D6DE-9DF7-492A-B623-C697FBDD6BD6}" sibTransId="{05680060-02FE-4C40-9B44-5CED67B3FA17}"/>
    <dgm:cxn modelId="{6EDCA184-532F-43AD-A55C-0165F09BB814}" srcId="{2D18BC8A-41D9-429C-B2B7-0FEE7AD62089}" destId="{878F8865-51CD-4911-8C95-1995EE04A64C}" srcOrd="3" destOrd="0" parTransId="{D306A220-D19E-4ECA-A0DA-0E51FE84A433}" sibTransId="{A392D254-FC63-410A-A4F1-71804268AC6F}"/>
    <dgm:cxn modelId="{87AC8CEB-3CE8-4A2E-8C15-997969B52AE9}" srcId="{D20962B9-70F3-4DBE-9168-4FDC8B9F9003}" destId="{ACAA73FC-B799-487F-A6A0-4727914E71BE}" srcOrd="0" destOrd="0" parTransId="{D90503F6-51C0-478D-AC32-011757FBEC55}" sibTransId="{597D2199-4185-4E40-933A-98EF474718DC}"/>
    <dgm:cxn modelId="{FDCF23A2-3392-4C2A-8446-BF09BD95755E}" srcId="{2D18BC8A-41D9-429C-B2B7-0FEE7AD62089}" destId="{B3BD3C8F-0C90-468D-88EB-B752267B5DFF}" srcOrd="0" destOrd="0" parTransId="{7E4DAAD6-DF8D-4A83-AD2A-162BB160F75D}" sibTransId="{3308461A-D108-493A-A5C1-7539AEE21C5E}"/>
    <dgm:cxn modelId="{5384445C-2BBD-49E2-954F-6023F63A7852}" type="presOf" srcId="{D20962B9-70F3-4DBE-9168-4FDC8B9F9003}" destId="{C601EA03-6BF4-45AC-ACBE-4319783EC8D0}" srcOrd="0" destOrd="0" presId="urn:microsoft.com/office/officeart/2005/8/layout/list1"/>
    <dgm:cxn modelId="{F9519DB0-9866-4294-BF59-B3B60CD739C4}" type="presOf" srcId="{2D18BC8A-41D9-429C-B2B7-0FEE7AD62089}" destId="{0231628A-B797-4E14-9A8F-A0A95B09CF09}" srcOrd="1" destOrd="0" presId="urn:microsoft.com/office/officeart/2005/8/layout/list1"/>
    <dgm:cxn modelId="{A9D3561C-6482-4341-B055-98FCED8CCDD6}" type="presOf" srcId="{2D18BC8A-41D9-429C-B2B7-0FEE7AD62089}" destId="{536FBE0D-F761-4216-A2C6-DD9C08E5B8C4}" srcOrd="0" destOrd="0" presId="urn:microsoft.com/office/officeart/2005/8/layout/list1"/>
    <dgm:cxn modelId="{ED64D71D-8346-4092-85A0-A2F77ABD03BB}" type="presOf" srcId="{E02FF8B8-7B87-4509-B292-259A085F2712}" destId="{108DC933-6B22-4816-A778-0A16D583A59D}" srcOrd="0" destOrd="1" presId="urn:microsoft.com/office/officeart/2005/8/layout/list1"/>
    <dgm:cxn modelId="{32FA3703-6371-4CD8-8C96-0627254FB809}" type="presOf" srcId="{ACAA73FC-B799-487F-A6A0-4727914E71BE}" destId="{133D196C-6855-4A16-91AD-808AD0AFAEF9}" srcOrd="0" destOrd="0" presId="urn:microsoft.com/office/officeart/2005/8/layout/list1"/>
    <dgm:cxn modelId="{D3DBE8D5-BAC1-4934-9256-C1B584CB8A2E}" srcId="{2D18BC8A-41D9-429C-B2B7-0FEE7AD62089}" destId="{B755B591-AF2F-442D-9A7A-994F726AC353}" srcOrd="1" destOrd="0" parTransId="{342DEDE5-2F5A-4042-ABD7-99C027CF972E}" sibTransId="{FEB98EA3-0CCD-4AF3-8D78-AFD5623ECB86}"/>
    <dgm:cxn modelId="{F9C7ED98-46B9-4CE1-97F2-0CF1F5980A68}" srcId="{2D18BC8A-41D9-429C-B2B7-0FEE7AD62089}" destId="{D1664FFA-3139-4B86-80B1-8DD57D7F1100}" srcOrd="2" destOrd="0" parTransId="{3049BF7D-82ED-49A2-B5A3-A21675C60E53}" sibTransId="{215D53EF-520B-45C0-9B4E-435749FC8BA4}"/>
    <dgm:cxn modelId="{DAD8EB30-7729-43AA-A1D0-AC266F1E4274}" srcId="{ACAA73FC-B799-487F-A6A0-4727914E71BE}" destId="{E02FF8B8-7B87-4509-B292-259A085F2712}" srcOrd="1" destOrd="0" parTransId="{55D2476F-3038-49B4-9A53-42EF35C165CA}" sibTransId="{BB0ADCB5-79A6-4E3F-9072-9653A1C9C1C2}"/>
    <dgm:cxn modelId="{3479A501-5EFD-44B8-9609-CCDC2B3D8FA6}" srcId="{D20962B9-70F3-4DBE-9168-4FDC8B9F9003}" destId="{2D18BC8A-41D9-429C-B2B7-0FEE7AD62089}" srcOrd="1" destOrd="0" parTransId="{D40D9D13-00A3-4AF5-B971-BE74B25FA831}" sibTransId="{297363AF-6B34-4B60-A68E-6A7B20D9DFD1}"/>
    <dgm:cxn modelId="{5A5DF75B-FE06-4BEF-BD37-97AB52AF0F11}" type="presOf" srcId="{ACAA73FC-B799-487F-A6A0-4727914E71BE}" destId="{1C9DB85A-E6EA-430B-8262-5F9FC243C448}" srcOrd="1" destOrd="0" presId="urn:microsoft.com/office/officeart/2005/8/layout/list1"/>
    <dgm:cxn modelId="{1CF27F6D-2868-4530-ABB8-65ED3DD17A17}" type="presOf" srcId="{878F8865-51CD-4911-8C95-1995EE04A64C}" destId="{E0284820-6F2F-42ED-A8C1-0C807394DF3B}" srcOrd="0" destOrd="3" presId="urn:microsoft.com/office/officeart/2005/8/layout/list1"/>
    <dgm:cxn modelId="{31862864-2480-4362-8DC6-8D90FECBE9B8}" type="presOf" srcId="{B3BD3C8F-0C90-468D-88EB-B752267B5DFF}" destId="{E0284820-6F2F-42ED-A8C1-0C807394DF3B}" srcOrd="0" destOrd="0" presId="urn:microsoft.com/office/officeart/2005/8/layout/list1"/>
    <dgm:cxn modelId="{0B761FE6-6AF6-42EC-AAB8-08598D5AA502}" type="presOf" srcId="{B755B591-AF2F-442D-9A7A-994F726AC353}" destId="{E0284820-6F2F-42ED-A8C1-0C807394DF3B}" srcOrd="0" destOrd="1" presId="urn:microsoft.com/office/officeart/2005/8/layout/list1"/>
    <dgm:cxn modelId="{7FD170F6-4579-44A4-822F-BA9DD03B2B1C}" type="presOf" srcId="{27150F70-F5D7-4749-B7F5-07FF4E6B2ECE}" destId="{108DC933-6B22-4816-A778-0A16D583A59D}" srcOrd="0" destOrd="0" presId="urn:microsoft.com/office/officeart/2005/8/layout/list1"/>
    <dgm:cxn modelId="{14BB0CEF-5D37-472E-9436-C1827122BB8E}" type="presParOf" srcId="{C601EA03-6BF4-45AC-ACBE-4319783EC8D0}" destId="{6AD9E07F-8155-4454-AA4B-AF9E924BAB16}" srcOrd="0" destOrd="0" presId="urn:microsoft.com/office/officeart/2005/8/layout/list1"/>
    <dgm:cxn modelId="{6244FC84-7345-46B4-8643-E74557ACDC4D}" type="presParOf" srcId="{6AD9E07F-8155-4454-AA4B-AF9E924BAB16}" destId="{133D196C-6855-4A16-91AD-808AD0AFAEF9}" srcOrd="0" destOrd="0" presId="urn:microsoft.com/office/officeart/2005/8/layout/list1"/>
    <dgm:cxn modelId="{F47F78C1-0936-4A73-9E18-3A6E1700E16B}" type="presParOf" srcId="{6AD9E07F-8155-4454-AA4B-AF9E924BAB16}" destId="{1C9DB85A-E6EA-430B-8262-5F9FC243C448}" srcOrd="1" destOrd="0" presId="urn:microsoft.com/office/officeart/2005/8/layout/list1"/>
    <dgm:cxn modelId="{00091273-210E-4517-B9A3-3FFC90CAB0EE}" type="presParOf" srcId="{C601EA03-6BF4-45AC-ACBE-4319783EC8D0}" destId="{8518DC96-BA96-4415-9E60-672C9CB8E50F}" srcOrd="1" destOrd="0" presId="urn:microsoft.com/office/officeart/2005/8/layout/list1"/>
    <dgm:cxn modelId="{81C37620-DFEB-4192-8B94-99CDECD1CA3B}" type="presParOf" srcId="{C601EA03-6BF4-45AC-ACBE-4319783EC8D0}" destId="{108DC933-6B22-4816-A778-0A16D583A59D}" srcOrd="2" destOrd="0" presId="urn:microsoft.com/office/officeart/2005/8/layout/list1"/>
    <dgm:cxn modelId="{9354FFA5-DF90-4397-9EE3-C60DE4114611}" type="presParOf" srcId="{C601EA03-6BF4-45AC-ACBE-4319783EC8D0}" destId="{E7EC0B3B-12C7-4D85-AED2-91B5F94A0C3A}" srcOrd="3" destOrd="0" presId="urn:microsoft.com/office/officeart/2005/8/layout/list1"/>
    <dgm:cxn modelId="{47B7A541-5366-4D9D-9812-0CB39886A898}" type="presParOf" srcId="{C601EA03-6BF4-45AC-ACBE-4319783EC8D0}" destId="{6896F880-6C44-4C6C-82A0-E89EA564D104}" srcOrd="4" destOrd="0" presId="urn:microsoft.com/office/officeart/2005/8/layout/list1"/>
    <dgm:cxn modelId="{691D1193-EF3C-40BA-B2DE-32A59E064A55}" type="presParOf" srcId="{6896F880-6C44-4C6C-82A0-E89EA564D104}" destId="{536FBE0D-F761-4216-A2C6-DD9C08E5B8C4}" srcOrd="0" destOrd="0" presId="urn:microsoft.com/office/officeart/2005/8/layout/list1"/>
    <dgm:cxn modelId="{25E5D82D-64D6-4774-8C79-8B87D33E969F}" type="presParOf" srcId="{6896F880-6C44-4C6C-82A0-E89EA564D104}" destId="{0231628A-B797-4E14-9A8F-A0A95B09CF09}" srcOrd="1" destOrd="0" presId="urn:microsoft.com/office/officeart/2005/8/layout/list1"/>
    <dgm:cxn modelId="{5E13AD83-A6DE-4705-AC1E-99BC1A4C36D4}" type="presParOf" srcId="{C601EA03-6BF4-45AC-ACBE-4319783EC8D0}" destId="{2AB52EC8-5366-49D6-9788-96CF857F1729}" srcOrd="5" destOrd="0" presId="urn:microsoft.com/office/officeart/2005/8/layout/list1"/>
    <dgm:cxn modelId="{A96F30EE-0C35-42BC-975A-D16D73DB9FDD}" type="presParOf" srcId="{C601EA03-6BF4-45AC-ACBE-4319783EC8D0}" destId="{E0284820-6F2F-42ED-A8C1-0C807394DF3B}"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3600" dirty="0" smtClean="0"/>
            <a:t>Explanace</a:t>
          </a:r>
          <a:endParaRPr lang="cs-CZ" sz="360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3600" dirty="0" smtClean="0"/>
            <a:t>Popis</a:t>
          </a:r>
          <a:endParaRPr lang="cs-CZ" sz="360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3C7613B8-CDD0-4E53-91D0-9F5C46E2D5E4}">
      <dgm:prSet custT="1"/>
      <dgm:spPr/>
      <dgm:t>
        <a:bodyPr/>
        <a:lstStyle/>
        <a:p>
          <a:r>
            <a:rPr lang="cs-CZ" sz="3600" dirty="0" smtClean="0"/>
            <a:t>Explorace</a:t>
          </a:r>
          <a:endParaRPr lang="cs-CZ" sz="360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sz="2400"/>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3"/>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3"/>
      <dgm:spPr/>
    </dgm:pt>
    <dgm:pt modelId="{2637BFF3-5680-4368-8F93-A601D3D6DB23}" type="pres">
      <dgm:prSet presAssocID="{E09A6E14-C4E5-4236-B5AF-26666C6AC8D4}" presName="dstNode" presStyleLbl="node1" presStyleIdx="0" presStyleCnt="3"/>
      <dgm:spPr/>
    </dgm:pt>
    <dgm:pt modelId="{A84D7731-23D7-4C0F-AD9C-106FAA52847B}" type="pres">
      <dgm:prSet presAssocID="{3C7613B8-CDD0-4E53-91D0-9F5C46E2D5E4}" presName="text_1" presStyleLbl="node1" presStyleIdx="0" presStyleCnt="3">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3"/>
      <dgm:spPr/>
    </dgm:pt>
    <dgm:pt modelId="{1ED89CE8-C081-4BE1-BCEB-3740346FC7A7}" type="pres">
      <dgm:prSet presAssocID="{0FB969B3-CEBF-42FC-97ED-D6E6F1C4A0F6}" presName="text_2" presStyleLbl="node1" presStyleIdx="1" presStyleCnt="3" custLinFactNeighborX="1358">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3"/>
      <dgm:spPr/>
    </dgm:pt>
    <dgm:pt modelId="{BAB7EB2B-45DF-4842-9FEE-108D04436DCC}" type="pres">
      <dgm:prSet presAssocID="{F7C5BEE4-045C-4E1A-8097-53A996DB0D7D}" presName="text_3" presStyleLbl="node1" presStyleIdx="2" presStyleCnt="3">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3"/>
      <dgm:spPr/>
    </dgm:pt>
  </dgm:ptLst>
  <dgm:cxnLst>
    <dgm:cxn modelId="{2AAE2164-95EF-4F24-9322-C71D9C7D3788}" srcId="{E09A6E14-C4E5-4236-B5AF-26666C6AC8D4}" destId="{F7C5BEE4-045C-4E1A-8097-53A996DB0D7D}" srcOrd="2" destOrd="0" parTransId="{74340002-0783-456B-B7A6-7875C24E2B7C}" sibTransId="{57858FC6-2F90-43AB-9A26-386055CAE453}"/>
    <dgm:cxn modelId="{37C8DABB-8D26-4B21-BF2B-5A67FEFE177D}" srcId="{E09A6E14-C4E5-4236-B5AF-26666C6AC8D4}" destId="{3C7613B8-CDD0-4E53-91D0-9F5C46E2D5E4}" srcOrd="0" destOrd="0" parTransId="{A69514DC-1492-4E96-81A0-5BAF617AD9BE}" sibTransId="{C7969F1A-7EC9-4BA3-8350-35A0DD7FAB96}"/>
    <dgm:cxn modelId="{B65315DB-547E-4E82-80E5-482307AA2B00}" type="presOf" srcId="{F7C5BEE4-045C-4E1A-8097-53A996DB0D7D}" destId="{BAB7EB2B-45DF-4842-9FEE-108D04436DCC}" srcOrd="0" destOrd="0" presId="urn:microsoft.com/office/officeart/2008/layout/VerticalCurvedList"/>
    <dgm:cxn modelId="{A3964C50-1F90-4F44-A1B3-356C5460E7AF}" type="presOf" srcId="{E09A6E14-C4E5-4236-B5AF-26666C6AC8D4}" destId="{99722F3B-DBAA-405B-8DFF-A48DF77D6090}" srcOrd="0" destOrd="0" presId="urn:microsoft.com/office/officeart/2008/layout/VerticalCurvedList"/>
    <dgm:cxn modelId="{FDC31779-CFC2-4A9A-95A7-1138C0415833}" type="presOf" srcId="{C7969F1A-7EC9-4BA3-8350-35A0DD7FAB96}" destId="{965747B9-2C60-45A1-8406-AA15EFA634AA}" srcOrd="0" destOrd="0" presId="urn:microsoft.com/office/officeart/2008/layout/VerticalCurvedList"/>
    <dgm:cxn modelId="{8AAD1F75-93B2-4399-A5F1-EEC3C8C28607}" type="presOf" srcId="{0FB969B3-CEBF-42FC-97ED-D6E6F1C4A0F6}" destId="{1ED89CE8-C081-4BE1-BCEB-3740346FC7A7}" srcOrd="0" destOrd="0" presId="urn:microsoft.com/office/officeart/2008/layout/VerticalCurvedList"/>
    <dgm:cxn modelId="{612E054F-FFEF-46A4-84D0-6E15BF55CCB7}" srcId="{E09A6E14-C4E5-4236-B5AF-26666C6AC8D4}" destId="{0FB969B3-CEBF-42FC-97ED-D6E6F1C4A0F6}" srcOrd="1" destOrd="0" parTransId="{485BDC1A-F46D-4329-9FAE-1EAB851018B6}" sibTransId="{0545E12A-35A7-41A6-AF39-63AEA325E96A}"/>
    <dgm:cxn modelId="{5ACE76D6-0742-4FB0-A527-CA30FA91BA49}" type="presOf" srcId="{3C7613B8-CDD0-4E53-91D0-9F5C46E2D5E4}" destId="{A84D7731-23D7-4C0F-AD9C-106FAA52847B}" srcOrd="0" destOrd="0" presId="urn:microsoft.com/office/officeart/2008/layout/VerticalCurvedList"/>
    <dgm:cxn modelId="{ED94189F-0BB5-480D-95F5-1FC29335DB18}" type="presParOf" srcId="{99722F3B-DBAA-405B-8DFF-A48DF77D6090}" destId="{60397018-0FD9-4034-99A4-5F83D4BC6C0D}" srcOrd="0" destOrd="0" presId="urn:microsoft.com/office/officeart/2008/layout/VerticalCurvedList"/>
    <dgm:cxn modelId="{9C24EC94-6FB9-4C9D-8E5F-4AF29CB3B810}" type="presParOf" srcId="{60397018-0FD9-4034-99A4-5F83D4BC6C0D}" destId="{77CD493D-E367-420A-BEFD-BB4840D11366}" srcOrd="0" destOrd="0" presId="urn:microsoft.com/office/officeart/2008/layout/VerticalCurvedList"/>
    <dgm:cxn modelId="{2EC96BBF-36F6-4BB6-87D9-DE511398062B}" type="presParOf" srcId="{77CD493D-E367-420A-BEFD-BB4840D11366}" destId="{40CF3137-D4B9-4118-9611-CBDEE40F51AA}" srcOrd="0" destOrd="0" presId="urn:microsoft.com/office/officeart/2008/layout/VerticalCurvedList"/>
    <dgm:cxn modelId="{D1A12E15-9105-4952-90C3-62AA7CFD4987}" type="presParOf" srcId="{77CD493D-E367-420A-BEFD-BB4840D11366}" destId="{965747B9-2C60-45A1-8406-AA15EFA634AA}" srcOrd="1" destOrd="0" presId="urn:microsoft.com/office/officeart/2008/layout/VerticalCurvedList"/>
    <dgm:cxn modelId="{3EA17288-74AB-4D23-8799-39EEEBADC43E}" type="presParOf" srcId="{77CD493D-E367-420A-BEFD-BB4840D11366}" destId="{0C7CE1CD-0738-4D92-A343-7B81554B2FE3}" srcOrd="2" destOrd="0" presId="urn:microsoft.com/office/officeart/2008/layout/VerticalCurvedList"/>
    <dgm:cxn modelId="{CEB4BF35-92EE-4C7C-8E68-E8E0ECBF5E81}" type="presParOf" srcId="{77CD493D-E367-420A-BEFD-BB4840D11366}" destId="{2637BFF3-5680-4368-8F93-A601D3D6DB23}" srcOrd="3" destOrd="0" presId="urn:microsoft.com/office/officeart/2008/layout/VerticalCurvedList"/>
    <dgm:cxn modelId="{B335DFFD-9BAC-48A0-ACA4-19E5DDD6C361}" type="presParOf" srcId="{60397018-0FD9-4034-99A4-5F83D4BC6C0D}" destId="{A84D7731-23D7-4C0F-AD9C-106FAA52847B}" srcOrd="1" destOrd="0" presId="urn:microsoft.com/office/officeart/2008/layout/VerticalCurvedList"/>
    <dgm:cxn modelId="{9B3611F9-B529-4D41-9B91-D640BC071418}" type="presParOf" srcId="{60397018-0FD9-4034-99A4-5F83D4BC6C0D}" destId="{A8282558-0B38-4951-AFAE-8D72217CB394}" srcOrd="2" destOrd="0" presId="urn:microsoft.com/office/officeart/2008/layout/VerticalCurvedList"/>
    <dgm:cxn modelId="{B198ABBA-303F-40EA-BBD9-E68686ED5F61}" type="presParOf" srcId="{A8282558-0B38-4951-AFAE-8D72217CB394}" destId="{85314B6A-93DA-4575-AB81-80D9CB4C003B}" srcOrd="0" destOrd="0" presId="urn:microsoft.com/office/officeart/2008/layout/VerticalCurvedList"/>
    <dgm:cxn modelId="{8B199483-E37E-4AD7-8BFE-F06EF8B737B6}" type="presParOf" srcId="{60397018-0FD9-4034-99A4-5F83D4BC6C0D}" destId="{1ED89CE8-C081-4BE1-BCEB-3740346FC7A7}" srcOrd="3" destOrd="0" presId="urn:microsoft.com/office/officeart/2008/layout/VerticalCurvedList"/>
    <dgm:cxn modelId="{F69E8D47-D3D1-4C91-88C3-47781447C6A4}" type="presParOf" srcId="{60397018-0FD9-4034-99A4-5F83D4BC6C0D}" destId="{0CB4F573-DFF2-40CC-8CE0-DC8BAA616CC5}" srcOrd="4" destOrd="0" presId="urn:microsoft.com/office/officeart/2008/layout/VerticalCurvedList"/>
    <dgm:cxn modelId="{2D15530B-54B6-4748-95B8-1FD6777B88AC}" type="presParOf" srcId="{0CB4F573-DFF2-40CC-8CE0-DC8BAA616CC5}" destId="{455C4980-61D3-4D63-B048-9B74945711C8}" srcOrd="0" destOrd="0" presId="urn:microsoft.com/office/officeart/2008/layout/VerticalCurvedList"/>
    <dgm:cxn modelId="{264ED0F4-547E-442D-B1B1-EAF6C06A61DC}" type="presParOf" srcId="{60397018-0FD9-4034-99A4-5F83D4BC6C0D}" destId="{BAB7EB2B-45DF-4842-9FEE-108D04436DCC}" srcOrd="5" destOrd="0" presId="urn:microsoft.com/office/officeart/2008/layout/VerticalCurvedList"/>
    <dgm:cxn modelId="{05735D17-7E0E-4ED8-92AE-DC1BBB8FC60B}" type="presParOf" srcId="{60397018-0FD9-4034-99A4-5F83D4BC6C0D}" destId="{4D91D159-5F2C-45AF-A3B5-45F8C2557019}" srcOrd="6" destOrd="0" presId="urn:microsoft.com/office/officeart/2008/layout/VerticalCurvedList"/>
    <dgm:cxn modelId="{757DCFF5-B91C-4DED-A33A-810E26C65555}" type="presParOf" srcId="{4D91D159-5F2C-45AF-A3B5-45F8C2557019}" destId="{6750A327-0616-4179-A45C-DD95242B5A0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400" dirty="0" smtClean="0"/>
            <a:t>přiřazení jedinců do jednotlivých skupin (např. kontrolní, s ošetřením)</a:t>
          </a:r>
          <a:endParaRPr lang="cs-CZ" sz="2400" b="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400" dirty="0" smtClean="0"/>
            <a:t>vyvolání plánované změny podmínek</a:t>
          </a:r>
          <a:endParaRPr lang="cs-CZ" sz="2400" b="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400" dirty="0" smtClean="0"/>
            <a:t>měření malého počtu definovaných proměnných</a:t>
          </a:r>
          <a:endParaRPr lang="cs-CZ" sz="2400" b="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400" dirty="0" smtClean="0"/>
            <a:t>výběr jedinců ze známé populace</a:t>
          </a:r>
          <a:endParaRPr lang="cs-CZ" sz="2400" b="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4F6E913B-1E78-4A2F-A418-3AFEA6D52494}">
      <dgm:prSet/>
      <dgm:spPr/>
      <dgm:t>
        <a:bodyPr/>
        <a:lstStyle/>
        <a:p>
          <a:r>
            <a:rPr lang="cs-CZ" smtClean="0"/>
            <a:t>kontrola ostatních proměnných</a:t>
          </a:r>
          <a:endParaRPr lang="cs-CZ"/>
        </a:p>
      </dgm:t>
    </dgm:pt>
    <dgm:pt modelId="{5B03E2D2-F3EE-4766-A24B-CB7BAD88D4EC}" type="parTrans" cxnId="{0B436EAF-A096-4F9F-BFE5-F9869E0E5497}">
      <dgm:prSet/>
      <dgm:spPr/>
      <dgm:t>
        <a:bodyPr/>
        <a:lstStyle/>
        <a:p>
          <a:endParaRPr lang="cs-CZ"/>
        </a:p>
      </dgm:t>
    </dgm:pt>
    <dgm:pt modelId="{17E63CBB-D378-4DAB-B2D2-5343190A824C}" type="sibTrans" cxnId="{0B436EAF-A096-4F9F-BFE5-F9869E0E5497}">
      <dgm:prSet/>
      <dgm:spPr/>
      <dgm:t>
        <a:bodyPr/>
        <a:lstStyle/>
        <a:p>
          <a:endParaRPr lang="cs-CZ"/>
        </a:p>
      </dgm:t>
    </dgm:pt>
    <dgm:pt modelId="{62D8B2EF-6823-49A7-AC5C-E29C31516274}">
      <dgm:prSet/>
      <dgm:spPr/>
      <dgm:t>
        <a:bodyPr/>
        <a:lstStyle/>
        <a:p>
          <a:r>
            <a:rPr lang="cs-CZ" smtClean="0"/>
            <a:t>popis chování proměnných, obvykle se testuje nějaká hypotéza</a:t>
          </a:r>
          <a:endParaRPr lang="cs-CZ"/>
        </a:p>
      </dgm:t>
    </dgm:pt>
    <dgm:pt modelId="{6C7757A0-92B3-4AC3-81D5-472FF40CECE3}" type="parTrans" cxnId="{7BC7F8C8-946F-4745-A0D6-C2EB71A35421}">
      <dgm:prSet/>
      <dgm:spPr/>
      <dgm:t>
        <a:bodyPr/>
        <a:lstStyle/>
        <a:p>
          <a:endParaRPr lang="cs-CZ"/>
        </a:p>
      </dgm:t>
    </dgm:pt>
    <dgm:pt modelId="{B2F1ABDA-F070-4AE3-99AA-003DF0BAB99A}" type="sibTrans" cxnId="{7BC7F8C8-946F-4745-A0D6-C2EB71A35421}">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6"/>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6"/>
      <dgm:spPr/>
    </dgm:pt>
    <dgm:pt modelId="{2637BFF3-5680-4368-8F93-A601D3D6DB23}" type="pres">
      <dgm:prSet presAssocID="{E09A6E14-C4E5-4236-B5AF-26666C6AC8D4}" presName="dstNode" presStyleLbl="node1" presStyleIdx="0" presStyleCnt="6"/>
      <dgm:spPr/>
    </dgm:pt>
    <dgm:pt modelId="{A84D7731-23D7-4C0F-AD9C-106FAA52847B}" type="pres">
      <dgm:prSet presAssocID="{3C7613B8-CDD0-4E53-91D0-9F5C46E2D5E4}" presName="text_1" presStyleLbl="node1" presStyleIdx="0" presStyleCnt="6"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6"/>
      <dgm:spPr/>
    </dgm:pt>
    <dgm:pt modelId="{1ED89CE8-C081-4BE1-BCEB-3740346FC7A7}" type="pres">
      <dgm:prSet presAssocID="{0FB969B3-CEBF-42FC-97ED-D6E6F1C4A0F6}" presName="text_2" presStyleLbl="node1" presStyleIdx="1" presStyleCnt="6" custScaleY="123280">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6"/>
      <dgm:spPr/>
    </dgm:pt>
    <dgm:pt modelId="{BAB7EB2B-45DF-4842-9FEE-108D04436DCC}" type="pres">
      <dgm:prSet presAssocID="{F7C5BEE4-045C-4E1A-8097-53A996DB0D7D}" presName="text_3" presStyleLbl="node1" presStyleIdx="2" presStyleCnt="6"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6"/>
      <dgm:spPr/>
    </dgm:pt>
    <dgm:pt modelId="{7C7EDA0C-3115-49D7-A521-BFCFD73DCF22}" type="pres">
      <dgm:prSet presAssocID="{EBEAAD0D-DE85-4270-9B6D-5B19C7156B9D}" presName="text_4" presStyleLbl="node1" presStyleIdx="3" presStyleCnt="6"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6"/>
      <dgm:spPr/>
    </dgm:pt>
    <dgm:pt modelId="{DCD315B5-69CB-4027-B2F4-D1BC7608B693}" type="pres">
      <dgm:prSet presAssocID="{4F6E913B-1E78-4A2F-A418-3AFEA6D52494}" presName="text_5" presStyleLbl="node1" presStyleIdx="4" presStyleCnt="6">
        <dgm:presLayoutVars>
          <dgm:bulletEnabled val="1"/>
        </dgm:presLayoutVars>
      </dgm:prSet>
      <dgm:spPr/>
    </dgm:pt>
    <dgm:pt modelId="{8466EC14-0719-4B68-848F-6526D2E2EC93}" type="pres">
      <dgm:prSet presAssocID="{4F6E913B-1E78-4A2F-A418-3AFEA6D52494}" presName="accent_5" presStyleCnt="0"/>
      <dgm:spPr/>
    </dgm:pt>
    <dgm:pt modelId="{C8FF4E2A-75F2-4666-AFAC-73271534EF0D}" type="pres">
      <dgm:prSet presAssocID="{4F6E913B-1E78-4A2F-A418-3AFEA6D52494}" presName="accentRepeatNode" presStyleLbl="solidFgAcc1" presStyleIdx="4" presStyleCnt="6"/>
      <dgm:spPr/>
    </dgm:pt>
    <dgm:pt modelId="{35347109-AC5F-4E88-9E38-FA2B8E0C7214}" type="pres">
      <dgm:prSet presAssocID="{62D8B2EF-6823-49A7-AC5C-E29C31516274}" presName="text_6" presStyleLbl="node1" presStyleIdx="5" presStyleCnt="6">
        <dgm:presLayoutVars>
          <dgm:bulletEnabled val="1"/>
        </dgm:presLayoutVars>
      </dgm:prSet>
      <dgm:spPr/>
    </dgm:pt>
    <dgm:pt modelId="{B2BD4B49-6BB5-4938-B99F-8A83B961815B}" type="pres">
      <dgm:prSet presAssocID="{62D8B2EF-6823-49A7-AC5C-E29C31516274}" presName="accent_6" presStyleCnt="0"/>
      <dgm:spPr/>
    </dgm:pt>
    <dgm:pt modelId="{F4CF06D0-D59A-42B5-A04C-9393197FCCE2}" type="pres">
      <dgm:prSet presAssocID="{62D8B2EF-6823-49A7-AC5C-E29C31516274}" presName="accentRepeatNode" presStyleLbl="solidFgAcc1" presStyleIdx="5" presStyleCnt="6"/>
      <dgm:spPr/>
    </dgm:pt>
  </dgm:ptLst>
  <dgm:cxnLst>
    <dgm:cxn modelId="{0C49C71D-4D89-41AE-97FD-2B03A2FD557F}" type="presOf" srcId="{E09A6E14-C4E5-4236-B5AF-26666C6AC8D4}" destId="{99722F3B-DBAA-405B-8DFF-A48DF77D6090}" srcOrd="0" destOrd="0" presId="urn:microsoft.com/office/officeart/2008/layout/VerticalCurvedList"/>
    <dgm:cxn modelId="{F8BDA093-F485-4792-893A-A44FA83F4CAB}" type="presOf" srcId="{F7C5BEE4-045C-4E1A-8097-53A996DB0D7D}" destId="{BAB7EB2B-45DF-4842-9FEE-108D04436DCC}" srcOrd="0" destOrd="0" presId="urn:microsoft.com/office/officeart/2008/layout/VerticalCurvedList"/>
    <dgm:cxn modelId="{96E482E2-0C35-49C2-A2EF-021B7684D854}" type="presOf" srcId="{C7969F1A-7EC9-4BA3-8350-35A0DD7FAB96}" destId="{965747B9-2C60-45A1-8406-AA15EFA634AA}"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9C81CF79-CA46-4C89-A042-ED50DB4F040A}" type="presOf" srcId="{EBEAAD0D-DE85-4270-9B6D-5B19C7156B9D}" destId="{7C7EDA0C-3115-49D7-A521-BFCFD73DCF22}" srcOrd="0" destOrd="0" presId="urn:microsoft.com/office/officeart/2008/layout/VerticalCurvedList"/>
    <dgm:cxn modelId="{E7E8C4C1-772A-4C27-8FB2-CF486A6E8C0B}" type="presOf" srcId="{3C7613B8-CDD0-4E53-91D0-9F5C46E2D5E4}" destId="{A84D7731-23D7-4C0F-AD9C-106FAA52847B}" srcOrd="0" destOrd="0" presId="urn:microsoft.com/office/officeart/2008/layout/VerticalCurvedList"/>
    <dgm:cxn modelId="{37C8DABB-8D26-4B21-BF2B-5A67FEFE177D}" srcId="{E09A6E14-C4E5-4236-B5AF-26666C6AC8D4}" destId="{3C7613B8-CDD0-4E53-91D0-9F5C46E2D5E4}" srcOrd="0" destOrd="0" parTransId="{A69514DC-1492-4E96-81A0-5BAF617AD9BE}" sibTransId="{C7969F1A-7EC9-4BA3-8350-35A0DD7FAB96}"/>
    <dgm:cxn modelId="{4E17B14D-5373-4CA2-8C19-EE9F53C4C735}" type="presOf" srcId="{0FB969B3-CEBF-42FC-97ED-D6E6F1C4A0F6}" destId="{1ED89CE8-C081-4BE1-BCEB-3740346FC7A7}"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417BC049-F87A-4A5A-8A44-C206EA1B3F2F}" type="presOf" srcId="{4F6E913B-1E78-4A2F-A418-3AFEA6D52494}" destId="{DCD315B5-69CB-4027-B2F4-D1BC7608B693}" srcOrd="0" destOrd="0" presId="urn:microsoft.com/office/officeart/2008/layout/VerticalCurvedList"/>
    <dgm:cxn modelId="{0B436EAF-A096-4F9F-BFE5-F9869E0E5497}" srcId="{E09A6E14-C4E5-4236-B5AF-26666C6AC8D4}" destId="{4F6E913B-1E78-4A2F-A418-3AFEA6D52494}" srcOrd="4" destOrd="0" parTransId="{5B03E2D2-F3EE-4766-A24B-CB7BAD88D4EC}" sibTransId="{17E63CBB-D378-4DAB-B2D2-5343190A824C}"/>
    <dgm:cxn modelId="{612E054F-FFEF-46A4-84D0-6E15BF55CCB7}" srcId="{E09A6E14-C4E5-4236-B5AF-26666C6AC8D4}" destId="{0FB969B3-CEBF-42FC-97ED-D6E6F1C4A0F6}" srcOrd="1" destOrd="0" parTransId="{485BDC1A-F46D-4329-9FAE-1EAB851018B6}" sibTransId="{0545E12A-35A7-41A6-AF39-63AEA325E96A}"/>
    <dgm:cxn modelId="{299912D7-FFF6-4FDF-9883-9DCBDF0C48B8}" type="presOf" srcId="{62D8B2EF-6823-49A7-AC5C-E29C31516274}" destId="{35347109-AC5F-4E88-9E38-FA2B8E0C7214}" srcOrd="0" destOrd="0" presId="urn:microsoft.com/office/officeart/2008/layout/VerticalCurvedList"/>
    <dgm:cxn modelId="{7BC7F8C8-946F-4745-A0D6-C2EB71A35421}" srcId="{E09A6E14-C4E5-4236-B5AF-26666C6AC8D4}" destId="{62D8B2EF-6823-49A7-AC5C-E29C31516274}" srcOrd="5" destOrd="0" parTransId="{6C7757A0-92B3-4AC3-81D5-472FF40CECE3}" sibTransId="{B2F1ABDA-F070-4AE3-99AA-003DF0BAB99A}"/>
    <dgm:cxn modelId="{35FE4C8E-4819-43D5-96A6-12E85E8A3C09}" type="presParOf" srcId="{99722F3B-DBAA-405B-8DFF-A48DF77D6090}" destId="{60397018-0FD9-4034-99A4-5F83D4BC6C0D}" srcOrd="0" destOrd="0" presId="urn:microsoft.com/office/officeart/2008/layout/VerticalCurvedList"/>
    <dgm:cxn modelId="{D70A2533-661D-49AC-9219-0C70CA5E6D29}" type="presParOf" srcId="{60397018-0FD9-4034-99A4-5F83D4BC6C0D}" destId="{77CD493D-E367-420A-BEFD-BB4840D11366}" srcOrd="0" destOrd="0" presId="urn:microsoft.com/office/officeart/2008/layout/VerticalCurvedList"/>
    <dgm:cxn modelId="{F1CC98F2-E5E2-475C-97A0-680C4605CC99}" type="presParOf" srcId="{77CD493D-E367-420A-BEFD-BB4840D11366}" destId="{40CF3137-D4B9-4118-9611-CBDEE40F51AA}" srcOrd="0" destOrd="0" presId="urn:microsoft.com/office/officeart/2008/layout/VerticalCurvedList"/>
    <dgm:cxn modelId="{946EF1A5-A53C-40A9-81BC-9BCB94BC1D7E}" type="presParOf" srcId="{77CD493D-E367-420A-BEFD-BB4840D11366}" destId="{965747B9-2C60-45A1-8406-AA15EFA634AA}" srcOrd="1" destOrd="0" presId="urn:microsoft.com/office/officeart/2008/layout/VerticalCurvedList"/>
    <dgm:cxn modelId="{6298ECCB-0E03-418B-AC3D-5F6AEE873BCB}" type="presParOf" srcId="{77CD493D-E367-420A-BEFD-BB4840D11366}" destId="{0C7CE1CD-0738-4D92-A343-7B81554B2FE3}" srcOrd="2" destOrd="0" presId="urn:microsoft.com/office/officeart/2008/layout/VerticalCurvedList"/>
    <dgm:cxn modelId="{E5F17A35-CC4A-4353-B75D-0124E193CDC9}" type="presParOf" srcId="{77CD493D-E367-420A-BEFD-BB4840D11366}" destId="{2637BFF3-5680-4368-8F93-A601D3D6DB23}" srcOrd="3" destOrd="0" presId="urn:microsoft.com/office/officeart/2008/layout/VerticalCurvedList"/>
    <dgm:cxn modelId="{4EB76C41-AC50-4BDD-9527-0232E2E8C9FF}" type="presParOf" srcId="{60397018-0FD9-4034-99A4-5F83D4BC6C0D}" destId="{A84D7731-23D7-4C0F-AD9C-106FAA52847B}" srcOrd="1" destOrd="0" presId="urn:microsoft.com/office/officeart/2008/layout/VerticalCurvedList"/>
    <dgm:cxn modelId="{EEACB359-1941-42D9-B775-043E55B87E3A}" type="presParOf" srcId="{60397018-0FD9-4034-99A4-5F83D4BC6C0D}" destId="{A8282558-0B38-4951-AFAE-8D72217CB394}" srcOrd="2" destOrd="0" presId="urn:microsoft.com/office/officeart/2008/layout/VerticalCurvedList"/>
    <dgm:cxn modelId="{6234773D-9DC4-4C13-9542-61A50E2926FA}" type="presParOf" srcId="{A8282558-0B38-4951-AFAE-8D72217CB394}" destId="{85314B6A-93DA-4575-AB81-80D9CB4C003B}" srcOrd="0" destOrd="0" presId="urn:microsoft.com/office/officeart/2008/layout/VerticalCurvedList"/>
    <dgm:cxn modelId="{484491D9-486C-4E15-9DFE-3AF3C317DA5F}" type="presParOf" srcId="{60397018-0FD9-4034-99A4-5F83D4BC6C0D}" destId="{1ED89CE8-C081-4BE1-BCEB-3740346FC7A7}" srcOrd="3" destOrd="0" presId="urn:microsoft.com/office/officeart/2008/layout/VerticalCurvedList"/>
    <dgm:cxn modelId="{EBA97F0D-3311-4C5E-A1DF-A31DEADFF94C}" type="presParOf" srcId="{60397018-0FD9-4034-99A4-5F83D4BC6C0D}" destId="{0CB4F573-DFF2-40CC-8CE0-DC8BAA616CC5}" srcOrd="4" destOrd="0" presId="urn:microsoft.com/office/officeart/2008/layout/VerticalCurvedList"/>
    <dgm:cxn modelId="{CA950A78-92EC-4F58-A69E-7FE889DBD257}" type="presParOf" srcId="{0CB4F573-DFF2-40CC-8CE0-DC8BAA616CC5}" destId="{455C4980-61D3-4D63-B048-9B74945711C8}" srcOrd="0" destOrd="0" presId="urn:microsoft.com/office/officeart/2008/layout/VerticalCurvedList"/>
    <dgm:cxn modelId="{F3DA59F7-075F-4FFB-8467-3F3FA0B14329}" type="presParOf" srcId="{60397018-0FD9-4034-99A4-5F83D4BC6C0D}" destId="{BAB7EB2B-45DF-4842-9FEE-108D04436DCC}" srcOrd="5" destOrd="0" presId="urn:microsoft.com/office/officeart/2008/layout/VerticalCurvedList"/>
    <dgm:cxn modelId="{0D9EE747-D9EF-4C04-9CF0-03DFD9CB8261}" type="presParOf" srcId="{60397018-0FD9-4034-99A4-5F83D4BC6C0D}" destId="{4D91D159-5F2C-45AF-A3B5-45F8C2557019}" srcOrd="6" destOrd="0" presId="urn:microsoft.com/office/officeart/2008/layout/VerticalCurvedList"/>
    <dgm:cxn modelId="{36CA3D35-91C1-4913-B5BD-E7E406F89C80}" type="presParOf" srcId="{4D91D159-5F2C-45AF-A3B5-45F8C2557019}" destId="{6750A327-0616-4179-A45C-DD95242B5A06}" srcOrd="0" destOrd="0" presId="urn:microsoft.com/office/officeart/2008/layout/VerticalCurvedList"/>
    <dgm:cxn modelId="{429EE4C5-2617-4EE8-B82E-B65AB4D41427}" type="presParOf" srcId="{60397018-0FD9-4034-99A4-5F83D4BC6C0D}" destId="{7C7EDA0C-3115-49D7-A521-BFCFD73DCF22}" srcOrd="7" destOrd="0" presId="urn:microsoft.com/office/officeart/2008/layout/VerticalCurvedList"/>
    <dgm:cxn modelId="{293967F4-772E-4C50-819C-43942E61CD5B}" type="presParOf" srcId="{60397018-0FD9-4034-99A4-5F83D4BC6C0D}" destId="{91000135-B520-4FD3-A722-D0A4D39C0C7B}" srcOrd="8" destOrd="0" presId="urn:microsoft.com/office/officeart/2008/layout/VerticalCurvedList"/>
    <dgm:cxn modelId="{6573B943-6013-4BC3-A4D3-804D1C6D7D0F}" type="presParOf" srcId="{91000135-B520-4FD3-A722-D0A4D39C0C7B}" destId="{E6E972A4-86F3-4BBA-9D8F-72D892B34C6D}" srcOrd="0" destOrd="0" presId="urn:microsoft.com/office/officeart/2008/layout/VerticalCurvedList"/>
    <dgm:cxn modelId="{1D8BD13C-E8BA-4169-B1F7-67B054638315}" type="presParOf" srcId="{60397018-0FD9-4034-99A4-5F83D4BC6C0D}" destId="{DCD315B5-69CB-4027-B2F4-D1BC7608B693}" srcOrd="9" destOrd="0" presId="urn:microsoft.com/office/officeart/2008/layout/VerticalCurvedList"/>
    <dgm:cxn modelId="{8F8AACE2-02E1-4EE8-85E6-FAA03861592E}" type="presParOf" srcId="{60397018-0FD9-4034-99A4-5F83D4BC6C0D}" destId="{8466EC14-0719-4B68-848F-6526D2E2EC93}" srcOrd="10" destOrd="0" presId="urn:microsoft.com/office/officeart/2008/layout/VerticalCurvedList"/>
    <dgm:cxn modelId="{4273579C-E285-4104-934E-3918BE020F20}" type="presParOf" srcId="{8466EC14-0719-4B68-848F-6526D2E2EC93}" destId="{C8FF4E2A-75F2-4666-AFAC-73271534EF0D}" srcOrd="0" destOrd="0" presId="urn:microsoft.com/office/officeart/2008/layout/VerticalCurvedList"/>
    <dgm:cxn modelId="{09E1D45E-D517-49D8-BBE1-AEEB4F15A955}" type="presParOf" srcId="{60397018-0FD9-4034-99A4-5F83D4BC6C0D}" destId="{35347109-AC5F-4E88-9E38-FA2B8E0C7214}" srcOrd="11" destOrd="0" presId="urn:microsoft.com/office/officeart/2008/layout/VerticalCurvedList"/>
    <dgm:cxn modelId="{31A662F0-3142-4AAC-90C8-5818AB1D0B6A}" type="presParOf" srcId="{60397018-0FD9-4034-99A4-5F83D4BC6C0D}" destId="{B2BD4B49-6BB5-4938-B99F-8A83B961815B}" srcOrd="12" destOrd="0" presId="urn:microsoft.com/office/officeart/2008/layout/VerticalCurvedList"/>
    <dgm:cxn modelId="{F0462DF3-FDE4-4F3C-B68D-5FB1C71B69A8}" type="presParOf" srcId="{B2BD4B49-6BB5-4938-B99F-8A83B961815B}" destId="{F4CF06D0-D59A-42B5-A04C-9393197FCCE2}"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400" dirty="0" smtClean="0"/>
            <a:t>měření několika proměnných (můžeme rozlišit cílové, ovlivňující a </a:t>
          </a:r>
          <a:r>
            <a:rPr lang="cs-CZ" sz="2400" dirty="0" err="1" smtClean="0"/>
            <a:t>kovarianční</a:t>
          </a:r>
          <a:r>
            <a:rPr lang="cs-CZ" sz="2400" dirty="0" smtClean="0"/>
            <a:t>)</a:t>
          </a:r>
          <a:endParaRPr lang="cs-CZ" sz="2400" b="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400" dirty="0" smtClean="0"/>
            <a:t>popis chování proměnných a testování hypotéz</a:t>
          </a:r>
          <a:endParaRPr lang="cs-CZ" sz="2400" b="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400" dirty="0" smtClean="0"/>
            <a:t>hypotézy se týkají rozdílností statistických charakteristik rozdělení jednotlivých proměnných mezi skupinami nebo závislostí vybraných proměnných mezi sebou</a:t>
          </a:r>
          <a:endParaRPr lang="cs-CZ" sz="2400" b="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400" dirty="0" smtClean="0"/>
            <a:t>  výběr vzorků jedinců z několika známých populací</a:t>
          </a:r>
          <a:endParaRPr lang="cs-CZ" sz="2400" b="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4"/>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4"/>
      <dgm:spPr/>
    </dgm:pt>
    <dgm:pt modelId="{2637BFF3-5680-4368-8F93-A601D3D6DB23}" type="pres">
      <dgm:prSet presAssocID="{E09A6E14-C4E5-4236-B5AF-26666C6AC8D4}" presName="dstNode" presStyleLbl="node1" presStyleIdx="0" presStyleCnt="4"/>
      <dgm:spPr/>
    </dgm:pt>
    <dgm:pt modelId="{A84D7731-23D7-4C0F-AD9C-106FAA52847B}" type="pres">
      <dgm:prSet presAssocID="{3C7613B8-CDD0-4E53-91D0-9F5C46E2D5E4}" presName="text_1" presStyleLbl="node1" presStyleIdx="0" presStyleCnt="4" custScaleX="102417" custScaleY="149563" custLinFactNeighborX="-147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4"/>
      <dgm:spPr/>
    </dgm:pt>
    <dgm:pt modelId="{1ED89CE8-C081-4BE1-BCEB-3740346FC7A7}" type="pres">
      <dgm:prSet presAssocID="{0FB969B3-CEBF-42FC-97ED-D6E6F1C4A0F6}" presName="text_2" presStyleLbl="node1" presStyleIdx="1" presStyleCnt="4" custScaleY="148065" custLinFactNeighborX="2" custLinFactNeighborY="-4415">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4"/>
      <dgm:spPr/>
    </dgm:pt>
    <dgm:pt modelId="{BAB7EB2B-45DF-4842-9FEE-108D04436DCC}" type="pres">
      <dgm:prSet presAssocID="{F7C5BEE4-045C-4E1A-8097-53A996DB0D7D}" presName="text_3" presStyleLbl="node1" presStyleIdx="2" presStyleCnt="4" custScaleY="165812">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4"/>
      <dgm:spPr/>
    </dgm:pt>
    <dgm:pt modelId="{7C7EDA0C-3115-49D7-A521-BFCFD73DCF22}" type="pres">
      <dgm:prSet presAssocID="{EBEAAD0D-DE85-4270-9B6D-5B19C7156B9D}" presName="text_4" presStyleLbl="node1" presStyleIdx="3" presStyleCnt="4" custScaleY="163430">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4"/>
      <dgm:spPr/>
    </dgm:pt>
  </dgm:ptLst>
  <dgm:cxnLst>
    <dgm:cxn modelId="{37C8DABB-8D26-4B21-BF2B-5A67FEFE177D}" srcId="{E09A6E14-C4E5-4236-B5AF-26666C6AC8D4}" destId="{3C7613B8-CDD0-4E53-91D0-9F5C46E2D5E4}" srcOrd="0" destOrd="0" parTransId="{A69514DC-1492-4E96-81A0-5BAF617AD9BE}" sibTransId="{C7969F1A-7EC9-4BA3-8350-35A0DD7FAB96}"/>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C7E1E4D5-D96F-4FA3-AFAF-4236A42B9A29}" type="presOf" srcId="{0FB969B3-CEBF-42FC-97ED-D6E6F1C4A0F6}" destId="{1ED89CE8-C081-4BE1-BCEB-3740346FC7A7}" srcOrd="0" destOrd="0" presId="urn:microsoft.com/office/officeart/2008/layout/VerticalCurvedList"/>
    <dgm:cxn modelId="{2AAE2164-95EF-4F24-9322-C71D9C7D3788}" srcId="{E09A6E14-C4E5-4236-B5AF-26666C6AC8D4}" destId="{F7C5BEE4-045C-4E1A-8097-53A996DB0D7D}" srcOrd="2" destOrd="0" parTransId="{74340002-0783-456B-B7A6-7875C24E2B7C}" sibTransId="{57858FC6-2F90-43AB-9A26-386055CAE453}"/>
    <dgm:cxn modelId="{F4880038-EAFE-491A-86CD-C2495CB5ADC9}" type="presOf" srcId="{F7C5BEE4-045C-4E1A-8097-53A996DB0D7D}" destId="{BAB7EB2B-45DF-4842-9FEE-108D04436DCC}" srcOrd="0" destOrd="0" presId="urn:microsoft.com/office/officeart/2008/layout/VerticalCurvedList"/>
    <dgm:cxn modelId="{787ECF73-A089-48D7-B7BB-93AAA5C18DF8}" type="presOf" srcId="{EBEAAD0D-DE85-4270-9B6D-5B19C7156B9D}" destId="{7C7EDA0C-3115-49D7-A521-BFCFD73DCF22}" srcOrd="0" destOrd="0" presId="urn:microsoft.com/office/officeart/2008/layout/VerticalCurvedList"/>
    <dgm:cxn modelId="{F6A129A3-B1FF-4380-A47C-B213A6437414}" type="presOf" srcId="{E09A6E14-C4E5-4236-B5AF-26666C6AC8D4}" destId="{99722F3B-DBAA-405B-8DFF-A48DF77D6090}" srcOrd="0" destOrd="0" presId="urn:microsoft.com/office/officeart/2008/layout/VerticalCurvedList"/>
    <dgm:cxn modelId="{6261EF92-18B3-4B44-8BA3-239292FE5101}" type="presOf" srcId="{C7969F1A-7EC9-4BA3-8350-35A0DD7FAB96}" destId="{965747B9-2C60-45A1-8406-AA15EFA634AA}" srcOrd="0" destOrd="0" presId="urn:microsoft.com/office/officeart/2008/layout/VerticalCurvedList"/>
    <dgm:cxn modelId="{A3B7E153-DC64-44CE-BBF5-350421F50A0B}" type="presOf" srcId="{3C7613B8-CDD0-4E53-91D0-9F5C46E2D5E4}" destId="{A84D7731-23D7-4C0F-AD9C-106FAA52847B}" srcOrd="0" destOrd="0" presId="urn:microsoft.com/office/officeart/2008/layout/VerticalCurvedList"/>
    <dgm:cxn modelId="{8703336E-7A90-4FA9-990C-E7FEDA4E1452}" type="presParOf" srcId="{99722F3B-DBAA-405B-8DFF-A48DF77D6090}" destId="{60397018-0FD9-4034-99A4-5F83D4BC6C0D}" srcOrd="0" destOrd="0" presId="urn:microsoft.com/office/officeart/2008/layout/VerticalCurvedList"/>
    <dgm:cxn modelId="{CF0B6F1F-6B58-4356-B1AC-460495039523}" type="presParOf" srcId="{60397018-0FD9-4034-99A4-5F83D4BC6C0D}" destId="{77CD493D-E367-420A-BEFD-BB4840D11366}" srcOrd="0" destOrd="0" presId="urn:microsoft.com/office/officeart/2008/layout/VerticalCurvedList"/>
    <dgm:cxn modelId="{4998F4B7-712F-45AD-9443-B8A5D427255C}" type="presParOf" srcId="{77CD493D-E367-420A-BEFD-BB4840D11366}" destId="{40CF3137-D4B9-4118-9611-CBDEE40F51AA}" srcOrd="0" destOrd="0" presId="urn:microsoft.com/office/officeart/2008/layout/VerticalCurvedList"/>
    <dgm:cxn modelId="{5C340EB8-DB57-42D7-94D6-82588A5B9131}" type="presParOf" srcId="{77CD493D-E367-420A-BEFD-BB4840D11366}" destId="{965747B9-2C60-45A1-8406-AA15EFA634AA}" srcOrd="1" destOrd="0" presId="urn:microsoft.com/office/officeart/2008/layout/VerticalCurvedList"/>
    <dgm:cxn modelId="{2CE926B8-5CB2-4DDE-99E0-D40980E91574}" type="presParOf" srcId="{77CD493D-E367-420A-BEFD-BB4840D11366}" destId="{0C7CE1CD-0738-4D92-A343-7B81554B2FE3}" srcOrd="2" destOrd="0" presId="urn:microsoft.com/office/officeart/2008/layout/VerticalCurvedList"/>
    <dgm:cxn modelId="{0F9C9D4D-98CD-4D8B-A55D-9C0F0FE99B0A}" type="presParOf" srcId="{77CD493D-E367-420A-BEFD-BB4840D11366}" destId="{2637BFF3-5680-4368-8F93-A601D3D6DB23}" srcOrd="3" destOrd="0" presId="urn:microsoft.com/office/officeart/2008/layout/VerticalCurvedList"/>
    <dgm:cxn modelId="{8C1B5004-FFE3-4CDB-A589-0AAD4069386A}" type="presParOf" srcId="{60397018-0FD9-4034-99A4-5F83D4BC6C0D}" destId="{A84D7731-23D7-4C0F-AD9C-106FAA52847B}" srcOrd="1" destOrd="0" presId="urn:microsoft.com/office/officeart/2008/layout/VerticalCurvedList"/>
    <dgm:cxn modelId="{405690B7-FDF0-4B9E-9F88-13AA1F80EDDD}" type="presParOf" srcId="{60397018-0FD9-4034-99A4-5F83D4BC6C0D}" destId="{A8282558-0B38-4951-AFAE-8D72217CB394}" srcOrd="2" destOrd="0" presId="urn:microsoft.com/office/officeart/2008/layout/VerticalCurvedList"/>
    <dgm:cxn modelId="{BF129157-02DD-4A18-BF12-F436F02C8E56}" type="presParOf" srcId="{A8282558-0B38-4951-AFAE-8D72217CB394}" destId="{85314B6A-93DA-4575-AB81-80D9CB4C003B}" srcOrd="0" destOrd="0" presId="urn:microsoft.com/office/officeart/2008/layout/VerticalCurvedList"/>
    <dgm:cxn modelId="{6032752C-2403-44EA-946E-B97AD795FF74}" type="presParOf" srcId="{60397018-0FD9-4034-99A4-5F83D4BC6C0D}" destId="{1ED89CE8-C081-4BE1-BCEB-3740346FC7A7}" srcOrd="3" destOrd="0" presId="urn:microsoft.com/office/officeart/2008/layout/VerticalCurvedList"/>
    <dgm:cxn modelId="{E5C7C7E8-2EBC-4750-B2C6-E3BE43F77E35}" type="presParOf" srcId="{60397018-0FD9-4034-99A4-5F83D4BC6C0D}" destId="{0CB4F573-DFF2-40CC-8CE0-DC8BAA616CC5}" srcOrd="4" destOrd="0" presId="urn:microsoft.com/office/officeart/2008/layout/VerticalCurvedList"/>
    <dgm:cxn modelId="{B36DE2A2-4837-4146-8148-E8C0E045055B}" type="presParOf" srcId="{0CB4F573-DFF2-40CC-8CE0-DC8BAA616CC5}" destId="{455C4980-61D3-4D63-B048-9B74945711C8}" srcOrd="0" destOrd="0" presId="urn:microsoft.com/office/officeart/2008/layout/VerticalCurvedList"/>
    <dgm:cxn modelId="{E014AF07-3E9E-4874-AE98-46E35E37BA6B}" type="presParOf" srcId="{60397018-0FD9-4034-99A4-5F83D4BC6C0D}" destId="{BAB7EB2B-45DF-4842-9FEE-108D04436DCC}" srcOrd="5" destOrd="0" presId="urn:microsoft.com/office/officeart/2008/layout/VerticalCurvedList"/>
    <dgm:cxn modelId="{B889A7E5-EF0D-4BCC-9A61-E11B305A75F1}" type="presParOf" srcId="{60397018-0FD9-4034-99A4-5F83D4BC6C0D}" destId="{4D91D159-5F2C-45AF-A3B5-45F8C2557019}" srcOrd="6" destOrd="0" presId="urn:microsoft.com/office/officeart/2008/layout/VerticalCurvedList"/>
    <dgm:cxn modelId="{7B1641F3-D3FF-4E66-B0B3-72D7B0351A13}" type="presParOf" srcId="{4D91D159-5F2C-45AF-A3B5-45F8C2557019}" destId="{6750A327-0616-4179-A45C-DD95242B5A06}" srcOrd="0" destOrd="0" presId="urn:microsoft.com/office/officeart/2008/layout/VerticalCurvedList"/>
    <dgm:cxn modelId="{85FBC268-D98F-46AA-9C36-574A3FD11E23}" type="presParOf" srcId="{60397018-0FD9-4034-99A4-5F83D4BC6C0D}" destId="{7C7EDA0C-3115-49D7-A521-BFCFD73DCF22}" srcOrd="7" destOrd="0" presId="urn:microsoft.com/office/officeart/2008/layout/VerticalCurvedList"/>
    <dgm:cxn modelId="{D2B9A01E-1518-4209-8758-59D5D50043AA}" type="presParOf" srcId="{60397018-0FD9-4034-99A4-5F83D4BC6C0D}" destId="{91000135-B520-4FD3-A722-D0A4D39C0C7B}" srcOrd="8" destOrd="0" presId="urn:microsoft.com/office/officeart/2008/layout/VerticalCurvedList"/>
    <dgm:cxn modelId="{A5BF2157-0FEA-4FA1-9612-59570D4CA8B0}" type="presParOf" srcId="{91000135-B520-4FD3-A722-D0A4D39C0C7B}" destId="{E6E972A4-86F3-4BBA-9D8F-72D892B34C6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800" dirty="0" smtClean="0"/>
            <a:t>Etnografický výzkum</a:t>
          </a:r>
          <a:endParaRPr lang="cs-CZ" sz="280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800" dirty="0" smtClean="0"/>
            <a:t>Zakotvená teorie</a:t>
          </a:r>
          <a:endParaRPr lang="cs-CZ" sz="280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800" dirty="0" smtClean="0"/>
            <a:t>Fenomenologický výzkum</a:t>
          </a:r>
          <a:endParaRPr lang="cs-CZ" sz="280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800" dirty="0" smtClean="0"/>
            <a:t>Případová studie</a:t>
          </a:r>
          <a:endParaRPr lang="cs-CZ" sz="280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4"/>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4"/>
      <dgm:spPr/>
    </dgm:pt>
    <dgm:pt modelId="{2637BFF3-5680-4368-8F93-A601D3D6DB23}" type="pres">
      <dgm:prSet presAssocID="{E09A6E14-C4E5-4236-B5AF-26666C6AC8D4}" presName="dstNode" presStyleLbl="node1" presStyleIdx="0" presStyleCnt="4"/>
      <dgm:spPr/>
    </dgm:pt>
    <dgm:pt modelId="{A84D7731-23D7-4C0F-AD9C-106FAA52847B}" type="pres">
      <dgm:prSet presAssocID="{3C7613B8-CDD0-4E53-91D0-9F5C46E2D5E4}" presName="text_1" presStyleLbl="node1" presStyleIdx="0" presStyleCnt="4">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4"/>
      <dgm:spPr/>
    </dgm:pt>
    <dgm:pt modelId="{1ED89CE8-C081-4BE1-BCEB-3740346FC7A7}" type="pres">
      <dgm:prSet presAssocID="{0FB969B3-CEBF-42FC-97ED-D6E6F1C4A0F6}" presName="text_2" presStyleLbl="node1" presStyleIdx="1" presStyleCnt="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4"/>
      <dgm:spPr/>
    </dgm:pt>
    <dgm:pt modelId="{BAB7EB2B-45DF-4842-9FEE-108D04436DCC}" type="pres">
      <dgm:prSet presAssocID="{F7C5BEE4-045C-4E1A-8097-53A996DB0D7D}" presName="text_3" presStyleLbl="node1" presStyleIdx="2" presStyleCnt="4">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4"/>
      <dgm:spPr/>
    </dgm:pt>
    <dgm:pt modelId="{7C7EDA0C-3115-49D7-A521-BFCFD73DCF22}" type="pres">
      <dgm:prSet presAssocID="{EBEAAD0D-DE85-4270-9B6D-5B19C7156B9D}" presName="text_4" presStyleLbl="node1" presStyleIdx="3" presStyleCnt="4">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4"/>
      <dgm:spPr/>
    </dgm:pt>
  </dgm:ptLst>
  <dgm:cxnLst>
    <dgm:cxn modelId="{37C8DABB-8D26-4B21-BF2B-5A67FEFE177D}" srcId="{E09A6E14-C4E5-4236-B5AF-26666C6AC8D4}" destId="{3C7613B8-CDD0-4E53-91D0-9F5C46E2D5E4}" srcOrd="0" destOrd="0" parTransId="{A69514DC-1492-4E96-81A0-5BAF617AD9BE}" sibTransId="{C7969F1A-7EC9-4BA3-8350-35A0DD7FAB96}"/>
    <dgm:cxn modelId="{7CA58D73-7752-4F00-8614-0C91ABFB2CEF}" type="presOf" srcId="{C7969F1A-7EC9-4BA3-8350-35A0DD7FAB96}" destId="{965747B9-2C60-45A1-8406-AA15EFA634AA}"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2AAE2164-95EF-4F24-9322-C71D9C7D3788}" srcId="{E09A6E14-C4E5-4236-B5AF-26666C6AC8D4}" destId="{F7C5BEE4-045C-4E1A-8097-53A996DB0D7D}" srcOrd="2" destOrd="0" parTransId="{74340002-0783-456B-B7A6-7875C24E2B7C}" sibTransId="{57858FC6-2F90-43AB-9A26-386055CAE453}"/>
    <dgm:cxn modelId="{D1D5318B-8D5B-4606-B470-60F83A8100AA}" type="presOf" srcId="{F7C5BEE4-045C-4E1A-8097-53A996DB0D7D}" destId="{BAB7EB2B-45DF-4842-9FEE-108D04436DCC}" srcOrd="0" destOrd="0" presId="urn:microsoft.com/office/officeart/2008/layout/VerticalCurvedList"/>
    <dgm:cxn modelId="{9127BB32-BD23-48F4-9A89-AC76885EEAB3}" type="presOf" srcId="{EBEAAD0D-DE85-4270-9B6D-5B19C7156B9D}" destId="{7C7EDA0C-3115-49D7-A521-BFCFD73DCF22}" srcOrd="0" destOrd="0" presId="urn:microsoft.com/office/officeart/2008/layout/VerticalCurvedList"/>
    <dgm:cxn modelId="{2DDF4446-5E4F-4622-BF0C-9F6C395BCD38}" type="presOf" srcId="{E09A6E14-C4E5-4236-B5AF-26666C6AC8D4}" destId="{99722F3B-DBAA-405B-8DFF-A48DF77D6090}" srcOrd="0" destOrd="0" presId="urn:microsoft.com/office/officeart/2008/layout/VerticalCurvedList"/>
    <dgm:cxn modelId="{5B528218-45E6-41EE-AC04-883E7198D08B}" type="presOf" srcId="{0FB969B3-CEBF-42FC-97ED-D6E6F1C4A0F6}" destId="{1ED89CE8-C081-4BE1-BCEB-3740346FC7A7}" srcOrd="0" destOrd="0" presId="urn:microsoft.com/office/officeart/2008/layout/VerticalCurvedList"/>
    <dgm:cxn modelId="{53D7F15E-C36B-48FD-8194-ECC517F61608}" type="presOf" srcId="{3C7613B8-CDD0-4E53-91D0-9F5C46E2D5E4}" destId="{A84D7731-23D7-4C0F-AD9C-106FAA52847B}" srcOrd="0" destOrd="0" presId="urn:microsoft.com/office/officeart/2008/layout/VerticalCurvedList"/>
    <dgm:cxn modelId="{3DD7EBCE-5029-412C-BE78-F1DDF23FB2E9}" type="presParOf" srcId="{99722F3B-DBAA-405B-8DFF-A48DF77D6090}" destId="{60397018-0FD9-4034-99A4-5F83D4BC6C0D}" srcOrd="0" destOrd="0" presId="urn:microsoft.com/office/officeart/2008/layout/VerticalCurvedList"/>
    <dgm:cxn modelId="{2DDEF769-73DD-4E59-9941-D38BE132CF76}" type="presParOf" srcId="{60397018-0FD9-4034-99A4-5F83D4BC6C0D}" destId="{77CD493D-E367-420A-BEFD-BB4840D11366}" srcOrd="0" destOrd="0" presId="urn:microsoft.com/office/officeart/2008/layout/VerticalCurvedList"/>
    <dgm:cxn modelId="{726DEE23-F9E2-4A04-AC6D-777A099E1A61}" type="presParOf" srcId="{77CD493D-E367-420A-BEFD-BB4840D11366}" destId="{40CF3137-D4B9-4118-9611-CBDEE40F51AA}" srcOrd="0" destOrd="0" presId="urn:microsoft.com/office/officeart/2008/layout/VerticalCurvedList"/>
    <dgm:cxn modelId="{3E8B9E90-C7D6-4077-9D49-2CDCB13C4F4C}" type="presParOf" srcId="{77CD493D-E367-420A-BEFD-BB4840D11366}" destId="{965747B9-2C60-45A1-8406-AA15EFA634AA}" srcOrd="1" destOrd="0" presId="urn:microsoft.com/office/officeart/2008/layout/VerticalCurvedList"/>
    <dgm:cxn modelId="{4C9F6C26-95B6-4338-8880-9837A7A811F0}" type="presParOf" srcId="{77CD493D-E367-420A-BEFD-BB4840D11366}" destId="{0C7CE1CD-0738-4D92-A343-7B81554B2FE3}" srcOrd="2" destOrd="0" presId="urn:microsoft.com/office/officeart/2008/layout/VerticalCurvedList"/>
    <dgm:cxn modelId="{A776CF9B-032D-4E75-990D-472426C68DEB}" type="presParOf" srcId="{77CD493D-E367-420A-BEFD-BB4840D11366}" destId="{2637BFF3-5680-4368-8F93-A601D3D6DB23}" srcOrd="3" destOrd="0" presId="urn:microsoft.com/office/officeart/2008/layout/VerticalCurvedList"/>
    <dgm:cxn modelId="{5027C758-9A92-4E49-904B-6F879829F41E}" type="presParOf" srcId="{60397018-0FD9-4034-99A4-5F83D4BC6C0D}" destId="{A84D7731-23D7-4C0F-AD9C-106FAA52847B}" srcOrd="1" destOrd="0" presId="urn:microsoft.com/office/officeart/2008/layout/VerticalCurvedList"/>
    <dgm:cxn modelId="{6E954743-6444-4975-B718-AF8EEBB93C58}" type="presParOf" srcId="{60397018-0FD9-4034-99A4-5F83D4BC6C0D}" destId="{A8282558-0B38-4951-AFAE-8D72217CB394}" srcOrd="2" destOrd="0" presId="urn:microsoft.com/office/officeart/2008/layout/VerticalCurvedList"/>
    <dgm:cxn modelId="{E59C9905-786E-4A9C-B7CA-8FFDA1869AEB}" type="presParOf" srcId="{A8282558-0B38-4951-AFAE-8D72217CB394}" destId="{85314B6A-93DA-4575-AB81-80D9CB4C003B}" srcOrd="0" destOrd="0" presId="urn:microsoft.com/office/officeart/2008/layout/VerticalCurvedList"/>
    <dgm:cxn modelId="{E632EE8B-6EF0-4B1C-B26D-46B5ECD603FD}" type="presParOf" srcId="{60397018-0FD9-4034-99A4-5F83D4BC6C0D}" destId="{1ED89CE8-C081-4BE1-BCEB-3740346FC7A7}" srcOrd="3" destOrd="0" presId="urn:microsoft.com/office/officeart/2008/layout/VerticalCurvedList"/>
    <dgm:cxn modelId="{1EE9FF0E-983D-43CD-865D-CD776F115B77}" type="presParOf" srcId="{60397018-0FD9-4034-99A4-5F83D4BC6C0D}" destId="{0CB4F573-DFF2-40CC-8CE0-DC8BAA616CC5}" srcOrd="4" destOrd="0" presId="urn:microsoft.com/office/officeart/2008/layout/VerticalCurvedList"/>
    <dgm:cxn modelId="{1D0EF1F1-D665-42AD-9C2A-D8805A184AA5}" type="presParOf" srcId="{0CB4F573-DFF2-40CC-8CE0-DC8BAA616CC5}" destId="{455C4980-61D3-4D63-B048-9B74945711C8}" srcOrd="0" destOrd="0" presId="urn:microsoft.com/office/officeart/2008/layout/VerticalCurvedList"/>
    <dgm:cxn modelId="{1DB45B8C-57E8-467C-8A53-DC6356BAAC52}" type="presParOf" srcId="{60397018-0FD9-4034-99A4-5F83D4BC6C0D}" destId="{BAB7EB2B-45DF-4842-9FEE-108D04436DCC}" srcOrd="5" destOrd="0" presId="urn:microsoft.com/office/officeart/2008/layout/VerticalCurvedList"/>
    <dgm:cxn modelId="{DDF34205-8D8C-411C-B945-A92507CDED19}" type="presParOf" srcId="{60397018-0FD9-4034-99A4-5F83D4BC6C0D}" destId="{4D91D159-5F2C-45AF-A3B5-45F8C2557019}" srcOrd="6" destOrd="0" presId="urn:microsoft.com/office/officeart/2008/layout/VerticalCurvedList"/>
    <dgm:cxn modelId="{C8496B1D-3741-4CC8-9B37-E7C18CF5EB1F}" type="presParOf" srcId="{4D91D159-5F2C-45AF-A3B5-45F8C2557019}" destId="{6750A327-0616-4179-A45C-DD95242B5A06}" srcOrd="0" destOrd="0" presId="urn:microsoft.com/office/officeart/2008/layout/VerticalCurvedList"/>
    <dgm:cxn modelId="{1200384E-CB19-49EE-B51D-A55EC1B6E070}" type="presParOf" srcId="{60397018-0FD9-4034-99A4-5F83D4BC6C0D}" destId="{7C7EDA0C-3115-49D7-A521-BFCFD73DCF22}" srcOrd="7" destOrd="0" presId="urn:microsoft.com/office/officeart/2008/layout/VerticalCurvedList"/>
    <dgm:cxn modelId="{8F657C6E-B953-43AE-A0C0-762A689CC373}" type="presParOf" srcId="{60397018-0FD9-4034-99A4-5F83D4BC6C0D}" destId="{91000135-B520-4FD3-A722-D0A4D39C0C7B}" srcOrd="8" destOrd="0" presId="urn:microsoft.com/office/officeart/2008/layout/VerticalCurvedList"/>
    <dgm:cxn modelId="{09ACB011-5BC2-4F0F-8E6D-0EBAE49371DB}" type="presParOf" srcId="{91000135-B520-4FD3-A722-D0A4D39C0C7B}" destId="{E6E972A4-86F3-4BBA-9D8F-72D892B34C6D}"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9A6E14-C4E5-4236-B5AF-26666C6AC8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0FB969B3-CEBF-42FC-97ED-D6E6F1C4A0F6}">
      <dgm:prSet custT="1"/>
      <dgm:spPr/>
      <dgm:t>
        <a:bodyPr/>
        <a:lstStyle/>
        <a:p>
          <a:r>
            <a:rPr lang="cs-CZ" sz="2400" b="1" dirty="0" smtClean="0"/>
            <a:t>Studie komunity</a:t>
          </a:r>
          <a:endParaRPr lang="cs-CZ" sz="2400" b="0" dirty="0" smtClean="0"/>
        </a:p>
      </dgm:t>
    </dgm:pt>
    <dgm:pt modelId="{485BDC1A-F46D-4329-9FAE-1EAB851018B6}" type="parTrans" cxnId="{612E054F-FFEF-46A4-84D0-6E15BF55CCB7}">
      <dgm:prSet/>
      <dgm:spPr/>
      <dgm:t>
        <a:bodyPr/>
        <a:lstStyle/>
        <a:p>
          <a:endParaRPr lang="cs-CZ"/>
        </a:p>
      </dgm:t>
    </dgm:pt>
    <dgm:pt modelId="{0545E12A-35A7-41A6-AF39-63AEA325E96A}" type="sibTrans" cxnId="{612E054F-FFEF-46A4-84D0-6E15BF55CCB7}">
      <dgm:prSet/>
      <dgm:spPr/>
      <dgm:t>
        <a:bodyPr/>
        <a:lstStyle/>
        <a:p>
          <a:endParaRPr lang="cs-CZ"/>
        </a:p>
      </dgm:t>
    </dgm:pt>
    <dgm:pt modelId="{F7C5BEE4-045C-4E1A-8097-53A996DB0D7D}">
      <dgm:prSet custT="1"/>
      <dgm:spPr/>
      <dgm:t>
        <a:bodyPr/>
        <a:lstStyle/>
        <a:p>
          <a:r>
            <a:rPr lang="cs-CZ" sz="2400" b="1" dirty="0" smtClean="0"/>
            <a:t>Studium sociálních skupin</a:t>
          </a:r>
          <a:endParaRPr lang="cs-CZ" sz="2400" b="0" dirty="0" smtClean="0"/>
        </a:p>
      </dgm:t>
    </dgm:pt>
    <dgm:pt modelId="{74340002-0783-456B-B7A6-7875C24E2B7C}" type="parTrans" cxnId="{2AAE2164-95EF-4F24-9322-C71D9C7D3788}">
      <dgm:prSet/>
      <dgm:spPr/>
      <dgm:t>
        <a:bodyPr/>
        <a:lstStyle/>
        <a:p>
          <a:endParaRPr lang="cs-CZ"/>
        </a:p>
      </dgm:t>
    </dgm:pt>
    <dgm:pt modelId="{57858FC6-2F90-43AB-9A26-386055CAE453}" type="sibTrans" cxnId="{2AAE2164-95EF-4F24-9322-C71D9C7D3788}">
      <dgm:prSet/>
      <dgm:spPr/>
      <dgm:t>
        <a:bodyPr/>
        <a:lstStyle/>
        <a:p>
          <a:endParaRPr lang="cs-CZ"/>
        </a:p>
      </dgm:t>
    </dgm:pt>
    <dgm:pt modelId="{EBEAAD0D-DE85-4270-9B6D-5B19C7156B9D}">
      <dgm:prSet custT="1"/>
      <dgm:spPr/>
      <dgm:t>
        <a:bodyPr/>
        <a:lstStyle/>
        <a:p>
          <a:r>
            <a:rPr lang="cs-CZ" sz="2400" b="1" dirty="0" smtClean="0"/>
            <a:t>Studium organizací a institucí</a:t>
          </a:r>
          <a:endParaRPr lang="cs-CZ" sz="2400" b="0" dirty="0" smtClean="0"/>
        </a:p>
      </dgm:t>
    </dgm:pt>
    <dgm:pt modelId="{BD68ABDE-F93D-46D5-852F-ECF27CFF9B8C}" type="parTrans" cxnId="{3453C375-EAB9-406F-AB4F-C25B2E904FB3}">
      <dgm:prSet/>
      <dgm:spPr/>
      <dgm:t>
        <a:bodyPr/>
        <a:lstStyle/>
        <a:p>
          <a:endParaRPr lang="cs-CZ"/>
        </a:p>
      </dgm:t>
    </dgm:pt>
    <dgm:pt modelId="{C984CAD6-40C9-42BF-BEE6-B2A37973F601}" type="sibTrans" cxnId="{3453C375-EAB9-406F-AB4F-C25B2E904FB3}">
      <dgm:prSet/>
      <dgm:spPr/>
      <dgm:t>
        <a:bodyPr/>
        <a:lstStyle/>
        <a:p>
          <a:endParaRPr lang="cs-CZ"/>
        </a:p>
      </dgm:t>
    </dgm:pt>
    <dgm:pt modelId="{3C7613B8-CDD0-4E53-91D0-9F5C46E2D5E4}">
      <dgm:prSet custT="1"/>
      <dgm:spPr/>
      <dgm:t>
        <a:bodyPr/>
        <a:lstStyle/>
        <a:p>
          <a:r>
            <a:rPr lang="cs-CZ" sz="2400" b="1" dirty="0" smtClean="0"/>
            <a:t>Osobní případová studie</a:t>
          </a:r>
          <a:r>
            <a:rPr lang="cs-CZ" sz="2400" dirty="0" smtClean="0"/>
            <a:t> </a:t>
          </a:r>
          <a:endParaRPr lang="cs-CZ" sz="2400" b="0" dirty="0"/>
        </a:p>
      </dgm:t>
    </dgm:pt>
    <dgm:pt modelId="{A69514DC-1492-4E96-81A0-5BAF617AD9BE}" type="parTrans" cxnId="{37C8DABB-8D26-4B21-BF2B-5A67FEFE177D}">
      <dgm:prSet/>
      <dgm:spPr/>
      <dgm:t>
        <a:bodyPr/>
        <a:lstStyle/>
        <a:p>
          <a:endParaRPr lang="cs-CZ"/>
        </a:p>
      </dgm:t>
    </dgm:pt>
    <dgm:pt modelId="{C7969F1A-7EC9-4BA3-8350-35A0DD7FAB96}" type="sibTrans" cxnId="{37C8DABB-8D26-4B21-BF2B-5A67FEFE177D}">
      <dgm:prSet/>
      <dgm:spPr/>
      <dgm:t>
        <a:bodyPr/>
        <a:lstStyle/>
        <a:p>
          <a:endParaRPr lang="cs-CZ"/>
        </a:p>
      </dgm:t>
    </dgm:pt>
    <dgm:pt modelId="{81992CF6-53BE-4DEB-8704-6DF11880948D}">
      <dgm:prSet custT="1"/>
      <dgm:spPr/>
      <dgm:t>
        <a:bodyPr/>
        <a:lstStyle/>
        <a:p>
          <a:r>
            <a:rPr lang="cs-CZ" sz="2400" b="1" dirty="0" smtClean="0"/>
            <a:t>Zkoumání událostí, rolí a vztahů</a:t>
          </a:r>
          <a:endParaRPr lang="cs-CZ" sz="2400" dirty="0"/>
        </a:p>
      </dgm:t>
    </dgm:pt>
    <dgm:pt modelId="{E8D22271-C9D6-4710-82D2-F7B55787225E}" type="parTrans" cxnId="{E8243499-A259-4B23-A76C-7C5FE7198EE7}">
      <dgm:prSet/>
      <dgm:spPr/>
      <dgm:t>
        <a:bodyPr/>
        <a:lstStyle/>
        <a:p>
          <a:endParaRPr lang="cs-CZ"/>
        </a:p>
      </dgm:t>
    </dgm:pt>
    <dgm:pt modelId="{64EA67C1-F41E-4FA0-8E25-7CB14874A600}" type="sibTrans" cxnId="{E8243499-A259-4B23-A76C-7C5FE7198EE7}">
      <dgm:prSet/>
      <dgm:spPr/>
      <dgm:t>
        <a:bodyPr/>
        <a:lstStyle/>
        <a:p>
          <a:endParaRPr lang="cs-CZ"/>
        </a:p>
      </dgm:t>
    </dgm:pt>
    <dgm:pt modelId="{99722F3B-DBAA-405B-8DFF-A48DF77D6090}" type="pres">
      <dgm:prSet presAssocID="{E09A6E14-C4E5-4236-B5AF-26666C6AC8D4}" presName="Name0" presStyleCnt="0">
        <dgm:presLayoutVars>
          <dgm:chMax val="7"/>
          <dgm:chPref val="7"/>
          <dgm:dir/>
        </dgm:presLayoutVars>
      </dgm:prSet>
      <dgm:spPr/>
      <dgm:t>
        <a:bodyPr/>
        <a:lstStyle/>
        <a:p>
          <a:endParaRPr lang="cs-CZ"/>
        </a:p>
      </dgm:t>
    </dgm:pt>
    <dgm:pt modelId="{60397018-0FD9-4034-99A4-5F83D4BC6C0D}" type="pres">
      <dgm:prSet presAssocID="{E09A6E14-C4E5-4236-B5AF-26666C6AC8D4}" presName="Name1" presStyleCnt="0"/>
      <dgm:spPr/>
    </dgm:pt>
    <dgm:pt modelId="{77CD493D-E367-420A-BEFD-BB4840D11366}" type="pres">
      <dgm:prSet presAssocID="{E09A6E14-C4E5-4236-B5AF-26666C6AC8D4}" presName="cycle" presStyleCnt="0"/>
      <dgm:spPr/>
    </dgm:pt>
    <dgm:pt modelId="{40CF3137-D4B9-4118-9611-CBDEE40F51AA}" type="pres">
      <dgm:prSet presAssocID="{E09A6E14-C4E5-4236-B5AF-26666C6AC8D4}" presName="srcNode" presStyleLbl="node1" presStyleIdx="0" presStyleCnt="5"/>
      <dgm:spPr/>
    </dgm:pt>
    <dgm:pt modelId="{965747B9-2C60-45A1-8406-AA15EFA634AA}" type="pres">
      <dgm:prSet presAssocID="{E09A6E14-C4E5-4236-B5AF-26666C6AC8D4}" presName="conn" presStyleLbl="parChTrans1D2" presStyleIdx="0" presStyleCnt="1"/>
      <dgm:spPr/>
      <dgm:t>
        <a:bodyPr/>
        <a:lstStyle/>
        <a:p>
          <a:endParaRPr lang="cs-CZ"/>
        </a:p>
      </dgm:t>
    </dgm:pt>
    <dgm:pt modelId="{0C7CE1CD-0738-4D92-A343-7B81554B2FE3}" type="pres">
      <dgm:prSet presAssocID="{E09A6E14-C4E5-4236-B5AF-26666C6AC8D4}" presName="extraNode" presStyleLbl="node1" presStyleIdx="0" presStyleCnt="5"/>
      <dgm:spPr/>
    </dgm:pt>
    <dgm:pt modelId="{2637BFF3-5680-4368-8F93-A601D3D6DB23}" type="pres">
      <dgm:prSet presAssocID="{E09A6E14-C4E5-4236-B5AF-26666C6AC8D4}" presName="dstNode" presStyleLbl="node1" presStyleIdx="0" presStyleCnt="5"/>
      <dgm:spPr/>
    </dgm:pt>
    <dgm:pt modelId="{A84D7731-23D7-4C0F-AD9C-106FAA52847B}" type="pres">
      <dgm:prSet presAssocID="{3C7613B8-CDD0-4E53-91D0-9F5C46E2D5E4}" presName="text_1" presStyleLbl="node1" presStyleIdx="0" presStyleCnt="5" custScaleY="120148">
        <dgm:presLayoutVars>
          <dgm:bulletEnabled val="1"/>
        </dgm:presLayoutVars>
      </dgm:prSet>
      <dgm:spPr/>
      <dgm:t>
        <a:bodyPr/>
        <a:lstStyle/>
        <a:p>
          <a:endParaRPr lang="cs-CZ"/>
        </a:p>
      </dgm:t>
    </dgm:pt>
    <dgm:pt modelId="{A8282558-0B38-4951-AFAE-8D72217CB394}" type="pres">
      <dgm:prSet presAssocID="{3C7613B8-CDD0-4E53-91D0-9F5C46E2D5E4}" presName="accent_1" presStyleCnt="0"/>
      <dgm:spPr/>
    </dgm:pt>
    <dgm:pt modelId="{85314B6A-93DA-4575-AB81-80D9CB4C003B}" type="pres">
      <dgm:prSet presAssocID="{3C7613B8-CDD0-4E53-91D0-9F5C46E2D5E4}" presName="accentRepeatNode" presStyleLbl="solidFgAcc1" presStyleIdx="0" presStyleCnt="5"/>
      <dgm:spPr/>
    </dgm:pt>
    <dgm:pt modelId="{1ED89CE8-C081-4BE1-BCEB-3740346FC7A7}" type="pres">
      <dgm:prSet presAssocID="{0FB969B3-CEBF-42FC-97ED-D6E6F1C4A0F6}" presName="text_2" presStyleLbl="node1" presStyleIdx="1" presStyleCnt="5" custScaleY="123280" custLinFactNeighborX="775" custLinFactNeighborY="-15364">
        <dgm:presLayoutVars>
          <dgm:bulletEnabled val="1"/>
        </dgm:presLayoutVars>
      </dgm:prSet>
      <dgm:spPr/>
      <dgm:t>
        <a:bodyPr/>
        <a:lstStyle/>
        <a:p>
          <a:endParaRPr lang="cs-CZ"/>
        </a:p>
      </dgm:t>
    </dgm:pt>
    <dgm:pt modelId="{0CB4F573-DFF2-40CC-8CE0-DC8BAA616CC5}" type="pres">
      <dgm:prSet presAssocID="{0FB969B3-CEBF-42FC-97ED-D6E6F1C4A0F6}" presName="accent_2" presStyleCnt="0"/>
      <dgm:spPr/>
    </dgm:pt>
    <dgm:pt modelId="{455C4980-61D3-4D63-B048-9B74945711C8}" type="pres">
      <dgm:prSet presAssocID="{0FB969B3-CEBF-42FC-97ED-D6E6F1C4A0F6}" presName="accentRepeatNode" presStyleLbl="solidFgAcc1" presStyleIdx="1" presStyleCnt="5"/>
      <dgm:spPr/>
    </dgm:pt>
    <dgm:pt modelId="{BAB7EB2B-45DF-4842-9FEE-108D04436DCC}" type="pres">
      <dgm:prSet presAssocID="{F7C5BEE4-045C-4E1A-8097-53A996DB0D7D}" presName="text_3" presStyleLbl="node1" presStyleIdx="2" presStyleCnt="5" custScaleY="131390">
        <dgm:presLayoutVars>
          <dgm:bulletEnabled val="1"/>
        </dgm:presLayoutVars>
      </dgm:prSet>
      <dgm:spPr/>
      <dgm:t>
        <a:bodyPr/>
        <a:lstStyle/>
        <a:p>
          <a:endParaRPr lang="cs-CZ"/>
        </a:p>
      </dgm:t>
    </dgm:pt>
    <dgm:pt modelId="{4D91D159-5F2C-45AF-A3B5-45F8C2557019}" type="pres">
      <dgm:prSet presAssocID="{F7C5BEE4-045C-4E1A-8097-53A996DB0D7D}" presName="accent_3" presStyleCnt="0"/>
      <dgm:spPr/>
    </dgm:pt>
    <dgm:pt modelId="{6750A327-0616-4179-A45C-DD95242B5A06}" type="pres">
      <dgm:prSet presAssocID="{F7C5BEE4-045C-4E1A-8097-53A996DB0D7D}" presName="accentRepeatNode" presStyleLbl="solidFgAcc1" presStyleIdx="2" presStyleCnt="5"/>
      <dgm:spPr/>
    </dgm:pt>
    <dgm:pt modelId="{7C7EDA0C-3115-49D7-A521-BFCFD73DCF22}" type="pres">
      <dgm:prSet presAssocID="{EBEAAD0D-DE85-4270-9B6D-5B19C7156B9D}" presName="text_4" presStyleLbl="node1" presStyleIdx="3" presStyleCnt="5" custScaleY="124057">
        <dgm:presLayoutVars>
          <dgm:bulletEnabled val="1"/>
        </dgm:presLayoutVars>
      </dgm:prSet>
      <dgm:spPr/>
      <dgm:t>
        <a:bodyPr/>
        <a:lstStyle/>
        <a:p>
          <a:endParaRPr lang="cs-CZ"/>
        </a:p>
      </dgm:t>
    </dgm:pt>
    <dgm:pt modelId="{91000135-B520-4FD3-A722-D0A4D39C0C7B}" type="pres">
      <dgm:prSet presAssocID="{EBEAAD0D-DE85-4270-9B6D-5B19C7156B9D}" presName="accent_4" presStyleCnt="0"/>
      <dgm:spPr/>
    </dgm:pt>
    <dgm:pt modelId="{E6E972A4-86F3-4BBA-9D8F-72D892B34C6D}" type="pres">
      <dgm:prSet presAssocID="{EBEAAD0D-DE85-4270-9B6D-5B19C7156B9D}" presName="accentRepeatNode" presStyleLbl="solidFgAcc1" presStyleIdx="3" presStyleCnt="5"/>
      <dgm:spPr/>
    </dgm:pt>
    <dgm:pt modelId="{D1698BE3-CC74-485A-84D8-8E35967405DD}" type="pres">
      <dgm:prSet presAssocID="{81992CF6-53BE-4DEB-8704-6DF11880948D}" presName="text_5" presStyleLbl="node1" presStyleIdx="4" presStyleCnt="5" custScaleY="124077">
        <dgm:presLayoutVars>
          <dgm:bulletEnabled val="1"/>
        </dgm:presLayoutVars>
      </dgm:prSet>
      <dgm:spPr/>
      <dgm:t>
        <a:bodyPr/>
        <a:lstStyle/>
        <a:p>
          <a:endParaRPr lang="cs-CZ"/>
        </a:p>
      </dgm:t>
    </dgm:pt>
    <dgm:pt modelId="{95A804DB-0DD5-481A-A550-612CDB4C256A}" type="pres">
      <dgm:prSet presAssocID="{81992CF6-53BE-4DEB-8704-6DF11880948D}" presName="accent_5" presStyleCnt="0"/>
      <dgm:spPr/>
    </dgm:pt>
    <dgm:pt modelId="{8D93ADDF-A8EE-4A38-BEC6-9F20F7E0E40B}" type="pres">
      <dgm:prSet presAssocID="{81992CF6-53BE-4DEB-8704-6DF11880948D}" presName="accentRepeatNode" presStyleLbl="solidFgAcc1" presStyleIdx="4" presStyleCnt="5"/>
      <dgm:spPr/>
    </dgm:pt>
  </dgm:ptLst>
  <dgm:cxnLst>
    <dgm:cxn modelId="{37C8DABB-8D26-4B21-BF2B-5A67FEFE177D}" srcId="{E09A6E14-C4E5-4236-B5AF-26666C6AC8D4}" destId="{3C7613B8-CDD0-4E53-91D0-9F5C46E2D5E4}" srcOrd="0" destOrd="0" parTransId="{A69514DC-1492-4E96-81A0-5BAF617AD9BE}" sibTransId="{C7969F1A-7EC9-4BA3-8350-35A0DD7FAB96}"/>
    <dgm:cxn modelId="{41A18968-592E-4667-8C66-94C47D29291F}" type="presOf" srcId="{3C7613B8-CDD0-4E53-91D0-9F5C46E2D5E4}" destId="{A84D7731-23D7-4C0F-AD9C-106FAA52847B}" srcOrd="0" destOrd="0" presId="urn:microsoft.com/office/officeart/2008/layout/VerticalCurvedList"/>
    <dgm:cxn modelId="{181C0157-3791-444D-A662-5D5D35416E10}" type="presOf" srcId="{E09A6E14-C4E5-4236-B5AF-26666C6AC8D4}" destId="{99722F3B-DBAA-405B-8DFF-A48DF77D6090}" srcOrd="0" destOrd="0" presId="urn:microsoft.com/office/officeart/2008/layout/VerticalCurvedList"/>
    <dgm:cxn modelId="{4B7F6727-671C-456C-B6BC-9B7EDEB2F5C0}" type="presOf" srcId="{0FB969B3-CEBF-42FC-97ED-D6E6F1C4A0F6}" destId="{1ED89CE8-C081-4BE1-BCEB-3740346FC7A7}" srcOrd="0" destOrd="0" presId="urn:microsoft.com/office/officeart/2008/layout/VerticalCurvedList"/>
    <dgm:cxn modelId="{3453C375-EAB9-406F-AB4F-C25B2E904FB3}" srcId="{E09A6E14-C4E5-4236-B5AF-26666C6AC8D4}" destId="{EBEAAD0D-DE85-4270-9B6D-5B19C7156B9D}" srcOrd="3" destOrd="0" parTransId="{BD68ABDE-F93D-46D5-852F-ECF27CFF9B8C}" sibTransId="{C984CAD6-40C9-42BF-BEE6-B2A37973F601}"/>
    <dgm:cxn modelId="{612E054F-FFEF-46A4-84D0-6E15BF55CCB7}" srcId="{E09A6E14-C4E5-4236-B5AF-26666C6AC8D4}" destId="{0FB969B3-CEBF-42FC-97ED-D6E6F1C4A0F6}" srcOrd="1" destOrd="0" parTransId="{485BDC1A-F46D-4329-9FAE-1EAB851018B6}" sibTransId="{0545E12A-35A7-41A6-AF39-63AEA325E96A}"/>
    <dgm:cxn modelId="{2AAE2164-95EF-4F24-9322-C71D9C7D3788}" srcId="{E09A6E14-C4E5-4236-B5AF-26666C6AC8D4}" destId="{F7C5BEE4-045C-4E1A-8097-53A996DB0D7D}" srcOrd="2" destOrd="0" parTransId="{74340002-0783-456B-B7A6-7875C24E2B7C}" sibTransId="{57858FC6-2F90-43AB-9A26-386055CAE453}"/>
    <dgm:cxn modelId="{2A0A33FC-8428-4BF4-9490-142ADE55E6F2}" type="presOf" srcId="{C7969F1A-7EC9-4BA3-8350-35A0DD7FAB96}" destId="{965747B9-2C60-45A1-8406-AA15EFA634AA}" srcOrd="0" destOrd="0" presId="urn:microsoft.com/office/officeart/2008/layout/VerticalCurvedList"/>
    <dgm:cxn modelId="{AB676E94-7D88-4AF3-8F40-72692B92140B}" type="presOf" srcId="{F7C5BEE4-045C-4E1A-8097-53A996DB0D7D}" destId="{BAB7EB2B-45DF-4842-9FEE-108D04436DCC}" srcOrd="0" destOrd="0" presId="urn:microsoft.com/office/officeart/2008/layout/VerticalCurvedList"/>
    <dgm:cxn modelId="{83529DD0-7E0B-49AA-8358-C966F4FC17B3}" type="presOf" srcId="{81992CF6-53BE-4DEB-8704-6DF11880948D}" destId="{D1698BE3-CC74-485A-84D8-8E35967405DD}" srcOrd="0" destOrd="0" presId="urn:microsoft.com/office/officeart/2008/layout/VerticalCurvedList"/>
    <dgm:cxn modelId="{D5B7DF96-1CA7-4304-94A3-AABCEB08534F}" type="presOf" srcId="{EBEAAD0D-DE85-4270-9B6D-5B19C7156B9D}" destId="{7C7EDA0C-3115-49D7-A521-BFCFD73DCF22}" srcOrd="0" destOrd="0" presId="urn:microsoft.com/office/officeart/2008/layout/VerticalCurvedList"/>
    <dgm:cxn modelId="{E8243499-A259-4B23-A76C-7C5FE7198EE7}" srcId="{E09A6E14-C4E5-4236-B5AF-26666C6AC8D4}" destId="{81992CF6-53BE-4DEB-8704-6DF11880948D}" srcOrd="4" destOrd="0" parTransId="{E8D22271-C9D6-4710-82D2-F7B55787225E}" sibTransId="{64EA67C1-F41E-4FA0-8E25-7CB14874A600}"/>
    <dgm:cxn modelId="{6FCE2EC8-CA8B-475E-A059-72693E6AE962}" type="presParOf" srcId="{99722F3B-DBAA-405B-8DFF-A48DF77D6090}" destId="{60397018-0FD9-4034-99A4-5F83D4BC6C0D}" srcOrd="0" destOrd="0" presId="urn:microsoft.com/office/officeart/2008/layout/VerticalCurvedList"/>
    <dgm:cxn modelId="{59334000-F6C9-4C62-8C2D-7E7A5E061A30}" type="presParOf" srcId="{60397018-0FD9-4034-99A4-5F83D4BC6C0D}" destId="{77CD493D-E367-420A-BEFD-BB4840D11366}" srcOrd="0" destOrd="0" presId="urn:microsoft.com/office/officeart/2008/layout/VerticalCurvedList"/>
    <dgm:cxn modelId="{BA1C5723-8BD5-4CA6-B1B8-40E5356708E7}" type="presParOf" srcId="{77CD493D-E367-420A-BEFD-BB4840D11366}" destId="{40CF3137-D4B9-4118-9611-CBDEE40F51AA}" srcOrd="0" destOrd="0" presId="urn:microsoft.com/office/officeart/2008/layout/VerticalCurvedList"/>
    <dgm:cxn modelId="{8405A6C0-4626-4D98-9325-C4E5E6A71D9E}" type="presParOf" srcId="{77CD493D-E367-420A-BEFD-BB4840D11366}" destId="{965747B9-2C60-45A1-8406-AA15EFA634AA}" srcOrd="1" destOrd="0" presId="urn:microsoft.com/office/officeart/2008/layout/VerticalCurvedList"/>
    <dgm:cxn modelId="{63C22E7E-2477-4EDB-A000-FCA758AABF03}" type="presParOf" srcId="{77CD493D-E367-420A-BEFD-BB4840D11366}" destId="{0C7CE1CD-0738-4D92-A343-7B81554B2FE3}" srcOrd="2" destOrd="0" presId="urn:microsoft.com/office/officeart/2008/layout/VerticalCurvedList"/>
    <dgm:cxn modelId="{466989D1-AF89-47BA-89FF-B9FC3EE26AC2}" type="presParOf" srcId="{77CD493D-E367-420A-BEFD-BB4840D11366}" destId="{2637BFF3-5680-4368-8F93-A601D3D6DB23}" srcOrd="3" destOrd="0" presId="urn:microsoft.com/office/officeart/2008/layout/VerticalCurvedList"/>
    <dgm:cxn modelId="{415F4C6E-0A90-46ED-823F-7C4CF1A55500}" type="presParOf" srcId="{60397018-0FD9-4034-99A4-5F83D4BC6C0D}" destId="{A84D7731-23D7-4C0F-AD9C-106FAA52847B}" srcOrd="1" destOrd="0" presId="urn:microsoft.com/office/officeart/2008/layout/VerticalCurvedList"/>
    <dgm:cxn modelId="{10A127F1-9D1B-4B2C-B8C6-2CA403083F48}" type="presParOf" srcId="{60397018-0FD9-4034-99A4-5F83D4BC6C0D}" destId="{A8282558-0B38-4951-AFAE-8D72217CB394}" srcOrd="2" destOrd="0" presId="urn:microsoft.com/office/officeart/2008/layout/VerticalCurvedList"/>
    <dgm:cxn modelId="{D228F253-EEC0-4FD0-AFD8-F2AF1978C258}" type="presParOf" srcId="{A8282558-0B38-4951-AFAE-8D72217CB394}" destId="{85314B6A-93DA-4575-AB81-80D9CB4C003B}" srcOrd="0" destOrd="0" presId="urn:microsoft.com/office/officeart/2008/layout/VerticalCurvedList"/>
    <dgm:cxn modelId="{CD10DDFA-E52A-478A-AB74-D386888183F3}" type="presParOf" srcId="{60397018-0FD9-4034-99A4-5F83D4BC6C0D}" destId="{1ED89CE8-C081-4BE1-BCEB-3740346FC7A7}" srcOrd="3" destOrd="0" presId="urn:microsoft.com/office/officeart/2008/layout/VerticalCurvedList"/>
    <dgm:cxn modelId="{A694F6FD-BFF7-42A5-92E3-701746786EDE}" type="presParOf" srcId="{60397018-0FD9-4034-99A4-5F83D4BC6C0D}" destId="{0CB4F573-DFF2-40CC-8CE0-DC8BAA616CC5}" srcOrd="4" destOrd="0" presId="urn:microsoft.com/office/officeart/2008/layout/VerticalCurvedList"/>
    <dgm:cxn modelId="{FABBEA0F-55F4-43B6-81A4-A64BD373D14A}" type="presParOf" srcId="{0CB4F573-DFF2-40CC-8CE0-DC8BAA616CC5}" destId="{455C4980-61D3-4D63-B048-9B74945711C8}" srcOrd="0" destOrd="0" presId="urn:microsoft.com/office/officeart/2008/layout/VerticalCurvedList"/>
    <dgm:cxn modelId="{73FC9406-C9AF-4263-826A-CF897E89F43E}" type="presParOf" srcId="{60397018-0FD9-4034-99A4-5F83D4BC6C0D}" destId="{BAB7EB2B-45DF-4842-9FEE-108D04436DCC}" srcOrd="5" destOrd="0" presId="urn:microsoft.com/office/officeart/2008/layout/VerticalCurvedList"/>
    <dgm:cxn modelId="{86CB1C30-A9F9-4D47-8F01-03D688C9BB06}" type="presParOf" srcId="{60397018-0FD9-4034-99A4-5F83D4BC6C0D}" destId="{4D91D159-5F2C-45AF-A3B5-45F8C2557019}" srcOrd="6" destOrd="0" presId="urn:microsoft.com/office/officeart/2008/layout/VerticalCurvedList"/>
    <dgm:cxn modelId="{38E5A6FF-4DD0-4D3A-A3CD-09FC4B348BC4}" type="presParOf" srcId="{4D91D159-5F2C-45AF-A3B5-45F8C2557019}" destId="{6750A327-0616-4179-A45C-DD95242B5A06}" srcOrd="0" destOrd="0" presId="urn:microsoft.com/office/officeart/2008/layout/VerticalCurvedList"/>
    <dgm:cxn modelId="{61EDB0E1-645D-4B40-81A6-F5D500F9A843}" type="presParOf" srcId="{60397018-0FD9-4034-99A4-5F83D4BC6C0D}" destId="{7C7EDA0C-3115-49D7-A521-BFCFD73DCF22}" srcOrd="7" destOrd="0" presId="urn:microsoft.com/office/officeart/2008/layout/VerticalCurvedList"/>
    <dgm:cxn modelId="{8F788B17-8927-4BC8-A844-560678EFAAC1}" type="presParOf" srcId="{60397018-0FD9-4034-99A4-5F83D4BC6C0D}" destId="{91000135-B520-4FD3-A722-D0A4D39C0C7B}" srcOrd="8" destOrd="0" presId="urn:microsoft.com/office/officeart/2008/layout/VerticalCurvedList"/>
    <dgm:cxn modelId="{BD0DE8A5-8BFF-41D6-8F3E-22D71E944492}" type="presParOf" srcId="{91000135-B520-4FD3-A722-D0A4D39C0C7B}" destId="{E6E972A4-86F3-4BBA-9D8F-72D892B34C6D}" srcOrd="0" destOrd="0" presId="urn:microsoft.com/office/officeart/2008/layout/VerticalCurvedList"/>
    <dgm:cxn modelId="{3642988A-94D5-4532-B826-C22C08B612F2}" type="presParOf" srcId="{60397018-0FD9-4034-99A4-5F83D4BC6C0D}" destId="{D1698BE3-CC74-485A-84D8-8E35967405DD}" srcOrd="9" destOrd="0" presId="urn:microsoft.com/office/officeart/2008/layout/VerticalCurvedList"/>
    <dgm:cxn modelId="{41830239-1DD9-4565-8019-8A96CFAE61A5}" type="presParOf" srcId="{60397018-0FD9-4034-99A4-5F83D4BC6C0D}" destId="{95A804DB-0DD5-481A-A550-612CDB4C256A}" srcOrd="10" destOrd="0" presId="urn:microsoft.com/office/officeart/2008/layout/VerticalCurvedList"/>
    <dgm:cxn modelId="{CA09E9CA-B7DC-4F6A-981D-EBDC98255B1E}" type="presParOf" srcId="{95A804DB-0DD5-481A-A550-612CDB4C256A}" destId="{8D93ADDF-A8EE-4A38-BEC6-9F20F7E0E40B}"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490052" y="-840580"/>
          <a:ext cx="6536863" cy="6536863"/>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548012" y="373306"/>
          <a:ext cx="4147364"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Metoda</a:t>
          </a:r>
          <a:r>
            <a:rPr lang="cs-CZ" sz="2800" kern="1200" baseline="0" dirty="0" smtClean="0"/>
            <a:t> tradice</a:t>
          </a:r>
          <a:endParaRPr lang="cs-CZ" sz="2800" kern="1200" dirty="0"/>
        </a:p>
      </dsp:txBody>
      <dsp:txXfrm>
        <a:off x="548012" y="373306"/>
        <a:ext cx="4147364" cy="747001"/>
      </dsp:txXfrm>
    </dsp:sp>
    <dsp:sp modelId="{85314B6A-93DA-4575-AB81-80D9CB4C003B}">
      <dsp:nvSpPr>
        <dsp:cNvPr id="0" name=""/>
        <dsp:cNvSpPr/>
      </dsp:nvSpPr>
      <dsp:spPr>
        <a:xfrm>
          <a:off x="81136" y="279931"/>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976285" y="1494002"/>
          <a:ext cx="3719092"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Metoda autority</a:t>
          </a:r>
          <a:endParaRPr lang="cs-CZ" sz="2800" kern="1200" dirty="0" smtClean="0"/>
        </a:p>
      </dsp:txBody>
      <dsp:txXfrm>
        <a:off x="976285" y="1494002"/>
        <a:ext cx="3719092" cy="747001"/>
      </dsp:txXfrm>
    </dsp:sp>
    <dsp:sp modelId="{455C4980-61D3-4D63-B048-9B74945711C8}">
      <dsp:nvSpPr>
        <dsp:cNvPr id="0" name=""/>
        <dsp:cNvSpPr/>
      </dsp:nvSpPr>
      <dsp:spPr>
        <a:xfrm>
          <a:off x="509409" y="1400627"/>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976285" y="2614698"/>
          <a:ext cx="3719092"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Metoda </a:t>
          </a:r>
          <a:r>
            <a:rPr lang="cs-CZ" sz="2800" kern="1200" dirty="0" err="1" smtClean="0"/>
            <a:t>apriori</a:t>
          </a:r>
          <a:endParaRPr lang="cs-CZ" sz="2800" kern="1200" dirty="0" smtClean="0"/>
        </a:p>
      </dsp:txBody>
      <dsp:txXfrm>
        <a:off x="976285" y="2614698"/>
        <a:ext cx="3719092" cy="747001"/>
      </dsp:txXfrm>
    </dsp:sp>
    <dsp:sp modelId="{6750A327-0616-4179-A45C-DD95242B5A06}">
      <dsp:nvSpPr>
        <dsp:cNvPr id="0" name=""/>
        <dsp:cNvSpPr/>
      </dsp:nvSpPr>
      <dsp:spPr>
        <a:xfrm>
          <a:off x="509409" y="2521323"/>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548012" y="3735394"/>
          <a:ext cx="4147364"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Metoda vědy</a:t>
          </a:r>
          <a:endParaRPr lang="cs-CZ" sz="2800" kern="1200" dirty="0" smtClean="0"/>
        </a:p>
      </dsp:txBody>
      <dsp:txXfrm>
        <a:off x="548012" y="3735394"/>
        <a:ext cx="4147364" cy="747001"/>
      </dsp:txXfrm>
    </dsp:sp>
    <dsp:sp modelId="{E6E972A4-86F3-4BBA-9D8F-72D892B34C6D}">
      <dsp:nvSpPr>
        <dsp:cNvPr id="0" name=""/>
        <dsp:cNvSpPr/>
      </dsp:nvSpPr>
      <dsp:spPr>
        <a:xfrm>
          <a:off x="81136" y="3642019"/>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619598" y="-860413"/>
          <a:ext cx="6691837" cy="6691837"/>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689976" y="497100"/>
          <a:ext cx="7022135" cy="994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148" tIns="91440" rIns="91440" bIns="91440" numCol="1" spcCol="1270" anchor="ctr" anchorCtr="0">
          <a:noAutofit/>
        </a:bodyPr>
        <a:lstStyle/>
        <a:p>
          <a:pPr lvl="0" algn="l" defTabSz="1600200">
            <a:lnSpc>
              <a:spcPct val="90000"/>
            </a:lnSpc>
            <a:spcBef>
              <a:spcPct val="0"/>
            </a:spcBef>
            <a:spcAft>
              <a:spcPct val="35000"/>
            </a:spcAft>
          </a:pPr>
          <a:r>
            <a:rPr lang="cs-CZ" sz="3600" b="1" kern="1200" dirty="0" err="1" smtClean="0"/>
            <a:t>Intrinsitní</a:t>
          </a:r>
          <a:r>
            <a:rPr lang="cs-CZ" sz="3600" b="1" kern="1200" dirty="0" smtClean="0"/>
            <a:t> případová studie</a:t>
          </a:r>
          <a:r>
            <a:rPr lang="cs-CZ" sz="3600" kern="1200" dirty="0" smtClean="0"/>
            <a:t> </a:t>
          </a:r>
          <a:endParaRPr lang="cs-CZ" sz="3600" kern="1200" dirty="0"/>
        </a:p>
      </dsp:txBody>
      <dsp:txXfrm>
        <a:off x="689976" y="497100"/>
        <a:ext cx="7022135" cy="994201"/>
      </dsp:txXfrm>
    </dsp:sp>
    <dsp:sp modelId="{85314B6A-93DA-4575-AB81-80D9CB4C003B}">
      <dsp:nvSpPr>
        <dsp:cNvPr id="0" name=""/>
        <dsp:cNvSpPr/>
      </dsp:nvSpPr>
      <dsp:spPr>
        <a:xfrm>
          <a:off x="68599" y="372825"/>
          <a:ext cx="1242752" cy="12427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1119968" y="1988403"/>
          <a:ext cx="6660743" cy="994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148"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Instrumentální případy</a:t>
          </a:r>
          <a:r>
            <a:rPr lang="cs-CZ" sz="3600" kern="1200" dirty="0" smtClean="0"/>
            <a:t> </a:t>
          </a:r>
          <a:endParaRPr lang="cs-CZ" sz="3600" kern="1200" dirty="0" smtClean="0"/>
        </a:p>
      </dsp:txBody>
      <dsp:txXfrm>
        <a:off x="1119968" y="1988403"/>
        <a:ext cx="6660743" cy="994201"/>
      </dsp:txXfrm>
    </dsp:sp>
    <dsp:sp modelId="{455C4980-61D3-4D63-B048-9B74945711C8}">
      <dsp:nvSpPr>
        <dsp:cNvPr id="0" name=""/>
        <dsp:cNvSpPr/>
      </dsp:nvSpPr>
      <dsp:spPr>
        <a:xfrm>
          <a:off x="429992" y="1864128"/>
          <a:ext cx="1242752" cy="12427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689976" y="3479706"/>
          <a:ext cx="7022135" cy="994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148"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Kolektivní případová studie</a:t>
          </a:r>
          <a:r>
            <a:rPr lang="cs-CZ" sz="3600" kern="1200" dirty="0" smtClean="0"/>
            <a:t> </a:t>
          </a:r>
          <a:endParaRPr lang="cs-CZ" sz="3600" kern="1200" dirty="0" smtClean="0"/>
        </a:p>
      </dsp:txBody>
      <dsp:txXfrm>
        <a:off x="689976" y="3479706"/>
        <a:ext cx="7022135" cy="994201"/>
      </dsp:txXfrm>
    </dsp:sp>
    <dsp:sp modelId="{6750A327-0616-4179-A45C-DD95242B5A06}">
      <dsp:nvSpPr>
        <dsp:cNvPr id="0" name=""/>
        <dsp:cNvSpPr/>
      </dsp:nvSpPr>
      <dsp:spPr>
        <a:xfrm>
          <a:off x="68599" y="3355431"/>
          <a:ext cx="1242752" cy="12427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620510" y="-860413"/>
          <a:ext cx="6691837" cy="6691837"/>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560812" y="382171"/>
          <a:ext cx="4207681" cy="764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013" tIns="91440" rIns="91440" bIns="91440" numCol="1" spcCol="1270" anchor="ctr" anchorCtr="0">
          <a:noAutofit/>
        </a:bodyPr>
        <a:lstStyle/>
        <a:p>
          <a:pPr lvl="0" algn="l" defTabSz="1600200">
            <a:lnSpc>
              <a:spcPct val="90000"/>
            </a:lnSpc>
            <a:spcBef>
              <a:spcPct val="0"/>
            </a:spcBef>
            <a:spcAft>
              <a:spcPct val="35000"/>
            </a:spcAft>
          </a:pPr>
          <a:r>
            <a:rPr lang="cs-CZ" sz="3600" b="1" kern="1200" dirty="0" err="1" smtClean="0"/>
            <a:t>Exploratorní</a:t>
          </a:r>
          <a:endParaRPr lang="cs-CZ" sz="3600" kern="1200" dirty="0"/>
        </a:p>
      </dsp:txBody>
      <dsp:txXfrm>
        <a:off x="560812" y="382171"/>
        <a:ext cx="4207681" cy="764740"/>
      </dsp:txXfrm>
    </dsp:sp>
    <dsp:sp modelId="{85314B6A-93DA-4575-AB81-80D9CB4C003B}">
      <dsp:nvSpPr>
        <dsp:cNvPr id="0" name=""/>
        <dsp:cNvSpPr/>
      </dsp:nvSpPr>
      <dsp:spPr>
        <a:xfrm>
          <a:off x="82849" y="286578"/>
          <a:ext cx="955925" cy="955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1050441" y="1529480"/>
          <a:ext cx="3769238" cy="764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013" tIns="91440" rIns="91440" bIns="91440" numCol="1" spcCol="1270" anchor="ctr" anchorCtr="0">
          <a:noAutofit/>
        </a:bodyPr>
        <a:lstStyle/>
        <a:p>
          <a:pPr lvl="0" algn="l" defTabSz="1600200">
            <a:lnSpc>
              <a:spcPct val="90000"/>
            </a:lnSpc>
            <a:spcBef>
              <a:spcPct val="0"/>
            </a:spcBef>
            <a:spcAft>
              <a:spcPct val="35000"/>
            </a:spcAft>
          </a:pPr>
          <a:r>
            <a:rPr lang="cs-CZ" sz="3600" b="1" kern="1200" dirty="0" err="1" smtClean="0"/>
            <a:t>Explanatorní</a:t>
          </a:r>
          <a:endParaRPr lang="cs-CZ" sz="3600" b="1" kern="1200" dirty="0" smtClean="0"/>
        </a:p>
      </dsp:txBody>
      <dsp:txXfrm>
        <a:off x="1050441" y="1529480"/>
        <a:ext cx="3769238" cy="764740"/>
      </dsp:txXfrm>
    </dsp:sp>
    <dsp:sp modelId="{455C4980-61D3-4D63-B048-9B74945711C8}">
      <dsp:nvSpPr>
        <dsp:cNvPr id="0" name=""/>
        <dsp:cNvSpPr/>
      </dsp:nvSpPr>
      <dsp:spPr>
        <a:xfrm>
          <a:off x="521292" y="1433887"/>
          <a:ext cx="955925" cy="955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999255" y="2676789"/>
          <a:ext cx="3769238" cy="764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013"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Deskriptivní</a:t>
          </a:r>
          <a:endParaRPr lang="cs-CZ" sz="3600" kern="1200" dirty="0" smtClean="0"/>
        </a:p>
      </dsp:txBody>
      <dsp:txXfrm>
        <a:off x="999255" y="2676789"/>
        <a:ext cx="3769238" cy="764740"/>
      </dsp:txXfrm>
    </dsp:sp>
    <dsp:sp modelId="{6750A327-0616-4179-A45C-DD95242B5A06}">
      <dsp:nvSpPr>
        <dsp:cNvPr id="0" name=""/>
        <dsp:cNvSpPr/>
      </dsp:nvSpPr>
      <dsp:spPr>
        <a:xfrm>
          <a:off x="521292" y="2581196"/>
          <a:ext cx="955925" cy="955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FD141-C89E-474A-A949-FFE68B0C4463}">
      <dsp:nvSpPr>
        <dsp:cNvPr id="0" name=""/>
        <dsp:cNvSpPr/>
      </dsp:nvSpPr>
      <dsp:spPr>
        <a:xfrm>
          <a:off x="560812" y="3824098"/>
          <a:ext cx="4207681" cy="7647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7013"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Evaluační</a:t>
          </a:r>
          <a:endParaRPr lang="cs-CZ" sz="3600" b="1" kern="1200" dirty="0" smtClean="0"/>
        </a:p>
      </dsp:txBody>
      <dsp:txXfrm>
        <a:off x="560812" y="3824098"/>
        <a:ext cx="4207681" cy="764740"/>
      </dsp:txXfrm>
    </dsp:sp>
    <dsp:sp modelId="{3E916689-F062-45CC-A8A2-C5CD2E078605}">
      <dsp:nvSpPr>
        <dsp:cNvPr id="0" name=""/>
        <dsp:cNvSpPr/>
      </dsp:nvSpPr>
      <dsp:spPr>
        <a:xfrm>
          <a:off x="82849" y="3728506"/>
          <a:ext cx="955925" cy="9559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891786"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348688" y="181964"/>
          <a:ext cx="8805332" cy="54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1. Určení výzkumné otázky</a:t>
          </a:r>
          <a:r>
            <a:rPr lang="cs-CZ" sz="2400" kern="1200" dirty="0" smtClean="0"/>
            <a:t>. </a:t>
          </a:r>
          <a:endParaRPr lang="cs-CZ" sz="2400" b="0" kern="1200" dirty="0"/>
        </a:p>
      </dsp:txBody>
      <dsp:txXfrm>
        <a:off x="348688" y="181964"/>
        <a:ext cx="8805332" cy="547318"/>
      </dsp:txXfrm>
    </dsp:sp>
    <dsp:sp modelId="{85314B6A-93DA-4575-AB81-80D9CB4C003B}">
      <dsp:nvSpPr>
        <dsp:cNvPr id="0" name=""/>
        <dsp:cNvSpPr/>
      </dsp:nvSpPr>
      <dsp:spPr>
        <a:xfrm>
          <a:off x="63977" y="170912"/>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864949" y="788060"/>
          <a:ext cx="8278196" cy="56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2. Výběr případu, určení metod sběru a analýzy dat. </a:t>
          </a:r>
          <a:endParaRPr lang="cs-CZ" sz="2400" b="0" kern="1200" dirty="0" smtClean="0"/>
        </a:p>
      </dsp:txBody>
      <dsp:txXfrm>
        <a:off x="864949" y="788060"/>
        <a:ext cx="8278196" cy="561585"/>
      </dsp:txXfrm>
    </dsp:sp>
    <dsp:sp modelId="{455C4980-61D3-4D63-B048-9B74945711C8}">
      <dsp:nvSpPr>
        <dsp:cNvPr id="0" name=""/>
        <dsp:cNvSpPr/>
      </dsp:nvSpPr>
      <dsp:spPr>
        <a:xfrm>
          <a:off x="438688" y="854131"/>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94744" y="1522796"/>
          <a:ext cx="8259276" cy="598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3. Příprava sběru dat</a:t>
          </a:r>
          <a:r>
            <a:rPr lang="cs-CZ" sz="2400" kern="1200" dirty="0" smtClean="0"/>
            <a:t>. </a:t>
          </a:r>
          <a:endParaRPr lang="cs-CZ" sz="2400" b="0" kern="1200" dirty="0" smtClean="0"/>
        </a:p>
      </dsp:txBody>
      <dsp:txXfrm>
        <a:off x="894744" y="1522796"/>
        <a:ext cx="8259276" cy="598530"/>
      </dsp:txXfrm>
    </dsp:sp>
    <dsp:sp modelId="{6750A327-0616-4179-A45C-DD95242B5A06}">
      <dsp:nvSpPr>
        <dsp:cNvPr id="0" name=""/>
        <dsp:cNvSpPr/>
      </dsp:nvSpPr>
      <dsp:spPr>
        <a:xfrm>
          <a:off x="610033" y="1537350"/>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894744" y="2222284"/>
          <a:ext cx="8259276" cy="5651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4. Sběr dat. </a:t>
          </a:r>
          <a:endParaRPr lang="cs-CZ" sz="2400" b="0" kern="1200" dirty="0" smtClean="0"/>
        </a:p>
      </dsp:txBody>
      <dsp:txXfrm>
        <a:off x="894744" y="2222284"/>
        <a:ext cx="8259276" cy="565125"/>
      </dsp:txXfrm>
    </dsp:sp>
    <dsp:sp modelId="{E6E972A4-86F3-4BBA-9D8F-72D892B34C6D}">
      <dsp:nvSpPr>
        <dsp:cNvPr id="0" name=""/>
        <dsp:cNvSpPr/>
      </dsp:nvSpPr>
      <dsp:spPr>
        <a:xfrm>
          <a:off x="610033" y="2220137"/>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723398" y="2905458"/>
          <a:ext cx="8430622" cy="565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5. Analýza a interpretace dat</a:t>
          </a:r>
          <a:r>
            <a:rPr lang="cs-CZ" sz="2400" kern="1200" dirty="0" smtClean="0"/>
            <a:t>. </a:t>
          </a:r>
          <a:endParaRPr lang="cs-CZ" sz="2400" kern="1200" dirty="0"/>
        </a:p>
      </dsp:txBody>
      <dsp:txXfrm>
        <a:off x="723398" y="2905458"/>
        <a:ext cx="8430622" cy="565216"/>
      </dsp:txXfrm>
    </dsp:sp>
    <dsp:sp modelId="{8D93ADDF-A8EE-4A38-BEC6-9F20F7E0E40B}">
      <dsp:nvSpPr>
        <dsp:cNvPr id="0" name=""/>
        <dsp:cNvSpPr/>
      </dsp:nvSpPr>
      <dsp:spPr>
        <a:xfrm>
          <a:off x="438688" y="2903355"/>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1576D-AD75-43FF-A52D-77D825FED393}">
      <dsp:nvSpPr>
        <dsp:cNvPr id="0" name=""/>
        <dsp:cNvSpPr/>
      </dsp:nvSpPr>
      <dsp:spPr>
        <a:xfrm>
          <a:off x="348688" y="3588677"/>
          <a:ext cx="8805332" cy="565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6. Příprava zprávy</a:t>
          </a:r>
          <a:r>
            <a:rPr lang="cs-CZ" sz="2400" kern="1200" dirty="0" smtClean="0"/>
            <a:t>. </a:t>
          </a:r>
          <a:endParaRPr lang="cs-CZ" sz="2400" kern="1200" dirty="0"/>
        </a:p>
      </dsp:txBody>
      <dsp:txXfrm>
        <a:off x="348688" y="3588677"/>
        <a:ext cx="8805332" cy="565216"/>
      </dsp:txXfrm>
    </dsp:sp>
    <dsp:sp modelId="{11502AF0-4B0B-46D0-9B05-4BF45A2E19CA}">
      <dsp:nvSpPr>
        <dsp:cNvPr id="0" name=""/>
        <dsp:cNvSpPr/>
      </dsp:nvSpPr>
      <dsp:spPr>
        <a:xfrm>
          <a:off x="63977" y="3586574"/>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755263" y="-728873"/>
          <a:ext cx="5663986" cy="5663986"/>
        </a:xfrm>
        <a:prstGeom prst="blockArc">
          <a:avLst>
            <a:gd name="adj1" fmla="val 18900000"/>
            <a:gd name="adj2" fmla="val 2700000"/>
            <a:gd name="adj3" fmla="val 3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475918" y="323375"/>
          <a:ext cx="6798474" cy="647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626"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1. Navázání kontaktu</a:t>
          </a:r>
          <a:endParaRPr lang="cs-CZ" sz="3600" kern="1200" dirty="0"/>
        </a:p>
      </dsp:txBody>
      <dsp:txXfrm>
        <a:off x="475918" y="323375"/>
        <a:ext cx="6798474" cy="647087"/>
      </dsp:txXfrm>
    </dsp:sp>
    <dsp:sp modelId="{85314B6A-93DA-4575-AB81-80D9CB4C003B}">
      <dsp:nvSpPr>
        <dsp:cNvPr id="0" name=""/>
        <dsp:cNvSpPr/>
      </dsp:nvSpPr>
      <dsp:spPr>
        <a:xfrm>
          <a:off x="71488" y="242489"/>
          <a:ext cx="808859" cy="8088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904341" y="1294175"/>
          <a:ext cx="6427484" cy="647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626"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2. Pozorování</a:t>
          </a:r>
          <a:endParaRPr lang="cs-CZ" sz="3600" kern="1200" dirty="0" smtClean="0"/>
        </a:p>
      </dsp:txBody>
      <dsp:txXfrm>
        <a:off x="904341" y="1294175"/>
        <a:ext cx="6427484" cy="647087"/>
      </dsp:txXfrm>
    </dsp:sp>
    <dsp:sp modelId="{455C4980-61D3-4D63-B048-9B74945711C8}">
      <dsp:nvSpPr>
        <dsp:cNvPr id="0" name=""/>
        <dsp:cNvSpPr/>
      </dsp:nvSpPr>
      <dsp:spPr>
        <a:xfrm>
          <a:off x="442478" y="1213289"/>
          <a:ext cx="808859" cy="8088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46908" y="2264976"/>
          <a:ext cx="6427484" cy="647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626"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3. Záznam dat</a:t>
          </a:r>
          <a:endParaRPr lang="cs-CZ" sz="3600" kern="1200" dirty="0" smtClean="0"/>
        </a:p>
      </dsp:txBody>
      <dsp:txXfrm>
        <a:off x="846908" y="2264976"/>
        <a:ext cx="6427484" cy="647087"/>
      </dsp:txXfrm>
    </dsp:sp>
    <dsp:sp modelId="{6750A327-0616-4179-A45C-DD95242B5A06}">
      <dsp:nvSpPr>
        <dsp:cNvPr id="0" name=""/>
        <dsp:cNvSpPr/>
      </dsp:nvSpPr>
      <dsp:spPr>
        <a:xfrm>
          <a:off x="442478" y="2184090"/>
          <a:ext cx="808859" cy="8088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FD141-C89E-474A-A949-FFE68B0C4463}">
      <dsp:nvSpPr>
        <dsp:cNvPr id="0" name=""/>
        <dsp:cNvSpPr/>
      </dsp:nvSpPr>
      <dsp:spPr>
        <a:xfrm>
          <a:off x="475918" y="3235776"/>
          <a:ext cx="6798474" cy="647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626" tIns="88900" rIns="88900" bIns="88900" numCol="1" spcCol="1270" anchor="ctr" anchorCtr="0">
          <a:noAutofit/>
        </a:bodyPr>
        <a:lstStyle/>
        <a:p>
          <a:pPr lvl="0" algn="l" defTabSz="1555750">
            <a:lnSpc>
              <a:spcPct val="90000"/>
            </a:lnSpc>
            <a:spcBef>
              <a:spcPct val="0"/>
            </a:spcBef>
            <a:spcAft>
              <a:spcPct val="35000"/>
            </a:spcAft>
          </a:pPr>
          <a:r>
            <a:rPr lang="cs-CZ" sz="3500" b="1" kern="1200" dirty="0" smtClean="0"/>
            <a:t>4. Závěr pozorování</a:t>
          </a:r>
          <a:endParaRPr lang="cs-CZ" sz="3500" kern="1200" dirty="0" smtClean="0"/>
        </a:p>
      </dsp:txBody>
      <dsp:txXfrm>
        <a:off x="475918" y="3235776"/>
        <a:ext cx="6798474" cy="647087"/>
      </dsp:txXfrm>
    </dsp:sp>
    <dsp:sp modelId="{3E916689-F062-45CC-A8A2-C5CD2E078605}">
      <dsp:nvSpPr>
        <dsp:cNvPr id="0" name=""/>
        <dsp:cNvSpPr/>
      </dsp:nvSpPr>
      <dsp:spPr>
        <a:xfrm>
          <a:off x="71488" y="3154890"/>
          <a:ext cx="808859" cy="80885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891786"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348688" y="181964"/>
          <a:ext cx="8805332" cy="54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Potřeba získat poučený (informovaný) souhlas.</a:t>
          </a:r>
          <a:endParaRPr lang="cs-CZ" sz="2400" b="0" kern="1200" dirty="0"/>
        </a:p>
      </dsp:txBody>
      <dsp:txXfrm>
        <a:off x="348688" y="181964"/>
        <a:ext cx="8805332" cy="547318"/>
      </dsp:txXfrm>
    </dsp:sp>
    <dsp:sp modelId="{85314B6A-93DA-4575-AB81-80D9CB4C003B}">
      <dsp:nvSpPr>
        <dsp:cNvPr id="0" name=""/>
        <dsp:cNvSpPr/>
      </dsp:nvSpPr>
      <dsp:spPr>
        <a:xfrm>
          <a:off x="63977" y="170912"/>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864949" y="788060"/>
          <a:ext cx="8278196" cy="56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Přístup k nezletilým.</a:t>
          </a:r>
          <a:r>
            <a:rPr lang="cs-CZ" sz="2400" kern="1200" dirty="0" smtClean="0"/>
            <a:t> </a:t>
          </a:r>
          <a:endParaRPr lang="cs-CZ" sz="2400" b="0" kern="1200" dirty="0" smtClean="0"/>
        </a:p>
      </dsp:txBody>
      <dsp:txXfrm>
        <a:off x="864949" y="788060"/>
        <a:ext cx="8278196" cy="561585"/>
      </dsp:txXfrm>
    </dsp:sp>
    <dsp:sp modelId="{455C4980-61D3-4D63-B048-9B74945711C8}">
      <dsp:nvSpPr>
        <dsp:cNvPr id="0" name=""/>
        <dsp:cNvSpPr/>
      </dsp:nvSpPr>
      <dsp:spPr>
        <a:xfrm>
          <a:off x="438688" y="854131"/>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94744" y="1522796"/>
          <a:ext cx="8259276" cy="598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Pasivní nebo aktivní souhlas</a:t>
          </a:r>
          <a:r>
            <a:rPr lang="cs-CZ" sz="2400" kern="1200" dirty="0" smtClean="0"/>
            <a:t>. </a:t>
          </a:r>
          <a:endParaRPr lang="cs-CZ" sz="2400" b="0" kern="1200" dirty="0" smtClean="0"/>
        </a:p>
      </dsp:txBody>
      <dsp:txXfrm>
        <a:off x="894744" y="1522796"/>
        <a:ext cx="8259276" cy="598530"/>
      </dsp:txXfrm>
    </dsp:sp>
    <dsp:sp modelId="{6750A327-0616-4179-A45C-DD95242B5A06}">
      <dsp:nvSpPr>
        <dsp:cNvPr id="0" name=""/>
        <dsp:cNvSpPr/>
      </dsp:nvSpPr>
      <dsp:spPr>
        <a:xfrm>
          <a:off x="610033" y="1537350"/>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894744" y="2222284"/>
          <a:ext cx="8259276" cy="5651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Zatajení informací účastníkům. </a:t>
          </a:r>
          <a:endParaRPr lang="cs-CZ" sz="2400" b="0" kern="1200" dirty="0" smtClean="0"/>
        </a:p>
      </dsp:txBody>
      <dsp:txXfrm>
        <a:off x="894744" y="2222284"/>
        <a:ext cx="8259276" cy="565125"/>
      </dsp:txXfrm>
    </dsp:sp>
    <dsp:sp modelId="{E6E972A4-86F3-4BBA-9D8F-72D892B34C6D}">
      <dsp:nvSpPr>
        <dsp:cNvPr id="0" name=""/>
        <dsp:cNvSpPr/>
      </dsp:nvSpPr>
      <dsp:spPr>
        <a:xfrm>
          <a:off x="610033" y="2220137"/>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723398" y="2905458"/>
          <a:ext cx="8430622" cy="565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Svoboda odmítnutí. </a:t>
          </a:r>
          <a:endParaRPr lang="cs-CZ" sz="2400" kern="1200" dirty="0"/>
        </a:p>
      </dsp:txBody>
      <dsp:txXfrm>
        <a:off x="723398" y="2905458"/>
        <a:ext cx="8430622" cy="565216"/>
      </dsp:txXfrm>
    </dsp:sp>
    <dsp:sp modelId="{8D93ADDF-A8EE-4A38-BEC6-9F20F7E0E40B}">
      <dsp:nvSpPr>
        <dsp:cNvPr id="0" name=""/>
        <dsp:cNvSpPr/>
      </dsp:nvSpPr>
      <dsp:spPr>
        <a:xfrm>
          <a:off x="438688" y="2903355"/>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1576D-AD75-43FF-A52D-77D825FED393}">
      <dsp:nvSpPr>
        <dsp:cNvPr id="0" name=""/>
        <dsp:cNvSpPr/>
      </dsp:nvSpPr>
      <dsp:spPr>
        <a:xfrm>
          <a:off x="348688" y="3588677"/>
          <a:ext cx="8805332" cy="5652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Anonymita</a:t>
          </a:r>
          <a:r>
            <a:rPr lang="cs-CZ" sz="2400" kern="1200" dirty="0" smtClean="0"/>
            <a:t>. </a:t>
          </a:r>
          <a:endParaRPr lang="cs-CZ" sz="2400" kern="1200" dirty="0"/>
        </a:p>
      </dsp:txBody>
      <dsp:txXfrm>
        <a:off x="348688" y="3588677"/>
        <a:ext cx="8805332" cy="565216"/>
      </dsp:txXfrm>
    </dsp:sp>
    <dsp:sp modelId="{11502AF0-4B0B-46D0-9B05-4BF45A2E19CA}">
      <dsp:nvSpPr>
        <dsp:cNvPr id="0" name=""/>
        <dsp:cNvSpPr/>
      </dsp:nvSpPr>
      <dsp:spPr>
        <a:xfrm>
          <a:off x="63977" y="3586574"/>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755263" y="-728873"/>
          <a:ext cx="5663986" cy="5663986"/>
        </a:xfrm>
        <a:prstGeom prst="blockArc">
          <a:avLst>
            <a:gd name="adj1" fmla="val 18900000"/>
            <a:gd name="adj2" fmla="val 2700000"/>
            <a:gd name="adj3" fmla="val 3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584439" y="202829"/>
          <a:ext cx="9832164" cy="1276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4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volné (též otevřené, nestandardizované)</a:t>
          </a:r>
          <a:endParaRPr lang="cs-CZ" sz="3600" kern="1200" dirty="0"/>
        </a:p>
      </dsp:txBody>
      <dsp:txXfrm>
        <a:off x="584439" y="202829"/>
        <a:ext cx="9832164" cy="1276837"/>
      </dsp:txXfrm>
    </dsp:sp>
    <dsp:sp modelId="{85314B6A-93DA-4575-AB81-80D9CB4C003B}">
      <dsp:nvSpPr>
        <dsp:cNvPr id="0" name=""/>
        <dsp:cNvSpPr/>
      </dsp:nvSpPr>
      <dsp:spPr>
        <a:xfrm>
          <a:off x="58659" y="315468"/>
          <a:ext cx="1051560" cy="1051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947665" y="1579417"/>
          <a:ext cx="9526371" cy="10474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4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otázky uzavřené (standardizované)</a:t>
          </a:r>
          <a:endParaRPr lang="cs-CZ" sz="3600" kern="1200" dirty="0" smtClean="0"/>
        </a:p>
      </dsp:txBody>
      <dsp:txXfrm>
        <a:off x="947665" y="1579417"/>
        <a:ext cx="9526371" cy="1047404"/>
      </dsp:txXfrm>
    </dsp:sp>
    <dsp:sp modelId="{455C4980-61D3-4D63-B048-9B74945711C8}">
      <dsp:nvSpPr>
        <dsp:cNvPr id="0" name=""/>
        <dsp:cNvSpPr/>
      </dsp:nvSpPr>
      <dsp:spPr>
        <a:xfrm>
          <a:off x="364452" y="1577339"/>
          <a:ext cx="1051560" cy="1051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584439" y="2743200"/>
          <a:ext cx="9832164" cy="12435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4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otázky </a:t>
          </a:r>
          <a:r>
            <a:rPr lang="cs-CZ" sz="3600" b="1" kern="1200" dirty="0" err="1" smtClean="0"/>
            <a:t>polouzavřené</a:t>
          </a:r>
          <a:r>
            <a:rPr lang="cs-CZ" sz="3600" b="1" kern="1200" dirty="0" smtClean="0"/>
            <a:t> (někdy též polootevřené, </a:t>
          </a:r>
          <a:r>
            <a:rPr lang="cs-CZ" sz="3600" b="1" kern="1200" dirty="0" err="1" smtClean="0"/>
            <a:t>polostandardizované</a:t>
          </a:r>
          <a:r>
            <a:rPr lang="cs-CZ" sz="3600" b="1" kern="1200" dirty="0" smtClean="0"/>
            <a:t>)</a:t>
          </a:r>
          <a:endParaRPr lang="cs-CZ" sz="3600" kern="1200" dirty="0" smtClean="0"/>
        </a:p>
      </dsp:txBody>
      <dsp:txXfrm>
        <a:off x="584439" y="2743200"/>
        <a:ext cx="9832164" cy="1243583"/>
      </dsp:txXfrm>
    </dsp:sp>
    <dsp:sp modelId="{6750A327-0616-4179-A45C-DD95242B5A06}">
      <dsp:nvSpPr>
        <dsp:cNvPr id="0" name=""/>
        <dsp:cNvSpPr/>
      </dsp:nvSpPr>
      <dsp:spPr>
        <a:xfrm>
          <a:off x="58659" y="2839212"/>
          <a:ext cx="1051560" cy="105156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695748" y="-871851"/>
          <a:ext cx="6781214" cy="6781214"/>
        </a:xfrm>
        <a:prstGeom prst="blockArc">
          <a:avLst>
            <a:gd name="adj1" fmla="val 18900000"/>
            <a:gd name="adj2" fmla="val 2700000"/>
            <a:gd name="adj3" fmla="val 31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404475" y="211847"/>
          <a:ext cx="10614139" cy="637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1) Dotazník nemá klást na respondenta přehnané nároky.</a:t>
          </a:r>
          <a:endParaRPr lang="cs-CZ" sz="2400" b="0" kern="1200" dirty="0"/>
        </a:p>
      </dsp:txBody>
      <dsp:txXfrm>
        <a:off x="404475" y="211847"/>
        <a:ext cx="10614139" cy="637203"/>
      </dsp:txXfrm>
    </dsp:sp>
    <dsp:sp modelId="{85314B6A-93DA-4575-AB81-80D9CB4C003B}">
      <dsp:nvSpPr>
        <dsp:cNvPr id="0" name=""/>
        <dsp:cNvSpPr/>
      </dsp:nvSpPr>
      <dsp:spPr>
        <a:xfrm>
          <a:off x="73006" y="198981"/>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1011610" y="917482"/>
          <a:ext cx="9993874" cy="6538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2) Dotazník má požadovat údaje, které respondent pravděpodobně zná.</a:t>
          </a:r>
          <a:endParaRPr lang="cs-CZ" sz="2400" b="0" kern="1200" dirty="0" smtClean="0"/>
        </a:p>
      </dsp:txBody>
      <dsp:txXfrm>
        <a:off x="1011610" y="917482"/>
        <a:ext cx="9993874" cy="653814"/>
      </dsp:txXfrm>
    </dsp:sp>
    <dsp:sp modelId="{455C4980-61D3-4D63-B048-9B74945711C8}">
      <dsp:nvSpPr>
        <dsp:cNvPr id="0" name=""/>
        <dsp:cNvSpPr/>
      </dsp:nvSpPr>
      <dsp:spPr>
        <a:xfrm>
          <a:off x="509255" y="994404"/>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1040209" y="1772883"/>
          <a:ext cx="9978405" cy="6968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3) Dotazník má být zajímavý svou úpravou a účelem.</a:t>
          </a:r>
          <a:endParaRPr lang="cs-CZ" sz="2400" b="0" kern="1200" dirty="0" smtClean="0"/>
        </a:p>
      </dsp:txBody>
      <dsp:txXfrm>
        <a:off x="1040209" y="1772883"/>
        <a:ext cx="9978405" cy="696825"/>
      </dsp:txXfrm>
    </dsp:sp>
    <dsp:sp modelId="{6750A327-0616-4179-A45C-DD95242B5A06}">
      <dsp:nvSpPr>
        <dsp:cNvPr id="0" name=""/>
        <dsp:cNvSpPr/>
      </dsp:nvSpPr>
      <dsp:spPr>
        <a:xfrm>
          <a:off x="708740" y="1789827"/>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1040209" y="2587247"/>
          <a:ext cx="9978405" cy="657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4) Dotazník se má používat, když nemůžeme získat data jiným způsobem nebo jako doplněk.</a:t>
          </a:r>
          <a:endParaRPr lang="cs-CZ" sz="2400" b="0" kern="1200" dirty="0" smtClean="0"/>
        </a:p>
      </dsp:txBody>
      <dsp:txXfrm>
        <a:off x="1040209" y="2587247"/>
        <a:ext cx="9978405" cy="657935"/>
      </dsp:txXfrm>
    </dsp:sp>
    <dsp:sp modelId="{E6E972A4-86F3-4BBA-9D8F-72D892B34C6D}">
      <dsp:nvSpPr>
        <dsp:cNvPr id="0" name=""/>
        <dsp:cNvSpPr/>
      </dsp:nvSpPr>
      <dsp:spPr>
        <a:xfrm>
          <a:off x="708740" y="2584746"/>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840723" y="3382617"/>
          <a:ext cx="10177891" cy="6580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5) Otázky mají požadovat informaci, která se týká výzkumu.</a:t>
          </a:r>
          <a:endParaRPr lang="cs-CZ" sz="2400" kern="1200" dirty="0"/>
        </a:p>
      </dsp:txBody>
      <dsp:txXfrm>
        <a:off x="840723" y="3382617"/>
        <a:ext cx="10177891" cy="658041"/>
      </dsp:txXfrm>
    </dsp:sp>
    <dsp:sp modelId="{8D93ADDF-A8EE-4A38-BEC6-9F20F7E0E40B}">
      <dsp:nvSpPr>
        <dsp:cNvPr id="0" name=""/>
        <dsp:cNvSpPr/>
      </dsp:nvSpPr>
      <dsp:spPr>
        <a:xfrm>
          <a:off x="509255" y="3380169"/>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1576D-AD75-43FF-A52D-77D825FED393}">
      <dsp:nvSpPr>
        <dsp:cNvPr id="0" name=""/>
        <dsp:cNvSpPr/>
      </dsp:nvSpPr>
      <dsp:spPr>
        <a:xfrm>
          <a:off x="404475" y="4178040"/>
          <a:ext cx="10614139" cy="6580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0965"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6) Otázky mají být jednoduše formulované.</a:t>
          </a:r>
          <a:endParaRPr lang="cs-CZ" sz="2400" kern="1200" dirty="0"/>
        </a:p>
      </dsp:txBody>
      <dsp:txXfrm>
        <a:off x="404475" y="4178040"/>
        <a:ext cx="10614139" cy="658041"/>
      </dsp:txXfrm>
    </dsp:sp>
    <dsp:sp modelId="{11502AF0-4B0B-46D0-9B05-4BF45A2E19CA}">
      <dsp:nvSpPr>
        <dsp:cNvPr id="0" name=""/>
        <dsp:cNvSpPr/>
      </dsp:nvSpPr>
      <dsp:spPr>
        <a:xfrm>
          <a:off x="73006" y="4175592"/>
          <a:ext cx="662936" cy="66293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808608" y="-889009"/>
          <a:ext cx="6915284" cy="6915284"/>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412306" y="216043"/>
          <a:ext cx="10787613" cy="649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1) Jednotliví položky a celý dotazník se mají prezentovat atraktivní, profesionální a srozumitelnou formou.</a:t>
          </a:r>
          <a:endParaRPr lang="cs-CZ" sz="2400" b="0" kern="1200" dirty="0"/>
        </a:p>
      </dsp:txBody>
      <dsp:txXfrm>
        <a:off x="412306" y="216043"/>
        <a:ext cx="10787613" cy="649821"/>
      </dsp:txXfrm>
    </dsp:sp>
    <dsp:sp modelId="{85314B6A-93DA-4575-AB81-80D9CB4C003B}">
      <dsp:nvSpPr>
        <dsp:cNvPr id="0" name=""/>
        <dsp:cNvSpPr/>
      </dsp:nvSpPr>
      <dsp:spPr>
        <a:xfrm>
          <a:off x="74274" y="202921"/>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1030847" y="935651"/>
          <a:ext cx="10155730" cy="6667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2) Všechny otázky i stránky mají být očíslované.</a:t>
          </a:r>
          <a:endParaRPr lang="cs-CZ" sz="2400" b="0" kern="1200" dirty="0" smtClean="0"/>
        </a:p>
      </dsp:txBody>
      <dsp:txXfrm>
        <a:off x="1030847" y="935651"/>
        <a:ext cx="10155730" cy="666761"/>
      </dsp:txXfrm>
    </dsp:sp>
    <dsp:sp modelId="{455C4980-61D3-4D63-B048-9B74945711C8}">
      <dsp:nvSpPr>
        <dsp:cNvPr id="0" name=""/>
        <dsp:cNvSpPr/>
      </dsp:nvSpPr>
      <dsp:spPr>
        <a:xfrm>
          <a:off x="519161" y="1014096"/>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1060629" y="1807990"/>
          <a:ext cx="10139291" cy="7106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3) Je nutné dodat návod, jak se dotazník vyplňuje, případně komu se odevzdá (kam se pošle).</a:t>
          </a:r>
          <a:endParaRPr lang="cs-CZ" sz="2400" b="0" kern="1200" dirty="0" smtClean="0"/>
        </a:p>
      </dsp:txBody>
      <dsp:txXfrm>
        <a:off x="1060629" y="1807990"/>
        <a:ext cx="10139291" cy="710624"/>
      </dsp:txXfrm>
    </dsp:sp>
    <dsp:sp modelId="{6750A327-0616-4179-A45C-DD95242B5A06}">
      <dsp:nvSpPr>
        <dsp:cNvPr id="0" name=""/>
        <dsp:cNvSpPr/>
      </dsp:nvSpPr>
      <dsp:spPr>
        <a:xfrm>
          <a:off x="722597" y="1825270"/>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1060629" y="2638480"/>
          <a:ext cx="10139291" cy="6709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4) Je dobré ukázat, že dotazník je formálně kryt autoritou nebo nějakou důvěryhodnou institucí.</a:t>
          </a:r>
          <a:endParaRPr lang="cs-CZ" sz="2400" b="0" kern="1200" dirty="0" smtClean="0"/>
        </a:p>
      </dsp:txBody>
      <dsp:txXfrm>
        <a:off x="1060629" y="2638480"/>
        <a:ext cx="10139291" cy="670963"/>
      </dsp:txXfrm>
    </dsp:sp>
    <dsp:sp modelId="{E6E972A4-86F3-4BBA-9D8F-72D892B34C6D}">
      <dsp:nvSpPr>
        <dsp:cNvPr id="0" name=""/>
        <dsp:cNvSpPr/>
      </dsp:nvSpPr>
      <dsp:spPr>
        <a:xfrm>
          <a:off x="722597" y="2635930"/>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857193" y="3449600"/>
          <a:ext cx="10342726" cy="671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5) Vybrané otázky mají obsahovat vzory odpovědí.</a:t>
          </a:r>
          <a:endParaRPr lang="cs-CZ" sz="2400" kern="1200" dirty="0"/>
        </a:p>
      </dsp:txBody>
      <dsp:txXfrm>
        <a:off x="857193" y="3449600"/>
        <a:ext cx="10342726" cy="671072"/>
      </dsp:txXfrm>
    </dsp:sp>
    <dsp:sp modelId="{8D93ADDF-A8EE-4A38-BEC6-9F20F7E0E40B}">
      <dsp:nvSpPr>
        <dsp:cNvPr id="0" name=""/>
        <dsp:cNvSpPr/>
      </dsp:nvSpPr>
      <dsp:spPr>
        <a:xfrm>
          <a:off x="519161" y="3447104"/>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71576D-AD75-43FF-A52D-77D825FED393}">
      <dsp:nvSpPr>
        <dsp:cNvPr id="0" name=""/>
        <dsp:cNvSpPr/>
      </dsp:nvSpPr>
      <dsp:spPr>
        <a:xfrm>
          <a:off x="412306" y="4260774"/>
          <a:ext cx="10787613" cy="6710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6) Dotazník by měl být upraven tak, aby šel snadno kódovat a hodnotit.</a:t>
          </a:r>
          <a:endParaRPr lang="cs-CZ" sz="2400" kern="1200" dirty="0"/>
        </a:p>
      </dsp:txBody>
      <dsp:txXfrm>
        <a:off x="412306" y="4260774"/>
        <a:ext cx="10787613" cy="671072"/>
      </dsp:txXfrm>
    </dsp:sp>
    <dsp:sp modelId="{11502AF0-4B0B-46D0-9B05-4BF45A2E19CA}">
      <dsp:nvSpPr>
        <dsp:cNvPr id="0" name=""/>
        <dsp:cNvSpPr/>
      </dsp:nvSpPr>
      <dsp:spPr>
        <a:xfrm>
          <a:off x="74274" y="4258278"/>
          <a:ext cx="676064" cy="676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755263" y="-728873"/>
          <a:ext cx="5663986" cy="5663986"/>
        </a:xfrm>
        <a:prstGeom prst="blockArc">
          <a:avLst>
            <a:gd name="adj1" fmla="val 18900000"/>
            <a:gd name="adj2" fmla="val 2700000"/>
            <a:gd name="adj3" fmla="val 3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397682" y="262805"/>
          <a:ext cx="8921641" cy="525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47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1. Narativní struktura</a:t>
          </a:r>
          <a:endParaRPr lang="cs-CZ" sz="3600" kern="1200" dirty="0"/>
        </a:p>
      </dsp:txBody>
      <dsp:txXfrm>
        <a:off x="397682" y="262805"/>
        <a:ext cx="8921641" cy="525948"/>
      </dsp:txXfrm>
    </dsp:sp>
    <dsp:sp modelId="{85314B6A-93DA-4575-AB81-80D9CB4C003B}">
      <dsp:nvSpPr>
        <dsp:cNvPr id="0" name=""/>
        <dsp:cNvSpPr/>
      </dsp:nvSpPr>
      <dsp:spPr>
        <a:xfrm>
          <a:off x="68964" y="197062"/>
          <a:ext cx="657435" cy="6574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831994" y="1051475"/>
          <a:ext cx="8544762" cy="525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47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2.</a:t>
          </a:r>
          <a:r>
            <a:rPr lang="cs-CZ" sz="3600" kern="1200" dirty="0" smtClean="0"/>
            <a:t> </a:t>
          </a:r>
          <a:r>
            <a:rPr lang="cs-CZ" sz="3600" b="1" kern="1200" dirty="0" smtClean="0"/>
            <a:t>Komparativní struktura. </a:t>
          </a:r>
          <a:endParaRPr lang="cs-CZ" sz="3600" kern="1200" dirty="0" smtClean="0"/>
        </a:p>
      </dsp:txBody>
      <dsp:txXfrm>
        <a:off x="831994" y="1051475"/>
        <a:ext cx="8544762" cy="525948"/>
      </dsp:txXfrm>
    </dsp:sp>
    <dsp:sp modelId="{455C4980-61D3-4D63-B048-9B74945711C8}">
      <dsp:nvSpPr>
        <dsp:cNvPr id="0" name=""/>
        <dsp:cNvSpPr/>
      </dsp:nvSpPr>
      <dsp:spPr>
        <a:xfrm>
          <a:off x="445843" y="985732"/>
          <a:ext cx="657435" cy="6574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90232" y="1840145"/>
          <a:ext cx="8429091" cy="525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47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3.</a:t>
          </a:r>
          <a:r>
            <a:rPr lang="cs-CZ" sz="3600" kern="1200" dirty="0" smtClean="0"/>
            <a:t> </a:t>
          </a:r>
          <a:r>
            <a:rPr lang="cs-CZ" sz="3600" b="1" kern="1200" dirty="0" smtClean="0"/>
            <a:t>Chronologická struktura. </a:t>
          </a:r>
          <a:endParaRPr lang="cs-CZ" sz="3600" kern="1200" dirty="0" smtClean="0"/>
        </a:p>
      </dsp:txBody>
      <dsp:txXfrm>
        <a:off x="890232" y="1840145"/>
        <a:ext cx="8429091" cy="525948"/>
      </dsp:txXfrm>
    </dsp:sp>
    <dsp:sp modelId="{6750A327-0616-4179-A45C-DD95242B5A06}">
      <dsp:nvSpPr>
        <dsp:cNvPr id="0" name=""/>
        <dsp:cNvSpPr/>
      </dsp:nvSpPr>
      <dsp:spPr>
        <a:xfrm>
          <a:off x="561515" y="1774402"/>
          <a:ext cx="657435" cy="6574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FD141-C89E-474A-A949-FFE68B0C4463}">
      <dsp:nvSpPr>
        <dsp:cNvPr id="0" name=""/>
        <dsp:cNvSpPr/>
      </dsp:nvSpPr>
      <dsp:spPr>
        <a:xfrm>
          <a:off x="774561" y="2628815"/>
          <a:ext cx="8544762" cy="525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47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4. Inverzní struktura. </a:t>
          </a:r>
          <a:endParaRPr lang="cs-CZ" sz="3600" b="1" kern="1200" dirty="0" smtClean="0"/>
        </a:p>
      </dsp:txBody>
      <dsp:txXfrm>
        <a:off x="774561" y="2628815"/>
        <a:ext cx="8544762" cy="525948"/>
      </dsp:txXfrm>
    </dsp:sp>
    <dsp:sp modelId="{3E916689-F062-45CC-A8A2-C5CD2E078605}">
      <dsp:nvSpPr>
        <dsp:cNvPr id="0" name=""/>
        <dsp:cNvSpPr/>
      </dsp:nvSpPr>
      <dsp:spPr>
        <a:xfrm>
          <a:off x="445843" y="2563072"/>
          <a:ext cx="657435" cy="6574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18A2A-CE95-4019-8952-892064738E37}">
      <dsp:nvSpPr>
        <dsp:cNvPr id="0" name=""/>
        <dsp:cNvSpPr/>
      </dsp:nvSpPr>
      <dsp:spPr>
        <a:xfrm>
          <a:off x="397682" y="3417485"/>
          <a:ext cx="8921641" cy="525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7471" tIns="91440" rIns="91440" bIns="91440" numCol="1" spcCol="1270" anchor="ctr" anchorCtr="0">
          <a:noAutofit/>
        </a:bodyPr>
        <a:lstStyle/>
        <a:p>
          <a:pPr lvl="0" algn="l" defTabSz="1600200">
            <a:lnSpc>
              <a:spcPct val="90000"/>
            </a:lnSpc>
            <a:spcBef>
              <a:spcPct val="0"/>
            </a:spcBef>
            <a:spcAft>
              <a:spcPct val="35000"/>
            </a:spcAft>
          </a:pPr>
          <a:r>
            <a:rPr lang="cs-CZ" sz="3600" b="1" kern="1200" dirty="0" smtClean="0"/>
            <a:t>5. Struktura pro navrhování teorie</a:t>
          </a:r>
          <a:r>
            <a:rPr lang="cs-CZ" sz="3600" kern="1200" dirty="0" smtClean="0"/>
            <a:t>. </a:t>
          </a:r>
          <a:endParaRPr lang="cs-CZ" sz="3600" kern="1200" dirty="0" smtClean="0"/>
        </a:p>
      </dsp:txBody>
      <dsp:txXfrm>
        <a:off x="397682" y="3417485"/>
        <a:ext cx="8921641" cy="525948"/>
      </dsp:txXfrm>
    </dsp:sp>
    <dsp:sp modelId="{567A9C92-8A28-4E38-8BD0-B1FA94D46512}">
      <dsp:nvSpPr>
        <dsp:cNvPr id="0" name=""/>
        <dsp:cNvSpPr/>
      </dsp:nvSpPr>
      <dsp:spPr>
        <a:xfrm>
          <a:off x="68964" y="3351742"/>
          <a:ext cx="657435" cy="65743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891786"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408832" y="215841"/>
          <a:ext cx="11107055" cy="650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0" kern="1200" dirty="0" smtClean="0"/>
            <a:t>Soubor systematicky setříděných poznatků o určité tematické oblasti</a:t>
          </a:r>
          <a:endParaRPr lang="cs-CZ" sz="2400" b="0" kern="1200" dirty="0"/>
        </a:p>
      </dsp:txBody>
      <dsp:txXfrm>
        <a:off x="408832" y="215841"/>
        <a:ext cx="11107055" cy="650044"/>
      </dsp:txXfrm>
    </dsp:sp>
    <dsp:sp modelId="{85314B6A-93DA-4575-AB81-80D9CB4C003B}">
      <dsp:nvSpPr>
        <dsp:cNvPr id="0" name=""/>
        <dsp:cNvSpPr/>
      </dsp:nvSpPr>
      <dsp:spPr>
        <a:xfrm>
          <a:off x="70684" y="202715"/>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796523" y="1018664"/>
          <a:ext cx="10719364" cy="666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0" kern="1200" dirty="0" smtClean="0"/>
            <a:t>Proces generování těchto poznatků pomocí určitých pravidel</a:t>
          </a:r>
          <a:endParaRPr lang="cs-CZ" sz="2400" b="0" kern="1200" dirty="0" smtClean="0"/>
        </a:p>
      </dsp:txBody>
      <dsp:txXfrm>
        <a:off x="796523" y="1018664"/>
        <a:ext cx="10719364" cy="666990"/>
      </dsp:txXfrm>
    </dsp:sp>
    <dsp:sp modelId="{455C4980-61D3-4D63-B048-9B74945711C8}">
      <dsp:nvSpPr>
        <dsp:cNvPr id="0" name=""/>
        <dsp:cNvSpPr/>
      </dsp:nvSpPr>
      <dsp:spPr>
        <a:xfrm>
          <a:off x="458375" y="1014011"/>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915513" y="1808020"/>
          <a:ext cx="10600374" cy="710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0" kern="1200" dirty="0" smtClean="0"/>
            <a:t>Základní lidská potřeba uspořádanosti rozdílných a mnohostranných jevů</a:t>
          </a:r>
          <a:endParaRPr lang="cs-CZ" sz="2400" b="0" kern="1200" dirty="0" smtClean="0"/>
        </a:p>
      </dsp:txBody>
      <dsp:txXfrm>
        <a:off x="915513" y="1808020"/>
        <a:ext cx="10600374" cy="710868"/>
      </dsp:txXfrm>
    </dsp:sp>
    <dsp:sp modelId="{6750A327-0616-4179-A45C-DD95242B5A06}">
      <dsp:nvSpPr>
        <dsp:cNvPr id="0" name=""/>
        <dsp:cNvSpPr/>
      </dsp:nvSpPr>
      <dsp:spPr>
        <a:xfrm>
          <a:off x="577365" y="1825306"/>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796523" y="2639152"/>
          <a:ext cx="10719364" cy="671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0" kern="1200" dirty="0" smtClean="0"/>
            <a:t>Sociálního systému orientovaného na tvorbu vědění</a:t>
          </a:r>
          <a:endParaRPr lang="cs-CZ" sz="2400" b="0" kern="1200" dirty="0" smtClean="0"/>
        </a:p>
      </dsp:txBody>
      <dsp:txXfrm>
        <a:off x="796523" y="2639152"/>
        <a:ext cx="10719364" cy="671193"/>
      </dsp:txXfrm>
    </dsp:sp>
    <dsp:sp modelId="{E6E972A4-86F3-4BBA-9D8F-72D892B34C6D}">
      <dsp:nvSpPr>
        <dsp:cNvPr id="0" name=""/>
        <dsp:cNvSpPr/>
      </dsp:nvSpPr>
      <dsp:spPr>
        <a:xfrm>
          <a:off x="458375" y="2636601"/>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408832" y="3450394"/>
          <a:ext cx="11107055" cy="671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Nedílná součást </a:t>
          </a:r>
          <a:r>
            <a:rPr lang="cs-CZ" sz="2400" kern="1200" dirty="0" err="1" smtClean="0"/>
            <a:t>socio</a:t>
          </a:r>
          <a:r>
            <a:rPr lang="cs-CZ" sz="2400" kern="1200" dirty="0" smtClean="0"/>
            <a:t>-kulturní skutečnosti</a:t>
          </a:r>
          <a:endParaRPr lang="cs-CZ" sz="2400" kern="1200" dirty="0"/>
        </a:p>
      </dsp:txBody>
      <dsp:txXfrm>
        <a:off x="408832" y="3450394"/>
        <a:ext cx="11107055" cy="671302"/>
      </dsp:txXfrm>
    </dsp:sp>
    <dsp:sp modelId="{8D93ADDF-A8EE-4A38-BEC6-9F20F7E0E40B}">
      <dsp:nvSpPr>
        <dsp:cNvPr id="0" name=""/>
        <dsp:cNvSpPr/>
      </dsp:nvSpPr>
      <dsp:spPr>
        <a:xfrm>
          <a:off x="70684" y="3447897"/>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8DC933-6B22-4816-A778-0A16D583A59D}">
      <dsp:nvSpPr>
        <dsp:cNvPr id="0" name=""/>
        <dsp:cNvSpPr/>
      </dsp:nvSpPr>
      <dsp:spPr>
        <a:xfrm>
          <a:off x="0" y="331727"/>
          <a:ext cx="10936223" cy="144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2" tIns="416560" rIns="8487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smtClean="0"/>
            <a:t>Založen převážně na dedukci</a:t>
          </a:r>
          <a:endParaRPr lang="cs-CZ" sz="2000" kern="1200" dirty="0"/>
        </a:p>
        <a:p>
          <a:pPr marL="228600" lvl="1" indent="-228600" algn="l" defTabSz="889000">
            <a:lnSpc>
              <a:spcPct val="90000"/>
            </a:lnSpc>
            <a:spcBef>
              <a:spcPct val="0"/>
            </a:spcBef>
            <a:spcAft>
              <a:spcPct val="15000"/>
            </a:spcAft>
            <a:buChar char="••"/>
          </a:pPr>
          <a:r>
            <a:rPr lang="cs-CZ" sz="2000" kern="1200" dirty="0" smtClean="0"/>
            <a:t>Používá metody analýzy a komparace pojmů, výroků, atd.</a:t>
          </a:r>
          <a:endParaRPr lang="cs-CZ" sz="2000" kern="1200" dirty="0"/>
        </a:p>
        <a:p>
          <a:pPr marL="228600" lvl="1" indent="-228600" algn="l" defTabSz="889000">
            <a:lnSpc>
              <a:spcPct val="90000"/>
            </a:lnSpc>
            <a:spcBef>
              <a:spcPct val="0"/>
            </a:spcBef>
            <a:spcAft>
              <a:spcPct val="15000"/>
            </a:spcAft>
            <a:buChar char="••"/>
          </a:pPr>
          <a:r>
            <a:rPr lang="cs-CZ" sz="2000" kern="1200" dirty="0" smtClean="0"/>
            <a:t>S empirickými údaji většinou nepracuje</a:t>
          </a:r>
          <a:endParaRPr lang="cs-CZ" sz="2000" kern="1200" dirty="0"/>
        </a:p>
      </dsp:txBody>
      <dsp:txXfrm>
        <a:off x="0" y="331727"/>
        <a:ext cx="10936223" cy="1449000"/>
      </dsp:txXfrm>
    </dsp:sp>
    <dsp:sp modelId="{1C9DB85A-E6EA-430B-8262-5F9FC243C448}">
      <dsp:nvSpPr>
        <dsp:cNvPr id="0" name=""/>
        <dsp:cNvSpPr/>
      </dsp:nvSpPr>
      <dsp:spPr>
        <a:xfrm>
          <a:off x="546811" y="36527"/>
          <a:ext cx="765535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lvl="0" algn="l" defTabSz="889000">
            <a:lnSpc>
              <a:spcPct val="90000"/>
            </a:lnSpc>
            <a:spcBef>
              <a:spcPct val="0"/>
            </a:spcBef>
            <a:spcAft>
              <a:spcPct val="35000"/>
            </a:spcAft>
          </a:pPr>
          <a:r>
            <a:rPr lang="cs-CZ" sz="2000" kern="1200" dirty="0" smtClean="0"/>
            <a:t>Teoretický výzkum</a:t>
          </a:r>
          <a:endParaRPr lang="cs-CZ" sz="2000" kern="1200" dirty="0"/>
        </a:p>
      </dsp:txBody>
      <dsp:txXfrm>
        <a:off x="546811" y="36527"/>
        <a:ext cx="7655356" cy="590400"/>
      </dsp:txXfrm>
    </dsp:sp>
    <dsp:sp modelId="{E0284820-6F2F-42ED-A8C1-0C807394DF3B}">
      <dsp:nvSpPr>
        <dsp:cNvPr id="0" name=""/>
        <dsp:cNvSpPr/>
      </dsp:nvSpPr>
      <dsp:spPr>
        <a:xfrm>
          <a:off x="0" y="2183927"/>
          <a:ext cx="10936223" cy="1449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2" tIns="416560" rIns="8487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smtClean="0"/>
            <a:t>Operuje s konkrétními údaji o jevech a procesech sociální skutečnosti</a:t>
          </a:r>
          <a:endParaRPr lang="cs-CZ" sz="2000" kern="1200" dirty="0"/>
        </a:p>
        <a:p>
          <a:pPr marL="228600" lvl="1" indent="-228600" algn="l" defTabSz="889000">
            <a:lnSpc>
              <a:spcPct val="90000"/>
            </a:lnSpc>
            <a:spcBef>
              <a:spcPct val="0"/>
            </a:spcBef>
            <a:spcAft>
              <a:spcPct val="15000"/>
            </a:spcAft>
            <a:buChar char="••"/>
          </a:pPr>
          <a:r>
            <a:rPr lang="cs-CZ" sz="2000" kern="1200" dirty="0" smtClean="0"/>
            <a:t>Součástí induktivní cesty poznání</a:t>
          </a:r>
          <a:endParaRPr lang="cs-CZ" sz="2000" kern="1200" dirty="0"/>
        </a:p>
        <a:p>
          <a:pPr marL="228600" lvl="1" indent="-228600" algn="l" defTabSz="889000">
            <a:lnSpc>
              <a:spcPct val="90000"/>
            </a:lnSpc>
            <a:spcBef>
              <a:spcPct val="0"/>
            </a:spcBef>
            <a:spcAft>
              <a:spcPct val="15000"/>
            </a:spcAft>
            <a:buChar char="••"/>
          </a:pPr>
          <a:r>
            <a:rPr lang="cs-CZ" sz="2000" kern="1200" dirty="0" smtClean="0"/>
            <a:t>Založený na zkušenosti a je neopakovatelný</a:t>
          </a:r>
          <a:endParaRPr lang="cs-CZ" sz="2000" kern="1200" dirty="0"/>
        </a:p>
      </dsp:txBody>
      <dsp:txXfrm>
        <a:off x="0" y="2183927"/>
        <a:ext cx="10936223" cy="1449000"/>
      </dsp:txXfrm>
    </dsp:sp>
    <dsp:sp modelId="{0231628A-B797-4E14-9A8F-A0A95B09CF09}">
      <dsp:nvSpPr>
        <dsp:cNvPr id="0" name=""/>
        <dsp:cNvSpPr/>
      </dsp:nvSpPr>
      <dsp:spPr>
        <a:xfrm>
          <a:off x="546811" y="1888727"/>
          <a:ext cx="765535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lvl="0" algn="l" defTabSz="889000">
            <a:lnSpc>
              <a:spcPct val="90000"/>
            </a:lnSpc>
            <a:spcBef>
              <a:spcPct val="0"/>
            </a:spcBef>
            <a:spcAft>
              <a:spcPct val="35000"/>
            </a:spcAft>
          </a:pPr>
          <a:r>
            <a:rPr lang="cs-CZ" sz="2000" kern="1200" dirty="0" smtClean="0"/>
            <a:t>Empirický výzkum</a:t>
          </a:r>
          <a:endParaRPr lang="cs-CZ" sz="2000" kern="1200" dirty="0"/>
        </a:p>
      </dsp:txBody>
      <dsp:txXfrm>
        <a:off x="546811" y="1888727"/>
        <a:ext cx="7655356" cy="5904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8DC933-6B22-4816-A778-0A16D583A59D}">
      <dsp:nvSpPr>
        <dsp:cNvPr id="0" name=""/>
        <dsp:cNvSpPr/>
      </dsp:nvSpPr>
      <dsp:spPr>
        <a:xfrm>
          <a:off x="0" y="354451"/>
          <a:ext cx="10936223" cy="127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2" tIns="374904" rIns="848772"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smtClean="0"/>
            <a:t>Výsledky přispívají k rozvoji samotné vědy )</a:t>
          </a:r>
          <a:r>
            <a:rPr lang="cs-CZ" sz="1800" kern="1200" dirty="0" err="1" smtClean="0"/>
            <a:t>at</a:t>
          </a:r>
          <a:r>
            <a:rPr lang="cs-CZ" sz="1800" kern="1200" dirty="0" smtClean="0"/>
            <a:t> už k rozšíření metodologie nebo stavu teoretického poznání</a:t>
          </a:r>
          <a:endParaRPr lang="cs-CZ" sz="1800" kern="1200" dirty="0"/>
        </a:p>
        <a:p>
          <a:pPr marL="171450" lvl="1" indent="-171450" algn="l" defTabSz="800100">
            <a:lnSpc>
              <a:spcPct val="90000"/>
            </a:lnSpc>
            <a:spcBef>
              <a:spcPct val="0"/>
            </a:spcBef>
            <a:spcAft>
              <a:spcPct val="15000"/>
            </a:spcAft>
            <a:buChar char="••"/>
          </a:pPr>
          <a:r>
            <a:rPr lang="cs-CZ" sz="1800" kern="1200" dirty="0" smtClean="0"/>
            <a:t>Někdy označen za primární či akademický</a:t>
          </a:r>
          <a:endParaRPr lang="cs-CZ" sz="1800" kern="1200" dirty="0"/>
        </a:p>
      </dsp:txBody>
      <dsp:txXfrm>
        <a:off x="0" y="354451"/>
        <a:ext cx="10936223" cy="1275750"/>
      </dsp:txXfrm>
    </dsp:sp>
    <dsp:sp modelId="{1C9DB85A-E6EA-430B-8262-5F9FC243C448}">
      <dsp:nvSpPr>
        <dsp:cNvPr id="0" name=""/>
        <dsp:cNvSpPr/>
      </dsp:nvSpPr>
      <dsp:spPr>
        <a:xfrm>
          <a:off x="546811" y="88771"/>
          <a:ext cx="765535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lvl="0" algn="l" defTabSz="800100">
            <a:lnSpc>
              <a:spcPct val="90000"/>
            </a:lnSpc>
            <a:spcBef>
              <a:spcPct val="0"/>
            </a:spcBef>
            <a:spcAft>
              <a:spcPct val="35000"/>
            </a:spcAft>
          </a:pPr>
          <a:r>
            <a:rPr lang="cs-CZ" sz="1800" kern="1200" dirty="0" smtClean="0"/>
            <a:t>Základní výzkum</a:t>
          </a:r>
          <a:endParaRPr lang="cs-CZ" sz="1800" kern="1200" dirty="0"/>
        </a:p>
      </dsp:txBody>
      <dsp:txXfrm>
        <a:off x="546811" y="88771"/>
        <a:ext cx="7655356" cy="531360"/>
      </dsp:txXfrm>
    </dsp:sp>
    <dsp:sp modelId="{E0284820-6F2F-42ED-A8C1-0C807394DF3B}">
      <dsp:nvSpPr>
        <dsp:cNvPr id="0" name=""/>
        <dsp:cNvSpPr/>
      </dsp:nvSpPr>
      <dsp:spPr>
        <a:xfrm>
          <a:off x="0" y="1993082"/>
          <a:ext cx="10936223"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8772" tIns="374904" rIns="848772"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smtClean="0"/>
            <a:t>Zabývá se řešením otázek, které mají spíše praktický význam</a:t>
          </a:r>
          <a:endParaRPr lang="cs-CZ" sz="1800" kern="1200" dirty="0"/>
        </a:p>
        <a:p>
          <a:pPr marL="171450" lvl="1" indent="-171450" algn="l" defTabSz="800100">
            <a:lnSpc>
              <a:spcPct val="90000"/>
            </a:lnSpc>
            <a:spcBef>
              <a:spcPct val="0"/>
            </a:spcBef>
            <a:spcAft>
              <a:spcPct val="15000"/>
            </a:spcAft>
            <a:buChar char="••"/>
          </a:pPr>
          <a:r>
            <a:rPr lang="cs-CZ" sz="1800" kern="1200" dirty="0" smtClean="0"/>
            <a:t>Zkoumá konkrétní problémy či získává informace o problémových jevech</a:t>
          </a:r>
          <a:endParaRPr lang="cs-CZ" sz="1800" kern="1200" dirty="0"/>
        </a:p>
        <a:p>
          <a:pPr marL="171450" lvl="1" indent="-171450" algn="l" defTabSz="800100">
            <a:lnSpc>
              <a:spcPct val="90000"/>
            </a:lnSpc>
            <a:spcBef>
              <a:spcPct val="0"/>
            </a:spcBef>
            <a:spcAft>
              <a:spcPct val="15000"/>
            </a:spcAft>
            <a:buChar char="••"/>
          </a:pPr>
          <a:r>
            <a:rPr lang="cs-CZ" sz="1800" kern="1200" dirty="0" smtClean="0"/>
            <a:t>Často jej uskutečňují specializované instituce a agentury (často „na zakázku“)</a:t>
          </a:r>
          <a:endParaRPr lang="cs-CZ" sz="1800" kern="1200" dirty="0"/>
        </a:p>
        <a:p>
          <a:pPr marL="171450" lvl="1" indent="-171450" algn="l" defTabSz="800100">
            <a:lnSpc>
              <a:spcPct val="90000"/>
            </a:lnSpc>
            <a:spcBef>
              <a:spcPct val="0"/>
            </a:spcBef>
            <a:spcAft>
              <a:spcPct val="15000"/>
            </a:spcAft>
            <a:buChar char="••"/>
          </a:pPr>
          <a:r>
            <a:rPr lang="cs-CZ" sz="1800" kern="1200" dirty="0" smtClean="0"/>
            <a:t>Někdy označen za komerční</a:t>
          </a:r>
          <a:endParaRPr lang="cs-CZ" sz="1800" kern="1200" dirty="0"/>
        </a:p>
      </dsp:txBody>
      <dsp:txXfrm>
        <a:off x="0" y="1993082"/>
        <a:ext cx="10936223" cy="1587600"/>
      </dsp:txXfrm>
    </dsp:sp>
    <dsp:sp modelId="{0231628A-B797-4E14-9A8F-A0A95B09CF09}">
      <dsp:nvSpPr>
        <dsp:cNvPr id="0" name=""/>
        <dsp:cNvSpPr/>
      </dsp:nvSpPr>
      <dsp:spPr>
        <a:xfrm>
          <a:off x="546811" y="1727402"/>
          <a:ext cx="7655356"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lvl="0" algn="l" defTabSz="800100">
            <a:lnSpc>
              <a:spcPct val="90000"/>
            </a:lnSpc>
            <a:spcBef>
              <a:spcPct val="0"/>
            </a:spcBef>
            <a:spcAft>
              <a:spcPct val="35000"/>
            </a:spcAft>
          </a:pPr>
          <a:r>
            <a:rPr lang="cs-CZ" sz="1800" kern="1200" dirty="0" smtClean="0"/>
            <a:t>Aplikovaný výzkum</a:t>
          </a:r>
          <a:endParaRPr lang="cs-CZ" sz="1800" kern="1200" dirty="0"/>
        </a:p>
      </dsp:txBody>
      <dsp:txXfrm>
        <a:off x="546811" y="1727402"/>
        <a:ext cx="7655356" cy="5313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668126" y="-715626"/>
          <a:ext cx="5560474" cy="5560474"/>
        </a:xfrm>
        <a:prstGeom prst="blockArc">
          <a:avLst>
            <a:gd name="adj1" fmla="val 18900000"/>
            <a:gd name="adj2" fmla="val 2700000"/>
            <a:gd name="adj3" fmla="val 3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573902" y="412922"/>
          <a:ext cx="4623523" cy="825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514" tIns="91440" rIns="91440" bIns="91440" numCol="1" spcCol="1270" anchor="ctr" anchorCtr="0">
          <a:noAutofit/>
        </a:bodyPr>
        <a:lstStyle/>
        <a:p>
          <a:pPr lvl="0" algn="l" defTabSz="1600200">
            <a:lnSpc>
              <a:spcPct val="90000"/>
            </a:lnSpc>
            <a:spcBef>
              <a:spcPct val="0"/>
            </a:spcBef>
            <a:spcAft>
              <a:spcPct val="35000"/>
            </a:spcAft>
          </a:pPr>
          <a:r>
            <a:rPr lang="cs-CZ" sz="3600" kern="1200" dirty="0" smtClean="0"/>
            <a:t>Explorace</a:t>
          </a:r>
          <a:endParaRPr lang="cs-CZ" sz="3600" kern="1200" dirty="0"/>
        </a:p>
      </dsp:txBody>
      <dsp:txXfrm>
        <a:off x="573902" y="412922"/>
        <a:ext cx="4623523" cy="825844"/>
      </dsp:txXfrm>
    </dsp:sp>
    <dsp:sp modelId="{85314B6A-93DA-4575-AB81-80D9CB4C003B}">
      <dsp:nvSpPr>
        <dsp:cNvPr id="0" name=""/>
        <dsp:cNvSpPr/>
      </dsp:nvSpPr>
      <dsp:spPr>
        <a:xfrm>
          <a:off x="57749" y="309691"/>
          <a:ext cx="1032305" cy="10323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930313" y="1651688"/>
          <a:ext cx="4323329" cy="825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514" tIns="91440" rIns="91440" bIns="91440" numCol="1" spcCol="1270" anchor="ctr" anchorCtr="0">
          <a:noAutofit/>
        </a:bodyPr>
        <a:lstStyle/>
        <a:p>
          <a:pPr lvl="0" algn="l" defTabSz="1600200">
            <a:lnSpc>
              <a:spcPct val="90000"/>
            </a:lnSpc>
            <a:spcBef>
              <a:spcPct val="0"/>
            </a:spcBef>
            <a:spcAft>
              <a:spcPct val="35000"/>
            </a:spcAft>
          </a:pPr>
          <a:r>
            <a:rPr lang="cs-CZ" sz="3600" kern="1200" dirty="0" smtClean="0"/>
            <a:t>Explanace</a:t>
          </a:r>
          <a:endParaRPr lang="cs-CZ" sz="3600" kern="1200" dirty="0" smtClean="0"/>
        </a:p>
      </dsp:txBody>
      <dsp:txXfrm>
        <a:off x="930313" y="1651688"/>
        <a:ext cx="4323329" cy="825844"/>
      </dsp:txXfrm>
    </dsp:sp>
    <dsp:sp modelId="{455C4980-61D3-4D63-B048-9B74945711C8}">
      <dsp:nvSpPr>
        <dsp:cNvPr id="0" name=""/>
        <dsp:cNvSpPr/>
      </dsp:nvSpPr>
      <dsp:spPr>
        <a:xfrm>
          <a:off x="357944" y="1548458"/>
          <a:ext cx="1032305" cy="10323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573902" y="2890455"/>
          <a:ext cx="4623523" cy="825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5514" tIns="91440" rIns="91440" bIns="91440" numCol="1" spcCol="1270" anchor="ctr" anchorCtr="0">
          <a:noAutofit/>
        </a:bodyPr>
        <a:lstStyle/>
        <a:p>
          <a:pPr lvl="0" algn="l" defTabSz="1600200">
            <a:lnSpc>
              <a:spcPct val="90000"/>
            </a:lnSpc>
            <a:spcBef>
              <a:spcPct val="0"/>
            </a:spcBef>
            <a:spcAft>
              <a:spcPct val="35000"/>
            </a:spcAft>
          </a:pPr>
          <a:r>
            <a:rPr lang="cs-CZ" sz="3600" kern="1200" dirty="0" smtClean="0"/>
            <a:t>Popis</a:t>
          </a:r>
          <a:endParaRPr lang="cs-CZ" sz="3600" kern="1200" dirty="0" smtClean="0"/>
        </a:p>
      </dsp:txBody>
      <dsp:txXfrm>
        <a:off x="573902" y="2890455"/>
        <a:ext cx="4623523" cy="825844"/>
      </dsp:txXfrm>
    </dsp:sp>
    <dsp:sp modelId="{6750A327-0616-4179-A45C-DD95242B5A06}">
      <dsp:nvSpPr>
        <dsp:cNvPr id="0" name=""/>
        <dsp:cNvSpPr/>
      </dsp:nvSpPr>
      <dsp:spPr>
        <a:xfrm>
          <a:off x="57749" y="2787224"/>
          <a:ext cx="1032305" cy="103230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891786"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348688" y="181964"/>
          <a:ext cx="10121859" cy="5473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výběr jedinců ze známé populace</a:t>
          </a:r>
          <a:endParaRPr lang="cs-CZ" sz="2400" b="0" kern="1200" dirty="0"/>
        </a:p>
      </dsp:txBody>
      <dsp:txXfrm>
        <a:off x="348688" y="181964"/>
        <a:ext cx="10121859" cy="547318"/>
      </dsp:txXfrm>
    </dsp:sp>
    <dsp:sp modelId="{85314B6A-93DA-4575-AB81-80D9CB4C003B}">
      <dsp:nvSpPr>
        <dsp:cNvPr id="0" name=""/>
        <dsp:cNvSpPr/>
      </dsp:nvSpPr>
      <dsp:spPr>
        <a:xfrm>
          <a:off x="63977" y="170912"/>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723398" y="858049"/>
          <a:ext cx="9747149" cy="5615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přiřazení jedinců do jednotlivých skupin (např. kontrolní, s ošetřením)</a:t>
          </a:r>
          <a:endParaRPr lang="cs-CZ" sz="2400" b="0" kern="1200" dirty="0" smtClean="0"/>
        </a:p>
      </dsp:txBody>
      <dsp:txXfrm>
        <a:off x="723398" y="858049"/>
        <a:ext cx="9747149" cy="561585"/>
      </dsp:txXfrm>
    </dsp:sp>
    <dsp:sp modelId="{455C4980-61D3-4D63-B048-9B74945711C8}">
      <dsp:nvSpPr>
        <dsp:cNvPr id="0" name=""/>
        <dsp:cNvSpPr/>
      </dsp:nvSpPr>
      <dsp:spPr>
        <a:xfrm>
          <a:off x="438688" y="854131"/>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94744" y="1522796"/>
          <a:ext cx="9575803" cy="5985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vyvolání plánované změny podmínek</a:t>
          </a:r>
          <a:endParaRPr lang="cs-CZ" sz="2400" b="0" kern="1200" dirty="0" smtClean="0"/>
        </a:p>
      </dsp:txBody>
      <dsp:txXfrm>
        <a:off x="894744" y="1522796"/>
        <a:ext cx="9575803" cy="598530"/>
      </dsp:txXfrm>
    </dsp:sp>
    <dsp:sp modelId="{6750A327-0616-4179-A45C-DD95242B5A06}">
      <dsp:nvSpPr>
        <dsp:cNvPr id="0" name=""/>
        <dsp:cNvSpPr/>
      </dsp:nvSpPr>
      <dsp:spPr>
        <a:xfrm>
          <a:off x="610033" y="1537350"/>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894744" y="2222284"/>
          <a:ext cx="9575803" cy="5651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měření malého počtu definovaných proměnných</a:t>
          </a:r>
          <a:endParaRPr lang="cs-CZ" sz="2400" b="0" kern="1200" dirty="0" smtClean="0"/>
        </a:p>
      </dsp:txBody>
      <dsp:txXfrm>
        <a:off x="894744" y="2222284"/>
        <a:ext cx="9575803" cy="565125"/>
      </dsp:txXfrm>
    </dsp:sp>
    <dsp:sp modelId="{E6E972A4-86F3-4BBA-9D8F-72D892B34C6D}">
      <dsp:nvSpPr>
        <dsp:cNvPr id="0" name=""/>
        <dsp:cNvSpPr/>
      </dsp:nvSpPr>
      <dsp:spPr>
        <a:xfrm>
          <a:off x="610033" y="2220137"/>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315B5-69CB-4027-B2F4-D1BC7608B693}">
      <dsp:nvSpPr>
        <dsp:cNvPr id="0" name=""/>
        <dsp:cNvSpPr/>
      </dsp:nvSpPr>
      <dsp:spPr>
        <a:xfrm>
          <a:off x="723398" y="2960298"/>
          <a:ext cx="9747149" cy="455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smtClean="0"/>
            <a:t>kontrola ostatních proměnných</a:t>
          </a:r>
          <a:endParaRPr lang="cs-CZ" sz="2400" kern="1200"/>
        </a:p>
      </dsp:txBody>
      <dsp:txXfrm>
        <a:off x="723398" y="2960298"/>
        <a:ext cx="9747149" cy="455536"/>
      </dsp:txXfrm>
    </dsp:sp>
    <dsp:sp modelId="{C8FF4E2A-75F2-4666-AFAC-73271534EF0D}">
      <dsp:nvSpPr>
        <dsp:cNvPr id="0" name=""/>
        <dsp:cNvSpPr/>
      </dsp:nvSpPr>
      <dsp:spPr>
        <a:xfrm>
          <a:off x="438688" y="2903355"/>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47109-AC5F-4E88-9E38-FA2B8E0C7214}">
      <dsp:nvSpPr>
        <dsp:cNvPr id="0" name=""/>
        <dsp:cNvSpPr/>
      </dsp:nvSpPr>
      <dsp:spPr>
        <a:xfrm>
          <a:off x="348688" y="3643516"/>
          <a:ext cx="10121859" cy="4555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582" tIns="60960" rIns="60960" bIns="60960" numCol="1" spcCol="1270" anchor="ctr" anchorCtr="0">
          <a:noAutofit/>
        </a:bodyPr>
        <a:lstStyle/>
        <a:p>
          <a:pPr lvl="0" algn="l" defTabSz="1066800">
            <a:lnSpc>
              <a:spcPct val="90000"/>
            </a:lnSpc>
            <a:spcBef>
              <a:spcPct val="0"/>
            </a:spcBef>
            <a:spcAft>
              <a:spcPct val="35000"/>
            </a:spcAft>
          </a:pPr>
          <a:r>
            <a:rPr lang="cs-CZ" sz="2400" kern="1200" smtClean="0"/>
            <a:t>popis chování proměnných, obvykle se testuje nějaká hypotéza</a:t>
          </a:r>
          <a:endParaRPr lang="cs-CZ" sz="2400" kern="1200"/>
        </a:p>
      </dsp:txBody>
      <dsp:txXfrm>
        <a:off x="348688" y="3643516"/>
        <a:ext cx="10121859" cy="455536"/>
      </dsp:txXfrm>
    </dsp:sp>
    <dsp:sp modelId="{F4CF06D0-D59A-42B5-A04C-9393197FCCE2}">
      <dsp:nvSpPr>
        <dsp:cNvPr id="0" name=""/>
        <dsp:cNvSpPr/>
      </dsp:nvSpPr>
      <dsp:spPr>
        <a:xfrm>
          <a:off x="63977" y="3586574"/>
          <a:ext cx="569421" cy="5694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952097"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160855" y="167694"/>
          <a:ext cx="10222481" cy="9955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36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  výběr vzorků jedinců z několika známých populací</a:t>
          </a:r>
          <a:endParaRPr lang="cs-CZ" sz="2400" b="0" kern="1200" dirty="0"/>
        </a:p>
      </dsp:txBody>
      <dsp:txXfrm>
        <a:off x="160855" y="167694"/>
        <a:ext cx="10222481" cy="995568"/>
      </dsp:txXfrm>
    </dsp:sp>
    <dsp:sp modelId="{85314B6A-93DA-4575-AB81-80D9CB4C003B}">
      <dsp:nvSpPr>
        <dsp:cNvPr id="0" name=""/>
        <dsp:cNvSpPr/>
      </dsp:nvSpPr>
      <dsp:spPr>
        <a:xfrm>
          <a:off x="12969" y="249446"/>
          <a:ext cx="832064" cy="832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810826" y="1141942"/>
          <a:ext cx="9599601" cy="9855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36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měření několika proměnných (můžeme rozlišit cílové, ovlivňující a </a:t>
          </a:r>
          <a:r>
            <a:rPr lang="cs-CZ" sz="2400" kern="1200" dirty="0" err="1" smtClean="0"/>
            <a:t>kovarianční</a:t>
          </a:r>
          <a:r>
            <a:rPr lang="cs-CZ" sz="2400" kern="1200" dirty="0" smtClean="0"/>
            <a:t>)</a:t>
          </a:r>
          <a:endParaRPr lang="cs-CZ" sz="2400" b="0" kern="1200" dirty="0" smtClean="0"/>
        </a:p>
      </dsp:txBody>
      <dsp:txXfrm>
        <a:off x="810826" y="1141942"/>
        <a:ext cx="9599601" cy="985597"/>
      </dsp:txXfrm>
    </dsp:sp>
    <dsp:sp modelId="{455C4980-61D3-4D63-B048-9B74945711C8}">
      <dsp:nvSpPr>
        <dsp:cNvPr id="0" name=""/>
        <dsp:cNvSpPr/>
      </dsp:nvSpPr>
      <dsp:spPr>
        <a:xfrm>
          <a:off x="394602" y="1248096"/>
          <a:ext cx="832064" cy="832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810634" y="2110914"/>
          <a:ext cx="9599601" cy="1103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36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popis chování proměnných a testování hypotéz</a:t>
          </a:r>
          <a:endParaRPr lang="cs-CZ" sz="2400" b="0" kern="1200" dirty="0" smtClean="0"/>
        </a:p>
      </dsp:txBody>
      <dsp:txXfrm>
        <a:off x="810634" y="2110914"/>
        <a:ext cx="9599601" cy="1103730"/>
      </dsp:txXfrm>
    </dsp:sp>
    <dsp:sp modelId="{6750A327-0616-4179-A45C-DD95242B5A06}">
      <dsp:nvSpPr>
        <dsp:cNvPr id="0" name=""/>
        <dsp:cNvSpPr/>
      </dsp:nvSpPr>
      <dsp:spPr>
        <a:xfrm>
          <a:off x="394602" y="2246747"/>
          <a:ext cx="832064" cy="832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429001" y="3117493"/>
          <a:ext cx="9981234" cy="10878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361" tIns="60960" rIns="60960" bIns="60960" numCol="1" spcCol="1270" anchor="ctr" anchorCtr="0">
          <a:noAutofit/>
        </a:bodyPr>
        <a:lstStyle/>
        <a:p>
          <a:pPr lvl="0" algn="l" defTabSz="1066800">
            <a:lnSpc>
              <a:spcPct val="90000"/>
            </a:lnSpc>
            <a:spcBef>
              <a:spcPct val="0"/>
            </a:spcBef>
            <a:spcAft>
              <a:spcPct val="35000"/>
            </a:spcAft>
          </a:pPr>
          <a:r>
            <a:rPr lang="cs-CZ" sz="2400" kern="1200" dirty="0" smtClean="0"/>
            <a:t>hypotézy se týkají rozdílností statistických charakteristik rozdělení jednotlivých proměnných mezi skupinami nebo závislostí vybraných proměnných mezi sebou</a:t>
          </a:r>
          <a:endParaRPr lang="cs-CZ" sz="2400" b="0" kern="1200" dirty="0" smtClean="0"/>
        </a:p>
      </dsp:txBody>
      <dsp:txXfrm>
        <a:off x="429001" y="3117493"/>
        <a:ext cx="9981234" cy="1087874"/>
      </dsp:txXfrm>
    </dsp:sp>
    <dsp:sp modelId="{E6E972A4-86F3-4BBA-9D8F-72D892B34C6D}">
      <dsp:nvSpPr>
        <dsp:cNvPr id="0" name=""/>
        <dsp:cNvSpPr/>
      </dsp:nvSpPr>
      <dsp:spPr>
        <a:xfrm>
          <a:off x="12969" y="3245398"/>
          <a:ext cx="832064" cy="83206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5490052" y="-840580"/>
          <a:ext cx="6536863" cy="6536863"/>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548012" y="373306"/>
          <a:ext cx="6217358"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Případová studie</a:t>
          </a:r>
          <a:endParaRPr lang="cs-CZ" sz="2800" kern="1200" dirty="0"/>
        </a:p>
      </dsp:txBody>
      <dsp:txXfrm>
        <a:off x="548012" y="373306"/>
        <a:ext cx="6217358" cy="747001"/>
      </dsp:txXfrm>
    </dsp:sp>
    <dsp:sp modelId="{85314B6A-93DA-4575-AB81-80D9CB4C003B}">
      <dsp:nvSpPr>
        <dsp:cNvPr id="0" name=""/>
        <dsp:cNvSpPr/>
      </dsp:nvSpPr>
      <dsp:spPr>
        <a:xfrm>
          <a:off x="81136" y="279931"/>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976285" y="1494002"/>
          <a:ext cx="5789086"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Etnografický výzkum</a:t>
          </a:r>
          <a:endParaRPr lang="cs-CZ" sz="2800" kern="1200" dirty="0" smtClean="0"/>
        </a:p>
      </dsp:txBody>
      <dsp:txXfrm>
        <a:off x="976285" y="1494002"/>
        <a:ext cx="5789086" cy="747001"/>
      </dsp:txXfrm>
    </dsp:sp>
    <dsp:sp modelId="{455C4980-61D3-4D63-B048-9B74945711C8}">
      <dsp:nvSpPr>
        <dsp:cNvPr id="0" name=""/>
        <dsp:cNvSpPr/>
      </dsp:nvSpPr>
      <dsp:spPr>
        <a:xfrm>
          <a:off x="509409" y="1400627"/>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976285" y="2614698"/>
          <a:ext cx="5789086"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Zakotvená teorie</a:t>
          </a:r>
          <a:endParaRPr lang="cs-CZ" sz="2800" kern="1200" dirty="0" smtClean="0"/>
        </a:p>
      </dsp:txBody>
      <dsp:txXfrm>
        <a:off x="976285" y="2614698"/>
        <a:ext cx="5789086" cy="747001"/>
      </dsp:txXfrm>
    </dsp:sp>
    <dsp:sp modelId="{6750A327-0616-4179-A45C-DD95242B5A06}">
      <dsp:nvSpPr>
        <dsp:cNvPr id="0" name=""/>
        <dsp:cNvSpPr/>
      </dsp:nvSpPr>
      <dsp:spPr>
        <a:xfrm>
          <a:off x="509409" y="2521323"/>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548012" y="3735394"/>
          <a:ext cx="6217358" cy="7470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2932" tIns="71120" rIns="71120" bIns="71120" numCol="1" spcCol="1270" anchor="ctr" anchorCtr="0">
          <a:noAutofit/>
        </a:bodyPr>
        <a:lstStyle/>
        <a:p>
          <a:pPr lvl="0" algn="l" defTabSz="1244600">
            <a:lnSpc>
              <a:spcPct val="90000"/>
            </a:lnSpc>
            <a:spcBef>
              <a:spcPct val="0"/>
            </a:spcBef>
            <a:spcAft>
              <a:spcPct val="35000"/>
            </a:spcAft>
          </a:pPr>
          <a:r>
            <a:rPr lang="cs-CZ" sz="2800" kern="1200" dirty="0" smtClean="0"/>
            <a:t>Fenomenologický výzkum</a:t>
          </a:r>
          <a:endParaRPr lang="cs-CZ" sz="2800" kern="1200" dirty="0" smtClean="0"/>
        </a:p>
      </dsp:txBody>
      <dsp:txXfrm>
        <a:off x="548012" y="3735394"/>
        <a:ext cx="6217358" cy="747001"/>
      </dsp:txXfrm>
    </dsp:sp>
    <dsp:sp modelId="{E6E972A4-86F3-4BBA-9D8F-72D892B34C6D}">
      <dsp:nvSpPr>
        <dsp:cNvPr id="0" name=""/>
        <dsp:cNvSpPr/>
      </dsp:nvSpPr>
      <dsp:spPr>
        <a:xfrm>
          <a:off x="81136" y="3642019"/>
          <a:ext cx="933751" cy="93375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747B9-2C60-45A1-8406-AA15EFA634AA}">
      <dsp:nvSpPr>
        <dsp:cNvPr id="0" name=""/>
        <dsp:cNvSpPr/>
      </dsp:nvSpPr>
      <dsp:spPr>
        <a:xfrm>
          <a:off x="-4891786" y="-749628"/>
          <a:ext cx="5826165" cy="582616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D7731-23D7-4C0F-AD9C-106FAA52847B}">
      <dsp:nvSpPr>
        <dsp:cNvPr id="0" name=""/>
        <dsp:cNvSpPr/>
      </dsp:nvSpPr>
      <dsp:spPr>
        <a:xfrm>
          <a:off x="408832" y="215841"/>
          <a:ext cx="6800010" cy="650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Osobní případová studie</a:t>
          </a:r>
          <a:r>
            <a:rPr lang="cs-CZ" sz="2400" kern="1200" dirty="0" smtClean="0"/>
            <a:t> </a:t>
          </a:r>
          <a:endParaRPr lang="cs-CZ" sz="2400" b="0" kern="1200" dirty="0"/>
        </a:p>
      </dsp:txBody>
      <dsp:txXfrm>
        <a:off x="408832" y="215841"/>
        <a:ext cx="6800010" cy="650044"/>
      </dsp:txXfrm>
    </dsp:sp>
    <dsp:sp modelId="{85314B6A-93DA-4575-AB81-80D9CB4C003B}">
      <dsp:nvSpPr>
        <dsp:cNvPr id="0" name=""/>
        <dsp:cNvSpPr/>
      </dsp:nvSpPr>
      <dsp:spPr>
        <a:xfrm>
          <a:off x="70684" y="202715"/>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89CE8-C081-4BE1-BCEB-3740346FC7A7}">
      <dsp:nvSpPr>
        <dsp:cNvPr id="0" name=""/>
        <dsp:cNvSpPr/>
      </dsp:nvSpPr>
      <dsp:spPr>
        <a:xfrm>
          <a:off x="846219" y="935539"/>
          <a:ext cx="6412319" cy="666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Studie komunity</a:t>
          </a:r>
          <a:endParaRPr lang="cs-CZ" sz="2400" b="0" kern="1200" dirty="0" smtClean="0"/>
        </a:p>
      </dsp:txBody>
      <dsp:txXfrm>
        <a:off x="846219" y="935539"/>
        <a:ext cx="6412319" cy="666990"/>
      </dsp:txXfrm>
    </dsp:sp>
    <dsp:sp modelId="{455C4980-61D3-4D63-B048-9B74945711C8}">
      <dsp:nvSpPr>
        <dsp:cNvPr id="0" name=""/>
        <dsp:cNvSpPr/>
      </dsp:nvSpPr>
      <dsp:spPr>
        <a:xfrm>
          <a:off x="458375" y="1014011"/>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7EB2B-45DF-4842-9FEE-108D04436DCC}">
      <dsp:nvSpPr>
        <dsp:cNvPr id="0" name=""/>
        <dsp:cNvSpPr/>
      </dsp:nvSpPr>
      <dsp:spPr>
        <a:xfrm>
          <a:off x="915513" y="1808020"/>
          <a:ext cx="6293329" cy="7108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Studium sociálních skupin</a:t>
          </a:r>
          <a:endParaRPr lang="cs-CZ" sz="2400" b="0" kern="1200" dirty="0" smtClean="0"/>
        </a:p>
      </dsp:txBody>
      <dsp:txXfrm>
        <a:off x="915513" y="1808020"/>
        <a:ext cx="6293329" cy="710868"/>
      </dsp:txXfrm>
    </dsp:sp>
    <dsp:sp modelId="{6750A327-0616-4179-A45C-DD95242B5A06}">
      <dsp:nvSpPr>
        <dsp:cNvPr id="0" name=""/>
        <dsp:cNvSpPr/>
      </dsp:nvSpPr>
      <dsp:spPr>
        <a:xfrm>
          <a:off x="577365" y="1825306"/>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EDA0C-3115-49D7-A521-BFCFD73DCF22}">
      <dsp:nvSpPr>
        <dsp:cNvPr id="0" name=""/>
        <dsp:cNvSpPr/>
      </dsp:nvSpPr>
      <dsp:spPr>
        <a:xfrm>
          <a:off x="796523" y="2639152"/>
          <a:ext cx="6412319" cy="671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Studium organizací a institucí</a:t>
          </a:r>
          <a:endParaRPr lang="cs-CZ" sz="2400" b="0" kern="1200" dirty="0" smtClean="0"/>
        </a:p>
      </dsp:txBody>
      <dsp:txXfrm>
        <a:off x="796523" y="2639152"/>
        <a:ext cx="6412319" cy="671193"/>
      </dsp:txXfrm>
    </dsp:sp>
    <dsp:sp modelId="{E6E972A4-86F3-4BBA-9D8F-72D892B34C6D}">
      <dsp:nvSpPr>
        <dsp:cNvPr id="0" name=""/>
        <dsp:cNvSpPr/>
      </dsp:nvSpPr>
      <dsp:spPr>
        <a:xfrm>
          <a:off x="458375" y="2636601"/>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98BE3-CC74-485A-84D8-8E35967405DD}">
      <dsp:nvSpPr>
        <dsp:cNvPr id="0" name=""/>
        <dsp:cNvSpPr/>
      </dsp:nvSpPr>
      <dsp:spPr>
        <a:xfrm>
          <a:off x="408832" y="3450394"/>
          <a:ext cx="6800010" cy="6713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448" tIns="60960" rIns="60960" bIns="60960" numCol="1" spcCol="1270" anchor="ctr" anchorCtr="0">
          <a:noAutofit/>
        </a:bodyPr>
        <a:lstStyle/>
        <a:p>
          <a:pPr lvl="0" algn="l" defTabSz="1066800">
            <a:lnSpc>
              <a:spcPct val="90000"/>
            </a:lnSpc>
            <a:spcBef>
              <a:spcPct val="0"/>
            </a:spcBef>
            <a:spcAft>
              <a:spcPct val="35000"/>
            </a:spcAft>
          </a:pPr>
          <a:r>
            <a:rPr lang="cs-CZ" sz="2400" b="1" kern="1200" dirty="0" smtClean="0"/>
            <a:t>Zkoumání událostí, rolí a vztahů</a:t>
          </a:r>
          <a:endParaRPr lang="cs-CZ" sz="2400" kern="1200" dirty="0"/>
        </a:p>
      </dsp:txBody>
      <dsp:txXfrm>
        <a:off x="408832" y="3450394"/>
        <a:ext cx="6800010" cy="671302"/>
      </dsp:txXfrm>
    </dsp:sp>
    <dsp:sp modelId="{8D93ADDF-A8EE-4A38-BEC6-9F20F7E0E40B}">
      <dsp:nvSpPr>
        <dsp:cNvPr id="0" name=""/>
        <dsp:cNvSpPr/>
      </dsp:nvSpPr>
      <dsp:spPr>
        <a:xfrm>
          <a:off x="70684" y="3447897"/>
          <a:ext cx="676295" cy="67629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Dříve, než budeme procházet jednotlivými kapitolami problematiky sociálních výzkumů, jejich přípravou, realizací, vyhodnocováním a vybranými metodami výzkumu, je třeba ozřejmit si několik souvislostí a pojmů, které lze považovat za základní nejen pro tento konkrétní segment zkoumání, ale pro sféru výzkumu vůbec. </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cs-CZ" sz="1200" kern="1200" dirty="0" smtClean="0">
              <a:solidFill>
                <a:schemeClr val="tx1"/>
              </a:solidFill>
              <a:latin typeface="Arial" charset="0"/>
              <a:ea typeface="+mn-ea"/>
              <a:cs typeface="+mn-cs"/>
            </a:endParaRPr>
          </a:p>
          <a:p>
            <a:pPr algn="just">
              <a:lnSpc>
                <a:spcPct val="115000"/>
              </a:lnSpc>
              <a:spcAft>
                <a:spcPts val="1000"/>
              </a:spcAft>
            </a:pPr>
            <a:r>
              <a:rPr lang="cs-CZ" sz="1200" dirty="0" smtClean="0">
                <a:latin typeface="Calibri"/>
                <a:ea typeface="Calibri"/>
                <a:cs typeface="Times New Roman"/>
              </a:rPr>
              <a:t>Řada publikací zaměřených na otázky výzkumu začíná svůj výklad připomínkou </a:t>
            </a:r>
            <a:r>
              <a:rPr lang="cs-CZ" sz="1200" b="1" dirty="0" smtClean="0">
                <a:latin typeface="Calibri"/>
                <a:ea typeface="Calibri"/>
                <a:cs typeface="Times New Roman"/>
              </a:rPr>
              <a:t>čtyř obecných způsobů poznání:</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Jedním ze způsobů poznání je </a:t>
            </a:r>
            <a:r>
              <a:rPr lang="cs-CZ" sz="1200" b="1" dirty="0" smtClean="0">
                <a:latin typeface="Calibri"/>
                <a:ea typeface="Calibri"/>
                <a:cs typeface="Times New Roman"/>
              </a:rPr>
              <a:t>metoda tradice</a:t>
            </a:r>
            <a:r>
              <a:rPr lang="cs-CZ" sz="1200" dirty="0" smtClean="0">
                <a:latin typeface="Calibri"/>
                <a:ea typeface="Calibri"/>
                <a:cs typeface="Times New Roman"/>
              </a:rPr>
              <a:t>, kdy je za pravdu považováno to, co dlouhou dobu jako pravda platí, to, co lidé odjakživa jako pravdu znají, v co celý život jako v pravdivé věří. Tato pravda bývá průběžně opakována, posléze považována za jakýsi axiom a případně z ní vyvozovány či na ni navazovány další a další pravdy.</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Jinou podobou poznání je </a:t>
            </a:r>
            <a:r>
              <a:rPr lang="cs-CZ" sz="1200" b="1" dirty="0" smtClean="0">
                <a:latin typeface="Calibri"/>
                <a:ea typeface="Calibri"/>
                <a:cs typeface="Times New Roman"/>
              </a:rPr>
              <a:t>metoda autority</a:t>
            </a:r>
            <a:r>
              <a:rPr lang="cs-CZ" sz="1200" dirty="0" smtClean="0">
                <a:latin typeface="Calibri"/>
                <a:ea typeface="Calibri"/>
                <a:cs typeface="Times New Roman"/>
              </a:rPr>
              <a:t>: Jde o přijetí pevně stanoveného názoru nějaké významné vědecké, případně jiné významné autority, například též ideologické nebo náboženské. </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Třetí variantou je </a:t>
            </a:r>
            <a:r>
              <a:rPr lang="cs-CZ" sz="1200" b="1" dirty="0" smtClean="0">
                <a:latin typeface="Calibri"/>
                <a:ea typeface="Calibri"/>
                <a:cs typeface="Times New Roman"/>
              </a:rPr>
              <a:t>metoda </a:t>
            </a:r>
            <a:r>
              <a:rPr lang="cs-CZ" sz="1200" b="1" dirty="0" err="1" smtClean="0">
                <a:latin typeface="Calibri"/>
                <a:ea typeface="Calibri"/>
                <a:cs typeface="Times New Roman"/>
              </a:rPr>
              <a:t>apriori</a:t>
            </a:r>
            <a:r>
              <a:rPr lang="cs-CZ" sz="1200" dirty="0" smtClean="0">
                <a:latin typeface="Calibri"/>
                <a:ea typeface="Calibri"/>
                <a:cs typeface="Times New Roman"/>
              </a:rPr>
              <a:t>: Představuje situace, kdy nám intuice říká, že naše poznání je správné, kdy určité tvrzení pokládáme za samozřejmé, kdy poznané je ve shodě s naším rozumem (ale ne nutně se zkušeností), kdy konečná úvaha zní, že je to prostě tak. Tato metoda být označována i jako metoda intuice.</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Čtvrtou cestou poznání je </a:t>
            </a:r>
            <a:r>
              <a:rPr lang="cs-CZ" sz="1200" b="1" dirty="0" smtClean="0">
                <a:latin typeface="Calibri"/>
                <a:ea typeface="Calibri"/>
                <a:cs typeface="Times New Roman"/>
              </a:rPr>
              <a:t>metoda vědy</a:t>
            </a:r>
            <a:r>
              <a:rPr lang="cs-CZ" sz="1200" dirty="0" smtClean="0">
                <a:latin typeface="Calibri"/>
                <a:ea typeface="Calibri"/>
                <a:cs typeface="Times New Roman"/>
              </a:rPr>
              <a:t>. Jejím prostřednictvím je možné určitý poznatek ověřit něčím, co nejde individuálně ovlivnit, něčím nezávislým, takže tímto způsobem potom každý může dospět k témuž závěru.</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cs-CZ"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Výzkumy jsou rozlišovány i dle očekávaného přínosu, resp. dle účelu či povahy poznatků, které zprostředkovávají. V literatuře lze najít různá dělení, v řadě momentů rozdílná, asi nejčastěji jsou uváděny orientační, diagnostický, explorační, explanační a prognostický.</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Explorace.</a:t>
            </a:r>
            <a:r>
              <a:rPr lang="cs-CZ" sz="1200" dirty="0" smtClean="0">
                <a:latin typeface="Calibri"/>
                <a:ea typeface="Calibri"/>
                <a:cs typeface="Times New Roman"/>
              </a:rPr>
              <a:t> Jestliže </a:t>
            </a:r>
            <a:r>
              <a:rPr lang="cs-CZ" sz="1200" b="1" dirty="0" smtClean="0">
                <a:latin typeface="Calibri"/>
                <a:ea typeface="Calibri"/>
                <a:cs typeface="Times New Roman"/>
              </a:rPr>
              <a:t>prozkoumáváme nové téma</a:t>
            </a:r>
            <a:r>
              <a:rPr lang="cs-CZ" sz="1200" dirty="0" smtClean="0">
                <a:latin typeface="Calibri"/>
                <a:ea typeface="Calibri"/>
                <a:cs typeface="Times New Roman"/>
              </a:rPr>
              <a:t>, abychom se o něm co nejvíce dozvěděli, provádíme </a:t>
            </a:r>
            <a:r>
              <a:rPr lang="cs-CZ" sz="1200" b="1" dirty="0" smtClean="0">
                <a:latin typeface="Calibri"/>
                <a:ea typeface="Calibri"/>
                <a:cs typeface="Times New Roman"/>
              </a:rPr>
              <a:t>explorační neboli průzkumový výzkum</a:t>
            </a:r>
            <a:r>
              <a:rPr lang="cs-CZ" sz="1200" dirty="0" smtClean="0">
                <a:latin typeface="Calibri"/>
                <a:ea typeface="Calibri"/>
                <a:cs typeface="Times New Roman"/>
              </a:rPr>
              <a:t>. Úkolem výzkumníka je navrhnout formulace otázek, jež je nutné zodpovědět v budoucnu v rámci rozsáhlejšího a systematického výzkumu. Explorační výzkum má být </a:t>
            </a:r>
            <a:r>
              <a:rPr lang="cs-CZ" sz="1200" b="1" dirty="0" smtClean="0">
                <a:latin typeface="Calibri"/>
                <a:ea typeface="Calibri"/>
                <a:cs typeface="Times New Roman"/>
              </a:rPr>
              <a:t>kreativní, flexibilní a zohledňovat všechny neočekávané jevy</a:t>
            </a:r>
            <a:r>
              <a:rPr lang="cs-CZ" sz="1200" dirty="0" smtClean="0">
                <a:latin typeface="Calibri"/>
                <a:ea typeface="Calibri"/>
                <a:cs typeface="Times New Roman"/>
              </a:rPr>
              <a:t>. Jde v něm také </a:t>
            </a:r>
            <a:r>
              <a:rPr lang="cs-CZ" sz="1200" b="1" dirty="0" smtClean="0">
                <a:latin typeface="Calibri"/>
                <a:ea typeface="Calibri"/>
                <a:cs typeface="Times New Roman"/>
              </a:rPr>
              <a:t>o první pokusy navrhnout nové koncepty a základy teorie</a:t>
            </a:r>
            <a:r>
              <a:rPr lang="cs-CZ" sz="1200" dirty="0" smtClean="0">
                <a:latin typeface="Calibri"/>
                <a:ea typeface="Calibri"/>
                <a:cs typeface="Times New Roman"/>
              </a:rPr>
              <a:t>. K určení, zda daný výzkum je explorační, potřebujeme zodpovědět následující 3 otázky: </a:t>
            </a:r>
          </a:p>
          <a:p>
            <a:pPr algn="just">
              <a:lnSpc>
                <a:spcPct val="115000"/>
              </a:lnSpc>
              <a:spcAft>
                <a:spcPts val="0"/>
              </a:spcAft>
            </a:pPr>
            <a:r>
              <a:rPr lang="cs-CZ" sz="1200" b="1" dirty="0" smtClean="0">
                <a:latin typeface="Calibri"/>
                <a:ea typeface="Calibri"/>
                <a:cs typeface="Times New Roman"/>
              </a:rPr>
              <a:t>1. Zkoumal výzkumník fenomén, který byl málo známý? </a:t>
            </a:r>
            <a:endParaRPr lang="cs-CZ" sz="1200" dirty="0" smtClean="0">
              <a:latin typeface="Calibri"/>
              <a:ea typeface="Calibri"/>
              <a:cs typeface="Times New Roman"/>
            </a:endParaRPr>
          </a:p>
          <a:p>
            <a:pPr algn="just">
              <a:lnSpc>
                <a:spcPct val="115000"/>
              </a:lnSpc>
              <a:spcAft>
                <a:spcPts val="0"/>
              </a:spcAft>
            </a:pPr>
            <a:r>
              <a:rPr lang="cs-CZ" sz="1200" b="1" dirty="0" smtClean="0">
                <a:latin typeface="Calibri"/>
                <a:ea typeface="Calibri"/>
                <a:cs typeface="Times New Roman"/>
              </a:rPr>
              <a:t>2. Vyhnul se výzkumník použití nějaké dosavadní teorie, aby mohl k problému přistoupit bez zátěže známých pohledů na daný problém? </a:t>
            </a:r>
            <a:endParaRPr lang="cs-CZ" sz="1200" dirty="0" smtClean="0">
              <a:latin typeface="Calibri"/>
              <a:ea typeface="Calibri"/>
              <a:cs typeface="Times New Roman"/>
            </a:endParaRPr>
          </a:p>
          <a:p>
            <a:pPr algn="just">
              <a:lnSpc>
                <a:spcPct val="115000"/>
              </a:lnSpc>
              <a:spcAft>
                <a:spcPts val="0"/>
              </a:spcAft>
            </a:pPr>
            <a:r>
              <a:rPr lang="cs-CZ" sz="1200" b="1" dirty="0" smtClean="0">
                <a:latin typeface="Calibri"/>
                <a:ea typeface="Calibri"/>
                <a:cs typeface="Times New Roman"/>
              </a:rPr>
              <a:t>3. Snažil se výzkumník odhalit důležité faktory a navrhnout nové koncepty a vztahy pro další výzkum?</a:t>
            </a:r>
            <a:endParaRPr lang="cs-CZ" sz="1200" dirty="0" smtClean="0">
              <a:latin typeface="Calibri"/>
              <a:ea typeface="Calibri"/>
              <a:cs typeface="Times New Roman"/>
            </a:endParaRPr>
          </a:p>
          <a:p>
            <a:pPr>
              <a:spcAft>
                <a:spcPts val="0"/>
              </a:spcAft>
            </a:pPr>
            <a:r>
              <a:rPr lang="cs-CZ" sz="1400" dirty="0" smtClean="0">
                <a:solidFill>
                  <a:srgbClr val="000000"/>
                </a:solidFill>
                <a:latin typeface="Times New Roman"/>
                <a:ea typeface="Calibri"/>
              </a:rPr>
              <a:t> </a:t>
            </a:r>
          </a:p>
          <a:p>
            <a:pPr marL="39370" marR="127635" algn="just">
              <a:lnSpc>
                <a:spcPct val="115000"/>
              </a:lnSpc>
              <a:spcAft>
                <a:spcPts val="0"/>
              </a:spcAft>
            </a:pPr>
            <a:r>
              <a:rPr lang="cs-CZ" sz="1200" b="1" dirty="0" smtClean="0">
                <a:solidFill>
                  <a:srgbClr val="000000"/>
                </a:solidFill>
                <a:latin typeface="Calibri"/>
                <a:ea typeface="Calibri"/>
                <a:cs typeface="Times New Roman"/>
              </a:rPr>
              <a:t>Explanace</a:t>
            </a:r>
            <a:r>
              <a:rPr lang="cs-CZ" sz="1200" dirty="0" smtClean="0">
                <a:solidFill>
                  <a:srgbClr val="000000"/>
                </a:solidFill>
                <a:latin typeface="Calibri"/>
                <a:ea typeface="Calibri"/>
                <a:cs typeface="Times New Roman"/>
              </a:rPr>
              <a:t>. Jestliže se setkáme s</a:t>
            </a:r>
            <a:r>
              <a:rPr lang="cs-CZ" sz="1200" b="1" dirty="0" smtClean="0">
                <a:solidFill>
                  <a:srgbClr val="000000"/>
                </a:solidFill>
                <a:latin typeface="Calibri"/>
                <a:ea typeface="Calibri"/>
                <a:cs typeface="Times New Roman"/>
              </a:rPr>
              <a:t> jevem, jenž je již dobře popsán, chceme vědět, proč se věci dějí daným způsobem.</a:t>
            </a:r>
            <a:r>
              <a:rPr lang="cs-CZ" sz="1200" dirty="0" smtClean="0">
                <a:solidFill>
                  <a:srgbClr val="000000"/>
                </a:solidFill>
                <a:latin typeface="Calibri"/>
                <a:ea typeface="Calibri"/>
                <a:cs typeface="Times New Roman"/>
              </a:rPr>
              <a:t> Naše hlavní otázka je tedy „proč". Právě snaha poznat „proč", vysvětlit nějaký proces, je cílem explanačního výzkumu. Ten staví na exploračním a popisném výzkumu. Většina výzkumníků směřuje za explorační a popisný výzkum. K určení, zda daný výzkum je explanační, potřebujeme zodpovědět následující dvě otázky: </a:t>
            </a:r>
            <a:endParaRPr lang="cs-CZ" sz="1400" dirty="0" smtClean="0">
              <a:solidFill>
                <a:srgbClr val="000000"/>
              </a:solidFill>
              <a:latin typeface="Times New Roman"/>
              <a:ea typeface="Calibri"/>
            </a:endParaRPr>
          </a:p>
          <a:p>
            <a:pPr algn="just">
              <a:lnSpc>
                <a:spcPct val="115000"/>
              </a:lnSpc>
              <a:spcAft>
                <a:spcPts val="0"/>
              </a:spcAft>
            </a:pPr>
            <a:r>
              <a:rPr lang="cs-CZ" sz="1200" b="1" dirty="0" smtClean="0">
                <a:solidFill>
                  <a:srgbClr val="000000"/>
                </a:solidFill>
                <a:latin typeface="Calibri"/>
                <a:ea typeface="Calibri"/>
                <a:cs typeface="Times New Roman"/>
              </a:rPr>
              <a:t>1. Snažil se výzkumník vytvořit teorii, aby vysvětlil daný fenomén? </a:t>
            </a:r>
            <a:endParaRPr lang="cs-CZ" sz="1400" dirty="0" smtClean="0">
              <a:solidFill>
                <a:srgbClr val="000000"/>
              </a:solidFill>
              <a:latin typeface="Times New Roman"/>
              <a:ea typeface="Calibri"/>
            </a:endParaRPr>
          </a:p>
          <a:p>
            <a:pPr algn="just">
              <a:lnSpc>
                <a:spcPct val="115000"/>
              </a:lnSpc>
              <a:spcAft>
                <a:spcPts val="0"/>
              </a:spcAft>
            </a:pPr>
            <a:r>
              <a:rPr lang="cs-CZ" sz="1200" b="1" dirty="0" smtClean="0">
                <a:latin typeface="Calibri"/>
                <a:ea typeface="Calibri"/>
                <a:cs typeface="Times New Roman"/>
              </a:rPr>
              <a:t>2. Pokusil se výzkumník popsat vztahy, které osvětlují fungování určitého systému, a změny zkoumaného fenoménu? Identifikoval příčinné vazby?</a:t>
            </a:r>
            <a:endParaRPr lang="cs-CZ" sz="1200" dirty="0" smtClean="0">
              <a:latin typeface="Calibri"/>
              <a:ea typeface="Calibri"/>
              <a:cs typeface="Times New Roman"/>
            </a:endParaRPr>
          </a:p>
          <a:p>
            <a:pPr>
              <a:spcAft>
                <a:spcPts val="0"/>
              </a:spcAft>
            </a:pPr>
            <a:r>
              <a:rPr lang="cs-CZ" sz="1400" dirty="0" smtClean="0">
                <a:solidFill>
                  <a:srgbClr val="000000"/>
                </a:solidFill>
                <a:latin typeface="Times New Roman"/>
                <a:ea typeface="Calibri"/>
              </a:rPr>
              <a:t> </a:t>
            </a:r>
          </a:p>
          <a:p>
            <a:pPr algn="just">
              <a:lnSpc>
                <a:spcPct val="115000"/>
              </a:lnSpc>
              <a:spcAft>
                <a:spcPts val="1000"/>
              </a:spcAft>
            </a:pPr>
            <a:r>
              <a:rPr lang="cs-CZ" sz="1200" b="1" dirty="0" smtClean="0">
                <a:latin typeface="Calibri"/>
                <a:ea typeface="Calibri"/>
                <a:cs typeface="Times New Roman"/>
              </a:rPr>
              <a:t>Popis.</a:t>
            </a:r>
            <a:r>
              <a:rPr lang="cs-CZ" sz="1200" dirty="0" smtClean="0">
                <a:latin typeface="Calibri"/>
                <a:ea typeface="Calibri"/>
                <a:cs typeface="Times New Roman"/>
              </a:rPr>
              <a:t> </a:t>
            </a:r>
            <a:r>
              <a:rPr lang="cs-CZ" sz="1200" b="1" dirty="0" smtClean="0">
                <a:latin typeface="Calibri"/>
                <a:ea typeface="Calibri"/>
                <a:cs typeface="Times New Roman"/>
              </a:rPr>
              <a:t>Popisný </a:t>
            </a:r>
            <a:r>
              <a:rPr lang="cs-CZ" sz="1200" dirty="0" smtClean="0">
                <a:latin typeface="Calibri"/>
                <a:ea typeface="Calibri"/>
                <a:cs typeface="Times New Roman"/>
              </a:rPr>
              <a:t>výzkum dává obraz specifických podrobností situace, jevu nebo vztahů. Popisný a průzkumový výzkum mají mnohé znaky společné a mnohdy splývají. Popisný výzkum popisuje jevy a </a:t>
            </a:r>
            <a:r>
              <a:rPr lang="cs-CZ" sz="1200" b="1" dirty="0" smtClean="0">
                <a:latin typeface="Calibri"/>
                <a:ea typeface="Calibri"/>
                <a:cs typeface="Times New Roman"/>
              </a:rPr>
              <a:t>soustředí se na otázky: kdo, jak a kolik. Používá techniky jako statistické šetření, terénní pozorování a případová studie</a:t>
            </a:r>
            <a:r>
              <a:rPr lang="cs-CZ" sz="1200" dirty="0" smtClean="0">
                <a:latin typeface="Calibri"/>
                <a:ea typeface="Calibri"/>
                <a:cs typeface="Times New Roman"/>
              </a:rPr>
              <a:t>. K určení, zda je daný výzkum popisný, potřebujeme zodpovědět následující otázky: </a:t>
            </a:r>
          </a:p>
          <a:p>
            <a:pPr algn="just">
              <a:lnSpc>
                <a:spcPct val="115000"/>
              </a:lnSpc>
              <a:spcAft>
                <a:spcPts val="0"/>
              </a:spcAft>
            </a:pPr>
            <a:r>
              <a:rPr lang="cs-CZ" sz="1200" b="1" dirty="0" smtClean="0">
                <a:latin typeface="Calibri"/>
                <a:ea typeface="Calibri"/>
                <a:cs typeface="Times New Roman"/>
              </a:rPr>
              <a:t>1. Popisoval výzkumník zvolený fenomén? </a:t>
            </a:r>
            <a:endParaRPr lang="cs-CZ" sz="1200" dirty="0" smtClean="0">
              <a:latin typeface="Calibri"/>
              <a:ea typeface="Calibri"/>
              <a:cs typeface="Times New Roman"/>
            </a:endParaRPr>
          </a:p>
          <a:p>
            <a:pPr algn="just">
              <a:lnSpc>
                <a:spcPct val="115000"/>
              </a:lnSpc>
              <a:spcAft>
                <a:spcPts val="0"/>
              </a:spcAft>
            </a:pPr>
            <a:r>
              <a:rPr lang="cs-CZ" sz="1200" b="1" dirty="0" smtClean="0">
                <a:latin typeface="Calibri"/>
                <a:ea typeface="Calibri"/>
                <a:cs typeface="Times New Roman"/>
              </a:rPr>
              <a:t>2. Dokumentoval výzkumník vlastnosti daného fenoménu?</a:t>
            </a:r>
          </a:p>
          <a:p>
            <a:pPr algn="just">
              <a:lnSpc>
                <a:spcPct val="115000"/>
              </a:lnSpc>
              <a:spcAft>
                <a:spcPts val="0"/>
              </a:spcAft>
            </a:pPr>
            <a:endParaRPr lang="cs-CZ" sz="1200" b="1" dirty="0" smtClean="0">
              <a:latin typeface="Calibri"/>
              <a:ea typeface="Calibri"/>
              <a:cs typeface="Times New Roman"/>
            </a:endParaRPr>
          </a:p>
          <a:p>
            <a:pPr algn="just">
              <a:lnSpc>
                <a:spcPct val="115000"/>
              </a:lnSpc>
              <a:spcAft>
                <a:spcPts val="0"/>
              </a:spcAft>
            </a:pPr>
            <a:endParaRPr lang="cs-CZ" sz="1200" b="1" dirty="0" smtClean="0">
              <a:latin typeface="Calibri"/>
              <a:ea typeface="Calibri"/>
              <a:cs typeface="Times New Roman"/>
            </a:endParaRPr>
          </a:p>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Výzkum se dá dále dělit například </a:t>
            </a:r>
            <a:r>
              <a:rPr kumimoji="1" lang="cs-CZ" sz="1200" b="1" kern="1200" dirty="0" smtClean="0">
                <a:solidFill>
                  <a:schemeClr val="tx1"/>
                </a:solidFill>
                <a:latin typeface="Arial" charset="0"/>
                <a:ea typeface="+mn-ea"/>
                <a:cs typeface="+mn-cs"/>
              </a:rPr>
              <a:t>podle způsobu zkoumání na extenzivní a intenzivní, dle délky trvání na krátkodobý, střednědobý či dlouhodobý, dle frekvence na jednorázový, opakovaný a kontinuální či dle funkce na praxeologický, expertní, vědecký, humanizující či edukační.</a:t>
            </a:r>
            <a:r>
              <a:rPr kumimoji="1" lang="cs-CZ" sz="1200" kern="1200" dirty="0" smtClean="0">
                <a:solidFill>
                  <a:schemeClr val="tx1"/>
                </a:solidFill>
                <a:latin typeface="Arial" charset="0"/>
                <a:ea typeface="+mn-ea"/>
                <a:cs typeface="+mn-cs"/>
              </a:rPr>
              <a:t> Více informací o těchto typech výzkumů se můžete dočíst v publikaci od </a:t>
            </a:r>
            <a:r>
              <a:rPr kumimoji="1" lang="cs-CZ" sz="1200" kern="1200" dirty="0" err="1" smtClean="0">
                <a:solidFill>
                  <a:schemeClr val="tx1"/>
                </a:solidFill>
                <a:latin typeface="Arial" charset="0"/>
                <a:ea typeface="+mn-ea"/>
                <a:cs typeface="+mn-cs"/>
              </a:rPr>
              <a:t>Reichela</a:t>
            </a:r>
            <a:r>
              <a:rPr kumimoji="1" lang="cs-CZ" sz="1200" kern="1200" dirty="0" smtClean="0">
                <a:solidFill>
                  <a:schemeClr val="tx1"/>
                </a:solidFill>
                <a:latin typeface="Arial" charset="0"/>
                <a:ea typeface="+mn-ea"/>
                <a:cs typeface="+mn-cs"/>
              </a:rPr>
              <a:t> z roku 2009.</a:t>
            </a:r>
          </a:p>
          <a:p>
            <a:pPr algn="just">
              <a:lnSpc>
                <a:spcPct val="115000"/>
              </a:lnSpc>
              <a:spcAft>
                <a:spcPts val="0"/>
              </a:spcAft>
            </a:pPr>
            <a:endParaRPr lang="cs-CZ" sz="1200" dirty="0" smtClean="0">
              <a:latin typeface="Calibri"/>
              <a:ea typeface="Calibri"/>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 následující části prezentace se naučíme rozlišovat mezi </a:t>
            </a:r>
            <a:r>
              <a:rPr kumimoji="1" lang="cs-CZ" sz="1200" b="1" kern="1200" dirty="0" smtClean="0">
                <a:solidFill>
                  <a:schemeClr val="tx1"/>
                </a:solidFill>
                <a:latin typeface="Arial" charset="0"/>
                <a:ea typeface="+mn-ea"/>
                <a:cs typeface="+mn-cs"/>
              </a:rPr>
              <a:t>kvalitativním a kvantitativním výzkumem</a:t>
            </a:r>
            <a:r>
              <a:rPr kumimoji="1" lang="cs-CZ" sz="1200" kern="1200" dirty="0" smtClean="0">
                <a:solidFill>
                  <a:schemeClr val="tx1"/>
                </a:solidFill>
                <a:latin typeface="Arial" charset="0"/>
                <a:ea typeface="+mn-ea"/>
                <a:cs typeface="+mn-cs"/>
              </a:rPr>
              <a:t>. Probereme základní vlastnosti obou typů výzkumů a vztahy mezi nimi. Poznání rozdílů mezi oběma přístupy přispívá k lepšímu pochopení povahy každého z nich. Tomuto tématu se věnuje důkladně </a:t>
            </a:r>
            <a:r>
              <a:rPr kumimoji="1" lang="cs-CZ" sz="1200" kern="1200" dirty="0" err="1" smtClean="0">
                <a:solidFill>
                  <a:schemeClr val="tx1"/>
                </a:solidFill>
                <a:latin typeface="Arial" charset="0"/>
                <a:ea typeface="+mn-ea"/>
                <a:cs typeface="+mn-cs"/>
              </a:rPr>
              <a:t>Petrusek</a:t>
            </a:r>
            <a:r>
              <a:rPr kumimoji="1" lang="cs-CZ" sz="1200" kern="1200" dirty="0" smtClean="0">
                <a:solidFill>
                  <a:schemeClr val="tx1"/>
                </a:solidFill>
                <a:latin typeface="Arial" charset="0"/>
                <a:ea typeface="+mn-ea"/>
                <a:cs typeface="+mn-cs"/>
              </a:rPr>
              <a:t> (1993), ale také Břicháček (1981), </a:t>
            </a:r>
            <a:r>
              <a:rPr kumimoji="1" lang="cs-CZ" sz="1200" kern="1200" dirty="0" err="1" smtClean="0">
                <a:solidFill>
                  <a:schemeClr val="tx1"/>
                </a:solidFill>
                <a:latin typeface="Arial" charset="0"/>
                <a:ea typeface="+mn-ea"/>
                <a:cs typeface="+mn-cs"/>
              </a:rPr>
              <a:t>Disman</a:t>
            </a:r>
            <a:r>
              <a:rPr kumimoji="1" lang="cs-CZ" sz="1200" kern="1200" dirty="0" smtClean="0">
                <a:solidFill>
                  <a:schemeClr val="tx1"/>
                </a:solidFill>
                <a:latin typeface="Arial" charset="0"/>
                <a:ea typeface="+mn-ea"/>
                <a:cs typeface="+mn-cs"/>
              </a:rPr>
              <a:t> (1993), </a:t>
            </a:r>
            <a:r>
              <a:rPr kumimoji="1" lang="cs-CZ" sz="1200" kern="1200" dirty="0" err="1" smtClean="0">
                <a:solidFill>
                  <a:schemeClr val="tx1"/>
                </a:solidFill>
                <a:latin typeface="Arial" charset="0"/>
                <a:ea typeface="+mn-ea"/>
                <a:cs typeface="+mn-cs"/>
              </a:rPr>
              <a:t>Ferjenčík</a:t>
            </a:r>
            <a:r>
              <a:rPr kumimoji="1" lang="cs-CZ" sz="1200" kern="1200" dirty="0" smtClean="0">
                <a:solidFill>
                  <a:schemeClr val="tx1"/>
                </a:solidFill>
                <a:latin typeface="Arial" charset="0"/>
                <a:ea typeface="+mn-ea"/>
                <a:cs typeface="+mn-cs"/>
              </a:rPr>
              <a:t> (2000) nebo </a:t>
            </a:r>
            <a:r>
              <a:rPr kumimoji="1" lang="cs-CZ" sz="1200" kern="1200" dirty="0" err="1" smtClean="0">
                <a:solidFill>
                  <a:schemeClr val="tx1"/>
                </a:solidFill>
                <a:latin typeface="Arial" charset="0"/>
                <a:ea typeface="+mn-ea"/>
                <a:cs typeface="+mn-cs"/>
              </a:rPr>
              <a:t>Miovský</a:t>
            </a:r>
            <a:r>
              <a:rPr kumimoji="1" lang="cs-CZ" sz="1200" kern="1200" dirty="0" smtClean="0">
                <a:solidFill>
                  <a:schemeClr val="tx1"/>
                </a:solidFill>
                <a:latin typeface="Arial" charset="0"/>
                <a:ea typeface="+mn-ea"/>
                <a:cs typeface="+mn-cs"/>
              </a:rPr>
              <a:t> (2005) a mnoho zahraničních autorů (např. </a:t>
            </a:r>
            <a:r>
              <a:rPr kumimoji="1" lang="cs-CZ" sz="1200" kern="1200" dirty="0" err="1" smtClean="0">
                <a:solidFill>
                  <a:schemeClr val="tx1"/>
                </a:solidFill>
                <a:latin typeface="Arial" charset="0"/>
                <a:ea typeface="+mn-ea"/>
                <a:cs typeface="+mn-cs"/>
              </a:rPr>
              <a:t>Bryman</a:t>
            </a:r>
            <a:r>
              <a:rPr kumimoji="1" lang="cs-CZ" sz="1200" kern="1200" dirty="0" smtClean="0">
                <a:solidFill>
                  <a:schemeClr val="tx1"/>
                </a:solidFill>
                <a:latin typeface="Arial" charset="0"/>
                <a:ea typeface="+mn-ea"/>
                <a:cs typeface="+mn-cs"/>
              </a:rPr>
              <a:t> 1988).</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Výzkumníci stále častěji kombinují metody kvalitativního a kvantitativního výzkumu v jedné výzkumné akci. Snaží se tak využít výhody obou přístupů při řešení výzkumného problému. Mluvíme pak o používání tzv. </a:t>
            </a:r>
            <a:r>
              <a:rPr kumimoji="1" lang="cs-CZ" sz="1200" b="1" kern="1200" dirty="0" smtClean="0">
                <a:solidFill>
                  <a:schemeClr val="tx1"/>
                </a:solidFill>
                <a:latin typeface="Arial" charset="0"/>
                <a:ea typeface="+mn-ea"/>
                <a:cs typeface="+mn-cs"/>
              </a:rPr>
              <a:t>smíšeného plánu výzkumu nebo o smíšené výzkumné strategii</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Tashakkori</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Teddlie</a:t>
            </a:r>
            <a:r>
              <a:rPr kumimoji="1" lang="cs-CZ" sz="1200" kern="1200" dirty="0" smtClean="0">
                <a:solidFill>
                  <a:schemeClr val="tx1"/>
                </a:solidFill>
                <a:latin typeface="Arial" charset="0"/>
                <a:ea typeface="+mn-ea"/>
                <a:cs typeface="+mn-cs"/>
              </a:rPr>
              <a:t> 1998, </a:t>
            </a:r>
            <a:r>
              <a:rPr kumimoji="1" lang="cs-CZ" sz="1200" kern="1200" dirty="0" err="1" smtClean="0">
                <a:solidFill>
                  <a:schemeClr val="tx1"/>
                </a:solidFill>
                <a:latin typeface="Arial" charset="0"/>
                <a:ea typeface="+mn-ea"/>
                <a:cs typeface="+mn-cs"/>
              </a:rPr>
              <a:t>Creswell</a:t>
            </a:r>
            <a:r>
              <a:rPr kumimoji="1" lang="cs-CZ" sz="1200" kern="1200" dirty="0" smtClean="0">
                <a:solidFill>
                  <a:schemeClr val="tx1"/>
                </a:solidFill>
                <a:latin typeface="Arial" charset="0"/>
                <a:ea typeface="+mn-ea"/>
                <a:cs typeface="+mn-cs"/>
              </a:rPr>
              <a:t> 2003, </a:t>
            </a:r>
            <a:r>
              <a:rPr kumimoji="1" lang="cs-CZ" sz="1200" kern="1200" dirty="0" err="1" smtClean="0">
                <a:solidFill>
                  <a:schemeClr val="tx1"/>
                </a:solidFill>
                <a:latin typeface="Arial" charset="0"/>
                <a:ea typeface="+mn-ea"/>
                <a:cs typeface="+mn-cs"/>
              </a:rPr>
              <a:t>Johnson</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Onwuegbuzi</a:t>
            </a:r>
            <a:r>
              <a:rPr kumimoji="1" lang="cs-CZ" sz="1200" kern="1200" dirty="0" smtClean="0">
                <a:solidFill>
                  <a:schemeClr val="tx1"/>
                </a:solidFill>
                <a:latin typeface="Arial" charset="0"/>
                <a:ea typeface="+mn-ea"/>
                <a:cs typeface="+mn-cs"/>
              </a:rPr>
              <a:t> 2004). V závěru této části proto objasníme základy tohoto přístupu.</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Vzorem kvantitativního přístupu k výzkumu v sociálních vědách jsou metody přírodních věd. Předpokládá se, že lidské chování můžeme do jisté míry měřit a předpovídat. </a:t>
            </a:r>
            <a:r>
              <a:rPr kumimoji="1" lang="cs-CZ" sz="1200" b="1" kern="1200" dirty="0" smtClean="0">
                <a:solidFill>
                  <a:schemeClr val="tx1"/>
                </a:solidFill>
                <a:latin typeface="Arial" charset="0"/>
                <a:ea typeface="+mn-ea"/>
                <a:cs typeface="+mn-cs"/>
              </a:rPr>
              <a:t>Kvantitativní výzkum využívá náhodné výběry, experimenty a silně strukturovaný sběr dat pomocí testů, dotazníků nebo pozorování.</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Konstruované koncepty zjišťujeme pomocí měření, v dalším kroku získaná data analyzujeme statistickými metodami s cílem je </a:t>
            </a:r>
            <a:r>
              <a:rPr kumimoji="1" lang="cs-CZ" sz="1200" b="1" kern="1200" dirty="0" err="1" smtClean="0">
                <a:solidFill>
                  <a:schemeClr val="tx1"/>
                </a:solidFill>
                <a:latin typeface="Arial" charset="0"/>
                <a:ea typeface="+mn-ea"/>
                <a:cs typeface="+mn-cs"/>
              </a:rPr>
              <a:t>explorovat</a:t>
            </a:r>
            <a:r>
              <a:rPr kumimoji="1" lang="cs-CZ" sz="1200" b="1" kern="1200" dirty="0" smtClean="0">
                <a:solidFill>
                  <a:schemeClr val="tx1"/>
                </a:solidFill>
                <a:latin typeface="Arial" charset="0"/>
                <a:ea typeface="+mn-ea"/>
                <a:cs typeface="+mn-cs"/>
              </a:rPr>
              <a:t>, popisovat, případně ověřovat pravdivost našich představ o vztahu sledovaných proměnných.</a:t>
            </a:r>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Kvantitativní výzkum bývá spojován s hypoteticko-deduktivním modelem vědy, který sestává z těchto základních komponent: </a:t>
            </a:r>
          </a:p>
          <a:p>
            <a:r>
              <a:rPr kumimoji="1" lang="cs-CZ" sz="1200" kern="1200" dirty="0" smtClean="0">
                <a:solidFill>
                  <a:schemeClr val="tx1"/>
                </a:solidFill>
                <a:latin typeface="Arial" charset="0"/>
                <a:ea typeface="+mn-ea"/>
                <a:cs typeface="+mn-cs"/>
              </a:rPr>
              <a:t>1. Formálně se vyjádří určité obecné tvrzení, které má potenciál vysvětlit vztahy v reálném světě - teorie. </a:t>
            </a:r>
          </a:p>
          <a:p>
            <a:r>
              <a:rPr kumimoji="1" lang="cs-CZ" sz="1200" kern="1200" dirty="0" smtClean="0">
                <a:solidFill>
                  <a:schemeClr val="tx1"/>
                </a:solidFill>
                <a:latin typeface="Arial" charset="0"/>
                <a:ea typeface="+mn-ea"/>
                <a:cs typeface="+mn-cs"/>
              </a:rPr>
              <a:t>2. Provede se dedukce. Za předpokladu, že teorie platí, budeme očekávat, že nalezneme vztah mezi minimálně dvěma proměnnými X a Y - hypotéza. </a:t>
            </a:r>
          </a:p>
          <a:p>
            <a:r>
              <a:rPr kumimoji="1" lang="cs-CZ" sz="1200" kern="1200" dirty="0" smtClean="0">
                <a:solidFill>
                  <a:schemeClr val="tx1"/>
                </a:solidFill>
                <a:latin typeface="Arial" charset="0"/>
                <a:ea typeface="+mn-ea"/>
                <a:cs typeface="+mn-cs"/>
              </a:rPr>
              <a:t>3. Uvažujeme definici, co potřebujeme zjistit, abychom pozorovali X a Y - operační (operacionalizovaná) definice. </a:t>
            </a:r>
          </a:p>
          <a:p>
            <a:r>
              <a:rPr kumimoji="1" lang="cs-CZ" sz="1200" kern="1200" dirty="0" smtClean="0">
                <a:solidFill>
                  <a:schemeClr val="tx1"/>
                </a:solidFill>
                <a:latin typeface="Arial" charset="0"/>
                <a:ea typeface="+mn-ea"/>
                <a:cs typeface="+mn-cs"/>
              </a:rPr>
              <a:t>4. Provedeme pozorování - měření. </a:t>
            </a:r>
          </a:p>
          <a:p>
            <a:r>
              <a:rPr kumimoji="1" lang="cs-CZ" sz="1200" kern="1200" dirty="0" smtClean="0">
                <a:solidFill>
                  <a:schemeClr val="tx1"/>
                </a:solidFill>
                <a:latin typeface="Arial" charset="0"/>
                <a:ea typeface="+mn-ea"/>
                <a:cs typeface="+mn-cs"/>
              </a:rPr>
              <a:t>5. Provedeme závěry o platnosti hypotézy - testování hypotézy. </a:t>
            </a:r>
          </a:p>
          <a:p>
            <a:r>
              <a:rPr kumimoji="1" lang="cs-CZ" sz="1200" kern="1200" dirty="0" smtClean="0">
                <a:solidFill>
                  <a:schemeClr val="tx1"/>
                </a:solidFill>
                <a:latin typeface="Arial" charset="0"/>
                <a:ea typeface="+mn-ea"/>
                <a:cs typeface="+mn-cs"/>
              </a:rPr>
              <a:t>6. Vztáhneme výsledek testování zpět k teorii - verifikace.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Metody založené na těchto principech jsou v rámci metodologie kvantitativního výzkumu podrobně zpracovány tak, aby odpovídaly co nejvíce předmětu zkoumání. Požaduje se, aby měření bylo </a:t>
            </a:r>
            <a:r>
              <a:rPr kumimoji="1" lang="cs-CZ" sz="1200" b="1" kern="1200" dirty="0" smtClean="0">
                <a:solidFill>
                  <a:schemeClr val="tx1"/>
                </a:solidFill>
                <a:latin typeface="Arial" charset="0"/>
                <a:ea typeface="+mn-ea"/>
                <a:cs typeface="+mn-cs"/>
              </a:rPr>
              <a:t>validní</a:t>
            </a:r>
            <a:r>
              <a:rPr kumimoji="1" lang="cs-CZ" sz="1200" kern="1200" dirty="0" smtClean="0">
                <a:solidFill>
                  <a:schemeClr val="tx1"/>
                </a:solidFill>
                <a:latin typeface="Arial" charset="0"/>
                <a:ea typeface="+mn-ea"/>
                <a:cs typeface="+mn-cs"/>
              </a:rPr>
              <a:t>, to znamená, že se měří skutečně to, co se má měřit. Musí také být</a:t>
            </a:r>
            <a:r>
              <a:rPr kumimoji="1" lang="cs-CZ" sz="1200" b="1" kern="1200" dirty="0" smtClean="0">
                <a:solidFill>
                  <a:schemeClr val="tx1"/>
                </a:solidFill>
                <a:latin typeface="Arial" charset="0"/>
                <a:ea typeface="+mn-ea"/>
                <a:cs typeface="+mn-cs"/>
              </a:rPr>
              <a:t> spolehlivé</a:t>
            </a:r>
            <a:r>
              <a:rPr kumimoji="1" lang="cs-CZ" sz="1200" kern="1200" dirty="0" smtClean="0">
                <a:solidFill>
                  <a:schemeClr val="tx1"/>
                </a:solidFill>
                <a:latin typeface="Arial" charset="0"/>
                <a:ea typeface="+mn-ea"/>
                <a:cs typeface="+mn-cs"/>
              </a:rPr>
              <a:t> - tedy jestliže se bude měřit stejná věc, pak pokud se nezměnila, dostaneme stejný výsledek. Poslední krok, verifikace, se považuje vždy za</a:t>
            </a:r>
            <a:r>
              <a:rPr kumimoji="1" lang="cs-CZ" sz="1200" b="1" kern="1200" dirty="0" smtClean="0">
                <a:solidFill>
                  <a:schemeClr val="tx1"/>
                </a:solidFill>
                <a:latin typeface="Arial" charset="0"/>
                <a:ea typeface="+mn-ea"/>
                <a:cs typeface="+mn-cs"/>
              </a:rPr>
              <a:t> provizorní</a:t>
            </a:r>
            <a:r>
              <a:rPr kumimoji="1" lang="cs-CZ" sz="1200" kern="1200" dirty="0" smtClean="0">
                <a:solidFill>
                  <a:schemeClr val="tx1"/>
                </a:solidFill>
                <a:latin typeface="Arial" charset="0"/>
                <a:ea typeface="+mn-ea"/>
                <a:cs typeface="+mn-cs"/>
              </a:rPr>
              <a:t> v tom smyslu, že v empirických vědách můžeme sice získat podpůrné argumenty pro platnost teorie pomocí shromážděných empirických dat, ale nikdy nelze její platnost dokázat (blíže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2004, s. 27). V tomto aspektu se liší empirické vědy od formálních věd (logika, matematika).</a:t>
            </a:r>
            <a:r>
              <a:rPr kumimoji="1" lang="cs-CZ" sz="1200" kern="1200" baseline="0" dirty="0" smtClean="0">
                <a:solidFill>
                  <a:schemeClr val="tx1"/>
                </a:solidFill>
                <a:latin typeface="Arial" charset="0"/>
                <a:ea typeface="+mn-ea"/>
                <a:cs typeface="+mn-cs"/>
              </a:rPr>
              <a:t> </a:t>
            </a:r>
            <a:r>
              <a:rPr kumimoji="1" lang="cs-CZ" sz="1200" kern="1200" dirty="0" smtClean="0">
                <a:solidFill>
                  <a:schemeClr val="tx1"/>
                </a:solidFill>
                <a:latin typeface="Arial" charset="0"/>
                <a:ea typeface="+mn-ea"/>
                <a:cs typeface="+mn-cs"/>
              </a:rPr>
              <a:t>Tradiční kvantitativně zaměřený výzkum může mít jednu ze dvou hlavních podob: </a:t>
            </a:r>
            <a:r>
              <a:rPr kumimoji="1" lang="cs-CZ" sz="1200" b="1" kern="1200" dirty="0" smtClean="0">
                <a:solidFill>
                  <a:schemeClr val="tx1"/>
                </a:solidFill>
                <a:latin typeface="Arial" charset="0"/>
                <a:ea typeface="+mn-ea"/>
                <a:cs typeface="+mn-cs"/>
              </a:rPr>
              <a:t>experimentální a neexperimentální.</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r>
              <a:rPr lang="cs-CZ" sz="1200" dirty="0" smtClean="0">
                <a:latin typeface="Calibri"/>
                <a:ea typeface="Calibri"/>
                <a:cs typeface="Times New Roman"/>
              </a:rPr>
              <a:t>Základní vlastností </a:t>
            </a:r>
            <a:r>
              <a:rPr lang="cs-CZ" sz="1200" b="1" dirty="0" smtClean="0">
                <a:latin typeface="Calibri"/>
                <a:ea typeface="Calibri"/>
                <a:cs typeface="Times New Roman"/>
              </a:rPr>
              <a:t>experimentu</a:t>
            </a:r>
            <a:r>
              <a:rPr lang="cs-CZ" sz="1200" dirty="0" smtClean="0">
                <a:latin typeface="Calibri"/>
                <a:ea typeface="Calibri"/>
                <a:cs typeface="Times New Roman"/>
              </a:rPr>
              <a:t> je to, že </a:t>
            </a:r>
            <a:r>
              <a:rPr lang="cs-CZ" sz="1200" b="1" dirty="0" smtClean="0">
                <a:latin typeface="Calibri"/>
                <a:ea typeface="Calibri"/>
                <a:cs typeface="Times New Roman"/>
              </a:rPr>
              <a:t>výzkumník aktivně a úmyslně přivodí určitou změnu situace, okolností nebo zkušenosti sledovaných jedinců a pak sleduje změnu jedinců</a:t>
            </a:r>
            <a:r>
              <a:rPr lang="cs-CZ" sz="1200" dirty="0" smtClean="0">
                <a:latin typeface="Calibri"/>
                <a:ea typeface="Calibri"/>
                <a:cs typeface="Times New Roman"/>
              </a:rPr>
              <a:t>. Vyjádřeno v jazyce kvantitativního výzkumu </a:t>
            </a:r>
            <a:r>
              <a:rPr lang="cs-CZ" sz="1200" b="1" dirty="0" smtClean="0">
                <a:latin typeface="Calibri"/>
                <a:ea typeface="Calibri"/>
                <a:cs typeface="Times New Roman"/>
              </a:rPr>
              <a:t>výzkumník manipuluje nezávisle proměnnými X a měří změnu zvolených závisle proměnných Y. Experiment musí být připraven do všech podrobností před započetím sběru dat. Cílem je zamezit</a:t>
            </a:r>
            <a:r>
              <a:rPr lang="cs-CZ" sz="1200" dirty="0" smtClean="0">
                <a:latin typeface="Calibri"/>
                <a:ea typeface="Calibri"/>
                <a:cs typeface="Times New Roman"/>
              </a:rPr>
              <a:t> tomu, aby závěry byly ovlivněny jinými </a:t>
            </a:r>
            <a:r>
              <a:rPr lang="cs-CZ" sz="1200" b="1" dirty="0" smtClean="0">
                <a:latin typeface="Calibri"/>
                <a:ea typeface="Calibri"/>
                <a:cs typeface="Times New Roman"/>
              </a:rPr>
              <a:t>(rušivými) proměnnými.</a:t>
            </a:r>
          </a:p>
          <a:p>
            <a:pPr algn="just">
              <a:lnSpc>
                <a:spcPct val="115000"/>
              </a:lnSpc>
              <a:spcAft>
                <a:spcPts val="0"/>
              </a:spcAft>
            </a:pPr>
            <a:endParaRPr lang="cs-CZ" sz="1200" b="0" dirty="0" smtClean="0">
              <a:latin typeface="Calibri"/>
              <a:ea typeface="Calibri"/>
              <a:cs typeface="Times New Roman"/>
            </a:endParaRPr>
          </a:p>
          <a:p>
            <a:pPr algn="just">
              <a:lnSpc>
                <a:spcPct val="115000"/>
              </a:lnSpc>
              <a:spcAft>
                <a:spcPts val="0"/>
              </a:spcAft>
            </a:pPr>
            <a:r>
              <a:rPr lang="cs-CZ" sz="1200" b="1" dirty="0" smtClean="0">
                <a:latin typeface="Calibri"/>
                <a:ea typeface="Calibri"/>
                <a:cs typeface="Times New Roman"/>
              </a:rPr>
              <a:t>Typické vlastnosti</a:t>
            </a:r>
            <a:r>
              <a:rPr lang="cs-CZ" sz="1200" b="1" baseline="0" dirty="0" smtClean="0">
                <a:latin typeface="Calibri"/>
                <a:ea typeface="Calibri"/>
                <a:cs typeface="Times New Roman"/>
              </a:rPr>
              <a:t> jsou uvedeny v přehledu na </a:t>
            </a:r>
            <a:r>
              <a:rPr lang="cs-CZ" sz="1200" b="1" baseline="0" dirty="0" err="1" smtClean="0">
                <a:latin typeface="Calibri"/>
                <a:ea typeface="Calibri"/>
                <a:cs typeface="Times New Roman"/>
              </a:rPr>
              <a:t>slidu</a:t>
            </a:r>
            <a:r>
              <a:rPr lang="cs-CZ" sz="1200" b="1" baseline="0" dirty="0" smtClean="0">
                <a:latin typeface="Calibri"/>
                <a:ea typeface="Calibri"/>
                <a:cs typeface="Times New Roman"/>
              </a:rPr>
              <a:t>.</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r>
              <a:rPr lang="cs-CZ" sz="1200" dirty="0" smtClean="0">
                <a:latin typeface="Calibri"/>
                <a:ea typeface="Calibri"/>
                <a:cs typeface="Times New Roman"/>
              </a:rPr>
              <a:t>Neexperimentální výzkum vypadá podobně; </a:t>
            </a:r>
            <a:r>
              <a:rPr lang="cs-CZ" sz="1200" b="1" dirty="0" smtClean="0">
                <a:latin typeface="Calibri"/>
                <a:ea typeface="Calibri"/>
                <a:cs typeface="Times New Roman"/>
              </a:rPr>
              <a:t>rozdíl spočívá v tom, že výzkumník neuplatňuje změnu situace, podmínek nebo zkušenosti jedinců. </a:t>
            </a:r>
            <a:r>
              <a:rPr lang="cs-CZ" sz="1200" dirty="0" smtClean="0">
                <a:latin typeface="Calibri"/>
                <a:ea typeface="Calibri"/>
                <a:cs typeface="Times New Roman"/>
              </a:rPr>
              <a:t>Také v tomto případě je </a:t>
            </a:r>
            <a:r>
              <a:rPr lang="cs-CZ" sz="1200" b="1" dirty="0" smtClean="0">
                <a:latin typeface="Calibri"/>
                <a:ea typeface="Calibri"/>
                <a:cs typeface="Times New Roman"/>
              </a:rPr>
              <a:t>postup velmi podrobně naplánován</a:t>
            </a:r>
            <a:r>
              <a:rPr lang="cs-CZ" sz="1200" dirty="0" smtClean="0">
                <a:latin typeface="Calibri"/>
                <a:ea typeface="Calibri"/>
                <a:cs typeface="Times New Roman"/>
              </a:rPr>
              <a:t>. </a:t>
            </a:r>
            <a:r>
              <a:rPr lang="cs-CZ" sz="1200" b="1" dirty="0" smtClean="0">
                <a:latin typeface="Calibri"/>
                <a:ea typeface="Calibri"/>
                <a:cs typeface="Times New Roman"/>
              </a:rPr>
              <a:t>Obvykle</a:t>
            </a:r>
            <a:r>
              <a:rPr lang="cs-CZ" sz="1200" dirty="0" smtClean="0">
                <a:latin typeface="Calibri"/>
                <a:ea typeface="Calibri"/>
                <a:cs typeface="Times New Roman"/>
              </a:rPr>
              <a:t> se uskuteční </a:t>
            </a:r>
            <a:r>
              <a:rPr lang="cs-CZ" sz="1200" b="1" dirty="0" smtClean="0">
                <a:latin typeface="Calibri"/>
                <a:ea typeface="Calibri"/>
                <a:cs typeface="Times New Roman"/>
              </a:rPr>
              <a:t>pilotní studie</a:t>
            </a:r>
            <a:r>
              <a:rPr lang="cs-CZ" sz="1200" dirty="0" smtClean="0">
                <a:latin typeface="Calibri"/>
                <a:ea typeface="Calibri"/>
                <a:cs typeface="Times New Roman"/>
              </a:rPr>
              <a:t>, aby bylo možné některé parametry výzkumu lépe určit. Typické vlastnosti</a:t>
            </a:r>
            <a:r>
              <a:rPr lang="cs-CZ" sz="1200" baseline="0" dirty="0" smtClean="0">
                <a:latin typeface="Calibri"/>
                <a:ea typeface="Calibri"/>
                <a:cs typeface="Times New Roman"/>
              </a:rPr>
              <a:t> jsou uvedeny v přehledu na </a:t>
            </a:r>
            <a:r>
              <a:rPr lang="cs-CZ" sz="1200" baseline="0" dirty="0" err="1" smtClean="0">
                <a:latin typeface="Calibri"/>
                <a:ea typeface="Calibri"/>
                <a:cs typeface="Times New Roman"/>
              </a:rPr>
              <a:t>slidu</a:t>
            </a:r>
            <a:r>
              <a:rPr lang="cs-CZ" sz="1200" baseline="0" dirty="0" smtClean="0">
                <a:latin typeface="Calibri"/>
                <a:ea typeface="Calibri"/>
                <a:cs typeface="Times New Roman"/>
              </a:rPr>
              <a:t>.</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Tabulka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charakterizuje základní metody kvantitativního přístupu. Vy si dále ukážeme kvantitativní formu výzkumu pomocí strukturovaného dotazníku. O ostatních formách se můžete dočíst více například v publikaci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(2005) či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Remr</a:t>
            </a:r>
            <a:r>
              <a:rPr kumimoji="1" lang="cs-CZ" sz="1200" kern="1200" dirty="0" smtClean="0">
                <a:solidFill>
                  <a:schemeClr val="tx1"/>
                </a:solidFill>
                <a:latin typeface="Arial" charset="0"/>
                <a:ea typeface="+mn-ea"/>
                <a:cs typeface="+mn-cs"/>
              </a:rPr>
              <a:t> (2017) nebo Reichel (2009).</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Přibližme si kvantitativní přístup na stručném popisu výzkumu zaměřeného na význam pohybových aktivit pro mladého člověka. Základní otázkou pro výzkumníka může být: „Jaké faktory ovlivňují vzorce pohybových aktivit mladého člověka?"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Výzkumník bude např. postupovat tak, že navrhne dotazník, který by měl napomoci rozlišovat mezi mladými lidmi, kteří se intenzívně věnují pohybovým aktivitám, a těmi, kdo se jim věnují méně. Současně se snaží do dotazníku zapracovat faktory a proměnné, jež pravděpodobně ovlivňují intenzitu sportování. Navržené otázky mají u dotazovaného vyvolat odpověď, která bude klasifikovatelná podle daného kategorizačního schématu, jež měl výzkumník na mysli při návrhu dotazníku. V procesu sestavování dotazníku se výzkumník opírá o své zkušenosti, o dostupnou literaturu a teorie i o celkový přehled, který mu umožňuje formulovat faktory, jež budou pravděpodobně ovlivňovat vzorce pohybových aktivit (např. příjem rodičů, počet sourozenců, dostupnost sportovišť).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Dotazník bude pravděpodobně velmi strukturovaný, aby ho bylo možné předložit v jednotné podobě velkému počtu respondentů (ideálně všem členům populace). Kvůli velkému počtu vyplněných dotazníků je žádoucí, aby formulář dotazníku byl navržen tak, že odpovědi bude možné snadno kvantifikovat a přenést do počítačové databáze zvoleného statistického systému (SPSS, NCSS, STATISTICA, SAS atd.). V průběhu analýzy dat se vypočítávají různé popisné statistické charakteristiky a sestrojují grafy, které vizuálně přibližují kvantitativní informace. Všechny tyto operace mají vést k získání statistického popisu dat a k verifikaci předem formulovaných hypotéz. Výzkumník testuje určité vztahy, jež modeluje např. pomocí regresních rovnic nebo zkoumá pomocí analýzy rozptylu. Pro analýzu kategoriálních dat využije např. techniky kontingenčních tabulek. Výzkumník pomocí analýzy zjistí, které jeho představy se potvrdily a které ne. Explorační analýza navrhne nové hypotézy o sledovaných vztazích. Statistická analýza může např. indikovat silný vztah mezi pohybovou aktivitou a příjmem rodičů a naopak slabý vztah mezi pohybovou aktivitou a počtem sourozenců.</a:t>
            </a:r>
          </a:p>
          <a:p>
            <a:r>
              <a:rPr kumimoji="1" lang="cs-CZ" sz="1200" kern="1200" dirty="0" smtClean="0">
                <a:solidFill>
                  <a:schemeClr val="tx1"/>
                </a:solidFill>
                <a:latin typeface="Arial" charset="0"/>
                <a:ea typeface="+mn-ea"/>
                <a:cs typeface="+mn-cs"/>
              </a:rPr>
              <a:t>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Předtím, než si objasníme, v čem spočívá kvalitativní výzkum a jak se liší od kvantitativního, je třeba si stručně shrnout jeho přednosti a slabiny.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Někteří metodologové chápou kvalitativní výzkum jako pouhý doplněk tradičních kvantitativních výzkumných strategií, jiní zase jako protipól nebo vyhraněnou výzkumnou pozici ve vztahu k jednotné, na přírodovědných základech postavené vědě. Postupně získal kvalitativní výzkum v sociálních vědách rovnocenné postavení s ostatními formami výzkumu.</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Neexistuje jediný obecně uznávaný způsob jak vymezit nebo dělat kvalitativní výzkum. Negativní definici podali metodologové </a:t>
            </a:r>
            <a:r>
              <a:rPr kumimoji="1" lang="cs-CZ" sz="1200" kern="1200" dirty="0" err="1" smtClean="0">
                <a:solidFill>
                  <a:schemeClr val="tx1"/>
                </a:solidFill>
                <a:latin typeface="Arial" charset="0"/>
                <a:ea typeface="+mn-ea"/>
                <a:cs typeface="+mn-cs"/>
              </a:rPr>
              <a:t>Glaser</a:t>
            </a:r>
            <a:r>
              <a:rPr kumimoji="1" lang="cs-CZ" sz="1200" kern="1200" dirty="0" smtClean="0">
                <a:solidFill>
                  <a:schemeClr val="tx1"/>
                </a:solidFill>
                <a:latin typeface="Arial" charset="0"/>
                <a:ea typeface="+mn-ea"/>
                <a:cs typeface="+mn-cs"/>
              </a:rPr>
              <a:t> a </a:t>
            </a:r>
            <a:r>
              <a:rPr kumimoji="1" lang="cs-CZ" sz="1200" kern="1200" dirty="0" err="1" smtClean="0">
                <a:solidFill>
                  <a:schemeClr val="tx1"/>
                </a:solidFill>
                <a:latin typeface="Arial" charset="0"/>
                <a:ea typeface="+mn-ea"/>
                <a:cs typeface="+mn-cs"/>
              </a:rPr>
              <a:t>Corbinová</a:t>
            </a:r>
            <a:r>
              <a:rPr kumimoji="1" lang="cs-CZ" sz="1200" kern="1200" dirty="0" smtClean="0">
                <a:solidFill>
                  <a:schemeClr val="tx1"/>
                </a:solidFill>
                <a:latin typeface="Arial" charset="0"/>
                <a:ea typeface="+mn-ea"/>
                <a:cs typeface="+mn-cs"/>
              </a:rPr>
              <a:t> (1989), kteří za něj považují jakýkoli výzkum, jehož výsledků se nedosahuje pomocí statistických metod nebo jiných způsobů kvantifikace. Mnoho autorů nesouhlasí s tímto vymezením, protože podle nich jedinečnost kvalitativního výzkumu nespočívá pouze v absenci čísel. Potíž je v tom, že kvalitativní výzkum je široké označení pro rozdílné přístupy.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Kvalitativní výzkum definoval například významný metodolog </a:t>
            </a:r>
            <a:r>
              <a:rPr kumimoji="1" lang="cs-CZ" sz="1200" kern="1200" dirty="0" err="1" smtClean="0">
                <a:solidFill>
                  <a:schemeClr val="tx1"/>
                </a:solidFill>
                <a:latin typeface="Arial" charset="0"/>
                <a:ea typeface="+mn-ea"/>
                <a:cs typeface="+mn-cs"/>
              </a:rPr>
              <a:t>Creswell</a:t>
            </a:r>
            <a:r>
              <a:rPr kumimoji="1" lang="cs-CZ" sz="1200" kern="1200" dirty="0" smtClean="0">
                <a:solidFill>
                  <a:schemeClr val="tx1"/>
                </a:solidFill>
                <a:latin typeface="Arial" charset="0"/>
                <a:ea typeface="+mn-ea"/>
                <a:cs typeface="+mn-cs"/>
              </a:rPr>
              <a:t> (1998). Definici můžete vidět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Pokud bychom se otázkami vědy a jejích metod zabývali obecně, bylo by nyní namístě analyzovat, co věda vlastně je. To by ovšem vydalo na samostatnou a objemnou prezentaci nehledě na to, že předmětem našeho výkladu má být pouze nevelký díl celé problematiky, totiž vybrané metody výzkumu. Proto se teorii a metodologii vědy v obecné rovině budeme věnovat jen ve stručnosti. V literatuře lze nicméně najít bohatou paletu konceptů a definic vědy a jejích metod, jak z obecného pohledu, tak v pojetí konkrétních vědních oborů. Zájemce o tuto oblast mohu odkázat na vcelku rozsáhlé bibliografie, které obsahují české i cizojazyčné publikace. Příklady publikací vidíte na </a:t>
            </a:r>
            <a:r>
              <a:rPr lang="cs-CZ" sz="1200" dirty="0" err="1" smtClean="0">
                <a:latin typeface="Calibri"/>
                <a:ea typeface="Calibri"/>
                <a:cs typeface="Times New Roman"/>
              </a:rPr>
              <a:t>slidu</a:t>
            </a:r>
            <a:r>
              <a:rPr lang="cs-CZ" sz="1200" dirty="0" smtClean="0">
                <a:latin typeface="Calibri"/>
                <a:ea typeface="Calibri"/>
                <a:cs typeface="Times New Roman"/>
              </a:rPr>
              <a:t>: např. </a:t>
            </a:r>
            <a:r>
              <a:rPr lang="cs-CZ" sz="1200" b="1" dirty="0" smtClean="0">
                <a:latin typeface="Calibri"/>
                <a:ea typeface="Calibri"/>
                <a:cs typeface="Times New Roman"/>
              </a:rPr>
              <a:t>Průcha (1995), Janoušek a kol (1986), </a:t>
            </a:r>
            <a:r>
              <a:rPr lang="cs-CZ" sz="1200" b="1" dirty="0" err="1" smtClean="0">
                <a:latin typeface="Calibri"/>
                <a:ea typeface="Calibri"/>
                <a:cs typeface="Times New Roman"/>
              </a:rPr>
              <a:t>Petrusek</a:t>
            </a:r>
            <a:r>
              <a:rPr lang="cs-CZ" sz="1200" b="1" dirty="0" smtClean="0">
                <a:latin typeface="Calibri"/>
                <a:ea typeface="Calibri"/>
                <a:cs typeface="Times New Roman"/>
              </a:rPr>
              <a:t> (1993), Pelikán (1998), </a:t>
            </a:r>
            <a:r>
              <a:rPr lang="cs-CZ" sz="1200" b="1" dirty="0" err="1" smtClean="0">
                <a:latin typeface="Calibri"/>
                <a:ea typeface="Calibri"/>
                <a:cs typeface="Times New Roman"/>
              </a:rPr>
              <a:t>Giddens</a:t>
            </a:r>
            <a:r>
              <a:rPr lang="cs-CZ" sz="1200" b="1" dirty="0" smtClean="0">
                <a:latin typeface="Calibri"/>
                <a:ea typeface="Calibri"/>
                <a:cs typeface="Times New Roman"/>
              </a:rPr>
              <a:t> (1999), </a:t>
            </a:r>
            <a:r>
              <a:rPr lang="cs-CZ" sz="1200" b="1" dirty="0" err="1" smtClean="0">
                <a:latin typeface="Calibri"/>
                <a:ea typeface="Calibri"/>
                <a:cs typeface="Times New Roman"/>
              </a:rPr>
              <a:t>Ferjenčík</a:t>
            </a:r>
            <a:r>
              <a:rPr lang="cs-CZ" sz="1200" b="1" dirty="0" smtClean="0">
                <a:latin typeface="Calibri"/>
                <a:ea typeface="Calibri"/>
                <a:cs typeface="Times New Roman"/>
              </a:rPr>
              <a:t> (2000), </a:t>
            </a:r>
            <a:r>
              <a:rPr lang="cs-CZ" sz="1200" b="1" dirty="0" err="1" smtClean="0">
                <a:latin typeface="Calibri"/>
                <a:ea typeface="Calibri"/>
                <a:cs typeface="Times New Roman"/>
              </a:rPr>
              <a:t>Hendl</a:t>
            </a:r>
            <a:r>
              <a:rPr lang="cs-CZ" sz="1200" b="1" dirty="0" smtClean="0">
                <a:latin typeface="Calibri"/>
                <a:ea typeface="Calibri"/>
                <a:cs typeface="Times New Roman"/>
              </a:rPr>
              <a:t> (2005), </a:t>
            </a:r>
            <a:r>
              <a:rPr lang="cs-CZ" sz="1200" b="1" dirty="0" err="1" smtClean="0">
                <a:latin typeface="Calibri"/>
                <a:ea typeface="Calibri"/>
                <a:cs typeface="Times New Roman"/>
              </a:rPr>
              <a:t>Miovský</a:t>
            </a:r>
            <a:r>
              <a:rPr lang="cs-CZ" sz="1200" b="1" dirty="0" smtClean="0">
                <a:latin typeface="Calibri"/>
                <a:ea typeface="Calibri"/>
                <a:cs typeface="Times New Roman"/>
              </a:rPr>
              <a:t> (2006).</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Rámcově se dá říci, že se v mnoha definicích objevují především dva významy tohoto pojmu, totiž </a:t>
            </a:r>
            <a:r>
              <a:rPr lang="cs-CZ" sz="1200" b="1" dirty="0" smtClean="0">
                <a:latin typeface="Calibri"/>
                <a:ea typeface="Calibri"/>
                <a:cs typeface="Times New Roman"/>
              </a:rPr>
              <a:t>věda jako soubor utříděných poznatků o určité tematické oblasti</a:t>
            </a:r>
            <a:r>
              <a:rPr lang="cs-CZ" sz="1200" dirty="0" smtClean="0">
                <a:latin typeface="Calibri"/>
                <a:ea typeface="Calibri"/>
                <a:cs typeface="Times New Roman"/>
              </a:rPr>
              <a:t> a </a:t>
            </a:r>
            <a:r>
              <a:rPr lang="cs-CZ" sz="1200" b="1" dirty="0" smtClean="0">
                <a:latin typeface="Calibri"/>
                <a:ea typeface="Calibri"/>
                <a:cs typeface="Times New Roman"/>
              </a:rPr>
              <a:t>současně jako proces vytváření těchto poznatků podle určitých pravidel</a:t>
            </a:r>
            <a:r>
              <a:rPr lang="cs-CZ" sz="1200" dirty="0" smtClean="0">
                <a:latin typeface="Calibri"/>
                <a:ea typeface="Calibri"/>
                <a:cs typeface="Times New Roman"/>
              </a:rPr>
              <a:t>. S tím, že u daného vědního oboru se též zajímáme o jeho společenské, duchovní a kulturní kořeny, jednotlivé vědní obory považujeme vždy za součást širších souvislostí a vědu jako takovou za jeden z typů sociální instituce. Jinde bývá věda charakterizována jako </a:t>
            </a:r>
            <a:r>
              <a:rPr lang="cs-CZ" sz="1200" b="1" dirty="0" smtClean="0">
                <a:latin typeface="Calibri"/>
                <a:ea typeface="Calibri"/>
                <a:cs typeface="Times New Roman"/>
              </a:rPr>
              <a:t>základní lidská potřeba uspořádanosti rozdílných a mnohostranných jevů</a:t>
            </a:r>
            <a:r>
              <a:rPr lang="cs-CZ" sz="1200" dirty="0" smtClean="0">
                <a:latin typeface="Calibri"/>
                <a:ea typeface="Calibri"/>
                <a:cs typeface="Times New Roman"/>
              </a:rPr>
              <a:t>, jejímž cílem je popsat a vysvětlit všeobecné rysy a zákonité vztahy těchto jevů. Přitom v současné době se stále více prosazuje pojetí vědy coby </a:t>
            </a:r>
            <a:r>
              <a:rPr lang="cs-CZ" sz="1200" b="1" dirty="0" smtClean="0">
                <a:latin typeface="Calibri"/>
                <a:ea typeface="Calibri"/>
                <a:cs typeface="Times New Roman"/>
              </a:rPr>
              <a:t>sociálního systému orientovaného na tvorbu vědění</a:t>
            </a:r>
            <a:r>
              <a:rPr lang="cs-CZ" sz="1200" dirty="0" smtClean="0">
                <a:latin typeface="Calibri"/>
                <a:ea typeface="Calibri"/>
                <a:cs typeface="Times New Roman"/>
              </a:rPr>
              <a:t>. Souhrnně lze říci, že je věda považována za </a:t>
            </a:r>
            <a:r>
              <a:rPr lang="cs-CZ" sz="1200" b="1" dirty="0" smtClean="0">
                <a:latin typeface="Calibri"/>
                <a:ea typeface="Calibri"/>
                <a:cs typeface="Times New Roman"/>
              </a:rPr>
              <a:t>nedílnou součást </a:t>
            </a:r>
            <a:r>
              <a:rPr lang="cs-CZ" sz="1200" b="1" dirty="0" err="1" smtClean="0">
                <a:latin typeface="Calibri"/>
                <a:ea typeface="Calibri"/>
                <a:cs typeface="Times New Roman"/>
              </a:rPr>
              <a:t>sociokulturní</a:t>
            </a:r>
            <a:r>
              <a:rPr lang="cs-CZ" sz="1200" b="1" dirty="0" smtClean="0">
                <a:latin typeface="Calibri"/>
                <a:ea typeface="Calibri"/>
                <a:cs typeface="Times New Roman"/>
              </a:rPr>
              <a:t> skutečnosti</a:t>
            </a:r>
            <a:r>
              <a:rPr lang="cs-CZ" sz="1200" dirty="0" smtClean="0">
                <a:latin typeface="Calibri"/>
                <a:ea typeface="Calibri"/>
                <a:cs typeface="Times New Roman"/>
              </a:rPr>
              <a:t>.</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a:t>
            </a:fld>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r>
              <a:rPr lang="cs-CZ" sz="1200" dirty="0" smtClean="0">
                <a:latin typeface="Calibri"/>
                <a:ea typeface="Calibri"/>
                <a:cs typeface="Times New Roman"/>
              </a:rPr>
              <a:t>V typickém případě kvalitativní výzkumník vybírá na začátku výzkumu téma a určí základní výzkumné otázky. </a:t>
            </a:r>
            <a:r>
              <a:rPr lang="cs-CZ" sz="1200" b="1" dirty="0" smtClean="0">
                <a:latin typeface="Calibri"/>
                <a:ea typeface="Calibri"/>
                <a:cs typeface="Times New Roman"/>
              </a:rPr>
              <a:t>Otázky může modifikovat nebo doplňovat v průběhu výzkumu, během sběru a analýzy dat</a:t>
            </a:r>
            <a:r>
              <a:rPr lang="cs-CZ" sz="1200" dirty="0" smtClean="0">
                <a:latin typeface="Calibri"/>
                <a:ea typeface="Calibri"/>
                <a:cs typeface="Times New Roman"/>
              </a:rPr>
              <a:t>. Z tohoto důvodu se někdy kvalitativní výzkum považuje za </a:t>
            </a:r>
            <a:r>
              <a:rPr lang="cs-CZ" sz="1200" b="1" dirty="0" err="1" smtClean="0">
                <a:latin typeface="Calibri"/>
                <a:ea typeface="Calibri"/>
                <a:cs typeface="Times New Roman"/>
              </a:rPr>
              <a:t>emergentní</a:t>
            </a:r>
            <a:r>
              <a:rPr lang="cs-CZ" sz="1200" b="1" dirty="0" smtClean="0">
                <a:latin typeface="Calibri"/>
                <a:ea typeface="Calibri"/>
                <a:cs typeface="Times New Roman"/>
              </a:rPr>
              <a:t> nebo pružný typ výzkumu</a:t>
            </a:r>
            <a:r>
              <a:rPr lang="cs-CZ" sz="1200" dirty="0" smtClean="0">
                <a:latin typeface="Calibri"/>
                <a:ea typeface="Calibri"/>
                <a:cs typeface="Times New Roman"/>
              </a:rPr>
              <a:t>. V jeho průběhu nevznikají pouze výzkumné otázky, ale také hypotézy i nová rozhodnutí, jak modifikovat zvolený výzkumný plán a pokračovat při sběru dat i jejich analýze. Práce kvalitativního výzkumníka je přirovnávána k činnosti detektiva. </a:t>
            </a:r>
            <a:r>
              <a:rPr lang="cs-CZ" sz="1200" b="1" dirty="0" smtClean="0">
                <a:latin typeface="Calibri"/>
                <a:ea typeface="Calibri"/>
                <a:cs typeface="Times New Roman"/>
              </a:rPr>
              <a:t>Výzkumník vyhledává a analyzuje jakékoliv informace, které přispívají k osvětlení výzkumných otázek, provádí deduktivní a induktivní závěry. Seznamuje se s novými lidmi a pracuje přímo v terénu</a:t>
            </a:r>
            <a:r>
              <a:rPr lang="cs-CZ" sz="1200" dirty="0" smtClean="0">
                <a:latin typeface="Calibri"/>
                <a:ea typeface="Calibri"/>
                <a:cs typeface="Times New Roman"/>
              </a:rPr>
              <a:t>, kde se něco děje. </a:t>
            </a:r>
            <a:r>
              <a:rPr lang="cs-CZ" sz="1200" b="1" dirty="0" smtClean="0">
                <a:latin typeface="Calibri"/>
                <a:ea typeface="Calibri"/>
                <a:cs typeface="Times New Roman"/>
              </a:rPr>
              <a:t>Sběr dat a jejich analýza</a:t>
            </a:r>
            <a:r>
              <a:rPr lang="cs-CZ" sz="1200" dirty="0" smtClean="0">
                <a:latin typeface="Calibri"/>
                <a:ea typeface="Calibri"/>
                <a:cs typeface="Times New Roman"/>
              </a:rPr>
              <a:t> v kvalitativním výzkumu </a:t>
            </a:r>
            <a:r>
              <a:rPr lang="cs-CZ" sz="1200" b="1" dirty="0" smtClean="0">
                <a:latin typeface="Calibri"/>
                <a:ea typeface="Calibri"/>
                <a:cs typeface="Times New Roman"/>
              </a:rPr>
              <a:t>probíhají v delším časovém intervalu</a:t>
            </a:r>
            <a:r>
              <a:rPr lang="cs-CZ" sz="1200" dirty="0" smtClean="0">
                <a:latin typeface="Calibri"/>
                <a:ea typeface="Calibri"/>
                <a:cs typeface="Times New Roman"/>
              </a:rPr>
              <a:t>, výzkumný proces má longitudinální charakter. </a:t>
            </a:r>
            <a:r>
              <a:rPr lang="cs-CZ" sz="1200" b="1" dirty="0" smtClean="0">
                <a:latin typeface="Calibri"/>
                <a:ea typeface="Calibri"/>
                <a:cs typeface="Times New Roman"/>
              </a:rPr>
              <a:t>Výzkumník vybírá na základě svých úvah místa pozorování nebo jedince, které dále sleduje v různých časových okamžicích</a:t>
            </a:r>
            <a:r>
              <a:rPr lang="cs-CZ" sz="1200" dirty="0" smtClean="0">
                <a:latin typeface="Calibri"/>
                <a:ea typeface="Calibri"/>
                <a:cs typeface="Times New Roman"/>
              </a:rPr>
              <a:t>. </a:t>
            </a:r>
            <a:r>
              <a:rPr lang="cs-CZ" sz="1200" b="1" dirty="0" smtClean="0">
                <a:latin typeface="Calibri"/>
                <a:ea typeface="Calibri"/>
                <a:cs typeface="Times New Roman"/>
              </a:rPr>
              <a:t>Analýza dat a jejich sběr probíhají současně</a:t>
            </a:r>
            <a:r>
              <a:rPr lang="cs-CZ" sz="1200" dirty="0" smtClean="0">
                <a:latin typeface="Calibri"/>
                <a:ea typeface="Calibri"/>
                <a:cs typeface="Times New Roman"/>
              </a:rPr>
              <a:t> - výzkumník sbírá data, provede jejich analýzu a podle výsledků se rozhodne, která data potřebuje, a začne znovu se sběrem dat a jejich analýzou. Během těchto cyklů výzkumník své domněnky a závěry přezkoumává. </a:t>
            </a:r>
            <a:r>
              <a:rPr lang="cs-CZ" sz="1200" b="1" dirty="0" smtClean="0">
                <a:latin typeface="Calibri"/>
                <a:ea typeface="Calibri"/>
                <a:cs typeface="Times New Roman"/>
              </a:rPr>
              <a:t>Ověřuje popisnou, interpretační nebo teoretickou validitu výsledků</a:t>
            </a:r>
            <a:r>
              <a:rPr lang="cs-CZ" sz="1200" dirty="0" smtClean="0">
                <a:latin typeface="Calibri"/>
                <a:ea typeface="Calibri"/>
                <a:cs typeface="Times New Roman"/>
              </a:rPr>
              <a:t>. </a:t>
            </a:r>
            <a:r>
              <a:rPr lang="cs-CZ" sz="1200" b="1" dirty="0" smtClean="0">
                <a:latin typeface="Calibri"/>
                <a:ea typeface="Calibri"/>
                <a:cs typeface="Times New Roman"/>
              </a:rPr>
              <a:t>Výzkumník může navrhnout teorii o fenoménu, který pozoroval</a:t>
            </a:r>
            <a:r>
              <a:rPr lang="cs-CZ" sz="1200" dirty="0" smtClean="0">
                <a:latin typeface="Calibri"/>
                <a:ea typeface="Calibri"/>
                <a:cs typeface="Times New Roman"/>
              </a:rPr>
              <a:t>. Často se stává, že svoje závěry probírá se sledovanými jedinci (účastníky výzkumu) a jejich názory zohledňuje nebo přidává do výsledné zprávy.</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Tabulka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stručně charakterizuje hlavní kvalitativní metody. </a:t>
            </a:r>
          </a:p>
          <a:p>
            <a:pPr marL="0" marR="0" indent="0" algn="just" defTabSz="914400" rtl="0" eaLnBrk="1" fontAlgn="base" latinLnBrk="0" hangingPunct="1">
              <a:lnSpc>
                <a:spcPct val="115000"/>
              </a:lnSpc>
              <a:spcBef>
                <a:spcPct val="30000"/>
              </a:spcBef>
              <a:spcAft>
                <a:spcPts val="0"/>
              </a:spcAft>
              <a:buClrTx/>
              <a:buSzTx/>
              <a:buFontTx/>
              <a:buNone/>
              <a:tabLst/>
              <a:defRPr/>
            </a:pPr>
            <a:endParaRPr kumimoji="1" lang="cs-CZ" sz="1200" kern="1200" dirty="0" smtClean="0">
              <a:solidFill>
                <a:schemeClr val="tx1"/>
              </a:solidFill>
              <a:latin typeface="Arial" charset="0"/>
              <a:ea typeface="+mn-ea"/>
              <a:cs typeface="+mn-cs"/>
            </a:endParaRP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Modelový příklad nám</a:t>
            </a:r>
            <a:r>
              <a:rPr kumimoji="1" lang="cs-CZ" sz="1200" kern="1200" baseline="0" dirty="0" smtClean="0">
                <a:solidFill>
                  <a:schemeClr val="tx1"/>
                </a:solidFill>
                <a:latin typeface="Arial" charset="0"/>
                <a:ea typeface="+mn-ea"/>
                <a:cs typeface="+mn-cs"/>
              </a:rPr>
              <a:t> </a:t>
            </a:r>
            <a:r>
              <a:rPr kumimoji="1" lang="cs-CZ" sz="1200" kern="1200" dirty="0" smtClean="0">
                <a:solidFill>
                  <a:schemeClr val="tx1"/>
                </a:solidFill>
                <a:latin typeface="Arial" charset="0"/>
                <a:ea typeface="+mn-ea"/>
                <a:cs typeface="+mn-cs"/>
              </a:rPr>
              <a:t>přibližuje, jak se postupuje v kvalitativním výzkumu.</a:t>
            </a:r>
            <a:r>
              <a:rPr kumimoji="1" lang="cs-CZ" sz="1200" kern="1200" baseline="0" dirty="0" smtClean="0">
                <a:solidFill>
                  <a:schemeClr val="tx1"/>
                </a:solidFill>
                <a:latin typeface="Arial" charset="0"/>
                <a:ea typeface="+mn-ea"/>
                <a:cs typeface="+mn-cs"/>
              </a:rPr>
              <a:t> </a:t>
            </a:r>
            <a:r>
              <a:rPr kumimoji="1" lang="cs-CZ" sz="1200" kern="1200" dirty="0" smtClean="0">
                <a:solidFill>
                  <a:schemeClr val="tx1"/>
                </a:solidFill>
                <a:latin typeface="Arial" charset="0"/>
                <a:ea typeface="+mn-ea"/>
                <a:cs typeface="+mn-cs"/>
              </a:rPr>
              <a:t>Vracíme se k problému vztahu mladých lidí ke sportu. Kvalitativní výzkumník si klade otázku následujícím způsobem: </a:t>
            </a:r>
            <a:r>
              <a:rPr kumimoji="1" lang="cs-CZ" sz="1200" b="1" kern="1200" dirty="0" smtClean="0">
                <a:solidFill>
                  <a:schemeClr val="tx1"/>
                </a:solidFill>
                <a:latin typeface="Arial" charset="0"/>
                <a:ea typeface="+mn-ea"/>
                <a:cs typeface="+mn-cs"/>
              </a:rPr>
              <a:t>„Co znamená pohybová aktivita pro mladého člověka a jak mladý člověk dospívá ke svému názoru na sport, případně jak tento názor modifikuje v konkrétních podmínkách?"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Výzkumná otázka se zaměřuje na zájmy a záměry mladých lidí a intencionalitu jednaní. Výzkumník se snaží popsat svět z jejich hlediska a přitom se chce pokusit porozumět tomu, jak si vytvářejí a mění své představy o stylu života v závislosti na svých zájmech. Aby to dokázal, výzkumník bude muset jít do terénu a strávit delší čas v prostředí, kde žijí mladí lidé. Bude např. pozorovat malou skupinu mladých lidí v jejich přirozeném prostředí, které zahrnuje školu, sportovní centrum, kluby, bary, domov atd. Bude si všímat všech míst, kde se mladí lidé shromažďují a tráví volný čas. V průběhu výzkumu se pokusí s některými z nich navázat přátelský vztah. Někdy se stane přímo členem skupiny a bude se podílet na všech jejích běžných aktivitách. Zajímavé informace získá také tak, že s celou skupinou uspořádá diskusi na téma sport. Po celou dobu si vše zaznamenává a zpracovává. Vytváří si na počítači databázi textů. Ta může obsahovat i fotografie nebo videozáznamy ze života skupiny. Do terénu se vrací, aby si ověřil získané poznatky a závěry a pokračoval v pozorování, jehož zaměření na detaily se mění na základě provedené analýzy shromážděných dat. Také hovoří se členy místní samosprávy, učiteli ve škole a se správcem hřiště, seznamuje se s opatřeními na podporu sportu v místě pozorování. Dlouhodobé pozorování a poznatky z interakcí se členy skupiny mu umožní vidět život skupiny očima jejích členů, z hlediska jejich perspektiv a popsat ho pomocí jejich pojmů a výrazů. Tyto zkušenosti v následném hodnocení dává do souvislostí s širším socioekonomickým kontextem.</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r>
              <a:rPr lang="cs-CZ" sz="1200" dirty="0" smtClean="0">
                <a:latin typeface="Calibri"/>
                <a:ea typeface="Calibri"/>
                <a:cs typeface="Times New Roman"/>
              </a:rPr>
              <a:t>Podobně jako kvantitativní výzkum má i kvalitativní řadu výhod a nevýhod. Nejzákladnější shrnuje tabulka na </a:t>
            </a:r>
            <a:r>
              <a:rPr lang="cs-CZ" sz="1200" dirty="0" err="1" smtClean="0">
                <a:latin typeface="Calibri"/>
                <a:ea typeface="Calibri"/>
                <a:cs typeface="Times New Roman"/>
              </a:rPr>
              <a:t>slidu</a:t>
            </a:r>
            <a:r>
              <a:rPr lang="cs-CZ" sz="1200" dirty="0" smtClean="0">
                <a:latin typeface="Calibri"/>
                <a:ea typeface="Calibri"/>
                <a:cs typeface="Times New Roman"/>
              </a:rPr>
              <a:t>. Kvalitativnímu výzkumu se vytýká, že jeho </a:t>
            </a:r>
            <a:r>
              <a:rPr lang="cs-CZ" sz="1200" b="1" dirty="0" smtClean="0">
                <a:latin typeface="Calibri"/>
                <a:ea typeface="Calibri"/>
                <a:cs typeface="Times New Roman"/>
              </a:rPr>
              <a:t>výsledky představují sbírku subjektivních dojmů.</a:t>
            </a:r>
            <a:r>
              <a:rPr lang="cs-CZ" sz="1200" dirty="0" smtClean="0">
                <a:latin typeface="Calibri"/>
                <a:ea typeface="Calibri"/>
                <a:cs typeface="Times New Roman"/>
              </a:rPr>
              <a:t> Pro jeho pružný a nestrukturovaný charakter ho lze - na rozdíl kvantitativního výzkumu - </a:t>
            </a:r>
            <a:r>
              <a:rPr lang="cs-CZ" sz="1200" b="1" dirty="0" smtClean="0">
                <a:latin typeface="Calibri"/>
                <a:ea typeface="Calibri"/>
                <a:cs typeface="Times New Roman"/>
              </a:rPr>
              <a:t>těžko replikovat</a:t>
            </a:r>
            <a:r>
              <a:rPr lang="cs-CZ" sz="1200" dirty="0" smtClean="0">
                <a:latin typeface="Calibri"/>
                <a:ea typeface="Calibri"/>
                <a:cs typeface="Times New Roman"/>
              </a:rPr>
              <a:t>. Protože pracuje s omezeným počtem jedinců a obvykle na jednom místě, vznikají také </a:t>
            </a:r>
            <a:r>
              <a:rPr lang="cs-CZ" sz="1200" b="1" dirty="0" smtClean="0">
                <a:latin typeface="Calibri"/>
                <a:ea typeface="Calibri"/>
                <a:cs typeface="Times New Roman"/>
              </a:rPr>
              <a:t>obtíže se zobecňováním výsledků</a:t>
            </a:r>
            <a:r>
              <a:rPr lang="cs-CZ" sz="1200" dirty="0" smtClean="0">
                <a:latin typeface="Calibri"/>
                <a:ea typeface="Calibri"/>
                <a:cs typeface="Times New Roman"/>
              </a:rPr>
              <a:t>. Někdy se také kvalitativnímu výzkumu vytýká jeho </a:t>
            </a:r>
            <a:r>
              <a:rPr lang="cs-CZ" sz="1200" b="1" dirty="0" smtClean="0">
                <a:latin typeface="Calibri"/>
                <a:ea typeface="Calibri"/>
                <a:cs typeface="Times New Roman"/>
              </a:rPr>
              <a:t>neprůhlednost, malá transparentnost</a:t>
            </a:r>
            <a:r>
              <a:rPr lang="cs-CZ" sz="1200" dirty="0" smtClean="0">
                <a:latin typeface="Calibri"/>
                <a:ea typeface="Calibri"/>
                <a:cs typeface="Times New Roman"/>
              </a:rPr>
              <a:t>. Například někdy z výzkumné zprávy není zřetelné, jak se vybírali jedinci pro rozhovor nebo pozorování. Také často nerozpoznáme, jak se provedla analýza. Podrobný popis jednotlivých kroků většinou přesahuje možnosti omezeného rozsahu časopiseckého článku. Ve srovnání se statistickou analýzou se kvalitativní analýza nedá formalizovat.</a:t>
            </a:r>
          </a:p>
          <a:p>
            <a:pPr>
              <a:spcAft>
                <a:spcPts val="0"/>
              </a:spcAft>
            </a:pPr>
            <a:r>
              <a:rPr lang="cs-CZ" sz="1200" dirty="0" smtClean="0">
                <a:solidFill>
                  <a:srgbClr val="000000"/>
                </a:solidFill>
                <a:latin typeface="Calibri"/>
                <a:ea typeface="Calibri"/>
                <a:cs typeface="Times New Roman"/>
              </a:rPr>
              <a:t> </a:t>
            </a:r>
            <a:endParaRPr lang="cs-CZ" sz="1400" dirty="0" smtClean="0">
              <a:solidFill>
                <a:srgbClr val="000000"/>
              </a:solidFill>
              <a:latin typeface="Times New Roman"/>
              <a:ea typeface="Calibri"/>
            </a:endParaRPr>
          </a:p>
          <a:p>
            <a:pPr algn="just">
              <a:lnSpc>
                <a:spcPct val="115000"/>
              </a:lnSpc>
              <a:spcAft>
                <a:spcPts val="0"/>
              </a:spcAft>
            </a:pPr>
            <a:r>
              <a:rPr lang="cs-CZ" sz="1200" dirty="0" smtClean="0">
                <a:latin typeface="Calibri"/>
                <a:ea typeface="Calibri"/>
                <a:cs typeface="Times New Roman"/>
              </a:rPr>
              <a:t>Výhrady proti kvalitativnímu výzkumu jsou vyváženy jeho jinými vlastnostmi. Navíc to, co kvantitativní výzkumníci kritizují, je vlastně v mnoha případech přednost. Výzkumný proces je vždy kompromisem a vyvažováním nedostatků a výhod. Výhodou kvalitativního přistupuje </a:t>
            </a:r>
            <a:r>
              <a:rPr lang="cs-CZ" sz="1200" b="1" dirty="0" smtClean="0">
                <a:latin typeface="Calibri"/>
                <a:ea typeface="Calibri"/>
                <a:cs typeface="Times New Roman"/>
              </a:rPr>
              <a:t>získání hloubkového popisu případů</a:t>
            </a:r>
            <a:r>
              <a:rPr lang="cs-CZ" sz="1200" dirty="0" smtClean="0">
                <a:latin typeface="Calibri"/>
                <a:ea typeface="Calibri"/>
                <a:cs typeface="Times New Roman"/>
              </a:rPr>
              <a:t>. Nezůstáváme na jejich povrchu, provádíme </a:t>
            </a:r>
            <a:r>
              <a:rPr lang="cs-CZ" sz="1200" b="1" dirty="0" smtClean="0">
                <a:latin typeface="Calibri"/>
                <a:ea typeface="Calibri"/>
                <a:cs typeface="Times New Roman"/>
              </a:rPr>
              <a:t>podrobnou komparaci případů</a:t>
            </a:r>
            <a:r>
              <a:rPr lang="cs-CZ" sz="1200" dirty="0" smtClean="0">
                <a:latin typeface="Calibri"/>
                <a:ea typeface="Calibri"/>
                <a:cs typeface="Times New Roman"/>
              </a:rPr>
              <a:t>, sledujeme jejich vývoj a zkoumáme příslušné procesy</a:t>
            </a:r>
            <a:r>
              <a:rPr lang="cs-CZ" sz="1200" b="1" dirty="0" smtClean="0">
                <a:latin typeface="Calibri"/>
                <a:ea typeface="Calibri"/>
                <a:cs typeface="Times New Roman"/>
              </a:rPr>
              <a:t>. Citlivě zohledňujeme působení kontextu, lokální situaci a podmínky.</a:t>
            </a:r>
            <a:r>
              <a:rPr lang="cs-CZ" sz="1200" dirty="0" smtClean="0">
                <a:latin typeface="Calibri"/>
                <a:ea typeface="Calibri"/>
                <a:cs typeface="Times New Roman"/>
              </a:rPr>
              <a:t> Kvalitativní výzkum poskytuje podrobné informace, proč se daný fenomén objevil. Velkým přínosem kvalitativní metodologie jsou přístupy, pomocí nichž navrhujeme teorii nějakého sledovaného fenoménu.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b="1" kern="1200" dirty="0" smtClean="0">
                <a:solidFill>
                  <a:schemeClr val="tx1"/>
                </a:solidFill>
                <a:latin typeface="Arial" charset="0"/>
                <a:ea typeface="+mn-ea"/>
                <a:cs typeface="+mn-cs"/>
              </a:rPr>
              <a:t>Case study: Etnografie v ústavu pro duševně nemocné</a:t>
            </a:r>
            <a:endParaRPr kumimoji="1" lang="cs-CZ" sz="1200" kern="1200" dirty="0" smtClean="0">
              <a:solidFill>
                <a:schemeClr val="tx1"/>
              </a:solidFill>
              <a:latin typeface="Arial" charset="0"/>
              <a:ea typeface="+mn-ea"/>
              <a:cs typeface="+mn-cs"/>
            </a:endParaRPr>
          </a:p>
          <a:p>
            <a:pPr algn="just">
              <a:lnSpc>
                <a:spcPct val="115000"/>
              </a:lnSpc>
              <a:spcAft>
                <a:spcPts val="0"/>
              </a:spcAft>
            </a:pPr>
            <a:endParaRPr lang="cs-CZ" sz="1200" dirty="0" smtClean="0">
              <a:latin typeface="Calibri"/>
              <a:ea typeface="Calibri"/>
              <a:cs typeface="Times New Roman"/>
            </a:endParaRPr>
          </a:p>
          <a:p>
            <a:pPr algn="just">
              <a:lnSpc>
                <a:spcPct val="115000"/>
              </a:lnSpc>
              <a:spcAft>
                <a:spcPts val="0"/>
              </a:spcAft>
            </a:pPr>
            <a:r>
              <a:rPr lang="cs-CZ" sz="1200" dirty="0" smtClean="0">
                <a:latin typeface="Calibri"/>
                <a:ea typeface="Calibri"/>
                <a:cs typeface="Times New Roman"/>
              </a:rPr>
              <a:t>Postupně se prosazuje mínění, že kvalitativní i kvantitativní výzkum přispívají každý po svém k rozšiřování našich znalostí o člověku a sociálním světě. Podle tohoto názoru se nelze dívat na oba přístupy jako na kontradiktorní. Výsledky získané oběma strategiemi výzkumu se doplňují. Tento názor na vztah kvalitativního a kvantitativního výzkumu již zastávali významní metodologové </a:t>
            </a:r>
            <a:r>
              <a:rPr lang="cs-CZ" sz="1200" dirty="0" err="1" smtClean="0">
                <a:latin typeface="Calibri"/>
                <a:ea typeface="Calibri"/>
                <a:cs typeface="Times New Roman"/>
              </a:rPr>
              <a:t>Glaser</a:t>
            </a:r>
            <a:r>
              <a:rPr lang="cs-CZ" sz="1200" dirty="0" smtClean="0">
                <a:latin typeface="Calibri"/>
                <a:ea typeface="Calibri"/>
                <a:cs typeface="Times New Roman"/>
              </a:rPr>
              <a:t> a </a:t>
            </a:r>
            <a:r>
              <a:rPr lang="cs-CZ" sz="1200" dirty="0" err="1" smtClean="0">
                <a:latin typeface="Calibri"/>
                <a:ea typeface="Calibri"/>
                <a:cs typeface="Times New Roman"/>
              </a:rPr>
              <a:t>Strauss</a:t>
            </a:r>
            <a:r>
              <a:rPr lang="cs-CZ" sz="1200" dirty="0" smtClean="0">
                <a:latin typeface="Calibri"/>
                <a:ea typeface="Calibri"/>
                <a:cs typeface="Times New Roman"/>
              </a:rPr>
              <a:t> (1967), kteří při obhajobě svého kvalitativního postupu tvrdí, že neexistuje základní konflikt mezi kvalitativními a kvantitativními metodami nebo daty. Uvedené myšlenky jsou dobře ilustrovány v práci </a:t>
            </a:r>
            <a:r>
              <a:rPr lang="cs-CZ" sz="1200" dirty="0" err="1" smtClean="0">
                <a:latin typeface="Calibri"/>
                <a:ea typeface="Calibri"/>
                <a:cs typeface="Times New Roman"/>
              </a:rPr>
              <a:t>Faulknera</a:t>
            </a:r>
            <a:r>
              <a:rPr lang="cs-CZ" sz="1200" dirty="0" smtClean="0">
                <a:latin typeface="Calibri"/>
                <a:ea typeface="Calibri"/>
                <a:cs typeface="Times New Roman"/>
              </a:rPr>
              <a:t> a </a:t>
            </a:r>
            <a:r>
              <a:rPr lang="cs-CZ" sz="1200" dirty="0" err="1" smtClean="0">
                <a:latin typeface="Calibri"/>
                <a:ea typeface="Calibri"/>
                <a:cs typeface="Times New Roman"/>
              </a:rPr>
              <a:t>Sparkese</a:t>
            </a:r>
            <a:r>
              <a:rPr lang="cs-CZ" sz="1200" dirty="0" smtClean="0">
                <a:latin typeface="Calibri"/>
                <a:ea typeface="Calibri"/>
                <a:cs typeface="Times New Roman"/>
              </a:rPr>
              <a:t> (1999), kteří provedli případovou etnografickou studii, jež měla prozkoumat, jak může pravidelné tělesné cvičení ovlivnit mentální stav pacientů se schizofrenií.</a:t>
            </a:r>
          </a:p>
          <a:p>
            <a:pPr algn="just">
              <a:lnSpc>
                <a:spcPct val="115000"/>
              </a:lnSpc>
              <a:spcAft>
                <a:spcPts val="0"/>
              </a:spcAft>
            </a:pPr>
            <a:r>
              <a:rPr lang="cs-CZ" sz="1200" dirty="0" smtClean="0">
                <a:latin typeface="Calibri"/>
                <a:ea typeface="Calibri"/>
                <a:cs typeface="Times New Roman"/>
              </a:rPr>
              <a:t> </a:t>
            </a:r>
          </a:p>
          <a:p>
            <a:pPr algn="just">
              <a:lnSpc>
                <a:spcPct val="115000"/>
              </a:lnSpc>
              <a:spcAft>
                <a:spcPts val="0"/>
              </a:spcAft>
            </a:pPr>
            <a:r>
              <a:rPr lang="cs-CZ" sz="1200" dirty="0" smtClean="0">
                <a:latin typeface="Calibri"/>
                <a:ea typeface="Calibri"/>
                <a:cs typeface="Times New Roman"/>
              </a:rPr>
              <a:t>Výzkumníci </a:t>
            </a:r>
            <a:r>
              <a:rPr lang="cs-CZ" sz="1200" dirty="0" err="1" smtClean="0">
                <a:latin typeface="Calibri"/>
                <a:ea typeface="Calibri"/>
                <a:cs typeface="Times New Roman"/>
              </a:rPr>
              <a:t>Faulkner</a:t>
            </a:r>
            <a:r>
              <a:rPr lang="cs-CZ" sz="1200" dirty="0" smtClean="0">
                <a:latin typeface="Calibri"/>
                <a:ea typeface="Calibri"/>
                <a:cs typeface="Times New Roman"/>
              </a:rPr>
              <a:t> a </a:t>
            </a:r>
            <a:r>
              <a:rPr lang="cs-CZ" sz="1200" dirty="0" err="1" smtClean="0">
                <a:latin typeface="Calibri"/>
                <a:ea typeface="Calibri"/>
                <a:cs typeface="Times New Roman"/>
              </a:rPr>
              <a:t>Sparkes</a:t>
            </a:r>
            <a:r>
              <a:rPr lang="cs-CZ" sz="1200" dirty="0" smtClean="0">
                <a:latin typeface="Calibri"/>
                <a:ea typeface="Calibri"/>
                <a:cs typeface="Times New Roman"/>
              </a:rPr>
              <a:t> (1999) pracovali po dobu studie jako ošetřovatelé v domově pro duševně nemocné pacienty. Nejdříve se šest týdnů seznamovali s prostředím a chodem penzionu. Během této doby byly připraveny podmínky pro kondiční cvičení pacientů. Několik pacientů se do kurzu přihlásilo. Kurz trval deset týdnů a lekce se uskutečňovaly dvakrát týdně. Výzkumníci se věnovali podrobně pouze třem pacientům. Přitom prováděli pozorování (po celou dobu kurzu) a rozhovory (na konci a na začátku kurzu) s pacienty a jejich ošetřovateli. Výzkumníci uvádějí několik důvodů, proč s tímto druhem pacientů nelze provádět standardní psychologický experiment:</a:t>
            </a:r>
          </a:p>
          <a:p>
            <a:pPr marL="342900" lvl="0" indent="-342900" algn="just">
              <a:lnSpc>
                <a:spcPct val="115000"/>
              </a:lnSpc>
              <a:spcAft>
                <a:spcPts val="0"/>
              </a:spcAft>
              <a:buFont typeface="Calibri"/>
              <a:buChar char="-"/>
            </a:pPr>
            <a:r>
              <a:rPr lang="cs-CZ" sz="1200" dirty="0" smtClean="0">
                <a:latin typeface="Calibri"/>
                <a:ea typeface="Calibri"/>
                <a:cs typeface="Times New Roman"/>
              </a:rPr>
              <a:t>četné absence a opuštění skupiny (drop-</a:t>
            </a:r>
            <a:r>
              <a:rPr lang="cs-CZ" sz="1200" dirty="0" err="1" smtClean="0">
                <a:latin typeface="Calibri"/>
                <a:ea typeface="Calibri"/>
                <a:cs typeface="Times New Roman"/>
              </a:rPr>
              <a:t>out</a:t>
            </a:r>
            <a:r>
              <a:rPr lang="cs-CZ" sz="1200" dirty="0" smtClean="0">
                <a:latin typeface="Calibri"/>
                <a:ea typeface="Calibri"/>
                <a:cs typeface="Times New Roman"/>
              </a:rPr>
              <a:t>) těchto pacientů;</a:t>
            </a:r>
          </a:p>
          <a:p>
            <a:pPr marL="342900" lvl="0" indent="-342900" algn="just">
              <a:lnSpc>
                <a:spcPct val="115000"/>
              </a:lnSpc>
              <a:spcAft>
                <a:spcPts val="0"/>
              </a:spcAft>
              <a:buFont typeface="Calibri"/>
              <a:buChar char="-"/>
            </a:pPr>
            <a:r>
              <a:rPr lang="cs-CZ" sz="1200" dirty="0" smtClean="0">
                <a:latin typeface="Calibri"/>
                <a:ea typeface="Calibri"/>
                <a:cs typeface="Times New Roman"/>
              </a:rPr>
              <a:t>heterogenita pacientů vzhledem k medikaci a zdravotnímu stavu, kdy není možné zajistit</a:t>
            </a:r>
          </a:p>
          <a:p>
            <a:pPr algn="just">
              <a:lnSpc>
                <a:spcPct val="115000"/>
              </a:lnSpc>
              <a:spcAft>
                <a:spcPts val="0"/>
              </a:spcAft>
            </a:pPr>
            <a:r>
              <a:rPr lang="cs-CZ" sz="1200" dirty="0" smtClean="0">
                <a:latin typeface="Calibri"/>
                <a:ea typeface="Calibri"/>
                <a:cs typeface="Times New Roman"/>
              </a:rPr>
              <a:t>stejnou výchozí úroveň měřených parametrů; </a:t>
            </a:r>
          </a:p>
          <a:p>
            <a:pPr marL="342900" lvl="0" indent="-342900" algn="just">
              <a:lnSpc>
                <a:spcPct val="115000"/>
              </a:lnSpc>
              <a:spcAft>
                <a:spcPts val="0"/>
              </a:spcAft>
              <a:buFont typeface="Calibri"/>
              <a:buChar char="-"/>
            </a:pPr>
            <a:r>
              <a:rPr lang="cs-CZ" sz="1200" dirty="0" smtClean="0">
                <a:latin typeface="Calibri"/>
                <a:ea typeface="Calibri"/>
                <a:cs typeface="Times New Roman"/>
              </a:rPr>
              <a:t>celkově malý počet pacientů, kteří jsou přístupní pro pozorování v daném čase a místě; a nespolehlivost zpráv z individuálně vedených deníků pacientů.</a:t>
            </a:r>
          </a:p>
          <a:p>
            <a:pPr>
              <a:lnSpc>
                <a:spcPct val="115000"/>
              </a:lnSpc>
              <a:spcAft>
                <a:spcPts val="0"/>
              </a:spcAft>
            </a:pPr>
            <a:r>
              <a:rPr lang="cs-CZ" sz="1200" dirty="0" smtClean="0">
                <a:latin typeface="Calibri"/>
                <a:ea typeface="Calibri"/>
                <a:cs typeface="Times New Roman"/>
              </a:rPr>
              <a:t> </a:t>
            </a:r>
          </a:p>
          <a:p>
            <a:pPr marL="2540" marR="8890" algn="just">
              <a:lnSpc>
                <a:spcPct val="115000"/>
              </a:lnSpc>
              <a:spcAft>
                <a:spcPts val="0"/>
              </a:spcAft>
            </a:pPr>
            <a:r>
              <a:rPr lang="cs-CZ" sz="1200" dirty="0" smtClean="0">
                <a:latin typeface="Calibri"/>
                <a:ea typeface="Calibri"/>
                <a:cs typeface="Times New Roman"/>
              </a:rPr>
              <a:t>Výzkumníci dovodili, že kvůli těmto a ještě dalším faktorům existují skupiny </a:t>
            </a:r>
            <a:r>
              <a:rPr lang="cs-CZ" sz="1200" dirty="0" err="1" smtClean="0">
                <a:latin typeface="Calibri"/>
                <a:ea typeface="Calibri"/>
                <a:cs typeface="Times New Roman"/>
              </a:rPr>
              <a:t>marginalizovaných</a:t>
            </a:r>
            <a:r>
              <a:rPr lang="cs-CZ" sz="1200" dirty="0" smtClean="0">
                <a:latin typeface="Calibri"/>
                <a:ea typeface="Calibri"/>
                <a:cs typeface="Times New Roman"/>
              </a:rPr>
              <a:t> jedinců, které nikdo vědecky nesleduje. Proto doporučili sledovat zvláštní populace pomocí etnografických případových studií. Je zřejmé, že podobnou úvahu lze aplikovat v mnoha dalších souvislostech. </a:t>
            </a:r>
          </a:p>
          <a:p>
            <a:pPr marL="2540" marR="8890" algn="just">
              <a:lnSpc>
                <a:spcPct val="115000"/>
              </a:lnSpc>
              <a:spcAft>
                <a:spcPts val="0"/>
              </a:spcAft>
            </a:pPr>
            <a:r>
              <a:rPr lang="cs-CZ" sz="1200" dirty="0" smtClean="0">
                <a:latin typeface="Calibri"/>
                <a:ea typeface="Calibri"/>
                <a:cs typeface="Times New Roman"/>
              </a:rPr>
              <a:t> </a:t>
            </a:r>
          </a:p>
          <a:p>
            <a:pPr marL="8890" marR="5715" algn="just">
              <a:lnSpc>
                <a:spcPct val="115000"/>
              </a:lnSpc>
              <a:spcAft>
                <a:spcPts val="0"/>
              </a:spcAft>
            </a:pPr>
            <a:r>
              <a:rPr lang="cs-CZ" sz="1200" dirty="0" smtClean="0">
                <a:latin typeface="Calibri"/>
                <a:ea typeface="Calibri"/>
                <a:cs typeface="Times New Roman"/>
              </a:rPr>
              <a:t>Nálezy výzkumníků naznačily, že tělesná cvičení mohou redukovat u pacientů se schizofrenií halucinační jevy, zvýšit jejich sebedůvěru a zlepšit spánek a celkové chování. Upozorňují, že těchto efektů se dosahuje spíše zvýšenou a příjemnou sociální interakcí během cvičení než samým cvičením. Tento závěr dokumentují např. následujícím úryvkem z rozhovoru s jedním pacientem: </a:t>
            </a:r>
          </a:p>
          <a:p>
            <a:pPr marL="8890" marR="5715" algn="just">
              <a:lnSpc>
                <a:spcPct val="115000"/>
              </a:lnSpc>
              <a:spcAft>
                <a:spcPts val="0"/>
              </a:spcAft>
            </a:pPr>
            <a:r>
              <a:rPr lang="cs-CZ" sz="1200" dirty="0" smtClean="0">
                <a:latin typeface="Calibri"/>
                <a:ea typeface="Calibri"/>
                <a:cs typeface="Times New Roman"/>
              </a:rPr>
              <a:t> </a:t>
            </a:r>
          </a:p>
          <a:p>
            <a:pPr algn="just">
              <a:lnSpc>
                <a:spcPct val="115000"/>
              </a:lnSpc>
              <a:spcAft>
                <a:spcPts val="0"/>
              </a:spcAft>
            </a:pPr>
            <a:r>
              <a:rPr lang="cs-CZ" sz="1200" dirty="0" smtClean="0">
                <a:latin typeface="Calibri"/>
                <a:ea typeface="Calibri"/>
                <a:cs typeface="Times New Roman"/>
              </a:rPr>
              <a:t>„Potřebuji někoho, kdo by mne postrčil. Nevěřím si, že bych to dělal sám od sebe. Potřebuji někoho, kdo by mi dal malý impulz, aby bylo jasné, že se do toho pustím, víte... Jde o to mít nějakého člověka, např. někoho z personálu nebo někoho jiného, který ti řekne: Jdi si zacvičit, děláš to pro sebe." </a:t>
            </a:r>
          </a:p>
          <a:p>
            <a:pPr algn="just">
              <a:lnSpc>
                <a:spcPct val="115000"/>
              </a:lnSpc>
              <a:spcAft>
                <a:spcPts val="0"/>
              </a:spcAft>
            </a:pPr>
            <a:r>
              <a:rPr lang="cs-CZ" sz="1200" dirty="0" smtClean="0">
                <a:latin typeface="Calibri"/>
                <a:ea typeface="Calibri"/>
                <a:cs typeface="Times New Roman"/>
              </a:rPr>
              <a:t> </a:t>
            </a:r>
          </a:p>
          <a:p>
            <a:pPr marL="8890" marR="8890" algn="just">
              <a:lnSpc>
                <a:spcPct val="115000"/>
              </a:lnSpc>
              <a:spcAft>
                <a:spcPts val="0"/>
              </a:spcAft>
            </a:pPr>
            <a:r>
              <a:rPr lang="cs-CZ" sz="1200" dirty="0" smtClean="0">
                <a:latin typeface="Calibri"/>
                <a:ea typeface="Calibri"/>
                <a:cs typeface="Times New Roman"/>
              </a:rPr>
              <a:t>Výzkumníci doporučují zavést cvičení jako doplněk psychiatrické rehabilitace. Upozorňují, že jejich závěry nelze jednoduše zobecnit, ale jsou přesvědčeni, že je nutné se poučit z jednoho případu co nejvíce: „Síla kvalitativních dat však nespočívá v množství sledovaných lidí, ale ve schopnosti výzkumníka dobře poznat několik lidí v jejich kulturním kontextu. Testem kvalitativního výzkumu není odhalit zdánlivě nekonečnou rozmanitost jedinečných lidských bytostí, ale osvětlit život několika dobře vybraných lidí. </a:t>
            </a:r>
            <a:r>
              <a:rPr lang="cs-CZ" sz="1200" dirty="0" err="1" smtClean="0">
                <a:latin typeface="Calibri"/>
                <a:ea typeface="Calibri"/>
                <a:cs typeface="Times New Roman"/>
              </a:rPr>
              <a:t>Idiografika</a:t>
            </a:r>
            <a:r>
              <a:rPr lang="cs-CZ" sz="1200" dirty="0" smtClean="0">
                <a:latin typeface="Calibri"/>
                <a:ea typeface="Calibri"/>
                <a:cs typeface="Times New Roman"/>
              </a:rPr>
              <a:t> přináší často větší vhled než </a:t>
            </a:r>
            <a:r>
              <a:rPr lang="cs-CZ" sz="1200" dirty="0" err="1" smtClean="0">
                <a:latin typeface="Calibri"/>
                <a:ea typeface="Calibri"/>
                <a:cs typeface="Times New Roman"/>
              </a:rPr>
              <a:t>nomotetika</a:t>
            </a:r>
            <a:r>
              <a:rPr lang="cs-CZ" sz="1200" dirty="0" smtClean="0">
                <a:latin typeface="Calibri"/>
                <a:ea typeface="Calibri"/>
                <a:cs typeface="Times New Roman"/>
              </a:rPr>
              <a:t>."</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Tabulka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nám přibližuje rozdíly obou přístupů zdůrazněním jejich odlišnosti tím, že situuje oba přístupy na opačných koncích několika dimenzí. Ne ve všech případech reálného výzkumu se setkáme s takovými vyhraněnými diferencemi.</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R="8890" algn="just">
              <a:lnSpc>
                <a:spcPct val="115000"/>
              </a:lnSpc>
              <a:spcAft>
                <a:spcPts val="0"/>
              </a:spcAft>
            </a:pPr>
            <a:r>
              <a:rPr lang="cs-CZ" sz="1200" dirty="0" smtClean="0">
                <a:latin typeface="Calibri"/>
                <a:ea typeface="Calibri"/>
                <a:cs typeface="Times New Roman"/>
              </a:rPr>
              <a:t>S tím, jak se upevnila pozice kvalitativního výzkumu a zároveň se uznala komplementarita obou přístupů, se začali metodologové také více věnovat otázce jejich kombinování. V praxi používali výzkumníci smíšené přístupy odedávna. Ale teprve v novějších učebnicích se jejich metodologii věnuje patřičná pozornost. Existují celé knihy zaměřené pouze na tento typ výzkumu (</a:t>
            </a:r>
            <a:r>
              <a:rPr lang="cs-CZ" sz="1200" b="1" dirty="0" err="1" smtClean="0">
                <a:latin typeface="Calibri"/>
                <a:ea typeface="Calibri"/>
                <a:cs typeface="Times New Roman"/>
              </a:rPr>
              <a:t>Newman</a:t>
            </a:r>
            <a:r>
              <a:rPr lang="cs-CZ" sz="1200" b="1" dirty="0" smtClean="0">
                <a:latin typeface="Calibri"/>
                <a:ea typeface="Calibri"/>
                <a:cs typeface="Times New Roman"/>
              </a:rPr>
              <a:t>, </a:t>
            </a:r>
            <a:r>
              <a:rPr lang="cs-CZ" sz="1200" b="1" dirty="0" err="1" smtClean="0">
                <a:latin typeface="Calibri"/>
                <a:ea typeface="Calibri"/>
                <a:cs typeface="Times New Roman"/>
              </a:rPr>
              <a:t>Benz</a:t>
            </a:r>
            <a:r>
              <a:rPr lang="cs-CZ" sz="1200" b="1" dirty="0" smtClean="0">
                <a:latin typeface="Calibri"/>
                <a:ea typeface="Calibri"/>
                <a:cs typeface="Times New Roman"/>
              </a:rPr>
              <a:t> 1998, </a:t>
            </a:r>
            <a:r>
              <a:rPr lang="cs-CZ" sz="1200" b="1" dirty="0" err="1" smtClean="0">
                <a:latin typeface="Calibri"/>
                <a:ea typeface="Calibri"/>
                <a:cs typeface="Times New Roman"/>
              </a:rPr>
              <a:t>Tashakkori</a:t>
            </a:r>
            <a:r>
              <a:rPr lang="cs-CZ" sz="1200" b="1" dirty="0" smtClean="0">
                <a:latin typeface="Calibri"/>
                <a:ea typeface="Calibri"/>
                <a:cs typeface="Times New Roman"/>
              </a:rPr>
              <a:t>, </a:t>
            </a:r>
            <a:r>
              <a:rPr lang="cs-CZ" sz="1200" b="1" dirty="0" err="1" smtClean="0">
                <a:latin typeface="Calibri"/>
                <a:ea typeface="Calibri"/>
                <a:cs typeface="Times New Roman"/>
              </a:rPr>
              <a:t>Teddlie</a:t>
            </a:r>
            <a:r>
              <a:rPr lang="cs-CZ" sz="1200" b="1" dirty="0" smtClean="0">
                <a:latin typeface="Calibri"/>
                <a:ea typeface="Calibri"/>
                <a:cs typeface="Times New Roman"/>
              </a:rPr>
              <a:t> 1998).</a:t>
            </a:r>
            <a:r>
              <a:rPr lang="cs-CZ" sz="1200" dirty="0" smtClean="0">
                <a:latin typeface="Calibri"/>
                <a:ea typeface="Calibri"/>
                <a:cs typeface="Times New Roman"/>
              </a:rPr>
              <a:t> </a:t>
            </a:r>
          </a:p>
          <a:p>
            <a:pPr marR="8890" algn="just">
              <a:lnSpc>
                <a:spcPct val="115000"/>
              </a:lnSpc>
              <a:spcAft>
                <a:spcPts val="0"/>
              </a:spcAft>
            </a:pPr>
            <a:r>
              <a:rPr lang="cs-CZ" sz="1200" dirty="0" smtClean="0">
                <a:latin typeface="Calibri"/>
                <a:ea typeface="Calibri"/>
                <a:cs typeface="Times New Roman"/>
              </a:rPr>
              <a:t> </a:t>
            </a:r>
          </a:p>
          <a:p>
            <a:pPr marR="8890" algn="just">
              <a:lnSpc>
                <a:spcPct val="115000"/>
              </a:lnSpc>
              <a:spcAft>
                <a:spcPts val="0"/>
              </a:spcAft>
            </a:pPr>
            <a:r>
              <a:rPr lang="cs-CZ" sz="1200" b="1" dirty="0" smtClean="0">
                <a:latin typeface="Calibri"/>
                <a:ea typeface="Calibri"/>
                <a:cs typeface="Times New Roman"/>
              </a:rPr>
              <a:t>Smíšený výzkum je</a:t>
            </a:r>
            <a:r>
              <a:rPr lang="cs-CZ" sz="1200" dirty="0" smtClean="0">
                <a:latin typeface="Calibri"/>
                <a:ea typeface="Calibri"/>
                <a:cs typeface="Times New Roman"/>
              </a:rPr>
              <a:t> </a:t>
            </a:r>
            <a:r>
              <a:rPr lang="cs-CZ" sz="1200" b="1" dirty="0" smtClean="0">
                <a:latin typeface="Calibri"/>
                <a:ea typeface="Calibri"/>
                <a:cs typeface="Times New Roman"/>
              </a:rPr>
              <a:t>definován jako obecný přístup, v němž se míchají kvantitativní a kvalitativní metody, techniky nebo paradigmata v rámci jedné studie</a:t>
            </a:r>
            <a:r>
              <a:rPr lang="cs-CZ" sz="1200" dirty="0" smtClean="0">
                <a:latin typeface="Calibri"/>
                <a:ea typeface="Calibri"/>
                <a:cs typeface="Times New Roman"/>
              </a:rPr>
              <a:t>. V některých typech smíšeného výzkumu se používají </a:t>
            </a:r>
            <a:r>
              <a:rPr lang="cs-CZ" sz="1200" b="1" dirty="0" smtClean="0">
                <a:latin typeface="Calibri"/>
                <a:ea typeface="Calibri"/>
                <a:cs typeface="Times New Roman"/>
              </a:rPr>
              <a:t>na úvod kvalitativní metody sběru dat, po jejich shromáždění a analýze následuje dotazování pomocí strukturovaného dotazníku v rámci statistického šeření a potom se provede dodatečné hloubkové dotazování vybraných účastníků šetření.</a:t>
            </a:r>
            <a:r>
              <a:rPr lang="cs-CZ" sz="1200" dirty="0" smtClean="0">
                <a:latin typeface="Calibri"/>
                <a:ea typeface="Calibri"/>
                <a:cs typeface="Times New Roman"/>
              </a:rPr>
              <a:t> Tomuto postupu se říká </a:t>
            </a:r>
            <a:r>
              <a:rPr lang="cs-CZ" sz="1200" b="1" dirty="0" smtClean="0">
                <a:latin typeface="Calibri"/>
                <a:ea typeface="Calibri"/>
                <a:cs typeface="Times New Roman"/>
              </a:rPr>
              <a:t>výzkum pomocí míchání metod.</a:t>
            </a:r>
          </a:p>
          <a:p>
            <a:pPr marR="8890" algn="just">
              <a:lnSpc>
                <a:spcPct val="115000"/>
              </a:lnSpc>
              <a:spcAft>
                <a:spcPts val="0"/>
              </a:spcAft>
            </a:pPr>
            <a:endParaRPr lang="cs-CZ" sz="1200" dirty="0" smtClean="0">
              <a:latin typeface="Calibri"/>
              <a:ea typeface="Calibri"/>
              <a:cs typeface="Times New Roman"/>
            </a:endParaRPr>
          </a:p>
          <a:p>
            <a:pPr marR="8890" algn="just">
              <a:lnSpc>
                <a:spcPct val="115000"/>
              </a:lnSpc>
              <a:spcAft>
                <a:spcPts val="0"/>
              </a:spcAft>
            </a:pPr>
            <a:r>
              <a:rPr lang="cs-CZ" sz="1200" dirty="0" smtClean="0">
                <a:latin typeface="Calibri"/>
                <a:ea typeface="Calibri"/>
                <a:cs typeface="Times New Roman"/>
              </a:rPr>
              <a:t>Druhý typ smíšeného výzkumu představuje </a:t>
            </a:r>
            <a:r>
              <a:rPr lang="cs-CZ" sz="1200" b="1" dirty="0" smtClean="0">
                <a:latin typeface="Calibri"/>
                <a:ea typeface="Calibri"/>
                <a:cs typeface="Times New Roman"/>
              </a:rPr>
              <a:t>výzkum na základě smíšeného modelu</a:t>
            </a:r>
            <a:r>
              <a:rPr lang="cs-CZ" sz="1200" dirty="0" smtClean="0">
                <a:latin typeface="Calibri"/>
                <a:ea typeface="Calibri"/>
                <a:cs typeface="Times New Roman"/>
              </a:rPr>
              <a:t>. V tomto typu </a:t>
            </a:r>
            <a:r>
              <a:rPr lang="cs-CZ" sz="1200" b="1" dirty="0" smtClean="0">
                <a:latin typeface="Calibri"/>
                <a:ea typeface="Calibri"/>
                <a:cs typeface="Times New Roman"/>
              </a:rPr>
              <a:t>výzkumník využívá jak kvalitativní, tak kvantitativní výzkum uvnitř jednotlivých fází výzkumného procesu</a:t>
            </a:r>
            <a:r>
              <a:rPr lang="cs-CZ" sz="1200" dirty="0" smtClean="0">
                <a:latin typeface="Calibri"/>
                <a:ea typeface="Calibri"/>
                <a:cs typeface="Times New Roman"/>
              </a:rPr>
              <a:t>. V zjednodušeném třífázovém modelu výzkumného procesu se </a:t>
            </a:r>
            <a:r>
              <a:rPr lang="cs-CZ" sz="1200" b="1" dirty="0" smtClean="0">
                <a:latin typeface="Calibri"/>
                <a:ea typeface="Calibri"/>
                <a:cs typeface="Times New Roman"/>
              </a:rPr>
              <a:t>nejdříve určují výzkumné otázky, pak se shromažďují data a nakonec se analyzují. </a:t>
            </a:r>
            <a:endParaRPr lang="cs-CZ" sz="1200" dirty="0" smtClean="0">
              <a:latin typeface="Calibri"/>
              <a:ea typeface="Calibri"/>
              <a:cs typeface="Times New Roman"/>
            </a:endParaRP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Použití smíšených metod se vyznačuje několika přednostmi, které můžete vidět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v přehledové tabulce. Na předchozích </a:t>
            </a:r>
            <a:r>
              <a:rPr kumimoji="1" lang="cs-CZ" sz="1200" kern="1200" dirty="0" err="1" smtClean="0">
                <a:solidFill>
                  <a:schemeClr val="tx1"/>
                </a:solidFill>
                <a:latin typeface="Arial" charset="0"/>
                <a:ea typeface="+mn-ea"/>
                <a:cs typeface="+mn-cs"/>
              </a:rPr>
              <a:t>slidech</a:t>
            </a:r>
            <a:r>
              <a:rPr kumimoji="1" lang="cs-CZ" sz="1200" kern="1200" dirty="0" smtClean="0">
                <a:solidFill>
                  <a:schemeClr val="tx1"/>
                </a:solidFill>
                <a:latin typeface="Arial" charset="0"/>
                <a:ea typeface="+mn-ea"/>
                <a:cs typeface="+mn-cs"/>
              </a:rPr>
              <a:t> jsme upozornili, že kvalitativní a kvantitativní přístupy se mohou vzájemně doplňovat. Této okolnosti můžeme tedy využít v jedné výzkumné akci. Držíme se fundamentálního principu smíšeného výzkumu, který říká, že je rozumné sbírat a analyzovat data pomocí několika metod takovým způsobem, že vzniklá směs nebo kombinace dat a výsledků využívá síly a komplementarity jednotlivých přístupů.</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Metaforicky tento princip vyjádřili Lincoln a Guba (1985) na příkladu rybářských sítí. Jestliže má rybář k dispozici několik sítí a v každé z nich je několik velkých děr, pak je lepší, když rybář poškozené sítě navzájem překryje a použije tak jednu síť, kterou získá lepší úlovek než použitím jednotlivých sítí odděleně.</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Pro přehledné shrnutí nejdůležitějších charakteristik kvantitativního, kvalitativního a smíšeného výzkumu může posloužit tabulka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kterou podrobněji rozebírá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(2005) ve své publikaci Kvalitativní výzkum: Základní teorie, metody a aplikace. </a:t>
            </a:r>
          </a:p>
          <a:p>
            <a:r>
              <a:rPr kumimoji="1" lang="cs-CZ" sz="1200" kern="1200" dirty="0" smtClean="0">
                <a:solidFill>
                  <a:schemeClr val="tx1"/>
                </a:solidFill>
                <a:latin typeface="Arial" charset="0"/>
                <a:ea typeface="+mn-ea"/>
                <a:cs typeface="+mn-cs"/>
              </a:rPr>
              <a:t>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Paradigma se používá k </a:t>
            </a:r>
            <a:r>
              <a:rPr lang="cs-CZ" sz="1200" b="1" dirty="0" smtClean="0">
                <a:latin typeface="Calibri"/>
                <a:ea typeface="Calibri"/>
                <a:cs typeface="Times New Roman"/>
              </a:rPr>
              <a:t>označení toho, jak vědci pracují v rámci přijatých a málo zpochybňovaných způsobů definic, teoretizovaní a metod v daném oboru a v dané době</a:t>
            </a:r>
            <a:r>
              <a:rPr lang="cs-CZ" sz="1200" dirty="0" smtClean="0">
                <a:latin typeface="Calibri"/>
                <a:ea typeface="Calibri"/>
                <a:cs typeface="Times New Roman"/>
              </a:rPr>
              <a:t>. Různá údobí vědy jsou charakterizována určitým pohledem na svět, který určuje standardní formu řešení problémů, vysvětlování jevů a provádění výzkumu. Předpokládá se, že posun paradigmat nebo jejich výměna se děje, jestliže dominantní paradigma je úspěšně překonáno jiným paradigmatem, jež je schopno obsáhnout původní paradigma a navíc poskytuje širší vysvětlující sílu.</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Složkami paradigmatu se věnuje například sociolog </a:t>
            </a:r>
            <a:r>
              <a:rPr lang="cs-CZ" sz="1200" dirty="0" err="1" smtClean="0">
                <a:latin typeface="Calibri"/>
                <a:ea typeface="Calibri"/>
                <a:cs typeface="Times New Roman"/>
              </a:rPr>
              <a:t>Petrusek</a:t>
            </a:r>
            <a:r>
              <a:rPr lang="cs-CZ" sz="1200" dirty="0" smtClean="0">
                <a:latin typeface="Calibri"/>
                <a:ea typeface="Calibri"/>
                <a:cs typeface="Times New Roman"/>
              </a:rPr>
              <a:t>. Na </a:t>
            </a:r>
            <a:r>
              <a:rPr lang="cs-CZ" sz="1200" dirty="0" err="1" smtClean="0">
                <a:latin typeface="Calibri"/>
                <a:ea typeface="Calibri"/>
                <a:cs typeface="Times New Roman"/>
              </a:rPr>
              <a:t>slidu</a:t>
            </a:r>
            <a:r>
              <a:rPr lang="cs-CZ" sz="1200" dirty="0" smtClean="0">
                <a:latin typeface="Calibri"/>
                <a:ea typeface="Calibri"/>
                <a:cs typeface="Times New Roman"/>
              </a:rPr>
              <a:t> můžete vidět jeho schéma složek paradigmatu. Především pohled na předmět oné vědy (optika) a jeho výklad (teorie) prostřednictvím specifické terminologie (jazyk). Dále užívání a/nebo vývoj relevantních postupů zkoumání (metodologie) pro řešení určitého souboru otázek (problematika), kterými se zabývá okruh vědců, jejichž přístup slouží za příklad provozování této vědy (autority). V konkrétních paradigmatech pak mohou být tyto složky přítomny s rozdílnou intenzitou.</a:t>
            </a:r>
          </a:p>
          <a:p>
            <a:pPr algn="just">
              <a:lnSpc>
                <a:spcPct val="115000"/>
              </a:lnSpc>
              <a:spcAft>
                <a:spcPts val="1000"/>
              </a:spcAft>
            </a:pPr>
            <a:endParaRPr lang="cs-CZ" sz="1200" dirty="0" smtClean="0">
              <a:latin typeface="Calibri"/>
              <a:ea typeface="Calibri"/>
              <a:cs typeface="Times New Roman"/>
            </a:endParaRPr>
          </a:p>
          <a:p>
            <a:pPr marL="0" marR="0" indent="0" algn="just" defTabSz="914400" rtl="0" eaLnBrk="1" fontAlgn="base" latinLnBrk="0" hangingPunct="1">
              <a:lnSpc>
                <a:spcPct val="115000"/>
              </a:lnSpc>
              <a:spcBef>
                <a:spcPct val="30000"/>
              </a:spcBef>
              <a:spcAft>
                <a:spcPts val="1000"/>
              </a:spcAft>
              <a:buClrTx/>
              <a:buSzTx/>
              <a:buFontTx/>
              <a:buNone/>
              <a:tabLst/>
              <a:defRPr/>
            </a:pPr>
            <a:r>
              <a:rPr kumimoji="1" lang="cs-CZ" sz="1200" kern="1200" dirty="0" smtClean="0">
                <a:solidFill>
                  <a:schemeClr val="tx1"/>
                </a:solidFill>
                <a:latin typeface="Arial" charset="0"/>
                <a:ea typeface="+mn-ea"/>
                <a:cs typeface="+mn-cs"/>
              </a:rPr>
              <a:t>V současnosti převažuje pojetí, že věda metodologicky nemá jednotný charakter. Používá více paradigmat a je určována komplexními sociálními procesy. Věda je sociálně daným jevem odvislým od kontextu dané kultury, jejích hodnot a zájmu vědců. Kritéria rozlišující to, co je a co není věda, se utvářejí uvnitř jednotlivých společenství vědců.</a:t>
            </a:r>
          </a:p>
          <a:p>
            <a:pPr algn="just">
              <a:lnSpc>
                <a:spcPct val="115000"/>
              </a:lnSpc>
              <a:spcAft>
                <a:spcPts val="1000"/>
              </a:spcAft>
            </a:pPr>
            <a:endParaRPr lang="cs-CZ" sz="1200" dirty="0" smtClean="0">
              <a:latin typeface="Calibri"/>
              <a:ea typeface="Calibri"/>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S kvalitativním výzkumem spojujeme několik přístupů, které mají v této oblasti pevné místo a považují se za základní. V následující části si objasníme hlavní z nich. Budeme se věnovat zejména výzkumu pomocí případové studie. Nastíníme také etnografický výzkum, zakotvenou teorii a fenomenologický výzkum. Nejdříve si stručně uvedeme základní charakteristiky těchto přístupů.</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Výzkum pomocí </a:t>
            </a:r>
            <a:r>
              <a:rPr kumimoji="1" lang="cs-CZ" sz="1200" b="1" kern="1200" dirty="0" smtClean="0">
                <a:solidFill>
                  <a:schemeClr val="tx1"/>
                </a:solidFill>
                <a:latin typeface="Arial" charset="0"/>
                <a:ea typeface="+mn-ea"/>
                <a:cs typeface="+mn-cs"/>
              </a:rPr>
              <a:t>případové studie</a:t>
            </a:r>
            <a:r>
              <a:rPr kumimoji="1" lang="cs-CZ" sz="1200" kern="1200" dirty="0" smtClean="0">
                <a:solidFill>
                  <a:schemeClr val="tx1"/>
                </a:solidFill>
                <a:latin typeface="Arial" charset="0"/>
                <a:ea typeface="+mn-ea"/>
                <a:cs typeface="+mn-cs"/>
              </a:rPr>
              <a:t> se zaměřuje na podrobný popis a rozbor jednoho nebo několika málo případů. Základní výzkumnou otázkou je, jaké jsou charakteristiky daného případu nebo skupiny porovnávaných případů. Například nás zajímá třída, která používá novou metodu výuky určitého předmětu.</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Při výzkumu pomocí </a:t>
            </a:r>
            <a:r>
              <a:rPr kumimoji="1" lang="cs-CZ" sz="1200" b="1" kern="1200" dirty="0" smtClean="0">
                <a:solidFill>
                  <a:schemeClr val="tx1"/>
                </a:solidFill>
                <a:latin typeface="Arial" charset="0"/>
                <a:ea typeface="+mn-ea"/>
                <a:cs typeface="+mn-cs"/>
              </a:rPr>
              <a:t>etnografického přístupu</a:t>
            </a:r>
            <a:r>
              <a:rPr kumimoji="1" lang="cs-CZ" sz="1200" kern="1200" dirty="0" smtClean="0">
                <a:solidFill>
                  <a:schemeClr val="tx1"/>
                </a:solidFill>
                <a:latin typeface="Arial" charset="0"/>
                <a:ea typeface="+mn-ea"/>
                <a:cs typeface="+mn-cs"/>
              </a:rPr>
              <a:t> jde o popis kultury nějaké skupiny lidí. Kultura zde znamená společně sdílené postoje, hodnoty, normy a jazyk. Základní výzkumná otázka: Jaké jsou kulturní charakteristiky dané skupiny lidí nebo dané kulturní scény?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Výzkum zakotvené teorie</a:t>
            </a:r>
            <a:r>
              <a:rPr kumimoji="1" lang="cs-CZ" sz="1200" kern="1200" dirty="0" smtClean="0">
                <a:solidFill>
                  <a:schemeClr val="tx1"/>
                </a:solidFill>
                <a:latin typeface="Arial" charset="0"/>
                <a:ea typeface="+mn-ea"/>
                <a:cs typeface="+mn-cs"/>
              </a:rPr>
              <a:t> výzkum směřuje k návrhu teorie pomocí dat, jež výzkumník shromažďuje pomocí různých metod. Základní výzkumná otázka: Jakou teorii nebo vysvětlení lze odvodit analýzou nashromážděných dat o daném fenoménu?</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Fenomenologický výzkum</a:t>
            </a:r>
            <a:r>
              <a:rPr kumimoji="1" lang="cs-CZ" sz="1200" kern="1200" dirty="0" smtClean="0">
                <a:solidFill>
                  <a:schemeClr val="tx1"/>
                </a:solidFill>
                <a:latin typeface="Arial" charset="0"/>
                <a:ea typeface="+mn-ea"/>
                <a:cs typeface="+mn-cs"/>
              </a:rPr>
              <a:t> klade důraz na porozumění, jak jedinci vnímají určitou zkušenost. Například můžeme organizovat rozhovory s dvaceti vdovci a zkoumat jejich prožívání tohoto stavu. Základní výzkumná otázka: Jaké jsou významy, struktury a esence prožívané zkušenosti jedince nebo skupiny s daným fenoménem?</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V odborné literatuře se jednotlivé přístupy někdy vyskytují pod odlišnými názvy nebo se jejich obsah překrývá. Nejobecnější charakter má z tohoto hlediska případová studie. Můžeme v ní uplatnit různým způsobem prvky etnografického nebo biografického výzkumu, případně směs nejrůznějších metod kvantitativního a kvalitativního charakteru. Dále se tedy budeme věnovat zejména případové studii.</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V případové studii jde o </a:t>
            </a:r>
            <a:r>
              <a:rPr kumimoji="1" lang="cs-CZ" sz="1200" b="1" kern="1200" dirty="0" smtClean="0">
                <a:solidFill>
                  <a:schemeClr val="tx1"/>
                </a:solidFill>
                <a:latin typeface="Arial" charset="0"/>
                <a:ea typeface="+mn-ea"/>
                <a:cs typeface="+mn-cs"/>
              </a:rPr>
              <a:t>detailní studium jednoho případu nebo několika málo případů</a:t>
            </a:r>
            <a:r>
              <a:rPr kumimoji="1" lang="cs-CZ" sz="1200" kern="1200" dirty="0" smtClean="0">
                <a:solidFill>
                  <a:schemeClr val="tx1"/>
                </a:solidFill>
                <a:latin typeface="Arial" charset="0"/>
                <a:ea typeface="+mn-ea"/>
                <a:cs typeface="+mn-cs"/>
              </a:rPr>
              <a:t>. Zatímco ve statistickém šetření shromažďujeme relativně omezené množství dat od mnoha jedinců (nebo případů), v případové studii sbíráme velké množství dat od jednoho nebo několika málo jedinců. V případové studii jde o </a:t>
            </a:r>
            <a:r>
              <a:rPr kumimoji="1" lang="cs-CZ" sz="1200" b="1" kern="1200" dirty="0" smtClean="0">
                <a:solidFill>
                  <a:schemeClr val="tx1"/>
                </a:solidFill>
                <a:latin typeface="Arial" charset="0"/>
                <a:ea typeface="+mn-ea"/>
                <a:cs typeface="+mn-cs"/>
              </a:rPr>
              <a:t>zachycení složitosti případu, o popis vztahů v jejich celistvosti</a:t>
            </a:r>
            <a:r>
              <a:rPr kumimoji="1" lang="cs-CZ" sz="1200" kern="1200" dirty="0" smtClean="0">
                <a:solidFill>
                  <a:schemeClr val="tx1"/>
                </a:solidFill>
                <a:latin typeface="Arial" charset="0"/>
                <a:ea typeface="+mn-ea"/>
                <a:cs typeface="+mn-cs"/>
              </a:rPr>
              <a:t>. Případová studie v sociálně-vědním výzkumu je podobná mikroskopu: její hodnota závisí na tom, jak dobře je zaostřená. </a:t>
            </a:r>
            <a:r>
              <a:rPr kumimoji="1" lang="cs-CZ" sz="1200" b="1" kern="1200" dirty="0" smtClean="0">
                <a:solidFill>
                  <a:schemeClr val="tx1"/>
                </a:solidFill>
                <a:latin typeface="Arial" charset="0"/>
                <a:ea typeface="+mn-ea"/>
                <a:cs typeface="+mn-cs"/>
              </a:rPr>
              <a:t>Předpokládá se, že důkladným prozkoumáním jednoho případu lépe porozumíme jiným podobným případům</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Na konci studie se zkoumaný případ vřazuje do širších souvislostí</a:t>
            </a:r>
            <a:r>
              <a:rPr kumimoji="1" lang="cs-CZ" sz="1200" kern="1200" dirty="0" smtClean="0">
                <a:solidFill>
                  <a:schemeClr val="tx1"/>
                </a:solidFill>
                <a:latin typeface="Arial" charset="0"/>
                <a:ea typeface="+mn-ea"/>
                <a:cs typeface="+mn-cs"/>
              </a:rPr>
              <a:t>. Může se </a:t>
            </a:r>
            <a:r>
              <a:rPr kumimoji="1" lang="cs-CZ" sz="1200" b="1" kern="1200" dirty="0" smtClean="0">
                <a:solidFill>
                  <a:schemeClr val="tx1"/>
                </a:solidFill>
                <a:latin typeface="Arial" charset="0"/>
                <a:ea typeface="+mn-ea"/>
                <a:cs typeface="+mn-cs"/>
              </a:rPr>
              <a:t>srovnat s jinými případy</a:t>
            </a:r>
            <a:r>
              <a:rPr kumimoji="1" lang="cs-CZ" sz="1200" kern="1200" dirty="0" smtClean="0">
                <a:solidFill>
                  <a:schemeClr val="tx1"/>
                </a:solidFill>
                <a:latin typeface="Arial" charset="0"/>
                <a:ea typeface="+mn-ea"/>
                <a:cs typeface="+mn-cs"/>
              </a:rPr>
              <a:t>, provádí se také posouzení validity výsledků.</a:t>
            </a:r>
          </a:p>
          <a:p>
            <a:pPr marL="0" marR="0" indent="0" algn="just" defTabSz="914400" rtl="0" eaLnBrk="1" fontAlgn="base" latinLnBrk="0" hangingPunct="1">
              <a:lnSpc>
                <a:spcPct val="115000"/>
              </a:lnSpc>
              <a:spcBef>
                <a:spcPct val="30000"/>
              </a:spcBef>
              <a:spcAft>
                <a:spcPts val="0"/>
              </a:spcAft>
              <a:buClrTx/>
              <a:buSzTx/>
              <a:buFontTx/>
              <a:buNone/>
              <a:tabLst/>
              <a:defRPr/>
            </a:pPr>
            <a:endParaRPr kumimoji="1" lang="cs-CZ" sz="1200" kern="1200" dirty="0" smtClean="0">
              <a:solidFill>
                <a:schemeClr val="tx1"/>
              </a:solidFill>
              <a:latin typeface="Arial" charset="0"/>
              <a:ea typeface="+mn-ea"/>
              <a:cs typeface="+mn-cs"/>
            </a:endParaRPr>
          </a:p>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b="1" kern="1200" dirty="0" smtClean="0">
                <a:solidFill>
                  <a:schemeClr val="tx1"/>
                </a:solidFill>
                <a:latin typeface="Arial" charset="0"/>
                <a:ea typeface="+mn-ea"/>
                <a:cs typeface="+mn-cs"/>
              </a:rPr>
              <a:t>Případová studie: case study</a:t>
            </a:r>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Příkladem případové studie je výzkum, který prováděl Placek (1984). Jeho mnohonásobná případová studie se zabývala dvěma otázkami:</a:t>
            </a:r>
          </a:p>
          <a:p>
            <a:r>
              <a:rPr kumimoji="1" lang="cs-CZ" sz="1200" kern="1200" dirty="0" smtClean="0">
                <a:solidFill>
                  <a:schemeClr val="tx1"/>
                </a:solidFill>
                <a:latin typeface="Arial" charset="0"/>
                <a:ea typeface="+mn-ea"/>
                <a:cs typeface="+mn-cs"/>
              </a:rPr>
              <a:t>a) Jak učitel tělocviku plánuje výuku?</a:t>
            </a:r>
          </a:p>
          <a:p>
            <a:r>
              <a:rPr kumimoji="1" lang="cs-CZ" sz="1200" kern="1200" dirty="0" smtClean="0">
                <a:solidFill>
                  <a:schemeClr val="tx1"/>
                </a:solidFill>
                <a:latin typeface="Arial" charset="0"/>
                <a:ea typeface="+mn-ea"/>
                <a:cs typeface="+mn-cs"/>
              </a:rPr>
              <a:t>b) Které faktory ovlivňují způsob plánování?</a:t>
            </a:r>
          </a:p>
          <a:p>
            <a:r>
              <a:rPr kumimoji="1" lang="cs-CZ" sz="1200" kern="1200" dirty="0" smtClean="0">
                <a:solidFill>
                  <a:schemeClr val="tx1"/>
                </a:solidFill>
                <a:latin typeface="Arial" charset="0"/>
                <a:ea typeface="+mn-ea"/>
                <a:cs typeface="+mn-cs"/>
              </a:rPr>
              <a:t>V rámci studie Placek postupně pozoroval čtyři učitele vždy po 14 dnech. Jeho data sestávala z poznámek o pozorování, z rozhovorů a z výňatků písemné přípravy učitelů. Výzkumník sledoval zvoleného učitele po celý den. Každý učitel působil na škole jiného typu. Výzkumník zaznamenával z toho pramenící rozdíly v práci učitelů.</a:t>
            </a:r>
          </a:p>
          <a:p>
            <a:r>
              <a:rPr kumimoji="1" lang="cs-CZ" sz="1200" kern="1200" dirty="0" smtClean="0">
                <a:solidFill>
                  <a:schemeClr val="tx1"/>
                </a:solidFill>
                <a:latin typeface="Arial" charset="0"/>
                <a:ea typeface="+mn-ea"/>
                <a:cs typeface="+mn-cs"/>
              </a:rPr>
              <a:t>Studii autor zdůvodnil nedostatkem znalostí o způsobech plánování výuky učitelem.</a:t>
            </a:r>
          </a:p>
          <a:p>
            <a:r>
              <a:rPr kumimoji="1" lang="cs-CZ" sz="1200" kern="1200" dirty="0" smtClean="0">
                <a:solidFill>
                  <a:schemeClr val="tx1"/>
                </a:solidFill>
                <a:latin typeface="Arial" charset="0"/>
                <a:ea typeface="+mn-ea"/>
                <a:cs typeface="+mn-cs"/>
              </a:rPr>
              <a:t>V dostupné literatuře nenašel žádný pramen, který by uváděl informace o podobném výzkumu s učiteli tělocviku. V závěru své práce Placek porovnává své výsledky s několika podobnými studiemi, které se zabývaly učiteli jiného zaměření.</a:t>
            </a:r>
          </a:p>
          <a:p>
            <a:pPr marL="0" marR="0" indent="0" algn="just" defTabSz="914400" rtl="0" eaLnBrk="1" fontAlgn="base" latinLnBrk="0" hangingPunct="1">
              <a:lnSpc>
                <a:spcPct val="115000"/>
              </a:lnSpc>
              <a:spcBef>
                <a:spcPct val="30000"/>
              </a:spcBef>
              <a:spcAft>
                <a:spcPts val="0"/>
              </a:spcAft>
              <a:buClrTx/>
              <a:buSzTx/>
              <a:buFontTx/>
              <a:buNone/>
              <a:tabLst/>
              <a:defRPr/>
            </a:pPr>
            <a:endParaRPr kumimoji="1" lang="cs-CZ" sz="1200" kern="1200" dirty="0" smtClean="0">
              <a:solidFill>
                <a:schemeClr val="tx1"/>
              </a:solidFill>
              <a:latin typeface="Arial" charset="0"/>
              <a:ea typeface="+mn-ea"/>
              <a:cs typeface="+mn-cs"/>
            </a:endParaRP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228600" indent="-228600">
              <a:buAutoNum type="arabicPeriod"/>
            </a:pPr>
            <a:r>
              <a:rPr kumimoji="1" lang="cs-CZ" sz="1200" b="1" kern="1200" dirty="0" smtClean="0">
                <a:solidFill>
                  <a:schemeClr val="tx1"/>
                </a:solidFill>
                <a:latin typeface="Arial" charset="0"/>
                <a:ea typeface="+mn-ea"/>
                <a:cs typeface="+mn-cs"/>
              </a:rPr>
              <a:t>Osobní případová studie</a:t>
            </a:r>
            <a:r>
              <a:rPr kumimoji="1" lang="cs-CZ" sz="1200" kern="1200" dirty="0" smtClean="0">
                <a:solidFill>
                  <a:schemeClr val="tx1"/>
                </a:solidFill>
                <a:latin typeface="Arial" charset="0"/>
                <a:ea typeface="+mn-ea"/>
                <a:cs typeface="+mn-cs"/>
              </a:rPr>
              <a:t>. Jde o podrobný výzkum určitého aspektu u jedné osoby. Pozornost se věnuje např. minulosti, kontextovým faktorům a postojům, které předcházely určité události (užívání drog, rozvod). Zkoumají se možné příčiny, determinanty, faktory, procesy a zkušenosti, jež k ní měly vztah. Může jít také o zachycení celého života. Pak mluvíme o historiích života. Avšak i takové historie kladou důraz na určitý aspekt života jedince.</a:t>
            </a:r>
          </a:p>
          <a:p>
            <a:pPr marL="228600" indent="-228600">
              <a:buAutoNum type="arabicPeriod"/>
            </a:pP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2. Studie komunity</a:t>
            </a:r>
            <a:r>
              <a:rPr kumimoji="1" lang="cs-CZ" sz="1200" kern="1200" dirty="0" smtClean="0">
                <a:solidFill>
                  <a:schemeClr val="tx1"/>
                </a:solidFill>
                <a:latin typeface="Arial" charset="0"/>
                <a:ea typeface="+mn-ea"/>
                <a:cs typeface="+mn-cs"/>
              </a:rPr>
              <a:t>. Zkoumá se jedna nebo více komunit ve městě nebo celé město. Pro takové studie se někdy používá označení sociografie. Popisují se a analyzují vzorce hlavních aspektů života komunity (politické aspekty, práce, volný čas, rodinný život atd.) a provádí se jejich komparace.</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3. Studium sociálních skupin</a:t>
            </a:r>
            <a:r>
              <a:rPr kumimoji="1" lang="cs-CZ" sz="1200" kern="1200" dirty="0" smtClean="0">
                <a:solidFill>
                  <a:schemeClr val="tx1"/>
                </a:solidFill>
                <a:latin typeface="Arial" charset="0"/>
                <a:ea typeface="+mn-ea"/>
                <a:cs typeface="+mn-cs"/>
              </a:rPr>
              <a:t>. Jde o zkoumání jak malých přímo komunikujících skupin (rodina), tak větších difuzních skupin (zaměstnanecká skupina). Tyto studie popisují a analyzují vztahy a aktivity ve skupině.</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4. Studium organizací a institucí</a:t>
            </a:r>
            <a:r>
              <a:rPr kumimoji="1" lang="cs-CZ" sz="1200" kern="1200" dirty="0" smtClean="0">
                <a:solidFill>
                  <a:schemeClr val="tx1"/>
                </a:solidFill>
                <a:latin typeface="Arial" charset="0"/>
                <a:ea typeface="+mn-ea"/>
                <a:cs typeface="+mn-cs"/>
              </a:rPr>
              <a:t>. Zkoumají se firmy, školy, odborové organizace, implementace programů a intervencí, kultura organizací, procesy změn a adaptací. Cíle jsou různorodé - hledání nejlepšího vzorce chování, zavedení určitého typu řízení, evaluace, zkoumání procesů změn a adaptace.</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5. Zkoumání událostí, rolí a vztahů</a:t>
            </a:r>
            <a:r>
              <a:rPr kumimoji="1" lang="cs-CZ" sz="1200" kern="1200" dirty="0" smtClean="0">
                <a:solidFill>
                  <a:schemeClr val="tx1"/>
                </a:solidFill>
                <a:latin typeface="Arial" charset="0"/>
                <a:ea typeface="+mn-ea"/>
                <a:cs typeface="+mn-cs"/>
              </a:rPr>
              <a:t>. Studie se zaměřují na určitou událost (překrývání s 3 a 4). Zahrnují např. analýzu interakce učitele a žáka, konfliktu rolí, stereotypů, adaptace.</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34</a:t>
            </a:fld>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U jednotlivých autorů existují odchylky v pojímání případové studie. </a:t>
            </a:r>
            <a:r>
              <a:rPr kumimoji="1" lang="cs-CZ" sz="1200" kern="1200" dirty="0" err="1" smtClean="0">
                <a:solidFill>
                  <a:schemeClr val="tx1"/>
                </a:solidFill>
                <a:latin typeface="Arial" charset="0"/>
                <a:ea typeface="+mn-ea"/>
                <a:cs typeface="+mn-cs"/>
              </a:rPr>
              <a:t>Stake</a:t>
            </a:r>
            <a:r>
              <a:rPr kumimoji="1" lang="cs-CZ" sz="1200" kern="1200" dirty="0" smtClean="0">
                <a:solidFill>
                  <a:schemeClr val="tx1"/>
                </a:solidFill>
                <a:latin typeface="Arial" charset="0"/>
                <a:ea typeface="+mn-ea"/>
                <a:cs typeface="+mn-cs"/>
              </a:rPr>
              <a:t> (1995) například rozlišuje tři typy případových studií: </a:t>
            </a:r>
            <a:r>
              <a:rPr kumimoji="1" lang="cs-CZ" sz="1200" kern="1200" dirty="0" err="1" smtClean="0">
                <a:solidFill>
                  <a:schemeClr val="tx1"/>
                </a:solidFill>
                <a:latin typeface="Arial" charset="0"/>
                <a:ea typeface="+mn-ea"/>
                <a:cs typeface="+mn-cs"/>
              </a:rPr>
              <a:t>intrinsitní</a:t>
            </a:r>
            <a:r>
              <a:rPr kumimoji="1" lang="cs-CZ" sz="1200" kern="1200" dirty="0" smtClean="0">
                <a:solidFill>
                  <a:schemeClr val="tx1"/>
                </a:solidFill>
                <a:latin typeface="Arial" charset="0"/>
                <a:ea typeface="+mn-ea"/>
                <a:cs typeface="+mn-cs"/>
              </a:rPr>
              <a:t>, instrumentální a kolektivní.</a:t>
            </a:r>
          </a:p>
          <a:p>
            <a:endParaRPr kumimoji="1" lang="cs-CZ" sz="1200" kern="1200" dirty="0" smtClean="0">
              <a:solidFill>
                <a:schemeClr val="tx1"/>
              </a:solidFill>
              <a:latin typeface="Arial" charset="0"/>
              <a:ea typeface="+mn-ea"/>
              <a:cs typeface="+mn-cs"/>
            </a:endParaRPr>
          </a:p>
          <a:p>
            <a:r>
              <a:rPr kumimoji="1" lang="cs-CZ" sz="1200" b="1" kern="1200" dirty="0" err="1" smtClean="0">
                <a:solidFill>
                  <a:schemeClr val="tx1"/>
                </a:solidFill>
                <a:latin typeface="Arial" charset="0"/>
                <a:ea typeface="+mn-ea"/>
                <a:cs typeface="+mn-cs"/>
              </a:rPr>
              <a:t>Intrinsitní</a:t>
            </a:r>
            <a:r>
              <a:rPr kumimoji="1" lang="cs-CZ" sz="1200" b="1" kern="1200" dirty="0" smtClean="0">
                <a:solidFill>
                  <a:schemeClr val="tx1"/>
                </a:solidFill>
                <a:latin typeface="Arial" charset="0"/>
                <a:ea typeface="+mn-ea"/>
                <a:cs typeface="+mn-cs"/>
              </a:rPr>
              <a:t> případová studie</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se věnuje případu jenom kvůli němu samému. Výzkumník chce poznat právě tento případ, vztah k obecnější problematice nehraje roli. </a:t>
            </a:r>
            <a:r>
              <a:rPr kumimoji="1" lang="cs-CZ" sz="1200" kern="1200" dirty="0" smtClean="0">
                <a:solidFill>
                  <a:schemeClr val="tx1"/>
                </a:solidFill>
                <a:latin typeface="Arial" charset="0"/>
                <a:ea typeface="+mn-ea"/>
                <a:cs typeface="+mn-cs"/>
              </a:rPr>
              <a:t>Nejde </a:t>
            </a:r>
            <a:r>
              <a:rPr kumimoji="1" lang="cs-CZ" sz="1200" b="1" kern="1200" dirty="0" smtClean="0">
                <a:solidFill>
                  <a:schemeClr val="tx1"/>
                </a:solidFill>
                <a:latin typeface="Arial" charset="0"/>
                <a:ea typeface="+mn-ea"/>
                <a:cs typeface="+mn-cs"/>
              </a:rPr>
              <a:t>přitom o testování hypotéz nebo návrh teorie, ale o poznání vnitřních aspektů určitého případu </a:t>
            </a:r>
            <a:r>
              <a:rPr kumimoji="1" lang="cs-CZ" sz="1200" kern="1200" dirty="0" smtClean="0">
                <a:solidFill>
                  <a:schemeClr val="tx1"/>
                </a:solidFill>
                <a:latin typeface="Arial" charset="0"/>
                <a:ea typeface="+mn-ea"/>
                <a:cs typeface="+mn-cs"/>
              </a:rPr>
              <a:t>dítěte, pacienta nebo organizace. Výzkumník </a:t>
            </a:r>
            <a:r>
              <a:rPr kumimoji="1" lang="cs-CZ" sz="1200" b="1" kern="1200" dirty="0" smtClean="0">
                <a:solidFill>
                  <a:schemeClr val="tx1"/>
                </a:solidFill>
                <a:latin typeface="Arial" charset="0"/>
                <a:ea typeface="+mn-ea"/>
                <a:cs typeface="+mn-cs"/>
              </a:rPr>
              <a:t>popisuje do hloubky vybrané stránky případu. </a:t>
            </a:r>
            <a:r>
              <a:rPr kumimoji="1" lang="cs-CZ" sz="1200" kern="1200" dirty="0" smtClean="0">
                <a:solidFill>
                  <a:schemeClr val="tx1"/>
                </a:solidFill>
                <a:latin typeface="Arial" charset="0"/>
                <a:ea typeface="+mn-ea"/>
                <a:cs typeface="+mn-cs"/>
              </a:rPr>
              <a:t>Například chce porozumět případu žáka, který má potíže ve třídě, nebo chce porozumět fungování určité části zvolené instituce. Cílem </a:t>
            </a:r>
            <a:r>
              <a:rPr kumimoji="1" lang="cs-CZ" sz="1200" b="1" kern="1200" dirty="0" smtClean="0">
                <a:solidFill>
                  <a:schemeClr val="tx1"/>
                </a:solidFill>
                <a:latin typeface="Arial" charset="0"/>
                <a:ea typeface="+mn-ea"/>
                <a:cs typeface="+mn-cs"/>
              </a:rPr>
              <a:t>je holistické porozumění případu i pochopení propojení jeho jednotlivých částí.</a:t>
            </a:r>
            <a:r>
              <a:rPr kumimoji="1" lang="cs-CZ" sz="1200" kern="1200" dirty="0" smtClean="0">
                <a:solidFill>
                  <a:schemeClr val="tx1"/>
                </a:solidFill>
                <a:latin typeface="Arial" charset="0"/>
                <a:ea typeface="+mn-ea"/>
                <a:cs typeface="+mn-cs"/>
              </a:rPr>
              <a:t> Tato studie se </a:t>
            </a:r>
            <a:r>
              <a:rPr kumimoji="1" lang="cs-CZ" sz="1200" b="1" kern="1200" dirty="0" smtClean="0">
                <a:solidFill>
                  <a:schemeClr val="tx1"/>
                </a:solidFill>
                <a:latin typeface="Arial" charset="0"/>
                <a:ea typeface="+mn-ea"/>
                <a:cs typeface="+mn-cs"/>
              </a:rPr>
              <a:t>používá také při studiu málo známých fenoménů. Výhodou</a:t>
            </a:r>
            <a:r>
              <a:rPr kumimoji="1" lang="cs-CZ" sz="1200" kern="1200" dirty="0" smtClean="0">
                <a:solidFill>
                  <a:schemeClr val="tx1"/>
                </a:solidFill>
                <a:latin typeface="Arial" charset="0"/>
                <a:ea typeface="+mn-ea"/>
                <a:cs typeface="+mn-cs"/>
              </a:rPr>
              <a:t> studie je také okolnost, že </a:t>
            </a:r>
            <a:r>
              <a:rPr kumimoji="1" lang="cs-CZ" sz="1200" b="1" kern="1200" dirty="0" smtClean="0">
                <a:solidFill>
                  <a:schemeClr val="tx1"/>
                </a:solidFill>
                <a:latin typeface="Arial" charset="0"/>
                <a:ea typeface="+mn-ea"/>
                <a:cs typeface="+mn-cs"/>
              </a:rPr>
              <a:t>výzkumník se může věnovat pouze jedinému případu a poznat ho do velké hloubky.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Instrumentální případy</a:t>
            </a:r>
            <a:r>
              <a:rPr kumimoji="1" lang="cs-CZ" sz="1200" kern="1200" dirty="0" smtClean="0">
                <a:solidFill>
                  <a:schemeClr val="tx1"/>
                </a:solidFill>
                <a:latin typeface="Arial" charset="0"/>
                <a:ea typeface="+mn-ea"/>
                <a:cs typeface="+mn-cs"/>
              </a:rPr>
              <a:t> jsou </a:t>
            </a:r>
            <a:r>
              <a:rPr kumimoji="1" lang="cs-CZ" sz="1200" b="1" kern="1200" dirty="0" smtClean="0">
                <a:solidFill>
                  <a:schemeClr val="tx1"/>
                </a:solidFill>
                <a:latin typeface="Arial" charset="0"/>
                <a:ea typeface="+mn-ea"/>
                <a:cs typeface="+mn-cs"/>
              </a:rPr>
              <a:t>považovány za příklady obecnějšího jevu. Výzkumník volí jev (např. stres), pak vyhledá případ nebo několik případů, které tento jev reprezentují, a podrobně je zkoumá.</a:t>
            </a:r>
            <a:r>
              <a:rPr kumimoji="1" lang="cs-CZ" sz="1200" kern="1200" dirty="0" smtClean="0">
                <a:solidFill>
                  <a:schemeClr val="tx1"/>
                </a:solidFill>
                <a:latin typeface="Arial" charset="0"/>
                <a:ea typeface="+mn-ea"/>
                <a:cs typeface="+mn-cs"/>
              </a:rPr>
              <a:t> Případem může být jedinec, ale také skupina. Například případová studie spočívá ve zkoumání úspěšně malé počítačové firmy a jejího systému řízení. Získané informace se porovnávají s fungováním větší obchodní společnosti.</a:t>
            </a:r>
            <a:r>
              <a:rPr kumimoji="1" lang="cs-CZ" sz="1200" b="1" kern="1200" dirty="0" smtClean="0">
                <a:solidFill>
                  <a:schemeClr val="tx1"/>
                </a:solidFill>
                <a:latin typeface="Arial" charset="0"/>
                <a:ea typeface="+mn-ea"/>
                <a:cs typeface="+mn-cs"/>
              </a:rPr>
              <a:t> Cílem</a:t>
            </a:r>
            <a:r>
              <a:rPr kumimoji="1" lang="cs-CZ" sz="1200" kern="1200" dirty="0" smtClean="0">
                <a:solidFill>
                  <a:schemeClr val="tx1"/>
                </a:solidFill>
                <a:latin typeface="Arial" charset="0"/>
                <a:ea typeface="+mn-ea"/>
                <a:cs typeface="+mn-cs"/>
              </a:rPr>
              <a:t> instrumentální případové studie je </a:t>
            </a:r>
            <a:r>
              <a:rPr kumimoji="1" lang="cs-CZ" sz="1200" b="1" kern="1200" dirty="0" smtClean="0">
                <a:solidFill>
                  <a:schemeClr val="tx1"/>
                </a:solidFill>
                <a:latin typeface="Arial" charset="0"/>
                <a:ea typeface="+mn-ea"/>
                <a:cs typeface="+mn-cs"/>
              </a:rPr>
              <a:t>porozumět externím teoretickým otázkám. Případ se považuje za důležitý pouze jako prostředek pro určitý cíl.</a:t>
            </a:r>
            <a:r>
              <a:rPr kumimoji="1" lang="cs-CZ" sz="1200" kern="1200" dirty="0" smtClean="0">
                <a:solidFill>
                  <a:schemeClr val="tx1"/>
                </a:solidFill>
                <a:latin typeface="Arial" charset="0"/>
                <a:ea typeface="+mn-ea"/>
                <a:cs typeface="+mn-cs"/>
              </a:rPr>
              <a:t> Výzkumník se v tomto případě </a:t>
            </a:r>
            <a:r>
              <a:rPr kumimoji="1" lang="cs-CZ" sz="1200" b="1" kern="1200" dirty="0" smtClean="0">
                <a:solidFill>
                  <a:schemeClr val="tx1"/>
                </a:solidFill>
                <a:latin typeface="Arial" charset="0"/>
                <a:ea typeface="+mn-ea"/>
                <a:cs typeface="+mn-cs"/>
              </a:rPr>
              <a:t>nezajímá tolik o specifické závěry o případu, ale chce udělat závěry, které jdou za daný případ.</a:t>
            </a:r>
            <a:r>
              <a:rPr kumimoji="1" lang="cs-CZ" sz="1200" kern="1200" dirty="0" smtClean="0">
                <a:solidFill>
                  <a:schemeClr val="tx1"/>
                </a:solidFill>
                <a:latin typeface="Arial" charset="0"/>
                <a:ea typeface="+mn-ea"/>
                <a:cs typeface="+mn-cs"/>
              </a:rPr>
              <a:t> V tomto typu studie se výzkumník obvykle zajímá</a:t>
            </a:r>
            <a:r>
              <a:rPr kumimoji="1" lang="cs-CZ" sz="1200" b="1" kern="1200" dirty="0" smtClean="0">
                <a:solidFill>
                  <a:schemeClr val="tx1"/>
                </a:solidFill>
                <a:latin typeface="Arial" charset="0"/>
                <a:ea typeface="+mn-ea"/>
                <a:cs typeface="+mn-cs"/>
              </a:rPr>
              <a:t>, jak a proč fenomén funguje v jeho současné podobě.</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Kolektivní případová studie</a:t>
            </a:r>
            <a:r>
              <a:rPr kumimoji="1" lang="cs-CZ" sz="1200" kern="1200" dirty="0" smtClean="0">
                <a:solidFill>
                  <a:schemeClr val="tx1"/>
                </a:solidFill>
                <a:latin typeface="Arial" charset="0"/>
                <a:ea typeface="+mn-ea"/>
                <a:cs typeface="+mn-cs"/>
              </a:rPr>
              <a:t> znamená </a:t>
            </a:r>
            <a:r>
              <a:rPr kumimoji="1" lang="cs-CZ" sz="1200" b="1" kern="1200" dirty="0" smtClean="0">
                <a:solidFill>
                  <a:schemeClr val="tx1"/>
                </a:solidFill>
                <a:latin typeface="Arial" charset="0"/>
                <a:ea typeface="+mn-ea"/>
                <a:cs typeface="+mn-cs"/>
              </a:rPr>
              <a:t>hloubkové zkoumání více instrumentálních případů. </a:t>
            </a:r>
            <a:r>
              <a:rPr kumimoji="1" lang="cs-CZ" sz="1200" kern="1200" dirty="0" smtClean="0">
                <a:solidFill>
                  <a:schemeClr val="tx1"/>
                </a:solidFill>
                <a:latin typeface="Arial" charset="0"/>
                <a:ea typeface="+mn-ea"/>
                <a:cs typeface="+mn-cs"/>
              </a:rPr>
              <a:t>Přitom jde o </a:t>
            </a:r>
            <a:r>
              <a:rPr kumimoji="1" lang="cs-CZ" sz="1200" b="1" kern="1200" dirty="0" smtClean="0">
                <a:solidFill>
                  <a:schemeClr val="tx1"/>
                </a:solidFill>
                <a:latin typeface="Arial" charset="0"/>
                <a:ea typeface="+mn-ea"/>
                <a:cs typeface="+mn-cs"/>
              </a:rPr>
              <a:t>teoretizovaní v širším kontextu</a:t>
            </a:r>
            <a:r>
              <a:rPr kumimoji="1" lang="cs-CZ" sz="1200" kern="1200" dirty="0" smtClean="0">
                <a:solidFill>
                  <a:schemeClr val="tx1"/>
                </a:solidFill>
                <a:latin typeface="Arial" charset="0"/>
                <a:ea typeface="+mn-ea"/>
                <a:cs typeface="+mn-cs"/>
              </a:rPr>
              <a:t>. Výzkumník věří, že </a:t>
            </a:r>
            <a:r>
              <a:rPr kumimoji="1" lang="cs-CZ" sz="1200" b="1" kern="1200" dirty="0" smtClean="0">
                <a:solidFill>
                  <a:schemeClr val="tx1"/>
                </a:solidFill>
                <a:latin typeface="Arial" charset="0"/>
                <a:ea typeface="+mn-ea"/>
                <a:cs typeface="+mn-cs"/>
              </a:rPr>
              <a:t>sledováním více případů získá větší vhled do dané problematiky</a:t>
            </a:r>
            <a:r>
              <a:rPr kumimoji="1" lang="cs-CZ" sz="1200" kern="1200" dirty="0" smtClean="0">
                <a:solidFill>
                  <a:schemeClr val="tx1"/>
                </a:solidFill>
                <a:latin typeface="Arial" charset="0"/>
                <a:ea typeface="+mn-ea"/>
                <a:cs typeface="+mn-cs"/>
              </a:rPr>
              <a:t>. Takové studie se </a:t>
            </a:r>
            <a:r>
              <a:rPr kumimoji="1" lang="cs-CZ" sz="1200" b="1" kern="1200" dirty="0" smtClean="0">
                <a:solidFill>
                  <a:schemeClr val="tx1"/>
                </a:solidFill>
                <a:latin typeface="Arial" charset="0"/>
                <a:ea typeface="+mn-ea"/>
                <a:cs typeface="+mn-cs"/>
              </a:rPr>
              <a:t>používají v komparativních výzkumech, při testování nějaké teorie nebo při její modifikaci, rozvoji nebo původním navrhování</a:t>
            </a:r>
            <a:r>
              <a:rPr kumimoji="1" lang="cs-CZ" sz="1200" kern="1200" dirty="0" smtClean="0">
                <a:solidFill>
                  <a:schemeClr val="tx1"/>
                </a:solidFill>
                <a:latin typeface="Arial" charset="0"/>
                <a:ea typeface="+mn-ea"/>
                <a:cs typeface="+mn-cs"/>
              </a:rPr>
              <a:t>. Například výzkumník zkoumá několik případů zařazení mentálně retardovaných dětí do tříd s běžnou dětskou populací.</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err="1" smtClean="0">
                <a:solidFill>
                  <a:schemeClr val="tx1"/>
                </a:solidFill>
                <a:latin typeface="Arial" charset="0"/>
                <a:ea typeface="+mn-ea"/>
                <a:cs typeface="+mn-cs"/>
              </a:rPr>
              <a:t>Yin</a:t>
            </a:r>
            <a:r>
              <a:rPr kumimoji="1" lang="cs-CZ" sz="1200" kern="1200" dirty="0" smtClean="0">
                <a:solidFill>
                  <a:schemeClr val="tx1"/>
                </a:solidFill>
                <a:latin typeface="Arial" charset="0"/>
                <a:ea typeface="+mn-ea"/>
                <a:cs typeface="+mn-cs"/>
              </a:rPr>
              <a:t> (1994) rozlišuje případové studie na </a:t>
            </a:r>
            <a:r>
              <a:rPr kumimoji="1" lang="cs-CZ" sz="1200" kern="1200" dirty="0" err="1" smtClean="0">
                <a:solidFill>
                  <a:schemeClr val="tx1"/>
                </a:solidFill>
                <a:latin typeface="Arial" charset="0"/>
                <a:ea typeface="+mn-ea"/>
                <a:cs typeface="+mn-cs"/>
              </a:rPr>
              <a:t>exploratorní</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explanatorní</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deskriptívni</a:t>
            </a:r>
            <a:r>
              <a:rPr kumimoji="1" lang="cs-CZ" sz="1200" kern="1200" dirty="0" smtClean="0">
                <a:solidFill>
                  <a:schemeClr val="tx1"/>
                </a:solidFill>
                <a:latin typeface="Arial" charset="0"/>
                <a:ea typeface="+mn-ea"/>
                <a:cs typeface="+mn-cs"/>
              </a:rPr>
              <a:t> a evaluační. </a:t>
            </a:r>
            <a:r>
              <a:rPr kumimoji="1" lang="cs-CZ" sz="1200" b="1" kern="1200" dirty="0" err="1" smtClean="0">
                <a:solidFill>
                  <a:schemeClr val="tx1"/>
                </a:solidFill>
                <a:latin typeface="Arial" charset="0"/>
                <a:ea typeface="+mn-ea"/>
                <a:cs typeface="+mn-cs"/>
              </a:rPr>
              <a:t>Exploratorní</a:t>
            </a:r>
            <a:r>
              <a:rPr kumimoji="1" lang="cs-CZ" sz="1200" b="1" kern="1200" dirty="0" smtClean="0">
                <a:solidFill>
                  <a:schemeClr val="tx1"/>
                </a:solidFill>
                <a:latin typeface="Arial" charset="0"/>
                <a:ea typeface="+mn-ea"/>
                <a:cs typeface="+mn-cs"/>
              </a:rPr>
              <a:t> studie</a:t>
            </a:r>
            <a:r>
              <a:rPr kumimoji="1" lang="cs-CZ" sz="1200" kern="1200" dirty="0" smtClean="0">
                <a:solidFill>
                  <a:schemeClr val="tx1"/>
                </a:solidFill>
                <a:latin typeface="Arial" charset="0"/>
                <a:ea typeface="+mn-ea"/>
                <a:cs typeface="+mn-cs"/>
              </a:rPr>
              <a:t> mají za cíl prozkoumat neznámou strukturu případu a působící vztahy, definovat hypotézy, otázky, nebo dokonce navrhnout teorii a připravit tak půdu pro další výzkum (v těchto situacích mluvíme o zobecnění případu k teorii nebo o analytickém zobecnění). </a:t>
            </a:r>
            <a:r>
              <a:rPr kumimoji="1" lang="cs-CZ" sz="1200" b="1" kern="1200" dirty="0" err="1" smtClean="0">
                <a:solidFill>
                  <a:schemeClr val="tx1"/>
                </a:solidFill>
                <a:latin typeface="Arial" charset="0"/>
                <a:ea typeface="+mn-ea"/>
                <a:cs typeface="+mn-cs"/>
              </a:rPr>
              <a:t>Explanatorní</a:t>
            </a:r>
            <a:r>
              <a:rPr kumimoji="1" lang="cs-CZ" sz="1200" b="1" kern="1200" dirty="0" smtClean="0">
                <a:solidFill>
                  <a:schemeClr val="tx1"/>
                </a:solidFill>
                <a:latin typeface="Arial" charset="0"/>
                <a:ea typeface="+mn-ea"/>
                <a:cs typeface="+mn-cs"/>
              </a:rPr>
              <a:t> studie</a:t>
            </a:r>
            <a:r>
              <a:rPr kumimoji="1" lang="cs-CZ" sz="1200" kern="1200" dirty="0" smtClean="0">
                <a:solidFill>
                  <a:schemeClr val="tx1"/>
                </a:solidFill>
                <a:latin typeface="Arial" charset="0"/>
                <a:ea typeface="+mn-ea"/>
                <a:cs typeface="+mn-cs"/>
              </a:rPr>
              <a:t> podává vysvětlení případu tím, že rozvádí jednotlivé příčinné řetězce, které lze u případu identifikovat. Přitom obvykle využívá nějakou teorii. </a:t>
            </a:r>
            <a:r>
              <a:rPr kumimoji="1" lang="cs-CZ" sz="1200" b="1" kern="1200" dirty="0" err="1" smtClean="0">
                <a:solidFill>
                  <a:schemeClr val="tx1"/>
                </a:solidFill>
                <a:latin typeface="Arial" charset="0"/>
                <a:ea typeface="+mn-ea"/>
                <a:cs typeface="+mn-cs"/>
              </a:rPr>
              <a:t>Deskriptívni</a:t>
            </a:r>
            <a:r>
              <a:rPr kumimoji="1" lang="cs-CZ" sz="1200" b="1" kern="1200" dirty="0" smtClean="0">
                <a:solidFill>
                  <a:schemeClr val="tx1"/>
                </a:solidFill>
                <a:latin typeface="Arial" charset="0"/>
                <a:ea typeface="+mn-ea"/>
                <a:cs typeface="+mn-cs"/>
              </a:rPr>
              <a:t> případová studie</a:t>
            </a:r>
            <a:r>
              <a:rPr kumimoji="1" lang="cs-CZ" sz="1200" kern="1200" dirty="0" smtClean="0">
                <a:solidFill>
                  <a:schemeClr val="tx1"/>
                </a:solidFill>
                <a:latin typeface="Arial" charset="0"/>
                <a:ea typeface="+mn-ea"/>
                <a:cs typeface="+mn-cs"/>
              </a:rPr>
              <a:t> má dodat kompletní popis jevu. </a:t>
            </a:r>
            <a:r>
              <a:rPr kumimoji="1" lang="cs-CZ" sz="1200" b="1" kern="1200" dirty="0" smtClean="0">
                <a:solidFill>
                  <a:schemeClr val="tx1"/>
                </a:solidFill>
                <a:latin typeface="Arial" charset="0"/>
                <a:ea typeface="+mn-ea"/>
                <a:cs typeface="+mn-cs"/>
              </a:rPr>
              <a:t>Evaluační studie</a:t>
            </a:r>
            <a:r>
              <a:rPr kumimoji="1" lang="cs-CZ" sz="1200" kern="1200" dirty="0" smtClean="0">
                <a:solidFill>
                  <a:schemeClr val="tx1"/>
                </a:solidFill>
                <a:latin typeface="Arial" charset="0"/>
                <a:ea typeface="+mn-ea"/>
                <a:cs typeface="+mn-cs"/>
              </a:rPr>
              <a:t> provádí rovněž popis, exploraci nebo explanaci, ale jde v ní především o hodnocení nějakého programu nebo intervence na základě určitých hodnotových kritérií.</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just" defTabSz="914400" rtl="0" eaLnBrk="1" fontAlgn="base" latinLnBrk="0" hangingPunct="1">
              <a:lnSpc>
                <a:spcPct val="115000"/>
              </a:lnSpc>
              <a:spcBef>
                <a:spcPct val="30000"/>
              </a:spcBef>
              <a:spcAft>
                <a:spcPts val="0"/>
              </a:spcAft>
              <a:buClrTx/>
              <a:buSzTx/>
              <a:buFontTx/>
              <a:buNone/>
              <a:tabLst/>
              <a:defRPr/>
            </a:pPr>
            <a:r>
              <a:rPr kumimoji="1" lang="cs-CZ" sz="1200" kern="1200" dirty="0" smtClean="0">
                <a:solidFill>
                  <a:schemeClr val="tx1"/>
                </a:solidFill>
                <a:latin typeface="Arial" charset="0"/>
                <a:ea typeface="+mn-ea"/>
                <a:cs typeface="+mn-cs"/>
              </a:rPr>
              <a:t>V tabulce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můžete vidět shrnutí rozdílných přístupů </a:t>
            </a:r>
            <a:r>
              <a:rPr kumimoji="1" lang="cs-CZ" sz="1200" kern="1200" dirty="0" err="1" smtClean="0">
                <a:solidFill>
                  <a:schemeClr val="tx1"/>
                </a:solidFill>
                <a:latin typeface="Arial" charset="0"/>
                <a:ea typeface="+mn-ea"/>
                <a:cs typeface="+mn-cs"/>
              </a:rPr>
              <a:t>Yina</a:t>
            </a:r>
            <a:r>
              <a:rPr kumimoji="1" lang="cs-CZ" sz="1200" kern="1200" dirty="0" smtClean="0">
                <a:solidFill>
                  <a:schemeClr val="tx1"/>
                </a:solidFill>
                <a:latin typeface="Arial" charset="0"/>
                <a:ea typeface="+mn-ea"/>
                <a:cs typeface="+mn-cs"/>
              </a:rPr>
              <a:t> a </a:t>
            </a:r>
            <a:r>
              <a:rPr kumimoji="1" lang="cs-CZ" sz="1200" kern="1200" dirty="0" err="1" smtClean="0">
                <a:solidFill>
                  <a:schemeClr val="tx1"/>
                </a:solidFill>
                <a:latin typeface="Arial" charset="0"/>
                <a:ea typeface="+mn-ea"/>
                <a:cs typeface="+mn-cs"/>
              </a:rPr>
              <a:t>Stakea</a:t>
            </a:r>
            <a:r>
              <a:rPr kumimoji="1" lang="cs-CZ" sz="1200" kern="1200" dirty="0" smtClean="0">
                <a:solidFill>
                  <a:schemeClr val="tx1"/>
                </a:solidFill>
                <a:latin typeface="Arial" charset="0"/>
                <a:ea typeface="+mn-ea"/>
                <a:cs typeface="+mn-cs"/>
              </a:rPr>
              <a:t> k případové studii pomocí vybraných charakteristik.</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Výzkum pomocí případové studie se skládá z následujících kroků, které jsou ve vzájemné interakci. </a:t>
            </a:r>
          </a:p>
          <a:p>
            <a:r>
              <a:rPr kumimoji="1" lang="cs-CZ" sz="1200" kern="1200" dirty="0" smtClean="0">
                <a:solidFill>
                  <a:schemeClr val="tx1"/>
                </a:solidFill>
                <a:latin typeface="Arial" charset="0"/>
                <a:ea typeface="+mn-ea"/>
                <a:cs typeface="+mn-cs"/>
              </a:rPr>
              <a:t> </a:t>
            </a:r>
          </a:p>
          <a:p>
            <a:pPr marL="228600" indent="-228600">
              <a:buAutoNum type="arabicPeriod"/>
            </a:pPr>
            <a:r>
              <a:rPr kumimoji="1" lang="cs-CZ" sz="1200" b="1" kern="1200" dirty="0" smtClean="0">
                <a:solidFill>
                  <a:schemeClr val="tx1"/>
                </a:solidFill>
                <a:latin typeface="Arial" charset="0"/>
                <a:ea typeface="+mn-ea"/>
                <a:cs typeface="+mn-cs"/>
              </a:rPr>
              <a:t>Určení výzkumné otázky</a:t>
            </a:r>
            <a:r>
              <a:rPr kumimoji="1" lang="cs-CZ" sz="1200" kern="1200" dirty="0" smtClean="0">
                <a:solidFill>
                  <a:schemeClr val="tx1"/>
                </a:solidFill>
                <a:latin typeface="Arial" charset="0"/>
                <a:ea typeface="+mn-ea"/>
                <a:cs typeface="+mn-cs"/>
              </a:rPr>
              <a:t>. Volí se nějaký jev, k němuž se bude výzkumník vztahovat v průběhu výzkumu. Zaměření výzkumník specifikuje určením účelu studie a pomocí výzkumných otázek.</a:t>
            </a:r>
          </a:p>
          <a:p>
            <a:pPr marL="228600" indent="-228600">
              <a:buAutoNum type="arabicPeriod"/>
            </a:pP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2. Výběr případu, určení metod sběru a analýzy dat. </a:t>
            </a:r>
            <a:r>
              <a:rPr kumimoji="1" lang="cs-CZ" sz="1200" kern="1200" dirty="0" smtClean="0">
                <a:solidFill>
                  <a:schemeClr val="tx1"/>
                </a:solidFill>
                <a:latin typeface="Arial" charset="0"/>
                <a:ea typeface="+mn-ea"/>
                <a:cs typeface="+mn-cs"/>
              </a:rPr>
              <a:t>Během fáze plánování výzkumník určí, jak vybere případ, jaké použije techniky sběru a analýzy dat. Jestliže bude pracovat s více případy, každým případem se zabývá samostatně. Musí určit, zda určité případy budou mít zvláštní vlastnosti (extrémní případ). Plánuje, jaká data potřebuje, aby zodpověděl výzkumné otázky. Většinou využije kvalitativní metody sběru dat, ale výjimkou není ani použití metod kvantitativních. Zajišťuje, aby sběrem získal kvalitní nezkreslující data. Rozvažuje také základní postup analýzy dat.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3. Příprava sběru dat</a:t>
            </a:r>
            <a:r>
              <a:rPr kumimoji="1" lang="cs-CZ" sz="1200" kern="1200" dirty="0" smtClean="0">
                <a:solidFill>
                  <a:schemeClr val="tx1"/>
                </a:solidFill>
                <a:latin typeface="Arial" charset="0"/>
                <a:ea typeface="+mn-ea"/>
                <a:cs typeface="+mn-cs"/>
              </a:rPr>
              <a:t>. Protože se v případové studii generuje mnoho dat, je zapotřebí připravit jejich organizaci v nějaké databázi. K tomu se využívá vhodný počítačový program. Zajišťuje se procvičení a vyzkoušení jednotlivých technik. Plán výzkumu by měl obsahovat protokol postupu sběru dat, termíny a místa. Je nutné předjímat problémy při sběru dat a připravit opatření pro jejich řešení.</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4. Sběr dat. </a:t>
            </a:r>
            <a:r>
              <a:rPr kumimoji="1" lang="cs-CZ" sz="1200" kern="1200" dirty="0" smtClean="0">
                <a:solidFill>
                  <a:schemeClr val="tx1"/>
                </a:solidFill>
                <a:latin typeface="Arial" charset="0"/>
                <a:ea typeface="+mn-ea"/>
                <a:cs typeface="+mn-cs"/>
              </a:rPr>
              <a:t>Sběr dat provádí výzkumník systematicky a pomocí mnoha zdrojů. Stále udržuje vztah mezi daty a případem. Zaznamenává a dokumentuje jednotlivé fáze sběru dat. Provádí přepis dat do počítače, označuje a indexuje data tak, aby je mohl vyhledávat.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5. Analýza a interpretace dat</a:t>
            </a:r>
            <a:r>
              <a:rPr kumimoji="1" lang="cs-CZ" sz="1200" kern="1200" dirty="0" smtClean="0">
                <a:solidFill>
                  <a:schemeClr val="tx1"/>
                </a:solidFill>
                <a:latin typeface="Arial" charset="0"/>
                <a:ea typeface="+mn-ea"/>
                <a:cs typeface="+mn-cs"/>
              </a:rPr>
              <a:t>. Výzkumník zkoumá data a hledá propojení mezi nimi a výzkumnými otázkami. Zůstává otevřený nečekaným aspektům dat. Používá grafy a tabelace. Hledá v datech konfigurace. Provádí analýzu uvnitř jednotlivých případů a porovnává data mezi případy. Tato fáze se prolíná se sběrem dat.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6. Příprava zprávy</a:t>
            </a:r>
            <a:r>
              <a:rPr kumimoji="1" lang="cs-CZ" sz="1200" kern="1200" dirty="0" smtClean="0">
                <a:solidFill>
                  <a:schemeClr val="tx1"/>
                </a:solidFill>
                <a:latin typeface="Arial" charset="0"/>
                <a:ea typeface="+mn-ea"/>
                <a:cs typeface="+mn-cs"/>
              </a:rPr>
              <a:t>. Cílem je vykreslit a přiblížit případ v jeho komplexnosti a umožnit čtenáři kriticky posoudit průběh studie. Složitost případu výzkumník zobrazuje tak, aby jí bylo možné lépe porozumět.</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Případová studie má být pružná, co se týká množství a typu dat. Data pro případovou studii mohou poskytovat rozhovory, záznamy pozorování nebo dokumenty. Není neobvyklé, že se použijí všechny tři typy. Případová studie dítěte může zahrnout rozhovory s dítětem, s rodiči a s učiteli. Výzkumník také může dítě určitou dobu pozorovat. Jako dokumenty mohou sloužit lékařské zprávy, deník, zápisky učitele apod.</a:t>
            </a:r>
          </a:p>
          <a:p>
            <a:r>
              <a:rPr kumimoji="1" lang="cs-CZ" sz="1200" kern="1200" dirty="0" smtClean="0">
                <a:solidFill>
                  <a:schemeClr val="tx1"/>
                </a:solidFill>
                <a:latin typeface="Arial" charset="0"/>
                <a:ea typeface="+mn-ea"/>
                <a:cs typeface="+mn-cs"/>
              </a:rPr>
              <a:t>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Věda vždy disponuje určitou množinou informací, z nichž nejvýznamnějšími jsou teorie, které lze chápat jako </a:t>
            </a:r>
            <a:r>
              <a:rPr lang="cs-CZ" sz="1200" b="1" dirty="0" smtClean="0">
                <a:latin typeface="Calibri"/>
                <a:ea typeface="Calibri"/>
                <a:cs typeface="Times New Roman"/>
              </a:rPr>
              <a:t>"základní cíle vědy".</a:t>
            </a:r>
            <a:r>
              <a:rPr lang="cs-CZ" sz="1200" dirty="0" smtClean="0">
                <a:latin typeface="Calibri"/>
                <a:ea typeface="Calibri"/>
                <a:cs typeface="Times New Roman"/>
              </a:rPr>
              <a:t> Na </a:t>
            </a:r>
            <a:r>
              <a:rPr lang="cs-CZ" sz="1200" dirty="0" err="1" smtClean="0">
                <a:latin typeface="Calibri"/>
                <a:ea typeface="Calibri"/>
                <a:cs typeface="Times New Roman"/>
              </a:rPr>
              <a:t>slidu</a:t>
            </a:r>
            <a:r>
              <a:rPr lang="cs-CZ" sz="1200" dirty="0" smtClean="0">
                <a:latin typeface="Calibri"/>
                <a:ea typeface="Calibri"/>
                <a:cs typeface="Times New Roman"/>
              </a:rPr>
              <a:t> můžete vidět definici teorie, kterou používá </a:t>
            </a:r>
            <a:r>
              <a:rPr lang="cs-CZ" sz="1200" dirty="0" err="1" smtClean="0">
                <a:latin typeface="Calibri"/>
                <a:ea typeface="Calibri"/>
                <a:cs typeface="Times New Roman"/>
              </a:rPr>
              <a:t>Kerlinger</a:t>
            </a:r>
            <a:r>
              <a:rPr lang="cs-CZ" sz="1200" dirty="0" smtClean="0">
                <a:latin typeface="Calibri"/>
                <a:ea typeface="Calibri"/>
                <a:cs typeface="Times New Roman"/>
              </a:rPr>
              <a:t>.</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Jinými slovy, vědecká teorie je systémem pojmů a tvrzení, který obsahuje abstrahující vysvětlení vybraných fenoménů. Teorie umožňuje fenoménům světa porozumět, vysvětlit je, kritizovat nebo předpovídat. Jedná se o koncentrovanou množinu znalostí, vyjádřenou nějakým symbolickým způsobem. Uznání vědeckosti a kvality teorie se provádí na základě kritérií, jež závisí na oblasti výzkumu. Ve společenskovědním výzkumu se při posuzování teorie nejčastěji ptáme na kritéria uvedená na následujícím </a:t>
            </a:r>
            <a:r>
              <a:rPr lang="cs-CZ" sz="1200" dirty="0" err="1" smtClean="0">
                <a:latin typeface="Calibri"/>
                <a:ea typeface="Calibri"/>
                <a:cs typeface="Times New Roman"/>
              </a:rPr>
              <a:t>slidu</a:t>
            </a:r>
            <a:r>
              <a:rPr lang="cs-CZ" sz="1200" dirty="0" smtClean="0">
                <a:latin typeface="Calibri"/>
                <a:ea typeface="Calibri"/>
                <a:cs typeface="Times New Roman"/>
              </a:rPr>
              <a:t>.</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Návrh plánu výzkumu je významnou částí výzkumné akce. Zásadou má být, že výzkumná strategie a použité metody musí být vhodné pro zodpovězení výzkumné otázky. Při navrhování plánu výzkumu si všímáme několika věcí. Jednotliví autoři navrhli různé přístupy, jak postupovat.</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Většina odborníků však považuje </a:t>
            </a:r>
            <a:r>
              <a:rPr kumimoji="1" lang="cs-CZ" sz="1200" b="1" kern="1200" dirty="0" smtClean="0">
                <a:solidFill>
                  <a:schemeClr val="tx1"/>
                </a:solidFill>
                <a:latin typeface="Arial" charset="0"/>
                <a:ea typeface="+mn-ea"/>
                <a:cs typeface="+mn-cs"/>
              </a:rPr>
              <a:t>za základní prvky plánu výzkumu: účel výzkumu, teoretický a konceptuální rámec, výzkumnou otázku, metody, validitu a výběr.</a:t>
            </a:r>
            <a:r>
              <a:rPr kumimoji="1" lang="cs-CZ" sz="1200" kern="1200" dirty="0" smtClean="0">
                <a:solidFill>
                  <a:schemeClr val="tx1"/>
                </a:solidFill>
                <a:latin typeface="Arial" charset="0"/>
                <a:ea typeface="+mn-ea"/>
                <a:cs typeface="+mn-cs"/>
              </a:rPr>
              <a:t> Tyto prvky podle nich nejpodstatněji vymezují plán výzkumu.</a:t>
            </a:r>
          </a:p>
          <a:p>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Účel</a:t>
            </a:r>
            <a:r>
              <a:rPr kumimoji="1" lang="cs-CZ" sz="1200" kern="1200" dirty="0" smtClean="0">
                <a:solidFill>
                  <a:schemeClr val="tx1"/>
                </a:solidFill>
                <a:latin typeface="Arial" charset="0"/>
                <a:ea typeface="+mn-ea"/>
                <a:cs typeface="+mn-cs"/>
              </a:rPr>
              <a:t>. Rozhodujeme se, čeho chceme dosáhnout a p proč je toho zapotřebí. Plámě se, zda chceme něco popsat nebo vysvětlit, či něčemu porozumět. Můžeme chtít provést vyhodnocení nějakého programu či intervence. Také nám může jít o změnu.</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Konceptuální rámec. </a:t>
            </a:r>
            <a:r>
              <a:rPr kumimoji="1" lang="cs-CZ" sz="1200" kern="1200" dirty="0" smtClean="0">
                <a:solidFill>
                  <a:schemeClr val="tx1"/>
                </a:solidFill>
                <a:latin typeface="Arial" charset="0"/>
                <a:ea typeface="+mn-ea"/>
                <a:cs typeface="+mn-cs"/>
              </a:rPr>
              <a:t>Uvažujeme, jaký zvolíme Konceptuální rámec pro naši práci, o jaké typy poznatků se budeme opírat. Konceptuální rámec je teorie předmětu, který chceme zkoumat. Při jeho určování zohledňujeme vlastní zkušenosti, výsledky dosavadního výzkumu a často také již existující teorie.</a:t>
            </a:r>
          </a:p>
          <a:p>
            <a:pPr lvl="0"/>
            <a:endParaRPr kumimoji="1" lang="cs-CZ" sz="1200" b="1" kern="1200" dirty="0" smtClean="0">
              <a:solidFill>
                <a:schemeClr val="tx1"/>
              </a:solidFill>
              <a:latin typeface="Arial" charset="0"/>
              <a:ea typeface="+mn-ea"/>
              <a:cs typeface="+mn-cs"/>
            </a:endParaRPr>
          </a:p>
          <a:p>
            <a:pPr lvl="0">
              <a:buFontTx/>
              <a:buChar char="-"/>
            </a:pPr>
            <a:r>
              <a:rPr kumimoji="1" lang="cs-CZ" sz="1200" b="1" kern="1200" dirty="0" smtClean="0">
                <a:solidFill>
                  <a:schemeClr val="tx1"/>
                </a:solidFill>
                <a:latin typeface="Arial" charset="0"/>
                <a:ea typeface="+mn-ea"/>
                <a:cs typeface="+mn-cs"/>
              </a:rPr>
              <a:t>Výzkumná otázka</a:t>
            </a:r>
            <a:r>
              <a:rPr kumimoji="1" lang="cs-CZ" sz="1200" kern="1200" dirty="0" smtClean="0">
                <a:solidFill>
                  <a:schemeClr val="tx1"/>
                </a:solidFill>
                <a:latin typeface="Arial" charset="0"/>
                <a:ea typeface="+mn-ea"/>
                <a:cs typeface="+mn-cs"/>
              </a:rPr>
              <a:t>. Klademe si ústřední otázku a další specifické otázky. Co je zapotřebí zodpovědět, abychom dosáhli cíle? Přitom uvažujeme o omezení našich zdrojů. Čím jsou zdroje menší, tím skromněji by měly znít naše otázky.</a:t>
            </a:r>
          </a:p>
          <a:p>
            <a:pPr lvl="0">
              <a:buFontTx/>
              <a:buChar char="-"/>
            </a:pPr>
            <a:endParaRPr kumimoji="1" lang="cs-CZ" sz="1200" kern="1200" dirty="0" smtClean="0">
              <a:solidFill>
                <a:schemeClr val="tx1"/>
              </a:solidFill>
              <a:latin typeface="Arial" charset="0"/>
              <a:ea typeface="+mn-ea"/>
              <a:cs typeface="+mn-cs"/>
            </a:endParaRPr>
          </a:p>
          <a:p>
            <a:pPr lvl="0"/>
            <a:r>
              <a:rPr kumimoji="1" lang="cs-CZ" sz="1200" kern="1200" dirty="0" smtClean="0">
                <a:solidFill>
                  <a:schemeClr val="tx1"/>
                </a:solidFill>
                <a:latin typeface="Arial" charset="0"/>
                <a:ea typeface="+mn-ea"/>
                <a:cs typeface="+mn-cs"/>
              </a:rPr>
              <a:t>-</a:t>
            </a:r>
            <a:r>
              <a:rPr kumimoji="1" lang="cs-CZ" sz="1200" b="1" kern="1200" dirty="0" smtClean="0">
                <a:solidFill>
                  <a:schemeClr val="tx1"/>
                </a:solidFill>
                <a:latin typeface="Arial" charset="0"/>
                <a:ea typeface="+mn-ea"/>
                <a:cs typeface="+mn-cs"/>
              </a:rPr>
              <a:t> Metody</a:t>
            </a:r>
            <a:r>
              <a:rPr kumimoji="1" lang="cs-CZ" sz="1200" kern="1200" dirty="0" smtClean="0">
                <a:solidFill>
                  <a:schemeClr val="tx1"/>
                </a:solidFill>
                <a:latin typeface="Arial" charset="0"/>
                <a:ea typeface="+mn-ea"/>
                <a:cs typeface="+mn-cs"/>
              </a:rPr>
              <a:t>. Podle otázky volíme příslušné techniky výzkumu. Určujeme, jakým způsobem budeme shromažďovat data a následně je zpracovávat. Do této kategorie také zařazujeme roli výzkumníka ve výzkumu. Především uvažujeme sběr dat, tedy to, jakým způsobem budeme data získávat (můžeme použít metodu pozorování, rozhovorů a shromažďování dokumentů) a analýzu dat, tedy co všechno budeme dělat se získanými daty, abychom jim porozuměli.</a:t>
            </a:r>
          </a:p>
          <a:p>
            <a:pPr lvl="0"/>
            <a:endParaRPr kumimoji="1" lang="cs-CZ" sz="1200" kern="1200" dirty="0" smtClean="0">
              <a:solidFill>
                <a:schemeClr val="tx1"/>
              </a:solidFill>
              <a:latin typeface="Arial" charset="0"/>
              <a:ea typeface="+mn-ea"/>
              <a:cs typeface="+mn-cs"/>
            </a:endParaRPr>
          </a:p>
          <a:p>
            <a:pPr lvl="0"/>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Strategie výběru</a:t>
            </a:r>
            <a:r>
              <a:rPr kumimoji="1" lang="cs-CZ" sz="1200" kern="1200" dirty="0" smtClean="0">
                <a:solidFill>
                  <a:schemeClr val="tx1"/>
                </a:solidFill>
                <a:latin typeface="Arial" charset="0"/>
                <a:ea typeface="+mn-ea"/>
                <a:cs typeface="+mn-cs"/>
              </a:rPr>
              <a:t>. Rozlišujeme dva hlavní přístupy. V kvantitativním výzkumu používáme přednostně náhodný výběr, který má zajistit </a:t>
            </a:r>
            <a:r>
              <a:rPr kumimoji="1" lang="cs-CZ" sz="1200" kern="1200" dirty="0" err="1" smtClean="0">
                <a:solidFill>
                  <a:schemeClr val="tx1"/>
                </a:solidFill>
                <a:latin typeface="Arial" charset="0"/>
                <a:ea typeface="+mn-ea"/>
                <a:cs typeface="+mn-cs"/>
              </a:rPr>
              <a:t>zobecnitelnost</a:t>
            </a:r>
            <a:r>
              <a:rPr kumimoji="1" lang="cs-CZ" sz="1200" kern="1200" dirty="0" smtClean="0">
                <a:solidFill>
                  <a:schemeClr val="tx1"/>
                </a:solidFill>
                <a:latin typeface="Arial" charset="0"/>
                <a:ea typeface="+mn-ea"/>
                <a:cs typeface="+mn-cs"/>
              </a:rPr>
              <a:t> našich výsledků na populaci a umožnit použití statistických metod. V kvalitativním výzkumu používáme speciální přístupy.</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Validita. </a:t>
            </a:r>
            <a:r>
              <a:rPr kumimoji="1" lang="cs-CZ" sz="1200" kern="1200" dirty="0" smtClean="0">
                <a:solidFill>
                  <a:schemeClr val="tx1"/>
                </a:solidFill>
                <a:latin typeface="Arial" charset="0"/>
                <a:ea typeface="+mn-ea"/>
                <a:cs typeface="+mn-cs"/>
              </a:rPr>
              <a:t>Řešíme úkoly se zajištěním aspektů ovlivňujících kvalitu naší studie. Musíme vyloučit alternativní vysvětlení našich výsledků nebo možnosti narušení validity studie. Rozlišujeme různé typy validity. S kvalitou projektu souvisí úzce požadavek tzv</a:t>
            </a:r>
            <a:r>
              <a:rPr kumimoji="1" lang="cs-CZ" sz="1200" b="1" kern="1200" dirty="0" smtClean="0">
                <a:solidFill>
                  <a:schemeClr val="tx1"/>
                </a:solidFill>
                <a:latin typeface="Arial" charset="0"/>
                <a:ea typeface="+mn-ea"/>
                <a:cs typeface="+mn-cs"/>
              </a:rPr>
              <a:t>. triangulace, což znamená, že pro ověření poznatků používáme více přípustných metod sběru dat nebo více pozorovatelů. </a:t>
            </a:r>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Na obrázku jsou znázorněny vztahy mezi jednotlivými aktivitami, které provádíme, když upřesňujeme plán výzkumu. Tučné šipky ukazují vazby v posloupnosti, která je typická pro kvantitativně založené výzkumné plány. V kvalitativní studii probíhají obvykle jednotlivé aktivity, jako jsou formulace výzkumných otázek, sběr dat a jejich analýza, navrhování a modifikace teorie, paralelně a vzájemně se ovlivňují. Výzkumník musí reagovat na průběžné výsledky a okolnosti a podle toho plán výzkumu přizpůsobovat. Jedná se o nelineární a interaktivní proces, který se odlišuje od běžných představ o kvantitativním výzkumu. Tuto okolnost naznačují čárkované šipky, jež zobrazují zpětné vazby a další vztahy základních aktivit ve výzkumném procesu.</a:t>
            </a:r>
          </a:p>
          <a:p>
            <a:r>
              <a:rPr kumimoji="1" lang="cs-CZ" sz="1200" kern="1200" dirty="0" smtClean="0">
                <a:solidFill>
                  <a:schemeClr val="tx1"/>
                </a:solidFill>
                <a:latin typeface="Arial" charset="0"/>
                <a:ea typeface="+mn-ea"/>
                <a:cs typeface="+mn-cs"/>
              </a:rPr>
              <a:t>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Výběr metody pro sběr dat se </a:t>
            </a:r>
            <a:r>
              <a:rPr kumimoji="1" lang="cs-CZ" sz="1200" b="1" kern="1200" dirty="0" smtClean="0">
                <a:solidFill>
                  <a:schemeClr val="tx1"/>
                </a:solidFill>
                <a:latin typeface="Arial" charset="0"/>
                <a:ea typeface="+mn-ea"/>
                <a:cs typeface="+mn-cs"/>
              </a:rPr>
              <a:t>zakládá na požadovaném typu informace i na tom, od koho jí budeme získávat a za jakých okolností se tak bude dít</a:t>
            </a:r>
            <a:r>
              <a:rPr kumimoji="1" lang="cs-CZ" sz="1200" kern="1200" dirty="0" smtClean="0">
                <a:solidFill>
                  <a:schemeClr val="tx1"/>
                </a:solidFill>
                <a:latin typeface="Arial" charset="0"/>
                <a:ea typeface="+mn-ea"/>
                <a:cs typeface="+mn-cs"/>
              </a:rPr>
              <a:t>. Jestliže postupujeme podle fixního výzkumného plánu, lze rozhodnutí pro určitou metodu sběru dat později těžko změnit. Pro pružné plány výzkumu to neplatí tak silně.</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Volba metody se má řídit výzkumným problémem</a:t>
            </a:r>
            <a:r>
              <a:rPr kumimoji="1" lang="cs-CZ" sz="1200" kern="1200" dirty="0" smtClean="0">
                <a:solidFill>
                  <a:schemeClr val="tx1"/>
                </a:solidFill>
                <a:latin typeface="Arial" charset="0"/>
                <a:ea typeface="+mn-ea"/>
                <a:cs typeface="+mn-cs"/>
              </a:rPr>
              <a:t>. Někdy se však „hledá" pro metodu problém (třeba proto, že metodu dobře známe). Takový přístup ovšem není efektivní. Proto je důležité získat přehled o nejrůznějších výzkumných technikách, včetně technik sběru dat (kvalitativních i kvantitativních). </a:t>
            </a:r>
            <a:r>
              <a:rPr kumimoji="1" lang="cs-CZ" sz="1200" b="1" kern="1200" dirty="0" smtClean="0">
                <a:solidFill>
                  <a:schemeClr val="tx1"/>
                </a:solidFill>
                <a:latin typeface="Arial" charset="0"/>
                <a:ea typeface="+mn-ea"/>
                <a:cs typeface="+mn-cs"/>
              </a:rPr>
              <a:t>Volbu samozřejmě ovlivňují možnosti výzkumníka.</a:t>
            </a:r>
            <a:r>
              <a:rPr kumimoji="1" lang="cs-CZ" sz="1200" kern="1200" dirty="0" smtClean="0">
                <a:solidFill>
                  <a:schemeClr val="tx1"/>
                </a:solidFill>
                <a:latin typeface="Arial" charset="0"/>
                <a:ea typeface="+mn-ea"/>
                <a:cs typeface="+mn-cs"/>
              </a:rPr>
              <a:t> Pokud máme měsíc na vyřešení problému, nemůžeme plánovat zúčastněné pozorování, které vyžaduje více času. Shrňme </a:t>
            </a:r>
            <a:r>
              <a:rPr kumimoji="1" lang="cs-CZ" sz="1200" b="1" kern="1200" dirty="0" smtClean="0">
                <a:solidFill>
                  <a:schemeClr val="tx1"/>
                </a:solidFill>
                <a:latin typeface="Arial" charset="0"/>
                <a:ea typeface="+mn-ea"/>
                <a:cs typeface="+mn-cs"/>
              </a:rPr>
              <a:t>pravidla pro výběr metody,</a:t>
            </a:r>
            <a:r>
              <a:rPr kumimoji="1" lang="cs-CZ" sz="1200" kern="1200" dirty="0" smtClean="0">
                <a:solidFill>
                  <a:schemeClr val="tx1"/>
                </a:solidFill>
                <a:latin typeface="Arial" charset="0"/>
                <a:ea typeface="+mn-ea"/>
                <a:cs typeface="+mn-cs"/>
              </a:rPr>
              <a:t> která však nesmíme uplatňovat příliš rigidně:</a:t>
            </a:r>
          </a:p>
          <a:p>
            <a:endParaRPr kumimoji="1" lang="cs-CZ" sz="1200" kern="1200" dirty="0" smtClean="0">
              <a:solidFill>
                <a:schemeClr val="tx1"/>
              </a:solidFill>
              <a:latin typeface="Arial" charset="0"/>
              <a:ea typeface="+mn-ea"/>
              <a:cs typeface="+mn-cs"/>
            </a:endParaRPr>
          </a:p>
          <a:p>
            <a:pPr lvl="0"/>
            <a:r>
              <a:rPr kumimoji="1" lang="cs-CZ" sz="1200" kern="1200" dirty="0" smtClean="0">
                <a:solidFill>
                  <a:schemeClr val="tx1"/>
                </a:solidFill>
                <a:latin typeface="Arial" charset="0"/>
                <a:ea typeface="+mn-ea"/>
                <a:cs typeface="+mn-cs"/>
              </a:rPr>
              <a:t>- Při zkoumání toho, co lidé dělají na veřejných místech, použijeme pozorování. </a:t>
            </a:r>
          </a:p>
          <a:p>
            <a:pPr lvl="0"/>
            <a:r>
              <a:rPr kumimoji="1" lang="cs-CZ" sz="1200" kern="1200" dirty="0" smtClean="0">
                <a:solidFill>
                  <a:schemeClr val="tx1"/>
                </a:solidFill>
                <a:latin typeface="Arial" charset="0"/>
                <a:ea typeface="+mn-ea"/>
                <a:cs typeface="+mn-cs"/>
              </a:rPr>
              <a:t>- Když zjišťujeme, co lidé dělají v soukromí, použijeme interview, dotazník nebo techniku deníku. </a:t>
            </a:r>
          </a:p>
          <a:p>
            <a:pPr lvl="0"/>
            <a:r>
              <a:rPr kumimoji="1" lang="cs-CZ" sz="1200" kern="1200" dirty="0" smtClean="0">
                <a:solidFill>
                  <a:schemeClr val="tx1"/>
                </a:solidFill>
                <a:latin typeface="Arial" charset="0"/>
                <a:ea typeface="+mn-ea"/>
                <a:cs typeface="+mn-cs"/>
              </a:rPr>
              <a:t>- Pokud nás zajímá, co si lidé myslí, jak cítí, čemu věří atd., použijeme interview, dotazník nebo postojové škály. </a:t>
            </a:r>
          </a:p>
          <a:p>
            <a:pPr lvl="0"/>
            <a:r>
              <a:rPr kumimoji="1" lang="cs-CZ" sz="1200" kern="1200" dirty="0" smtClean="0">
                <a:solidFill>
                  <a:schemeClr val="tx1"/>
                </a:solidFill>
                <a:latin typeface="Arial" charset="0"/>
                <a:ea typeface="+mn-ea"/>
                <a:cs typeface="+mn-cs"/>
              </a:rPr>
              <a:t>- Abychom určili schopnosti lidí (např. změřili jejich inteligenci) nebo zjistili osobnostní rysy, použijeme standardizované testy.</a:t>
            </a:r>
          </a:p>
          <a:p>
            <a:pPr lvl="0"/>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My si podrobněji popíšeme způsoby shromažďování kvalitativních dat pomocí dotazování a pozorování. Tyto postupy se používají ve všech plánech kvalitativního výzkumu. </a:t>
            </a:r>
          </a:p>
          <a:p>
            <a:pPr algn="just">
              <a:lnSpc>
                <a:spcPct val="115000"/>
              </a:lnSpc>
              <a:spcAft>
                <a:spcPts val="0"/>
              </a:spcAft>
            </a:pP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Všichni každodenně něco pozorujeme a vždy se pochopitelně musí jednat o to, co se vůbec pozorovat dá. Někdy při tom můžeme používat i různé pomůcky a přístroje, </a:t>
            </a:r>
            <a:r>
              <a:rPr kumimoji="1" lang="cs-CZ" sz="1200" kern="1200" dirty="0" err="1" smtClean="0">
                <a:solidFill>
                  <a:schemeClr val="tx1"/>
                </a:solidFill>
                <a:latin typeface="Arial" charset="0"/>
                <a:ea typeface="+mn-ea"/>
                <a:cs typeface="+mn-cs"/>
              </a:rPr>
              <a:t>popř</a:t>
            </a:r>
            <a:r>
              <a:rPr kumimoji="1" lang="cs-CZ" sz="1200" kern="1200" dirty="0" smtClean="0">
                <a:solidFill>
                  <a:schemeClr val="tx1"/>
                </a:solidFill>
                <a:latin typeface="Arial" charset="0"/>
                <a:ea typeface="+mn-ea"/>
                <a:cs typeface="+mn-cs"/>
              </a:rPr>
              <a:t>, také výsledky svého pozorování zaznamenávat. Přesto je možné označit i takováto pozorování za běžná (též laická, naivní). Vědecké pozorování, velmi rozšířený způsob získávání empirických údajů v řadě vědních oborů, nejen na poli sociálních výzkumů. Od toho běžného se ovšem liší navíc tím, že jde o součást, jistou etapu konkrétního výzkumného plánu či úkolu. </a:t>
            </a:r>
            <a:r>
              <a:rPr kumimoji="1" lang="cs-CZ" sz="1200" b="1" kern="1200" dirty="0" smtClean="0">
                <a:solidFill>
                  <a:schemeClr val="tx1"/>
                </a:solidFill>
                <a:latin typeface="Arial" charset="0"/>
                <a:ea typeface="+mn-ea"/>
                <a:cs typeface="+mn-cs"/>
              </a:rPr>
              <a:t>Vědecké pozorování je definováno jako technika sběru informací založená na zaměřeném, systematickém a organizovaném sledování smyslově vnímatelných projevů aktuálního stavu prvků, aspektů, fenoménů atd., které jsou objektem zkoumání.</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Vědecké nebo též výzkumné pozorování lze klasifikovat podle následujících dimenzí:</a:t>
            </a:r>
          </a:p>
          <a:p>
            <a:r>
              <a:rPr kumimoji="1" lang="cs-CZ" sz="1200" kern="1200" dirty="0" smtClean="0">
                <a:solidFill>
                  <a:schemeClr val="tx1"/>
                </a:solidFill>
                <a:latin typeface="Arial" charset="0"/>
                <a:ea typeface="+mn-ea"/>
                <a:cs typeface="+mn-cs"/>
              </a:rPr>
              <a:t>Skryté - otevřené pozorování: informuje pozorovatel o své činnosti účastníky děje?</a:t>
            </a:r>
          </a:p>
          <a:p>
            <a:r>
              <a:rPr kumimoji="1" lang="cs-CZ" sz="1200" kern="1200" dirty="0" smtClean="0">
                <a:solidFill>
                  <a:schemeClr val="tx1"/>
                </a:solidFill>
                <a:latin typeface="Arial" charset="0"/>
                <a:ea typeface="+mn-ea"/>
                <a:cs typeface="+mn-cs"/>
              </a:rPr>
              <a:t>Zúčastněné (</a:t>
            </a:r>
            <a:r>
              <a:rPr kumimoji="1" lang="cs-CZ" sz="1200" kern="1200" dirty="0" err="1" smtClean="0">
                <a:solidFill>
                  <a:schemeClr val="tx1"/>
                </a:solidFill>
                <a:latin typeface="Arial" charset="0"/>
                <a:ea typeface="+mn-ea"/>
                <a:cs typeface="+mn-cs"/>
              </a:rPr>
              <a:t>participantní</a:t>
            </a:r>
            <a:r>
              <a:rPr kumimoji="1" lang="cs-CZ" sz="1200" kern="1200" dirty="0" smtClean="0">
                <a:solidFill>
                  <a:schemeClr val="tx1"/>
                </a:solidFill>
                <a:latin typeface="Arial" charset="0"/>
                <a:ea typeface="+mn-ea"/>
                <a:cs typeface="+mn-cs"/>
              </a:rPr>
              <a:t>) - nezúčastněné (</a:t>
            </a:r>
            <a:r>
              <a:rPr kumimoji="1" lang="cs-CZ" sz="1200" kern="1200" dirty="0" err="1" smtClean="0">
                <a:solidFill>
                  <a:schemeClr val="tx1"/>
                </a:solidFill>
                <a:latin typeface="Arial" charset="0"/>
                <a:ea typeface="+mn-ea"/>
                <a:cs typeface="+mn-cs"/>
              </a:rPr>
              <a:t>neparticipantní</a:t>
            </a:r>
            <a:r>
              <a:rPr kumimoji="1" lang="cs-CZ" sz="1200" kern="1200" dirty="0" smtClean="0">
                <a:solidFill>
                  <a:schemeClr val="tx1"/>
                </a:solidFill>
                <a:latin typeface="Arial" charset="0"/>
                <a:ea typeface="+mn-ea"/>
                <a:cs typeface="+mn-cs"/>
              </a:rPr>
              <a:t>) pozorování: do jaké míry pozorovatel participuje na dění?</a:t>
            </a:r>
          </a:p>
          <a:p>
            <a:r>
              <a:rPr kumimoji="1" lang="cs-CZ" sz="1200" kern="1200" dirty="0" smtClean="0">
                <a:solidFill>
                  <a:schemeClr val="tx1"/>
                </a:solidFill>
                <a:latin typeface="Arial" charset="0"/>
                <a:ea typeface="+mn-ea"/>
                <a:cs typeface="+mn-cs"/>
              </a:rPr>
              <a:t>Strukturované - nestrukturované pozorování: provádí se pozorování na základě předem daného předpisu?</a:t>
            </a:r>
          </a:p>
          <a:p>
            <a:r>
              <a:rPr kumimoji="1" lang="cs-CZ" sz="1200" kern="1200" dirty="0" smtClean="0">
                <a:solidFill>
                  <a:schemeClr val="tx1"/>
                </a:solidFill>
                <a:latin typeface="Arial" charset="0"/>
                <a:ea typeface="+mn-ea"/>
                <a:cs typeface="+mn-cs"/>
              </a:rPr>
              <a:t>Pozorování v umělé situaci - v přirozené situaci</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Ačkoli jedna role může být hlavní, v různých fázích výzkumu nebo jeho situacích přijímá výzkumník různé role podle potřeby.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Úplný účastník</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se stává rovnoprávným členem skupiny a tráví se skupinou většinu času. Členy skupiny neinformuje o své pravé totožnosti.</a:t>
            </a:r>
            <a:r>
              <a:rPr kumimoji="1" lang="cs-CZ" sz="1200" kern="1200" dirty="0" smtClean="0">
                <a:solidFill>
                  <a:schemeClr val="tx1"/>
                </a:solidFill>
                <a:latin typeface="Arial" charset="0"/>
                <a:ea typeface="+mn-ea"/>
                <a:cs typeface="+mn-cs"/>
              </a:rPr>
              <a:t> Například pracuje ve škole, kterou zkoumá, jako učitel.</a:t>
            </a:r>
          </a:p>
          <a:p>
            <a:endParaRPr kumimoji="1" lang="cs-CZ" sz="1200" b="1"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Účastník jako pozorovatel</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přijímá roli rovnoprávného člena skupiny, ale účastnící si jsou vědomi jeho totožnosti. </a:t>
            </a:r>
            <a:r>
              <a:rPr kumimoji="1" lang="cs-CZ" sz="1200" kern="1200" dirty="0" smtClean="0">
                <a:solidFill>
                  <a:schemeClr val="tx1"/>
                </a:solidFill>
                <a:latin typeface="Arial" charset="0"/>
                <a:ea typeface="+mn-ea"/>
                <a:cs typeface="+mn-cs"/>
              </a:rPr>
              <a:t>V předchozím příkladu by to znamenalo, že učitel informuje ostatní, že provádí výzkum na dané téma.</a:t>
            </a:r>
          </a:p>
          <a:p>
            <a:r>
              <a:rPr kumimoji="1" lang="cs-CZ" sz="1200" b="1" kern="1200" dirty="0" smtClean="0">
                <a:solidFill>
                  <a:schemeClr val="tx1"/>
                </a:solidFill>
                <a:latin typeface="Arial" charset="0"/>
                <a:ea typeface="+mn-ea"/>
                <a:cs typeface="+mn-cs"/>
              </a:rPr>
              <a:t>Pozorovatel jako účastník</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funguje spíše jako tazatel. Provádí pozorování, ale málo se zúčastňuje dění ve skupině. Jako v předchozím případě si jsou ostatní vědomi jeho totožnosti. </a:t>
            </a:r>
            <a:r>
              <a:rPr kumimoji="1" lang="cs-CZ" sz="1200" kern="1200" dirty="0" smtClean="0">
                <a:solidFill>
                  <a:schemeClr val="tx1"/>
                </a:solidFill>
                <a:latin typeface="Arial" charset="0"/>
                <a:ea typeface="+mn-ea"/>
                <a:cs typeface="+mn-cs"/>
              </a:rPr>
              <a:t>Například výzkumník si domluví přístup na nějakou schůzi školy nebo do určité třídy a krátkou dobu provádí pozorování nebo uskuteční několik rozhovorů. Ve srovnání s předchozími rolemi má výzkumník menší šanci hlouběji proniknout ke zkušenostem jedinců ve skupině.</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Úplný pozorovatel</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přijímá roli vnějšího pozorovatele. Lidé obvykle při tomto způsobu nevědí, že jsou pozorování. Výhoda tohoto způsobu spočívá v tom, že neovlivňuje chování členů skupiny.</a:t>
            </a:r>
            <a:r>
              <a:rPr kumimoji="1" lang="cs-CZ" sz="1200" kern="1200" dirty="0" smtClean="0">
                <a:solidFill>
                  <a:schemeClr val="tx1"/>
                </a:solidFill>
                <a:latin typeface="Arial" charset="0"/>
                <a:ea typeface="+mn-ea"/>
                <a:cs typeface="+mn-cs"/>
              </a:rPr>
              <a:t> Na druhé straně roli úplného pozorovatele lze převzít pouze na veřejných místech, ne v uzavřených komunitách.</a:t>
            </a:r>
          </a:p>
          <a:p>
            <a:r>
              <a:rPr kumimoji="1" lang="cs-CZ" sz="1200" kern="1200" dirty="0" smtClean="0">
                <a:solidFill>
                  <a:schemeClr val="tx1"/>
                </a:solidFill>
                <a:latin typeface="Arial" charset="0"/>
                <a:ea typeface="+mn-ea"/>
                <a:cs typeface="+mn-cs"/>
              </a:rPr>
              <a:t>V kvalitativním výzkumu se nejčastěji využívá role pozorovatel jako účastník a účastník jako pozorovatel. Dále popíšeme zúčastněné pozorování (odpovídá prvním třem rolím na kontinuu) a nezúčastněné a strukturovaného pozorování.</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Zúčastněné (</a:t>
            </a:r>
            <a:r>
              <a:rPr kumimoji="1" lang="cs-CZ" sz="1200" kern="1200" dirty="0" err="1" smtClean="0">
                <a:solidFill>
                  <a:schemeClr val="tx1"/>
                </a:solidFill>
                <a:latin typeface="Arial" charset="0"/>
                <a:ea typeface="+mn-ea"/>
                <a:cs typeface="+mn-cs"/>
              </a:rPr>
              <a:t>participantní</a:t>
            </a:r>
            <a:r>
              <a:rPr kumimoji="1" lang="cs-CZ" sz="1200" kern="1200" dirty="0" smtClean="0">
                <a:solidFill>
                  <a:schemeClr val="tx1"/>
                </a:solidFill>
                <a:latin typeface="Arial" charset="0"/>
                <a:ea typeface="+mn-ea"/>
                <a:cs typeface="+mn-cs"/>
              </a:rPr>
              <a:t>) pozorování patří mezi nejdůležitější metody kvalitativního výzkumu (</a:t>
            </a:r>
            <a:r>
              <a:rPr kumimoji="1" lang="cs-CZ" sz="1200" kern="1200" dirty="0" err="1" smtClean="0">
                <a:solidFill>
                  <a:schemeClr val="tx1"/>
                </a:solidFill>
                <a:latin typeface="Arial" charset="0"/>
                <a:ea typeface="+mn-ea"/>
                <a:cs typeface="+mn-cs"/>
              </a:rPr>
              <a:t>Jorgensen</a:t>
            </a:r>
            <a:r>
              <a:rPr kumimoji="1" lang="cs-CZ" sz="1200" kern="1200" dirty="0" smtClean="0">
                <a:solidFill>
                  <a:schemeClr val="tx1"/>
                </a:solidFill>
                <a:latin typeface="Arial" charset="0"/>
                <a:ea typeface="+mn-ea"/>
                <a:cs typeface="+mn-cs"/>
              </a:rPr>
              <a:t> 1989). Zúčastněným pozorováním je </a:t>
            </a:r>
            <a:r>
              <a:rPr kumimoji="1" lang="cs-CZ" sz="1200" b="1" kern="1200" dirty="0" smtClean="0">
                <a:solidFill>
                  <a:schemeClr val="tx1"/>
                </a:solidFill>
                <a:latin typeface="Arial" charset="0"/>
                <a:ea typeface="+mn-ea"/>
                <a:cs typeface="+mn-cs"/>
              </a:rPr>
              <a:t>možné popsat, co se děje, kdo nebo co se účastní dění, kdy a kde se věci dějí, jak se objevují a proč. Tato strategie se používá v etnografickém výzkumu nebo v případových studiích, které se soustřeďují na hloubkový popis a analýzu nějakého jevu. Zúčastněné pozorování je zvláště vhodné, jestliže:</a:t>
            </a:r>
          </a:p>
          <a:p>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jev, který se bude zkoumat, je málo prozkoumaný;</a:t>
            </a:r>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existují velké rozdíly mezi pohledy členů a nečlenů sledované skupiny; </a:t>
            </a:r>
            <a:endParaRPr kumimoji="1" lang="cs-CZ" sz="1200" kern="1200" dirty="0" smtClean="0">
              <a:solidFill>
                <a:schemeClr val="tx1"/>
              </a:solidFill>
              <a:latin typeface="Arial" charset="0"/>
              <a:ea typeface="+mn-ea"/>
              <a:cs typeface="+mn-cs"/>
            </a:endParaRPr>
          </a:p>
          <a:p>
            <a:pPr lvl="0">
              <a:buFontTx/>
              <a:buChar char="-"/>
            </a:pPr>
            <a:r>
              <a:rPr kumimoji="1" lang="cs-CZ" sz="1200" b="1" kern="1200" dirty="0" smtClean="0">
                <a:solidFill>
                  <a:schemeClr val="tx1"/>
                </a:solidFill>
                <a:latin typeface="Arial" charset="0"/>
                <a:ea typeface="+mn-ea"/>
                <a:cs typeface="+mn-cs"/>
              </a:rPr>
              <a:t>jev není přístupný pohledu osob mimo skupinu.</a:t>
            </a:r>
          </a:p>
          <a:p>
            <a:pPr lvl="0">
              <a:buFontTx/>
              <a:buNone/>
            </a:pP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Pozorovatel </a:t>
            </a:r>
            <a:r>
              <a:rPr kumimoji="1" lang="cs-CZ" sz="1200" kern="1200" dirty="0" smtClean="0">
                <a:solidFill>
                  <a:schemeClr val="tx1"/>
                </a:solidFill>
                <a:latin typeface="Arial" charset="0"/>
                <a:ea typeface="+mn-ea"/>
                <a:cs typeface="+mn-cs"/>
              </a:rPr>
              <a:t>nefunguje jako pasivní registrátor dat, který stojí mimo předmětovou oblast, nýbrž</a:t>
            </a:r>
            <a:r>
              <a:rPr kumimoji="1" lang="cs-CZ" sz="1200" b="1" kern="1200" dirty="0" smtClean="0">
                <a:solidFill>
                  <a:schemeClr val="tx1"/>
                </a:solidFill>
                <a:latin typeface="Arial" charset="0"/>
                <a:ea typeface="+mn-ea"/>
                <a:cs typeface="+mn-cs"/>
              </a:rPr>
              <a:t> se sám účastní dění v sociální situaci, v níž se předmět výzkumu projevuje. Je v osobním vztahu s pozorovanými, sbírá data, zatímco se účastní přirozeně se vyvíjejících životních situací. </a:t>
            </a:r>
            <a:r>
              <a:rPr kumimoji="1" lang="cs-CZ" sz="1200" kern="1200" dirty="0" smtClean="0">
                <a:solidFill>
                  <a:schemeClr val="tx1"/>
                </a:solidFill>
                <a:latin typeface="Arial" charset="0"/>
                <a:ea typeface="+mn-ea"/>
                <a:cs typeface="+mn-cs"/>
              </a:rPr>
              <a:t>To vede k těsnějšímu přiblížení k předmětu a k možnosti odhalit vnitřní perspektivy účastníků. Mnoho otázek se ozřejmí pouze tímto přístupem. Výzkumník přistupuje k pozorování s vědomím toho, že sociální svět je spoluvytvářen subjektivními významy a zkušeností konstruovanou účastníky sociální situace. V průběhu zúčastněného pozorování používáme podle potřeby a možností všechny dostupné prostředky pro získání dat: různé typy rozhovorů, deníky členů skupiny, audio- a videonahrávky atd.</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 procesu zúčastněného pozorování musíme vykonat čtyři základní kroky.</a:t>
            </a:r>
          </a:p>
          <a:p>
            <a:endParaRPr kumimoji="1" lang="cs-CZ" sz="1200" kern="1200" dirty="0" smtClean="0">
              <a:solidFill>
                <a:schemeClr val="tx1"/>
              </a:solidFill>
              <a:latin typeface="Arial" charset="0"/>
              <a:ea typeface="+mn-ea"/>
              <a:cs typeface="+mn-cs"/>
            </a:endParaRPr>
          </a:p>
          <a:p>
            <a:pPr marL="228600" indent="-228600">
              <a:buAutoNum type="arabicPeriod"/>
            </a:pPr>
            <a:r>
              <a:rPr kumimoji="1" lang="cs-CZ" sz="1200" b="1" kern="1200" dirty="0" smtClean="0">
                <a:solidFill>
                  <a:schemeClr val="tx1"/>
                </a:solidFill>
                <a:latin typeface="Arial" charset="0"/>
                <a:ea typeface="+mn-ea"/>
                <a:cs typeface="+mn-cs"/>
              </a:rPr>
              <a:t>Navázání kontaktu: </a:t>
            </a:r>
            <a:r>
              <a:rPr kumimoji="1" lang="cs-CZ" sz="1200" kern="1200" dirty="0" smtClean="0">
                <a:solidFill>
                  <a:schemeClr val="tx1"/>
                </a:solidFill>
                <a:latin typeface="Arial" charset="0"/>
                <a:ea typeface="+mn-ea"/>
                <a:cs typeface="+mn-cs"/>
              </a:rPr>
              <a:t>Při zúčastněném pozorování musíme získat přístup do terénu a vytvořit kontakt s účastníky situace. V mnoha případech je získání přístupu časově náročný úkol. Proto je vhodné se jím zabývat delší dobu před počátkem akce. Seznámení s prostředím a účastníky také vyžaduje specifické dovednosti. Někdy jde také o radikální změnu vlastního životního stylu výzkumníka. Kritickým bodem je otázka, jak se stát členem určité skupiny a zároveň ji neovlivnit. Zde je nutná přesná příprava a opatrný postup. Často je lepší sdělit účastníkům pravdu o poslání výzkumníka s tím, že ho nezajímají jednotlivosti, nýbrž obecné sociální prostředí. Výzkumník se chce něco naučit od členů skupiny jako expertů v daném prostředí. Teprve po dosažení určité integrace do skupiny může začít pozorování.</a:t>
            </a:r>
          </a:p>
          <a:p>
            <a:pPr marL="228600" indent="-228600">
              <a:buAutoNum type="arabicPeriod"/>
            </a:pP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2. Pozorování: </a:t>
            </a:r>
            <a:r>
              <a:rPr kumimoji="1" lang="cs-CZ" sz="1200" kern="1200" dirty="0" err="1" smtClean="0">
                <a:solidFill>
                  <a:schemeClr val="tx1"/>
                </a:solidFill>
                <a:latin typeface="Arial" charset="0"/>
                <a:ea typeface="+mn-ea"/>
                <a:cs typeface="+mn-cs"/>
              </a:rPr>
              <a:t>Pozorování</a:t>
            </a:r>
            <a:r>
              <a:rPr kumimoji="1" lang="cs-CZ" sz="1200" kern="1200" dirty="0" smtClean="0">
                <a:solidFill>
                  <a:schemeClr val="tx1"/>
                </a:solidFill>
                <a:latin typeface="Arial" charset="0"/>
                <a:ea typeface="+mn-ea"/>
                <a:cs typeface="+mn-cs"/>
              </a:rPr>
              <a:t> má zpočátku zachytit co největší spektrum situací v dané skupině. Úkolem je zvolit situace, v nichž se budou nacházet relevantní aktéři a probíhat zajímavé aktivity. </a:t>
            </a:r>
            <a:r>
              <a:rPr kumimoji="1" lang="cs-CZ" sz="1200" kern="1200" dirty="0" err="1" smtClean="0">
                <a:solidFill>
                  <a:schemeClr val="tx1"/>
                </a:solidFill>
                <a:latin typeface="Arial" charset="0"/>
                <a:ea typeface="+mn-ea"/>
                <a:cs typeface="+mn-cs"/>
              </a:rPr>
              <a:t>Spradley</a:t>
            </a:r>
            <a:r>
              <a:rPr kumimoji="1" lang="cs-CZ" sz="1200" kern="1200" dirty="0" smtClean="0">
                <a:solidFill>
                  <a:schemeClr val="tx1"/>
                </a:solidFill>
                <a:latin typeface="Arial" charset="0"/>
                <a:ea typeface="+mn-ea"/>
                <a:cs typeface="+mn-cs"/>
              </a:rPr>
              <a:t> (1989) uvažuje tři typy pozorování: </a:t>
            </a:r>
            <a:r>
              <a:rPr kumimoji="1" lang="cs-CZ" sz="1200" b="1" kern="1200" dirty="0" smtClean="0">
                <a:solidFill>
                  <a:schemeClr val="tx1"/>
                </a:solidFill>
                <a:latin typeface="Arial" charset="0"/>
                <a:ea typeface="+mn-ea"/>
                <a:cs typeface="+mn-cs"/>
              </a:rPr>
              <a:t>popisné, fokusované a selektivní</a:t>
            </a:r>
            <a:r>
              <a:rPr kumimoji="1" lang="cs-CZ" sz="1200" kern="1200" dirty="0" smtClean="0">
                <a:solidFill>
                  <a:schemeClr val="tx1"/>
                </a:solidFill>
                <a:latin typeface="Arial" charset="0"/>
                <a:ea typeface="+mn-ea"/>
                <a:cs typeface="+mn-cs"/>
              </a:rPr>
              <a:t>. Začíná se popisným pozorováním. Základním cílem je podrobně popsat prostředí, lidi a události. Vytváříme podrobný portrét. Ve zprávě získá tento typ pozorování tvar vyprávění nebo narativní zprávy. Vycházíme z událostí, jež se během pobytu přihodily. Je zde podobnost mezi tímto způsobem popisu a investigativní zprávou novináře. Rozdíl je však v tom, že výzkumník se musí dostat za tuto rovinu. Fokusované pozorování se zaměřuje na zvláště relevantní procesy a problémy. Postupně vytváříme množinu konceptů, teoretický rámec, který je zakotven v datech a dovolí nám porozumět tomu, co se v terénu vlastně děje, a vysvětlit to čtenářům. Určité dimenze dat se stávají postupně více nebo méně důležitými. Selektivní pozorování se uskutečňuje na konci výzkumu. Hledáme další příklady a doklady pro typy chování a procesů nalezené v druhé fázi. Snažíme se nalézt negativní případy a verifikovat naše hypotézy. V této fázi se opíráme o princip analytické indukce.</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3. Záznam dat:</a:t>
            </a:r>
            <a:r>
              <a:rPr kumimoji="1" lang="cs-CZ" sz="1200" kern="1200" dirty="0" smtClean="0">
                <a:solidFill>
                  <a:schemeClr val="tx1"/>
                </a:solidFill>
                <a:latin typeface="Arial" charset="0"/>
                <a:ea typeface="+mn-ea"/>
                <a:cs typeface="+mn-cs"/>
              </a:rPr>
              <a:t> Záznam informací má zahrnout všechny detaily. Každá zkušenost může být důležitá. Doporučuje se pro organizaci záznamů používat počítač. Hlavním prostředkem záznamu při zúčastněných pozorováních jsou terénní poznámky. Kvalita výzkumné akce závisí na pečlivosti a úplnosti terénních poznámek, na jejich smysluplné organizaci. Terénní poznámky obsahují, co výzkumník slyšel, viděl, prožil, o čem uvažoval v průběhu shromažďování a reflektování dat. Terénní poznámky rozdělujeme na dva hlavní druhy: popisné a reflektující poznámky.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4. Závěr pozorování:</a:t>
            </a:r>
            <a:r>
              <a:rPr kumimoji="1" lang="cs-CZ" sz="1200" kern="1200" dirty="0" smtClean="0">
                <a:solidFill>
                  <a:schemeClr val="tx1"/>
                </a:solidFill>
                <a:latin typeface="Arial" charset="0"/>
                <a:ea typeface="+mn-ea"/>
                <a:cs typeface="+mn-cs"/>
              </a:rPr>
              <a:t> Po shromáždění potřebných dat nastane okamžik odpoutání od zkoumané skupiny. Jak se to provede, závisí na mnoha faktorech. Považuje se za vhodné, aby se pozorovatel rozloučil přirozenou, přátelskou formou, která nenaruší vztahy v dané skupině ani vztah mezi pozorovanými a výzkumníkem.</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46</a:t>
            </a:fld>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Nezúčastněný pozorovatel </a:t>
            </a:r>
            <a:r>
              <a:rPr kumimoji="1" lang="cs-CZ" sz="1200" kern="1200" dirty="0" smtClean="0">
                <a:solidFill>
                  <a:schemeClr val="tx1"/>
                </a:solidFill>
                <a:latin typeface="Arial" charset="0"/>
                <a:ea typeface="+mn-ea"/>
                <a:cs typeface="+mn-cs"/>
              </a:rPr>
              <a:t>minimalizuje interakci s pozorovanými subjekty a snaží se získat záznam chování jedince nebo jedinců ve skupině. Hlavní výhodou takového přístupu je, že není tak </a:t>
            </a:r>
            <a:r>
              <a:rPr kumimoji="1" lang="cs-CZ" sz="1200" kern="1200" dirty="0" err="1" smtClean="0">
                <a:solidFill>
                  <a:schemeClr val="tx1"/>
                </a:solidFill>
                <a:latin typeface="Arial" charset="0"/>
                <a:ea typeface="+mn-ea"/>
                <a:cs typeface="+mn-cs"/>
              </a:rPr>
              <a:t>obtruzivní</a:t>
            </a:r>
            <a:r>
              <a:rPr kumimoji="1" lang="cs-CZ" sz="1200" kern="1200" dirty="0" smtClean="0">
                <a:solidFill>
                  <a:schemeClr val="tx1"/>
                </a:solidFill>
                <a:latin typeface="Arial" charset="0"/>
                <a:ea typeface="+mn-ea"/>
                <a:cs typeface="+mn-cs"/>
              </a:rPr>
              <a:t> (vtíravý a nápadný) jako zúčastněné pozorování a není tak ovlivněný citovou angažovaností pozorovatele. Na druhé straně se o některých aspektech, jako jsou postoje účastníků a jejich vnímání, získávají informace obtížněji. V kvalitativním nezúčastněném pozorování se snažíme pomocí protokolu získat nejširší záznam toho, co lidé dělají a říkají. Vzhledem k omezením této metody se doporučuje validovat získanou informaci pomocí interaktivních metod jako zúčastněné pozorování a interview s klíčovým informátorem.</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Charakteristiky kvalitativního nezúčastněného pozorování:</a:t>
            </a:r>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Postupuje se tak, aby pozorovatel byl v minimální interakci. Usiluje se o odstup a neutrální přístup.</a:t>
            </a:r>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Umístění a chování pozorovatele by mělo být tak málo rušivé, jak jen to terén dovoluje.</a:t>
            </a:r>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Tento přístup následuje často po zúčastněném pozorování, kdy se zjistilo, co se má přesně pozorovat.</a:t>
            </a:r>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 Tato metoda je obvykle cíleněji zaměřená na určité způsoby chování než ostatní metody kvalitativního výzkumu.</a:t>
            </a:r>
          </a:p>
          <a:p>
            <a:pPr lvl="0"/>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Strukturované pozorování</a:t>
            </a:r>
            <a:r>
              <a:rPr kumimoji="1" lang="cs-CZ" sz="1200" kern="1200" dirty="0" smtClean="0">
                <a:solidFill>
                  <a:schemeClr val="tx1"/>
                </a:solidFill>
                <a:latin typeface="Arial" charset="0"/>
                <a:ea typeface="+mn-ea"/>
                <a:cs typeface="+mn-cs"/>
              </a:rPr>
              <a:t> znamená strukturované zachycení chování nebo dění v situaci a posléze kvantifikaci sledovaných projevů. K tomu používá nějaký typ kódovacího schématu. Jednotlivé způsoby kódování jsou dány předem určenými kategoriemi pro zaznamenávání toho, co se pozoruje. Sahají od jednoduchého označení, zda se vyskytl určitý jev, až po komplexní více kategoriální systémy. Pozorovatel se musí daný kódovací systém naučit používat.</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47</a:t>
            </a:fld>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Aplikace pozorování je většinou spojena s několika problémy, z nichž nejvíce závažným je etický problém, proto si zde představíme i základy v této oblasti. Etické otázky hrají ve společenskovědním výzkumu podstatnou roli. Existují různé standardy a doporučení, které vymezují etická pravidla aplikovatelná ve výzkumu (např. APA standardy). Uvedeme nejdříve základní pravidla a pak si všimneme zvláštností vznikajících v kvalitativním výzkumu. Důležité zásady etického jednání při výzkumu:</a:t>
            </a:r>
          </a:p>
          <a:p>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Potřeba získat poučený (informovaný) souhlas.</a:t>
            </a:r>
            <a:r>
              <a:rPr kumimoji="1" lang="cs-CZ" sz="1200" kern="1200" dirty="0" smtClean="0">
                <a:solidFill>
                  <a:schemeClr val="tx1"/>
                </a:solidFill>
                <a:latin typeface="Arial" charset="0"/>
                <a:ea typeface="+mn-ea"/>
                <a:cs typeface="+mn-cs"/>
              </a:rPr>
              <a:t> To znamená, že osoba se zúčastní studie, pouze pokud s tím souhlasí. Předtím musí být plně informovaná o průběhu a okolnostech výzkumu.</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Přístup k nezletilým.</a:t>
            </a:r>
            <a:r>
              <a:rPr kumimoji="1" lang="cs-CZ" sz="1200" kern="1200" dirty="0" smtClean="0">
                <a:solidFill>
                  <a:schemeClr val="tx1"/>
                </a:solidFill>
                <a:latin typeface="Arial" charset="0"/>
                <a:ea typeface="+mn-ea"/>
                <a:cs typeface="+mn-cs"/>
              </a:rPr>
              <a:t> Nezletilí nemohou dát informovaný souhlas, pokud však jsou schopni, musí se takové prohlášení získat.</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Pasivní nebo aktivní souhlas</a:t>
            </a:r>
            <a:r>
              <a:rPr kumimoji="1" lang="cs-CZ" sz="1200" kern="1200" dirty="0" smtClean="0">
                <a:solidFill>
                  <a:schemeClr val="tx1"/>
                </a:solidFill>
                <a:latin typeface="Arial" charset="0"/>
                <a:ea typeface="+mn-ea"/>
                <a:cs typeface="+mn-cs"/>
              </a:rPr>
              <a:t>. Aktivní souhlas znamená podepsání příslušného dokumentu. Pasivní souhlas tento podpis nevyžaduje, formulář s podpisem vrací jen ten, kdo nesouhlasí s účastí ve výzkumu.</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Zatajení informací účastníkům. </a:t>
            </a:r>
            <a:r>
              <a:rPr kumimoji="1" lang="cs-CZ" sz="1200" kern="1200" dirty="0" smtClean="0">
                <a:solidFill>
                  <a:schemeClr val="tx1"/>
                </a:solidFill>
                <a:latin typeface="Arial" charset="0"/>
                <a:ea typeface="+mn-ea"/>
                <a:cs typeface="+mn-cs"/>
              </a:rPr>
              <a:t>Na konci studie, pokud došlo k nevyhnutelnému zatajení informací, musí být účastnící úplně obeznámeni s okolnostmi výzkumu.</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Svoboda odmítnutí. </a:t>
            </a:r>
            <a:r>
              <a:rPr kumimoji="1" lang="cs-CZ" sz="1200" kern="1200" dirty="0" smtClean="0">
                <a:solidFill>
                  <a:schemeClr val="tx1"/>
                </a:solidFill>
                <a:latin typeface="Arial" charset="0"/>
                <a:ea typeface="+mn-ea"/>
                <a:cs typeface="+mn-cs"/>
              </a:rPr>
              <a:t>Účastníkům musí být řečeno, že mohou kdykoli ukončit svoji účast v projektu. Musí se respektovat i požadavek nezletilého.</a:t>
            </a:r>
          </a:p>
          <a:p>
            <a:pPr lvl="0"/>
            <a:endParaRPr kumimoji="1" lang="cs-CZ" sz="1200" kern="1200" dirty="0" smtClean="0">
              <a:solidFill>
                <a:schemeClr val="tx1"/>
              </a:solidFill>
              <a:latin typeface="Arial" charset="0"/>
              <a:ea typeface="+mn-ea"/>
              <a:cs typeface="+mn-cs"/>
            </a:endParaRPr>
          </a:p>
          <a:p>
            <a:pPr lvl="0"/>
            <a:r>
              <a:rPr kumimoji="1" lang="cs-CZ" sz="1200" b="1" kern="1200" dirty="0" smtClean="0">
                <a:solidFill>
                  <a:schemeClr val="tx1"/>
                </a:solidFill>
                <a:latin typeface="Arial" charset="0"/>
                <a:ea typeface="+mn-ea"/>
                <a:cs typeface="+mn-cs"/>
              </a:rPr>
              <a:t>Anonymita</a:t>
            </a:r>
            <a:r>
              <a:rPr kumimoji="1" lang="cs-CZ" sz="1200" kern="1200" dirty="0" smtClean="0">
                <a:solidFill>
                  <a:schemeClr val="tx1"/>
                </a:solidFill>
                <a:latin typeface="Arial" charset="0"/>
                <a:ea typeface="+mn-ea"/>
                <a:cs typeface="+mn-cs"/>
              </a:rPr>
              <a:t>. V ideálním případě identita účastníků není výzkumníkům známa. Pokud není možné zajistit anonymitu, identita nesmí být odhalena nikomu dalšímu.</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Další cestou získávání výzkumných informací je dotazování, způsob specifický pro výzkum sociální. Navíc jde o kontaktní zkoumání výhradně živých osob (nelze se tázat výtvorů či jiných výsledků jejich činnosti). Podstatou dotazování je kladení otázek, ať už ve formě mluvené (rozhovor), nebo písemné (dotazník). Před výkladem obou technik se tedy budu věnovat problematice otázek.</a:t>
            </a:r>
          </a:p>
          <a:p>
            <a:endParaRPr lang="cs-CZ" dirty="0" smtClean="0"/>
          </a:p>
          <a:p>
            <a:r>
              <a:rPr kumimoji="1" lang="cs-CZ" sz="1200" b="1" kern="1200" dirty="0" smtClean="0">
                <a:solidFill>
                  <a:schemeClr val="tx1"/>
                </a:solidFill>
                <a:latin typeface="Arial" charset="0"/>
                <a:ea typeface="+mn-ea"/>
                <a:cs typeface="+mn-cs"/>
              </a:rPr>
              <a:t>Zásady tvorby otázek:</a:t>
            </a:r>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Zásadou číslo jedna je </a:t>
            </a:r>
            <a:r>
              <a:rPr kumimoji="1" lang="cs-CZ" sz="1200" b="1" kern="1200" dirty="0" smtClean="0">
                <a:solidFill>
                  <a:schemeClr val="tx1"/>
                </a:solidFill>
                <a:latin typeface="Arial" charset="0"/>
                <a:ea typeface="+mn-ea"/>
                <a:cs typeface="+mn-cs"/>
              </a:rPr>
              <a:t>srozumitelnost otázky.</a:t>
            </a:r>
            <a:r>
              <a:rPr kumimoji="1" lang="cs-CZ" sz="1200" kern="1200" dirty="0" smtClean="0">
                <a:solidFill>
                  <a:schemeClr val="tx1"/>
                </a:solidFill>
                <a:latin typeface="Arial" charset="0"/>
                <a:ea typeface="+mn-ea"/>
                <a:cs typeface="+mn-cs"/>
              </a:rPr>
              <a:t> Neptáme-</a:t>
            </a:r>
            <a:r>
              <a:rPr kumimoji="1" lang="cs-CZ" sz="1200" kern="1200" dirty="0" err="1" smtClean="0">
                <a:solidFill>
                  <a:schemeClr val="tx1"/>
                </a:solidFill>
                <a:latin typeface="Arial" charset="0"/>
                <a:ea typeface="+mn-ea"/>
                <a:cs typeface="+mn-cs"/>
              </a:rPr>
              <a:t>Ii</a:t>
            </a:r>
            <a:r>
              <a:rPr kumimoji="1" lang="cs-CZ" sz="1200" kern="1200" dirty="0" smtClean="0">
                <a:solidFill>
                  <a:schemeClr val="tx1"/>
                </a:solidFill>
                <a:latin typeface="Arial" charset="0"/>
                <a:ea typeface="+mn-ea"/>
                <a:cs typeface="+mn-cs"/>
              </a:rPr>
              <a:t> se odborníků na sféru, v níž se pohybují, ale souboru heterogenního z řady hledisek (věku, vzdělání aj.), musí být otázka srozumitelná všem. </a:t>
            </a:r>
            <a:r>
              <a:rPr kumimoji="1" lang="cs-CZ" sz="1200" b="1" kern="1200" dirty="0" smtClean="0">
                <a:solidFill>
                  <a:schemeClr val="tx1"/>
                </a:solidFill>
                <a:latin typeface="Arial" charset="0"/>
                <a:ea typeface="+mn-ea"/>
                <a:cs typeface="+mn-cs"/>
              </a:rPr>
              <a:t>Neměla by obsahovat cizí slova, odborné termíny a formulace jasné jen hrstce zasvěcenců</a:t>
            </a:r>
            <a:r>
              <a:rPr kumimoji="1" lang="cs-CZ" sz="1200" kern="1200" dirty="0" smtClean="0">
                <a:solidFill>
                  <a:schemeClr val="tx1"/>
                </a:solidFill>
                <a:latin typeface="Arial" charset="0"/>
                <a:ea typeface="+mn-ea"/>
                <a:cs typeface="+mn-cs"/>
              </a:rPr>
              <a:t>. (Např. pojmy jako logistika, OSVČ, penologie apod. musí být vyjádřeny tak, aby jim rozuměl každý dotazovaný.) Také </a:t>
            </a:r>
            <a:r>
              <a:rPr kumimoji="1" lang="cs-CZ" sz="1200" b="1" kern="1200" dirty="0" smtClean="0">
                <a:solidFill>
                  <a:schemeClr val="tx1"/>
                </a:solidFill>
                <a:latin typeface="Arial" charset="0"/>
                <a:ea typeface="+mn-ea"/>
                <a:cs typeface="+mn-cs"/>
              </a:rPr>
              <a:t>pozor na odbornické, profesní slangy</a:t>
            </a:r>
            <a:r>
              <a:rPr kumimoji="1" lang="cs-CZ" sz="1200" kern="1200" dirty="0" smtClean="0">
                <a:solidFill>
                  <a:schemeClr val="tx1"/>
                </a:solidFill>
                <a:latin typeface="Arial" charset="0"/>
                <a:ea typeface="+mn-ea"/>
                <a:cs typeface="+mn-cs"/>
              </a:rPr>
              <a:t>, které se tvůrcům mylně zdají běžné, např. vize, filozofie rozvoje, portfolio, potenciál, respondent apod. Další úskalí spočívá v </a:t>
            </a:r>
            <a:r>
              <a:rPr kumimoji="1" lang="cs-CZ" sz="1200" b="1" kern="1200" dirty="0" smtClean="0">
                <a:solidFill>
                  <a:schemeClr val="tx1"/>
                </a:solidFill>
                <a:latin typeface="Arial" charset="0"/>
                <a:ea typeface="+mn-ea"/>
                <a:cs typeface="+mn-cs"/>
              </a:rPr>
              <a:t>rozdílu mezi konotací a denotací pojmu</a:t>
            </a:r>
            <a:r>
              <a:rPr kumimoji="1" lang="cs-CZ" sz="1200" kern="1200" dirty="0" smtClean="0">
                <a:solidFill>
                  <a:schemeClr val="tx1"/>
                </a:solidFill>
                <a:latin typeface="Arial" charset="0"/>
                <a:ea typeface="+mn-ea"/>
                <a:cs typeface="+mn-cs"/>
              </a:rPr>
              <a:t>. U výrazů jako láska, spravedlnost, blahobyt aj. tedy můžeme očekávat, že každý bude odpovídat na to, co si pod pojmem představuje. Třetí aspekt srozumitelnosti </a:t>
            </a:r>
            <a:r>
              <a:rPr kumimoji="1" lang="cs-CZ" sz="1200" b="1" kern="1200" dirty="0" smtClean="0">
                <a:solidFill>
                  <a:schemeClr val="tx1"/>
                </a:solidFill>
                <a:latin typeface="Arial" charset="0"/>
                <a:ea typeface="+mn-ea"/>
                <a:cs typeface="+mn-cs"/>
              </a:rPr>
              <a:t>závisí na formulační obratnosti tvůrce</a:t>
            </a:r>
            <a:r>
              <a:rPr kumimoji="1" lang="cs-CZ" sz="1200" kern="1200" dirty="0" smtClean="0">
                <a:solidFill>
                  <a:schemeClr val="tx1"/>
                </a:solidFill>
                <a:latin typeface="Arial" charset="0"/>
                <a:ea typeface="+mn-ea"/>
                <a:cs typeface="+mn-cs"/>
              </a:rPr>
              <a:t>. Nepovedená je otázka vyslovená v </a:t>
            </a:r>
            <a:r>
              <a:rPr kumimoji="1" lang="cs-CZ" sz="1200" b="1" kern="1200" dirty="0" smtClean="0">
                <a:solidFill>
                  <a:schemeClr val="tx1"/>
                </a:solidFill>
                <a:latin typeface="Arial" charset="0"/>
                <a:ea typeface="+mn-ea"/>
                <a:cs typeface="+mn-cs"/>
              </a:rPr>
              <a:t>jedné tak dlouhé větě</a:t>
            </a:r>
            <a:r>
              <a:rPr kumimoji="1" lang="cs-CZ" sz="1200" kern="1200" dirty="0" smtClean="0">
                <a:solidFill>
                  <a:schemeClr val="tx1"/>
                </a:solidFill>
                <a:latin typeface="Arial" charset="0"/>
                <a:ea typeface="+mn-ea"/>
                <a:cs typeface="+mn-cs"/>
              </a:rPr>
              <a:t>, že na konci už je začátek zapomenut, i </a:t>
            </a:r>
            <a:r>
              <a:rPr kumimoji="1" lang="cs-CZ" sz="1200" b="1" kern="1200" dirty="0" smtClean="0">
                <a:solidFill>
                  <a:schemeClr val="tx1"/>
                </a:solidFill>
                <a:latin typeface="Arial" charset="0"/>
                <a:ea typeface="+mn-ea"/>
                <a:cs typeface="+mn-cs"/>
              </a:rPr>
              <a:t>otázka tak kostrbatá</a:t>
            </a:r>
            <a:r>
              <a:rPr kumimoji="1" lang="cs-CZ" sz="1200" kern="1200" dirty="0" smtClean="0">
                <a:solidFill>
                  <a:schemeClr val="tx1"/>
                </a:solidFill>
                <a:latin typeface="Arial" charset="0"/>
                <a:ea typeface="+mn-ea"/>
                <a:cs typeface="+mn-cs"/>
              </a:rPr>
              <a:t>, že působí jako neohrabaný překlad starověkého poselství.  </a:t>
            </a:r>
          </a:p>
          <a:p>
            <a:r>
              <a:rPr kumimoji="1" lang="cs-CZ" sz="1200" kern="1200" dirty="0" smtClean="0">
                <a:solidFill>
                  <a:schemeClr val="tx1"/>
                </a:solidFill>
                <a:latin typeface="Arial" charset="0"/>
                <a:ea typeface="+mn-ea"/>
                <a:cs typeface="+mn-cs"/>
              </a:rPr>
              <a:t>Dalším pravidlem je </a:t>
            </a:r>
            <a:r>
              <a:rPr kumimoji="1" lang="cs-CZ" sz="1200" b="1" kern="1200" dirty="0" smtClean="0">
                <a:solidFill>
                  <a:schemeClr val="tx1"/>
                </a:solidFill>
                <a:latin typeface="Arial" charset="0"/>
                <a:ea typeface="+mn-ea"/>
                <a:cs typeface="+mn-cs"/>
              </a:rPr>
              <a:t>jednoznačnost otázky</a:t>
            </a:r>
            <a:r>
              <a:rPr kumimoji="1" lang="cs-CZ" sz="1200" kern="1200" dirty="0" smtClean="0">
                <a:solidFill>
                  <a:schemeClr val="tx1"/>
                </a:solidFill>
                <a:latin typeface="Arial" charset="0"/>
                <a:ea typeface="+mn-ea"/>
                <a:cs typeface="+mn-cs"/>
              </a:rPr>
              <a:t>. Není vzácné setkat se s otázkou, z níž </a:t>
            </a:r>
            <a:r>
              <a:rPr kumimoji="1" lang="cs-CZ" sz="1200" b="1" kern="1200" dirty="0" smtClean="0">
                <a:solidFill>
                  <a:schemeClr val="tx1"/>
                </a:solidFill>
                <a:latin typeface="Arial" charset="0"/>
                <a:ea typeface="+mn-ea"/>
                <a:cs typeface="+mn-cs"/>
              </a:rPr>
              <a:t>není zcela jasné, na co se vůbec ptá, nebo která se ptá na více aspektů najednou</a:t>
            </a:r>
            <a:r>
              <a:rPr kumimoji="1" lang="cs-CZ" sz="1200" kern="1200" dirty="0" smtClean="0">
                <a:solidFill>
                  <a:schemeClr val="tx1"/>
                </a:solidFill>
                <a:latin typeface="Arial" charset="0"/>
                <a:ea typeface="+mn-ea"/>
                <a:cs typeface="+mn-cs"/>
              </a:rPr>
              <a:t> (pozn. </a:t>
            </a:r>
            <a:r>
              <a:rPr kumimoji="1" lang="cs-CZ" sz="1200" kern="1200" dirty="0" err="1" smtClean="0">
                <a:solidFill>
                  <a:schemeClr val="tx1"/>
                </a:solidFill>
                <a:latin typeface="Arial" charset="0"/>
                <a:ea typeface="+mn-ea"/>
                <a:cs typeface="+mn-cs"/>
              </a:rPr>
              <a:t>Disman</a:t>
            </a:r>
            <a:r>
              <a:rPr kumimoji="1" lang="cs-CZ" sz="1200" kern="1200" dirty="0" smtClean="0">
                <a:solidFill>
                  <a:schemeClr val="tx1"/>
                </a:solidFill>
                <a:latin typeface="Arial" charset="0"/>
                <a:ea typeface="+mn-ea"/>
                <a:cs typeface="+mn-cs"/>
              </a:rPr>
              <a:t>, 1993 jim hezky říká „dvouhlavňové"). Jsou to dotazy typu „Jaké jsou vaše plány?“ (tzn. osobní? Pracovní? Letošní? Celoživotní?) či například "Máte ráda mléko a mléčné výrobky?“ (mléko zásadně nepiju, jogurty jím pravidelně, sýry miluju, tvaroh nemusím, šlehačku nesmím….tak co odpovědět?)</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Třetí zásadou je </a:t>
            </a:r>
            <a:r>
              <a:rPr kumimoji="1" lang="cs-CZ" sz="1200" b="1" kern="1200" dirty="0" smtClean="0">
                <a:solidFill>
                  <a:schemeClr val="tx1"/>
                </a:solidFill>
                <a:latin typeface="Arial" charset="0"/>
                <a:ea typeface="+mn-ea"/>
                <a:cs typeface="+mn-cs"/>
              </a:rPr>
              <a:t>psychologická přijatelnost otázky</a:t>
            </a:r>
            <a:r>
              <a:rPr kumimoji="1" lang="cs-CZ" sz="1200" kern="1200" dirty="0" smtClean="0">
                <a:solidFill>
                  <a:schemeClr val="tx1"/>
                </a:solidFill>
                <a:latin typeface="Arial" charset="0"/>
                <a:ea typeface="+mn-ea"/>
                <a:cs typeface="+mn-cs"/>
              </a:rPr>
              <a:t>. K ní obvykle přispívá užití eufemismů a taktních formulací. </a:t>
            </a:r>
            <a:r>
              <a:rPr kumimoji="1" lang="cs-CZ" sz="1200" b="1" kern="1200" dirty="0" smtClean="0">
                <a:solidFill>
                  <a:schemeClr val="tx1"/>
                </a:solidFill>
                <a:latin typeface="Arial" charset="0"/>
                <a:ea typeface="+mn-ea"/>
                <a:cs typeface="+mn-cs"/>
              </a:rPr>
              <a:t>Nepříznivé, znepokojující události nezastíní-li to smysl dotazu, se různě opisují</a:t>
            </a:r>
            <a:r>
              <a:rPr kumimoji="1" lang="cs-CZ" sz="1200" kern="1200" dirty="0" smtClean="0">
                <a:solidFill>
                  <a:schemeClr val="tx1"/>
                </a:solidFill>
                <a:latin typeface="Arial" charset="0"/>
                <a:ea typeface="+mn-ea"/>
                <a:cs typeface="+mn-cs"/>
              </a:rPr>
              <a:t> (nikoli tedy „umřela", „zabil se", „zbankrotoval" ani „propadl", „manželka utekla" atp.). Empaticky je třeba pohlížet i na domácí zvířata. Též se třeba nemluví o „bití dětí“ ale o „tvrdších trestech“, nikoli o „zatčení a odsouzení“ ale o „potížích se zákonem“, ne o „ignorování“ partnera, ale o „rezervovaném vztahu“ apod. </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Formulace dotazu také nesmí působit jakkoli sugestivně</a:t>
            </a:r>
            <a:r>
              <a:rPr kumimoji="1" lang="cs-CZ" sz="1200" kern="1200" dirty="0" smtClean="0">
                <a:solidFill>
                  <a:schemeClr val="tx1"/>
                </a:solidFill>
                <a:latin typeface="Arial" charset="0"/>
                <a:ea typeface="+mn-ea"/>
                <a:cs typeface="+mn-cs"/>
              </a:rPr>
              <a:t>. Je pravděpodobné, že zjevné sugesce se nikdo nedopustí (např. "Souhlasíte s trestem smrti, že ano?"), ale určitý sugestivní náboj má i formulace jednostranná (např. „Souhlasíte s trestem smrti?"). Proto je vhodnější hledat podoby skutečně neutrální (např. "Jaký je váš názor na trest smrti?"). Jiným </a:t>
            </a:r>
            <a:r>
              <a:rPr kumimoji="1" lang="cs-CZ" sz="1200" b="1" kern="1200" dirty="0" smtClean="0">
                <a:solidFill>
                  <a:schemeClr val="tx1"/>
                </a:solidFill>
                <a:latin typeface="Arial" charset="0"/>
                <a:ea typeface="+mn-ea"/>
                <a:cs typeface="+mn-cs"/>
              </a:rPr>
              <a:t>prohřeškem je</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dovolávání se autorit</a:t>
            </a:r>
            <a:r>
              <a:rPr kumimoji="1" lang="cs-CZ" sz="1200" kern="1200" dirty="0" smtClean="0">
                <a:solidFill>
                  <a:schemeClr val="tx1"/>
                </a:solidFill>
                <a:latin typeface="Arial" charset="0"/>
                <a:ea typeface="+mn-ea"/>
                <a:cs typeface="+mn-cs"/>
              </a:rPr>
              <a:t>, kterou může být celebrita (např. "Souhlasíte s názorem pana prezidenta, že nedochází k ... ") ale i většina (např. "Máte názor jako většina lidí, že se dnes.. . "). Také nejsou, vhodné apriorní hodnocení. (Než "Máte pocit, že tato prezentace je skvělá?“, raději "Jak byste hodnotila tuto prezentaci?“).</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Dalším významným aspektem jsou </a:t>
            </a:r>
            <a:r>
              <a:rPr kumimoji="1" lang="cs-CZ" sz="1200" b="1" kern="1200" dirty="0" smtClean="0">
                <a:solidFill>
                  <a:schemeClr val="tx1"/>
                </a:solidFill>
                <a:latin typeface="Arial" charset="0"/>
                <a:ea typeface="+mn-ea"/>
                <a:cs typeface="+mn-cs"/>
              </a:rPr>
              <a:t>doprovodné neverbální projevy</a:t>
            </a:r>
            <a:r>
              <a:rPr kumimoji="1" lang="cs-CZ" sz="1200" kern="1200" dirty="0" smtClean="0">
                <a:solidFill>
                  <a:schemeClr val="tx1"/>
                </a:solidFill>
                <a:latin typeface="Arial" charset="0"/>
                <a:ea typeface="+mn-ea"/>
                <a:cs typeface="+mn-cs"/>
              </a:rPr>
              <a:t> při rozhovoru se zkoumanými osobami. Pro tyto případy je nezbytné se vycvičit k přísné sebekontrole a při rozsáhlejších akcích, tzn. s využitím tazatelů, také pro ně před započetím terénních prací pořádat v tomto směru opakovaná a důkladná školení.</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Konečně je třeba pečlivě zvažovat oprávněnost </a:t>
            </a:r>
            <a:r>
              <a:rPr kumimoji="1" lang="cs-CZ" sz="1200" b="1" kern="1200" dirty="0" smtClean="0">
                <a:solidFill>
                  <a:schemeClr val="tx1"/>
                </a:solidFill>
                <a:latin typeface="Arial" charset="0"/>
                <a:ea typeface="+mn-ea"/>
                <a:cs typeface="+mn-cs"/>
              </a:rPr>
              <a:t>použití dotazu typu "proč</a:t>
            </a:r>
            <a:r>
              <a:rPr kumimoji="1" lang="cs-CZ" sz="1200" kern="1200" dirty="0" smtClean="0">
                <a:solidFill>
                  <a:schemeClr val="tx1"/>
                </a:solidFill>
                <a:latin typeface="Arial" charset="0"/>
                <a:ea typeface="+mn-ea"/>
                <a:cs typeface="+mn-cs"/>
              </a:rPr>
              <a:t>". Jde o otázku velmi ošidnou, přinášející nepřesné i zavádějící odpovědi, neboť' respondenty nutí odhalovat něco (například vlastní motivaci) nad čím možná dosud ani nepřemýšleli. Je nutné rozlišit, zda pravě ono "proč" máme zkoumat (např. proč lidé souhlasí s trestem smrti, užívají drogy, chtějí se rekvalifikovat), a pak se takto přímo rozhodně ptát nemůžeme, protože nic nezjistíme. Nebo zdaje naším cílem dobrat se určitého souboru představ respondentů o motivaci těch druhých, a částečně i vlastní – pak by byl takovýto dotaz oprávněný (např. "Co myslíte, proč lidé souhlasí s trestem smrti", " ... se chtějí rekvalifikovat" atp.).</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Mezi publikacemi můžeme někdy najít určité terminologické diference, v našem případě typ otázky bude vyjadřovat její konkrétní podobu a druh otázky představuje její funkci v rámci dotazování. (V některých pramenech bývají tyto pojmy zaměněny, nebo jsou užívány jiné.)</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 typologii otázek lze rozeznat </a:t>
            </a:r>
            <a:r>
              <a:rPr kumimoji="1" lang="cs-CZ" sz="1200" b="1" kern="1200" dirty="0" smtClean="0">
                <a:solidFill>
                  <a:schemeClr val="tx1"/>
                </a:solidFill>
                <a:latin typeface="Arial" charset="0"/>
                <a:ea typeface="+mn-ea"/>
                <a:cs typeface="+mn-cs"/>
              </a:rPr>
              <a:t>dvojí základní dělení</a:t>
            </a:r>
            <a:r>
              <a:rPr kumimoji="1" lang="cs-CZ" sz="1200" kern="1200" dirty="0" smtClean="0">
                <a:solidFill>
                  <a:schemeClr val="tx1"/>
                </a:solidFill>
                <a:latin typeface="Arial" charset="0"/>
                <a:ea typeface="+mn-ea"/>
                <a:cs typeface="+mn-cs"/>
              </a:rPr>
              <a:t>. První nahlíží do jaké míry je otázka standardizovaná.  Rozlišují se otázky </a:t>
            </a:r>
            <a:r>
              <a:rPr kumimoji="1" lang="cs-CZ" sz="1200" b="1" kern="1200" dirty="0" smtClean="0">
                <a:solidFill>
                  <a:schemeClr val="tx1"/>
                </a:solidFill>
                <a:latin typeface="Arial" charset="0"/>
                <a:ea typeface="+mn-ea"/>
                <a:cs typeface="+mn-cs"/>
              </a:rPr>
              <a:t>volné (též otevřené, nestandardizované), otázky uzavřené (standardizované) a otázky </a:t>
            </a:r>
            <a:r>
              <a:rPr kumimoji="1" lang="cs-CZ" sz="1200" b="1" kern="1200" dirty="0" err="1" smtClean="0">
                <a:solidFill>
                  <a:schemeClr val="tx1"/>
                </a:solidFill>
                <a:latin typeface="Arial" charset="0"/>
                <a:ea typeface="+mn-ea"/>
                <a:cs typeface="+mn-cs"/>
              </a:rPr>
              <a:t>polouzavřené</a:t>
            </a:r>
            <a:r>
              <a:rPr kumimoji="1" lang="cs-CZ" sz="1200" b="1" kern="1200" dirty="0" smtClean="0">
                <a:solidFill>
                  <a:schemeClr val="tx1"/>
                </a:solidFill>
                <a:latin typeface="Arial" charset="0"/>
                <a:ea typeface="+mn-ea"/>
                <a:cs typeface="+mn-cs"/>
              </a:rPr>
              <a:t> (někdy též polootevřené, </a:t>
            </a:r>
            <a:r>
              <a:rPr kumimoji="1" lang="cs-CZ" sz="1200" b="1" kern="1200" dirty="0" err="1" smtClean="0">
                <a:solidFill>
                  <a:schemeClr val="tx1"/>
                </a:solidFill>
                <a:latin typeface="Arial" charset="0"/>
                <a:ea typeface="+mn-ea"/>
                <a:cs typeface="+mn-cs"/>
              </a:rPr>
              <a:t>polostandardizované</a:t>
            </a:r>
            <a:r>
              <a:rPr kumimoji="1" lang="cs-CZ" sz="1200" b="1" kern="1200" dirty="0" smtClean="0">
                <a:solidFill>
                  <a:schemeClr val="tx1"/>
                </a:solidFill>
                <a:latin typeface="Arial" charset="0"/>
                <a:ea typeface="+mn-ea"/>
                <a:cs typeface="+mn-cs"/>
              </a:rPr>
              <a:t>)</a:t>
            </a:r>
            <a:r>
              <a:rPr kumimoji="1" lang="cs-CZ" sz="1200" kern="1200" dirty="0" smtClean="0">
                <a:solidFill>
                  <a:schemeClr val="tx1"/>
                </a:solidFill>
                <a:latin typeface="Arial" charset="0"/>
                <a:ea typeface="+mn-ea"/>
                <a:cs typeface="+mn-cs"/>
              </a:rPr>
              <a:t>. Mám dojem, že vzhledem k tomu, co už</a:t>
            </a:r>
            <a:r>
              <a:rPr kumimoji="1" lang="cs-CZ" sz="1200" b="1" kern="1200" dirty="0" smtClean="0">
                <a:solidFill>
                  <a:schemeClr val="tx1"/>
                </a:solidFill>
                <a:latin typeface="Arial" charset="0"/>
                <a:ea typeface="+mn-ea"/>
                <a:cs typeface="+mn-cs"/>
              </a:rPr>
              <a:t> </a:t>
            </a:r>
            <a:r>
              <a:rPr kumimoji="1" lang="cs-CZ" sz="1200" kern="1200" dirty="0" smtClean="0">
                <a:solidFill>
                  <a:schemeClr val="tx1"/>
                </a:solidFill>
                <a:latin typeface="Arial" charset="0"/>
                <a:ea typeface="+mn-ea"/>
                <a:cs typeface="+mn-cs"/>
              </a:rPr>
              <a:t>o zkoumání něco víme, tady není třeba rozsáhlého komentáře.</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Volné otázky</a:t>
            </a:r>
            <a:r>
              <a:rPr kumimoji="1" lang="cs-CZ" sz="1200" kern="1200" dirty="0" smtClean="0">
                <a:solidFill>
                  <a:schemeClr val="tx1"/>
                </a:solidFill>
                <a:latin typeface="Arial" charset="0"/>
                <a:ea typeface="+mn-ea"/>
                <a:cs typeface="+mn-cs"/>
              </a:rPr>
              <a:t> respondentovi nenabízejí žádnou variantu odpovědi a nechávají mu tak pro vyjádření zcela volný prostor. V tom spočívá jejich velká výhoda, neboť se každý může vyslovit, jak uzná za vhodné. Ovšem i obrovská nevýhoda, jelikož takovéto neparametrizované odpovědi jsou velice náročné na zpracování. Tento typ otázek se tak užívá především v kvalitativním zkoumání. Výjimečně je možné (ale rozhodně vždycky velmi pracné) zařadit několik volných otázek do </a:t>
            </a:r>
            <a:r>
              <a:rPr kumimoji="1" lang="cs-CZ" sz="1200" kern="1200" dirty="0" err="1" smtClean="0">
                <a:solidFill>
                  <a:schemeClr val="tx1"/>
                </a:solidFill>
                <a:latin typeface="Arial" charset="0"/>
                <a:ea typeface="+mn-ea"/>
                <a:cs typeface="+mn-cs"/>
              </a:rPr>
              <a:t>předvýzkumu</a:t>
            </a:r>
            <a:r>
              <a:rPr kumimoji="1" lang="cs-CZ" sz="1200" kern="1200" dirty="0" smtClean="0">
                <a:solidFill>
                  <a:schemeClr val="tx1"/>
                </a:solidFill>
                <a:latin typeface="Arial" charset="0"/>
                <a:ea typeface="+mn-ea"/>
                <a:cs typeface="+mn-cs"/>
              </a:rPr>
              <a:t>, a to hlavně do sondáže, která má zřetelně kvalitativní rysy.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Uzavřená otázka</a:t>
            </a:r>
            <a:r>
              <a:rPr kumimoji="1" lang="cs-CZ" sz="1200" kern="1200" dirty="0" smtClean="0">
                <a:solidFill>
                  <a:schemeClr val="tx1"/>
                </a:solidFill>
                <a:latin typeface="Arial" charset="0"/>
                <a:ea typeface="+mn-ea"/>
                <a:cs typeface="+mn-cs"/>
              </a:rPr>
              <a:t> respondenta vede k odpovědi formou výběru z nabízených variant. To umožňuje jejich poměrně dobré zpracování, avšak nesou v sobě také určitý prvek zkreslení, protože dotázaný mnohdy volí některou z variant jen jako kompromis. Charakteristickou doménou použití tohoto typu je pochopitelně kvantitativní výzkum. (Tím ale není řečeno, že se v kvalitativním dotazování nemůže žádná uzavřená otázka vyskytnout. Naopak tomu často bývá u základních </a:t>
            </a:r>
            <a:r>
              <a:rPr kumimoji="1" lang="cs-CZ" sz="1200" kern="1200" dirty="0" err="1" smtClean="0">
                <a:solidFill>
                  <a:schemeClr val="tx1"/>
                </a:solidFill>
                <a:latin typeface="Arial" charset="0"/>
                <a:ea typeface="+mn-ea"/>
                <a:cs typeface="+mn-cs"/>
              </a:rPr>
              <a:t>sociodemografických</a:t>
            </a:r>
            <a:r>
              <a:rPr kumimoji="1" lang="cs-CZ" sz="1200" kern="1200" dirty="0" smtClean="0">
                <a:solidFill>
                  <a:schemeClr val="tx1"/>
                </a:solidFill>
                <a:latin typeface="Arial" charset="0"/>
                <a:ea typeface="+mn-ea"/>
                <a:cs typeface="+mn-cs"/>
              </a:rPr>
              <a:t> parametrů jako pohlaví, vzdělání, velikost místa bydliště, věková kategorie apod.) Není-li si tvůrce otázky zcela jist, zda kromě nabízených variant neexistuje/í ještě nějaká/é další, použije polozavřenou otázku. Ta obsahuje soubor nabízených odpovědí a kromě toho ještě možnost odpovědět vlastní variantou (v závěru palety odpovědí ono typické „jiné, uveďte jaké“). Tento typ v sobě tak zahrnuje výhody i nevýhody obou předchozích. </a:t>
            </a:r>
            <a:r>
              <a:rPr kumimoji="1" lang="cs-CZ" sz="1200" b="1" kern="1200" dirty="0" err="1" smtClean="0">
                <a:solidFill>
                  <a:schemeClr val="tx1"/>
                </a:solidFill>
                <a:latin typeface="Arial" charset="0"/>
                <a:ea typeface="+mn-ea"/>
                <a:cs typeface="+mn-cs"/>
              </a:rPr>
              <a:t>Polouzavřené</a:t>
            </a:r>
            <a:r>
              <a:rPr kumimoji="1" lang="cs-CZ" sz="1200" b="1" kern="1200" dirty="0" smtClean="0">
                <a:solidFill>
                  <a:schemeClr val="tx1"/>
                </a:solidFill>
                <a:latin typeface="Arial" charset="0"/>
                <a:ea typeface="+mn-ea"/>
                <a:cs typeface="+mn-cs"/>
              </a:rPr>
              <a:t> otázky</a:t>
            </a:r>
            <a:r>
              <a:rPr kumimoji="1" lang="cs-CZ" sz="1200" kern="1200" dirty="0" smtClean="0">
                <a:solidFill>
                  <a:schemeClr val="tx1"/>
                </a:solidFill>
                <a:latin typeface="Arial" charset="0"/>
                <a:ea typeface="+mn-ea"/>
                <a:cs typeface="+mn-cs"/>
              </a:rPr>
              <a:t> se běžně vyskytují v kvalitativním i kvantitativním zkoumání.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50</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Vedle obecných vědeckých postupů při nakládání s poznatky a informacemi, jako jsou analýza- syntéza, dedukce-indukce </a:t>
            </a:r>
            <a:r>
              <a:rPr kumimoji="1" lang="cs-CZ" sz="1200" kern="1200" dirty="0" err="1" smtClean="0">
                <a:solidFill>
                  <a:schemeClr val="tx1"/>
                </a:solidFill>
                <a:latin typeface="Arial" charset="0"/>
                <a:ea typeface="+mn-ea"/>
                <a:cs typeface="+mn-cs"/>
              </a:rPr>
              <a:t>atd</a:t>
            </a:r>
            <a:r>
              <a:rPr kumimoji="1" lang="cs-CZ" sz="1200" kern="1200" dirty="0" smtClean="0">
                <a:solidFill>
                  <a:schemeClr val="tx1"/>
                </a:solidFill>
                <a:latin typeface="Arial" charset="0"/>
                <a:ea typeface="+mn-ea"/>
                <a:cs typeface="+mn-cs"/>
              </a:rPr>
              <a:t>, o kterých se můžete blíže dozvědět například v publikaci od </a:t>
            </a:r>
            <a:r>
              <a:rPr kumimoji="1" lang="cs-CZ" sz="1200" kern="1200" dirty="0" err="1" smtClean="0">
                <a:solidFill>
                  <a:schemeClr val="tx1"/>
                </a:solidFill>
                <a:latin typeface="Arial" charset="0"/>
                <a:ea typeface="+mn-ea"/>
                <a:cs typeface="+mn-cs"/>
              </a:rPr>
              <a:t>Hendla</a:t>
            </a:r>
            <a:r>
              <a:rPr kumimoji="1" lang="cs-CZ" sz="1200" kern="1200" dirty="0" smtClean="0">
                <a:solidFill>
                  <a:schemeClr val="tx1"/>
                </a:solidFill>
                <a:latin typeface="Arial" charset="0"/>
                <a:ea typeface="+mn-ea"/>
                <a:cs typeface="+mn-cs"/>
              </a:rPr>
              <a:t> z roku 2005, slouží vědě k získávání nových poznatků především výzkum.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Druhé dělení v typologii otázek se týká jejich rozsahu</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resp. počtu variant, a způsobu práce s nimi</a:t>
            </a:r>
            <a:r>
              <a:rPr kumimoji="1" lang="cs-CZ" sz="1200" kern="1200" dirty="0" smtClean="0">
                <a:solidFill>
                  <a:schemeClr val="tx1"/>
                </a:solidFill>
                <a:latin typeface="Arial" charset="0"/>
                <a:ea typeface="+mn-ea"/>
                <a:cs typeface="+mn-cs"/>
              </a:rPr>
              <a:t>.</a:t>
            </a:r>
          </a:p>
          <a:p>
            <a:r>
              <a:rPr kumimoji="1" lang="cs-CZ" sz="1200" kern="1200" dirty="0" smtClean="0">
                <a:solidFill>
                  <a:schemeClr val="tx1"/>
                </a:solidFill>
                <a:latin typeface="Arial" charset="0"/>
                <a:ea typeface="+mn-ea"/>
                <a:cs typeface="+mn-cs"/>
              </a:rPr>
              <a:t>Předně se u otázek rozlišuje; zda mají dvě a více variant. Těm s dvěma variantami se říká </a:t>
            </a:r>
            <a:r>
              <a:rPr kumimoji="1" lang="cs-CZ" sz="1200" b="1" kern="1200" dirty="0" smtClean="0">
                <a:solidFill>
                  <a:schemeClr val="tx1"/>
                </a:solidFill>
                <a:latin typeface="Arial" charset="0"/>
                <a:ea typeface="+mn-ea"/>
                <a:cs typeface="+mn-cs"/>
              </a:rPr>
              <a:t>dichotomické</a:t>
            </a:r>
            <a:r>
              <a:rPr kumimoji="1" lang="cs-CZ" sz="1200" kern="1200" dirty="0" smtClean="0">
                <a:solidFill>
                  <a:schemeClr val="tx1"/>
                </a:solidFill>
                <a:latin typeface="Arial" charset="0"/>
                <a:ea typeface="+mn-ea"/>
                <a:cs typeface="+mn-cs"/>
              </a:rPr>
              <a:t> (např. muž/žena, ano/ne, znám/neznám) a těm s více variantami </a:t>
            </a:r>
            <a:r>
              <a:rPr kumimoji="1" lang="cs-CZ" sz="1200" b="1" kern="1200" dirty="0" err="1" smtClean="0">
                <a:solidFill>
                  <a:schemeClr val="tx1"/>
                </a:solidFill>
                <a:latin typeface="Arial" charset="0"/>
                <a:ea typeface="+mn-ea"/>
                <a:cs typeface="+mn-cs"/>
              </a:rPr>
              <a:t>polytomické</a:t>
            </a:r>
            <a:r>
              <a:rPr kumimoji="1" lang="cs-CZ" sz="1200" kern="1200" dirty="0" smtClean="0">
                <a:solidFill>
                  <a:schemeClr val="tx1"/>
                </a:solidFill>
                <a:latin typeface="Arial" charset="0"/>
                <a:ea typeface="+mn-ea"/>
                <a:cs typeface="+mn-cs"/>
              </a:rPr>
              <a:t>. Jednou z podob </a:t>
            </a:r>
            <a:r>
              <a:rPr kumimoji="1" lang="cs-CZ" sz="1200" kern="1200" dirty="0" err="1" smtClean="0">
                <a:solidFill>
                  <a:schemeClr val="tx1"/>
                </a:solidFill>
                <a:latin typeface="Arial" charset="0"/>
                <a:ea typeface="+mn-ea"/>
                <a:cs typeface="+mn-cs"/>
              </a:rPr>
              <a:t>polytomické</a:t>
            </a:r>
            <a:r>
              <a:rPr kumimoji="1" lang="cs-CZ" sz="1200" kern="1200" dirty="0" smtClean="0">
                <a:solidFill>
                  <a:schemeClr val="tx1"/>
                </a:solidFill>
                <a:latin typeface="Arial" charset="0"/>
                <a:ea typeface="+mn-ea"/>
                <a:cs typeface="+mn-cs"/>
              </a:rPr>
              <a:t> otázky je </a:t>
            </a:r>
            <a:r>
              <a:rPr kumimoji="1" lang="cs-CZ" sz="1200" b="1" kern="1200" dirty="0" smtClean="0">
                <a:solidFill>
                  <a:schemeClr val="tx1"/>
                </a:solidFill>
                <a:latin typeface="Arial" charset="0"/>
                <a:ea typeface="+mn-ea"/>
                <a:cs typeface="+mn-cs"/>
              </a:rPr>
              <a:t>výběrová, u níž je dána instrukce vybrat pouze jednu variantu</a:t>
            </a:r>
            <a:r>
              <a:rPr kumimoji="1" lang="cs-CZ" sz="1200" kern="1200" dirty="0" smtClean="0">
                <a:solidFill>
                  <a:schemeClr val="tx1"/>
                </a:solidFill>
                <a:latin typeface="Arial" charset="0"/>
                <a:ea typeface="+mn-ea"/>
                <a:cs typeface="+mn-cs"/>
              </a:rPr>
              <a:t>.  Druhou podobou jsou otázky </a:t>
            </a:r>
            <a:r>
              <a:rPr kumimoji="1" lang="cs-CZ" sz="1200" b="1" kern="1200" dirty="0" smtClean="0">
                <a:solidFill>
                  <a:schemeClr val="tx1"/>
                </a:solidFill>
                <a:latin typeface="Arial" charset="0"/>
                <a:ea typeface="+mn-ea"/>
                <a:cs typeface="+mn-cs"/>
              </a:rPr>
              <a:t>výčtové, u nichž je respondent vyzván, aby z nabídky vybral varianty, které považuje za adekvátní.</a:t>
            </a:r>
            <a:r>
              <a:rPr kumimoji="1" lang="cs-CZ" sz="1200" kern="1200" dirty="0" smtClean="0">
                <a:solidFill>
                  <a:schemeClr val="tx1"/>
                </a:solidFill>
                <a:latin typeface="Arial" charset="0"/>
                <a:ea typeface="+mn-ea"/>
                <a:cs typeface="+mn-cs"/>
              </a:rPr>
              <a:t> Speciální podobou předchozí otázky je výčtová s pořadím, kde se mají vybrat varianty dle kritéria (např. důležitost, spokojenost, obliba).</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Při rozlišování otázek podle druhů, tj. podle funkcí, které v dotazování mají, se většinou uvádějí následující: Předně </a:t>
            </a:r>
            <a:r>
              <a:rPr kumimoji="1" lang="cs-CZ" sz="1200" b="1" kern="1200" dirty="0" smtClean="0">
                <a:solidFill>
                  <a:schemeClr val="tx1"/>
                </a:solidFill>
                <a:latin typeface="Arial" charset="0"/>
                <a:ea typeface="+mn-ea"/>
                <a:cs typeface="+mn-cs"/>
              </a:rPr>
              <a:t>otázky výzkumné, meritorní,</a:t>
            </a:r>
            <a:r>
              <a:rPr kumimoji="1" lang="cs-CZ" sz="1200" kern="1200" dirty="0" smtClean="0">
                <a:solidFill>
                  <a:schemeClr val="tx1"/>
                </a:solidFill>
                <a:latin typeface="Arial" charset="0"/>
                <a:ea typeface="+mn-ea"/>
                <a:cs typeface="+mn-cs"/>
              </a:rPr>
              <a:t> jejichž prostřednictvím získáváme potřebné informace a údaje. Důležitou roli v dotazování mají </a:t>
            </a:r>
            <a:r>
              <a:rPr kumimoji="1" lang="cs-CZ" sz="1200" b="1" kern="1200" dirty="0" smtClean="0">
                <a:solidFill>
                  <a:schemeClr val="tx1"/>
                </a:solidFill>
                <a:latin typeface="Arial" charset="0"/>
                <a:ea typeface="+mn-ea"/>
                <a:cs typeface="+mn-cs"/>
              </a:rPr>
              <a:t>otázky filtrační.</a:t>
            </a:r>
            <a:r>
              <a:rPr kumimoji="1" lang="cs-CZ" sz="1200" kern="1200" dirty="0" smtClean="0">
                <a:solidFill>
                  <a:schemeClr val="tx1"/>
                </a:solidFill>
                <a:latin typeface="Arial" charset="0"/>
                <a:ea typeface="+mn-ea"/>
                <a:cs typeface="+mn-cs"/>
              </a:rPr>
              <a:t> Rozčleňují dotazované osoby podle toho, zda a jak dalece se mohou ke zkoumanému problému vyjádřit. Jestliže se ptáme například na znalosti o Babičce B. Němcové bud první otázkou "četl/a I nečetl/a" či nějak podobně. Jestliže další otázka jde v tom smyslu:  „Co dělala Viktorka u splavu?“, ti, kteří knihu nečetli, nás budou oprávněně považovat za tupce. Také můžeme narazit na </a:t>
            </a:r>
            <a:r>
              <a:rPr kumimoji="1" lang="cs-CZ" sz="1200" b="1" kern="1200" dirty="0" smtClean="0">
                <a:solidFill>
                  <a:schemeClr val="tx1"/>
                </a:solidFill>
                <a:latin typeface="Arial" charset="0"/>
                <a:ea typeface="+mn-ea"/>
                <a:cs typeface="+mn-cs"/>
              </a:rPr>
              <a:t>grafické otázky</a:t>
            </a:r>
            <a:r>
              <a:rPr kumimoji="1" lang="cs-CZ" sz="1200" kern="1200" dirty="0" smtClean="0">
                <a:solidFill>
                  <a:schemeClr val="tx1"/>
                </a:solidFill>
                <a:latin typeface="Arial" charset="0"/>
                <a:ea typeface="+mn-ea"/>
                <a:cs typeface="+mn-cs"/>
              </a:rPr>
              <a:t>, které mají zpestřit dotazování. Hodně se užívají při postojových vyjádření, kde respondent svůj názor označí na úsečce, určí na stupnici teploměru, zaškrtne smějící se nebo mračící obličej.</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 dotazování se někdy objevují </a:t>
            </a:r>
            <a:r>
              <a:rPr kumimoji="1" lang="cs-CZ" sz="1200" b="1" kern="1200" dirty="0" smtClean="0">
                <a:solidFill>
                  <a:schemeClr val="tx1"/>
                </a:solidFill>
                <a:latin typeface="Arial" charset="0"/>
                <a:ea typeface="+mn-ea"/>
                <a:cs typeface="+mn-cs"/>
              </a:rPr>
              <a:t>kontrolní otázky</a:t>
            </a:r>
            <a:r>
              <a:rPr kumimoji="1" lang="cs-CZ" sz="1200" kern="1200" dirty="0" smtClean="0">
                <a:solidFill>
                  <a:schemeClr val="tx1"/>
                </a:solidFill>
                <a:latin typeface="Arial" charset="0"/>
                <a:ea typeface="+mn-ea"/>
                <a:cs typeface="+mn-cs"/>
              </a:rPr>
              <a:t>. U obzvláště důležitých znaků (proměnných, charakteristik) může být dotaz jednou i víckrát opakován jinou formulací a odpovědi se pak porovnávají.</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51</a:t>
            </a:fld>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V úvodu jsme si řekli, že se neptáme zbytečně. Nejen to, </a:t>
            </a:r>
            <a:r>
              <a:rPr kumimoji="1" lang="cs-CZ" sz="1200" b="1" kern="1200" dirty="0" smtClean="0">
                <a:solidFill>
                  <a:schemeClr val="tx1"/>
                </a:solidFill>
                <a:latin typeface="Arial" charset="0"/>
                <a:ea typeface="+mn-ea"/>
                <a:cs typeface="+mn-cs"/>
              </a:rPr>
              <a:t>ve standardizovaném dotazování se otázky pokládají i v předem pevně stanoveném pořadí</a:t>
            </a:r>
            <a:r>
              <a:rPr kumimoji="1" lang="cs-CZ" sz="1200" kern="1200" dirty="0" smtClean="0">
                <a:solidFill>
                  <a:schemeClr val="tx1"/>
                </a:solidFill>
                <a:latin typeface="Arial" charset="0"/>
                <a:ea typeface="+mn-ea"/>
                <a:cs typeface="+mn-cs"/>
              </a:rPr>
              <a:t>. Konkrétní řazení otázek, někdy elegantně označované jako </a:t>
            </a:r>
            <a:r>
              <a:rPr kumimoji="1" lang="cs-CZ" sz="1200" b="1" kern="1200" dirty="0" smtClean="0">
                <a:solidFill>
                  <a:schemeClr val="tx1"/>
                </a:solidFill>
                <a:latin typeface="Arial" charset="0"/>
                <a:ea typeface="+mn-ea"/>
                <a:cs typeface="+mn-cs"/>
              </a:rPr>
              <a:t>dramaturgie dotazování</a:t>
            </a:r>
            <a:r>
              <a:rPr kumimoji="1" lang="cs-CZ" sz="1200" kern="1200" dirty="0" smtClean="0">
                <a:solidFill>
                  <a:schemeClr val="tx1"/>
                </a:solidFill>
                <a:latin typeface="Arial" charset="0"/>
                <a:ea typeface="+mn-ea"/>
                <a:cs typeface="+mn-cs"/>
              </a:rPr>
              <a:t>, se pochopitelně liší případ od případu (např. dle výzkumného tématu, podoby dotazovaného souboru atp.), avšak obvykle se řídí několika základními, obecnými pravidly.</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Na začátku se</a:t>
            </a:r>
            <a:r>
              <a:rPr kumimoji="1" lang="cs-CZ" sz="1200" kern="1200" dirty="0" smtClean="0">
                <a:solidFill>
                  <a:schemeClr val="tx1"/>
                </a:solidFill>
                <a:latin typeface="Arial" charset="0"/>
                <a:ea typeface="+mn-ea"/>
                <a:cs typeface="+mn-cs"/>
              </a:rPr>
              <a:t> obvykle objevují </a:t>
            </a:r>
            <a:r>
              <a:rPr kumimoji="1" lang="cs-CZ" sz="1200" b="1" kern="1200" dirty="0" smtClean="0">
                <a:solidFill>
                  <a:schemeClr val="tx1"/>
                </a:solidFill>
                <a:latin typeface="Arial" charset="0"/>
                <a:ea typeface="+mn-ea"/>
                <a:cs typeface="+mn-cs"/>
              </a:rPr>
              <a:t>otázky úvodní</a:t>
            </a:r>
            <a:r>
              <a:rPr kumimoji="1" lang="cs-CZ" sz="1200" kern="1200" dirty="0" smtClean="0">
                <a:solidFill>
                  <a:schemeClr val="tx1"/>
                </a:solidFill>
                <a:latin typeface="Arial" charset="0"/>
                <a:ea typeface="+mn-ea"/>
                <a:cs typeface="+mn-cs"/>
              </a:rPr>
              <a:t>, které navazují kontakt s dotazovaným. Dále asi zhruba </a:t>
            </a:r>
            <a:r>
              <a:rPr kumimoji="1" lang="cs-CZ" sz="1200" b="1" kern="1200" dirty="0" smtClean="0">
                <a:solidFill>
                  <a:schemeClr val="tx1"/>
                </a:solidFill>
                <a:latin typeface="Arial" charset="0"/>
                <a:ea typeface="+mn-ea"/>
                <a:cs typeface="+mn-cs"/>
              </a:rPr>
              <a:t>první čtvrtinu</a:t>
            </a:r>
            <a:r>
              <a:rPr kumimoji="1" lang="cs-CZ" sz="1200" kern="1200" dirty="0" smtClean="0">
                <a:solidFill>
                  <a:schemeClr val="tx1"/>
                </a:solidFill>
                <a:latin typeface="Arial" charset="0"/>
                <a:ea typeface="+mn-ea"/>
                <a:cs typeface="+mn-cs"/>
              </a:rPr>
              <a:t> by měly vyplňovat </a:t>
            </a:r>
            <a:r>
              <a:rPr kumimoji="1" lang="cs-CZ" sz="1200" b="1" kern="1200" dirty="0" smtClean="0">
                <a:solidFill>
                  <a:schemeClr val="tx1"/>
                </a:solidFill>
                <a:latin typeface="Arial" charset="0"/>
                <a:ea typeface="+mn-ea"/>
                <a:cs typeface="+mn-cs"/>
              </a:rPr>
              <a:t>otázky snadné a pro respondenta současně zajímavé, neproblémové</a:t>
            </a:r>
            <a:r>
              <a:rPr kumimoji="1" lang="cs-CZ" sz="1200" kern="1200" dirty="0" smtClean="0">
                <a:solidFill>
                  <a:schemeClr val="tx1"/>
                </a:solidFill>
                <a:latin typeface="Arial" charset="0"/>
                <a:ea typeface="+mn-ea"/>
                <a:cs typeface="+mn-cs"/>
              </a:rPr>
              <a:t> a nekonfliktní . Po teto zahřívací části mohou </a:t>
            </a:r>
            <a:r>
              <a:rPr kumimoji="1" lang="cs-CZ" sz="1200" b="1" kern="1200" dirty="0" smtClean="0">
                <a:solidFill>
                  <a:schemeClr val="tx1"/>
                </a:solidFill>
                <a:latin typeface="Arial" charset="0"/>
                <a:ea typeface="+mn-ea"/>
                <a:cs typeface="+mn-cs"/>
              </a:rPr>
              <a:t>druhou čtvrtinu</a:t>
            </a:r>
            <a:r>
              <a:rPr kumimoji="1" lang="cs-CZ" sz="1200" kern="1200" dirty="0" smtClean="0">
                <a:solidFill>
                  <a:schemeClr val="tx1"/>
                </a:solidFill>
                <a:latin typeface="Arial" charset="0"/>
                <a:ea typeface="+mn-ea"/>
                <a:cs typeface="+mn-cs"/>
              </a:rPr>
              <a:t> tvořit </a:t>
            </a:r>
            <a:r>
              <a:rPr kumimoji="1" lang="cs-CZ" sz="1200" b="1" kern="1200" dirty="0" smtClean="0">
                <a:solidFill>
                  <a:schemeClr val="tx1"/>
                </a:solidFill>
                <a:latin typeface="Arial" charset="0"/>
                <a:ea typeface="+mn-ea"/>
                <a:cs typeface="+mn-cs"/>
              </a:rPr>
              <a:t>otázky náročné a nejtěžší, pro výzkum klíčové. Ve třetí čtvrtině</a:t>
            </a:r>
            <a:r>
              <a:rPr kumimoji="1" lang="cs-CZ" sz="1200" kern="1200" dirty="0" smtClean="0">
                <a:solidFill>
                  <a:schemeClr val="tx1"/>
                </a:solidFill>
                <a:latin typeface="Arial" charset="0"/>
                <a:ea typeface="+mn-ea"/>
                <a:cs typeface="+mn-cs"/>
              </a:rPr>
              <a:t> nastupují </a:t>
            </a:r>
            <a:r>
              <a:rPr kumimoji="1" lang="cs-CZ" sz="1200" b="1" kern="1200" dirty="0" smtClean="0">
                <a:solidFill>
                  <a:schemeClr val="tx1"/>
                </a:solidFill>
                <a:latin typeface="Arial" charset="0"/>
                <a:ea typeface="+mn-ea"/>
                <a:cs typeface="+mn-cs"/>
              </a:rPr>
              <a:t>otázky o něco lehčí, nicméně z hlediska zkoumání stále významné</a:t>
            </a:r>
            <a:r>
              <a:rPr kumimoji="1" lang="cs-CZ" sz="1200" kern="1200" dirty="0" smtClean="0">
                <a:solidFill>
                  <a:schemeClr val="tx1"/>
                </a:solidFill>
                <a:latin typeface="Arial" charset="0"/>
                <a:ea typeface="+mn-ea"/>
                <a:cs typeface="+mn-cs"/>
              </a:rPr>
              <a:t>. Zde už se třeba nasazují otázky grafické. </a:t>
            </a:r>
            <a:r>
              <a:rPr kumimoji="1" lang="cs-CZ" sz="1200" b="1" kern="1200" dirty="0" smtClean="0">
                <a:solidFill>
                  <a:schemeClr val="tx1"/>
                </a:solidFill>
                <a:latin typeface="Arial" charset="0"/>
                <a:ea typeface="+mn-ea"/>
                <a:cs typeface="+mn-cs"/>
              </a:rPr>
              <a:t>Do poslední čtvrtiny je vhodné zařadit otázky relativně lehčí a méně důležité.</a:t>
            </a:r>
            <a:r>
              <a:rPr kumimoji="1" lang="cs-CZ" sz="1200" kern="1200" dirty="0" smtClean="0">
                <a:solidFill>
                  <a:schemeClr val="tx1"/>
                </a:solidFill>
                <a:latin typeface="Arial" charset="0"/>
                <a:ea typeface="+mn-ea"/>
                <a:cs typeface="+mn-cs"/>
              </a:rPr>
              <a:t> V závěru bývají otázky následované </a:t>
            </a:r>
            <a:r>
              <a:rPr kumimoji="1" lang="cs-CZ" sz="1200" b="1" kern="1200" dirty="0" err="1" smtClean="0">
                <a:solidFill>
                  <a:schemeClr val="tx1"/>
                </a:solidFill>
                <a:latin typeface="Arial" charset="0"/>
                <a:ea typeface="+mn-ea"/>
                <a:cs typeface="+mn-cs"/>
              </a:rPr>
              <a:t>socio</a:t>
            </a:r>
            <a:r>
              <a:rPr kumimoji="1" lang="cs-CZ" sz="1200" b="1" kern="1200" dirty="0" smtClean="0">
                <a:solidFill>
                  <a:schemeClr val="tx1"/>
                </a:solidFill>
                <a:latin typeface="Arial" charset="0"/>
                <a:ea typeface="+mn-ea"/>
                <a:cs typeface="+mn-cs"/>
              </a:rPr>
              <a:t>-demografickými znaky</a:t>
            </a:r>
            <a:r>
              <a:rPr kumimoji="1" lang="cs-CZ" sz="1200" kern="1200" dirty="0" smtClean="0">
                <a:solidFill>
                  <a:schemeClr val="tx1"/>
                </a:solidFill>
                <a:latin typeface="Arial" charset="0"/>
                <a:ea typeface="+mn-ea"/>
                <a:cs typeface="+mn-cs"/>
              </a:rPr>
              <a:t> (např. pohlaví, věk). Doporučené řazení má samozřejmě pro rozhovor či dotazník svá specifika, která si můžete nastudovat podrobněji v publikaci Reichel (2009).</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52</a:t>
            </a:fld>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Rozhovor neboli interview je technika poměrně </a:t>
            </a:r>
            <a:r>
              <a:rPr kumimoji="1" lang="cs-CZ" sz="1200" b="1" kern="1200" dirty="0" smtClean="0">
                <a:solidFill>
                  <a:schemeClr val="tx1"/>
                </a:solidFill>
                <a:latin typeface="Arial" charset="0"/>
                <a:ea typeface="+mn-ea"/>
                <a:cs typeface="+mn-cs"/>
              </a:rPr>
              <a:t>hojně využívaná na výzkumné půdě řady oborů</a:t>
            </a:r>
            <a:r>
              <a:rPr kumimoji="1" lang="cs-CZ" sz="1200" kern="1200" dirty="0" smtClean="0">
                <a:solidFill>
                  <a:schemeClr val="tx1"/>
                </a:solidFill>
                <a:latin typeface="Arial" charset="0"/>
                <a:ea typeface="+mn-ea"/>
                <a:cs typeface="+mn-cs"/>
              </a:rPr>
              <a:t> (i např. v psychologii, antropologii, pedagogice, sociologii, etnografii atd.). Rozhovor se v </a:t>
            </a:r>
            <a:r>
              <a:rPr kumimoji="1" lang="cs-CZ" sz="1200" b="1" kern="1200" dirty="0" smtClean="0">
                <a:solidFill>
                  <a:schemeClr val="tx1"/>
                </a:solidFill>
                <a:latin typeface="Arial" charset="0"/>
                <a:ea typeface="+mn-ea"/>
                <a:cs typeface="+mn-cs"/>
              </a:rPr>
              <a:t>nich aplikuje jak v kvantitativních tak kvalitativních přístupech. To pochopitelně určuje konkrétní podoby rozhovorů, které se pak liší především mírou své standardizace (tj. formalizace).</a:t>
            </a:r>
            <a:r>
              <a:rPr kumimoji="1" lang="cs-CZ" sz="1200" kern="1200" dirty="0" smtClean="0">
                <a:solidFill>
                  <a:schemeClr val="tx1"/>
                </a:solidFill>
                <a:latin typeface="Arial" charset="0"/>
                <a:ea typeface="+mn-ea"/>
                <a:cs typeface="+mn-cs"/>
              </a:rPr>
              <a:t> Další rozdíl je v tom, že rozhovory </a:t>
            </a:r>
            <a:r>
              <a:rPr kumimoji="1" lang="cs-CZ" sz="1200" b="1" kern="1200" dirty="0" smtClean="0">
                <a:solidFill>
                  <a:schemeClr val="tx1"/>
                </a:solidFill>
                <a:latin typeface="Arial" charset="0"/>
                <a:ea typeface="+mn-ea"/>
                <a:cs typeface="+mn-cs"/>
              </a:rPr>
              <a:t>v kvalitativním zkoumání provádí většinou jedna jediná osoba</a:t>
            </a:r>
            <a:r>
              <a:rPr kumimoji="1" lang="cs-CZ" sz="1200" kern="1200" dirty="0" smtClean="0">
                <a:solidFill>
                  <a:schemeClr val="tx1"/>
                </a:solidFill>
                <a:latin typeface="Arial" charset="0"/>
                <a:ea typeface="+mn-ea"/>
                <a:cs typeface="+mn-cs"/>
              </a:rPr>
              <a:t>, zatímco </a:t>
            </a:r>
            <a:r>
              <a:rPr kumimoji="1" lang="cs-CZ" sz="1200" b="1" kern="1200" dirty="0" smtClean="0">
                <a:solidFill>
                  <a:schemeClr val="tx1"/>
                </a:solidFill>
                <a:latin typeface="Arial" charset="0"/>
                <a:ea typeface="+mn-ea"/>
                <a:cs typeface="+mn-cs"/>
              </a:rPr>
              <a:t>při kvantitativních šetřeních</a:t>
            </a:r>
            <a:r>
              <a:rPr kumimoji="1" lang="cs-CZ" sz="1200" kern="1200" dirty="0" smtClean="0">
                <a:solidFill>
                  <a:schemeClr val="tx1"/>
                </a:solidFill>
                <a:latin typeface="Arial" charset="0"/>
                <a:ea typeface="+mn-ea"/>
                <a:cs typeface="+mn-cs"/>
              </a:rPr>
              <a:t>, které pracují s předepsanými (formalizovanými) podobami interview, se do sběru dat běžně zapojuje </a:t>
            </a:r>
            <a:r>
              <a:rPr kumimoji="1" lang="cs-CZ" sz="1200" b="1" kern="1200" dirty="0" smtClean="0">
                <a:solidFill>
                  <a:schemeClr val="tx1"/>
                </a:solidFill>
                <a:latin typeface="Arial" charset="0"/>
                <a:ea typeface="+mn-ea"/>
                <a:cs typeface="+mn-cs"/>
              </a:rPr>
              <a:t>skupina tazatelů</a:t>
            </a:r>
            <a:r>
              <a:rPr kumimoji="1" lang="cs-CZ" sz="1200" kern="1200" dirty="0" smtClean="0">
                <a:solidFill>
                  <a:schemeClr val="tx1"/>
                </a:solidFill>
                <a:latin typeface="Arial" charset="0"/>
                <a:ea typeface="+mn-ea"/>
                <a:cs typeface="+mn-cs"/>
              </a:rPr>
              <a:t> (samozřejmě adekvátně vyškolených).</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Jak asi víte, </a:t>
            </a:r>
            <a:r>
              <a:rPr kumimoji="1" lang="cs-CZ" sz="1200" b="1" kern="1200" dirty="0" smtClean="0">
                <a:solidFill>
                  <a:schemeClr val="tx1"/>
                </a:solidFill>
                <a:latin typeface="Arial" charset="0"/>
                <a:ea typeface="+mn-ea"/>
                <a:cs typeface="+mn-cs"/>
              </a:rPr>
              <a:t>dotazovaným osobám se říká respondenti</a:t>
            </a:r>
            <a:r>
              <a:rPr kumimoji="1" lang="cs-CZ" sz="1200" kern="1200" dirty="0" smtClean="0">
                <a:solidFill>
                  <a:schemeClr val="tx1"/>
                </a:solidFill>
                <a:latin typeface="Arial" charset="0"/>
                <a:ea typeface="+mn-ea"/>
                <a:cs typeface="+mn-cs"/>
              </a:rPr>
              <a:t>, nebo také často v kvalitativním zkoumání, </a:t>
            </a:r>
            <a:r>
              <a:rPr kumimoji="1" lang="cs-CZ" sz="1200" b="1" kern="1200" dirty="0" smtClean="0">
                <a:solidFill>
                  <a:schemeClr val="tx1"/>
                </a:solidFill>
                <a:latin typeface="Arial" charset="0"/>
                <a:ea typeface="+mn-ea"/>
                <a:cs typeface="+mn-cs"/>
              </a:rPr>
              <a:t>informátoři či </a:t>
            </a:r>
            <a:r>
              <a:rPr kumimoji="1" lang="cs-CZ" sz="1200" b="1" kern="1200" dirty="0" err="1" smtClean="0">
                <a:solidFill>
                  <a:schemeClr val="tx1"/>
                </a:solidFill>
                <a:latin typeface="Arial" charset="0"/>
                <a:ea typeface="+mn-ea"/>
                <a:cs typeface="+mn-cs"/>
              </a:rPr>
              <a:t>informanti</a:t>
            </a:r>
            <a:r>
              <a:rPr kumimoji="1" lang="cs-CZ" sz="1200" kern="1200" dirty="0" smtClean="0">
                <a:solidFill>
                  <a:schemeClr val="tx1"/>
                </a:solidFill>
                <a:latin typeface="Arial" charset="0"/>
                <a:ea typeface="+mn-ea"/>
                <a:cs typeface="+mn-cs"/>
              </a:rPr>
              <a:t>.</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Aplikačních variant interview existuje, hlavně v kvalitativních přístupech, dost bohatá paleta. My si zmíníme jen základní podoby, které se liší podle toho, do jaké míry je v nich závazný jak soubor pokládaných otázek, tak jejich pořadí. V kvalitativním zkoumání se můžeme nejčastěji setkat s těmito podobami (</a:t>
            </a:r>
            <a:r>
              <a:rPr kumimoji="1" lang="cs-CZ" sz="1200" b="1" kern="1200" dirty="0" smtClean="0">
                <a:solidFill>
                  <a:schemeClr val="tx1"/>
                </a:solidFill>
                <a:latin typeface="Arial" charset="0"/>
                <a:ea typeface="+mn-ea"/>
                <a:cs typeface="+mn-cs"/>
              </a:rPr>
              <a:t>typy rozhovorů</a:t>
            </a:r>
            <a:r>
              <a:rPr kumimoji="1" lang="cs-CZ" sz="1200" kern="1200" dirty="0" smtClean="0">
                <a:solidFill>
                  <a:schemeClr val="tx1"/>
                </a:solidFill>
                <a:latin typeface="Arial" charset="0"/>
                <a:ea typeface="+mn-ea"/>
                <a:cs typeface="+mn-cs"/>
              </a:rPr>
              <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Volný rozhovor (též neformální, nestrukturovaný),</a:t>
            </a:r>
            <a:r>
              <a:rPr kumimoji="1" lang="cs-CZ" sz="1200" kern="1200" dirty="0" smtClean="0">
                <a:solidFill>
                  <a:schemeClr val="tx1"/>
                </a:solidFill>
                <a:latin typeface="Arial" charset="0"/>
                <a:ea typeface="+mn-ea"/>
                <a:cs typeface="+mn-cs"/>
              </a:rPr>
              <a:t> který prezentuje relativně nejvyšší stupeň volnosti při dotazování. Otázky nejsou předem dány, vznikají během přirozené komunikace i </a:t>
            </a:r>
            <a:r>
              <a:rPr kumimoji="1" lang="cs-CZ" sz="1200" kern="1200" dirty="0" err="1" smtClean="0">
                <a:solidFill>
                  <a:schemeClr val="tx1"/>
                </a:solidFill>
                <a:latin typeface="Arial" charset="0"/>
                <a:ea typeface="+mn-ea"/>
                <a:cs typeface="+mn-cs"/>
              </a:rPr>
              <a:t>informantem</a:t>
            </a:r>
            <a:r>
              <a:rPr kumimoji="1" lang="cs-CZ" sz="1200" kern="1200" dirty="0" smtClean="0">
                <a:solidFill>
                  <a:schemeClr val="tx1"/>
                </a:solidFill>
                <a:latin typeface="Arial" charset="0"/>
                <a:ea typeface="+mn-ea"/>
                <a:cs typeface="+mn-cs"/>
              </a:rPr>
              <a:t>, takže někdy ani nemusí vědět, že je objektem výzkumného zájmu. Rozhovor reflektuje osobnost i aktuální situaci </a:t>
            </a:r>
            <a:r>
              <a:rPr kumimoji="1" lang="cs-CZ" sz="1200" kern="1200" dirty="0" err="1" smtClean="0">
                <a:solidFill>
                  <a:schemeClr val="tx1"/>
                </a:solidFill>
                <a:latin typeface="Arial" charset="0"/>
                <a:ea typeface="+mn-ea"/>
                <a:cs typeface="+mn-cs"/>
              </a:rPr>
              <a:t>informanta</a:t>
            </a:r>
            <a:r>
              <a:rPr kumimoji="1" lang="cs-CZ" sz="1200" kern="1200" dirty="0" smtClean="0">
                <a:solidFill>
                  <a:schemeClr val="tx1"/>
                </a:solidFill>
                <a:latin typeface="Arial" charset="0"/>
                <a:ea typeface="+mn-ea"/>
                <a:cs typeface="+mn-cs"/>
              </a:rPr>
              <a:t> a nespornou výhodou je tu míra spontaneity výpovědi, přinášející dosti konkrétní a často „hlubinné" údaje. Na druhé straně klade značné nároky na schopnosti tazatele tuto zcela nestandardizovanou situaci optimálně zvládat. Velkým problémem taktéž bývá záznam: informace (zvláště pokud by mělo jít o skrytý rozhovor, tj. neinzerovaný jako výzkumný) a ještě větším problémem je jejich vyhodnocování. Obsah i rozsah takovýchto rozhovorů se liší případ od případu a není tedy jednoduché v nich jednotlivé údaje najít a jejich základní podoby alespoň rámcově utřídit. </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Specifickou podobou volného interview je tzv.</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narativní rozhovor</a:t>
            </a:r>
            <a:r>
              <a:rPr kumimoji="1" lang="cs-CZ" sz="1200" kern="1200" dirty="0" smtClean="0">
                <a:solidFill>
                  <a:schemeClr val="tx1"/>
                </a:solidFill>
                <a:latin typeface="Arial" charset="0"/>
                <a:ea typeface="+mn-ea"/>
                <a:cs typeface="+mn-cs"/>
              </a:rPr>
              <a:t>. V přístupu kvalitativním se užívá často. V jeho rámci je jedinec vybídnut k volnému vyprávění na nějaké téma, o nějaké životní události, zážitku, příběhu apod. Vychází se tu z empiricky potvrzených předpokladů, že takováto sdělení o běžném osobním životě (případně o vývojových procesech v rámci něj) mají určité konstantní, obecné struktury. Každý totiž své vyprávění (tzv. </a:t>
            </a:r>
            <a:r>
              <a:rPr kumimoji="1" lang="cs-CZ" sz="1200" kern="1200" dirty="0" err="1" smtClean="0">
                <a:solidFill>
                  <a:schemeClr val="tx1"/>
                </a:solidFill>
                <a:latin typeface="Arial" charset="0"/>
                <a:ea typeface="+mn-ea"/>
                <a:cs typeface="+mn-cs"/>
              </a:rPr>
              <a:t>naraci</a:t>
            </a:r>
            <a:r>
              <a:rPr kumimoji="1" lang="cs-CZ" sz="1200" kern="1200" dirty="0" smtClean="0">
                <a:solidFill>
                  <a:schemeClr val="tx1"/>
                </a:solidFill>
                <a:latin typeface="Arial" charset="0"/>
                <a:ea typeface="+mn-ea"/>
                <a:cs typeface="+mn-cs"/>
              </a:rPr>
              <a:t>) staví, buduje z řady informačních segmentů, které na sebe jistým, pro autora logickým a smysluplným způsobem navazují, například chronologicky, obsahově atp. existence těchto konstrukcí, tj. struktur výstavby historek a událostí, tak umožňuje vzájemně srovnávat a zobecňovat vyprávění různých osob. Potom je možné například nacházet body určitých životních zlomů, situace, v nichž se rozhodlo o další životní dráze, mechanismy vývoje směřujícího do nějakého krizového stavu aj. Tyto události mohou být také analyzovány v širším, například historickém a politicko-kulturním kontextu. Popř. </a:t>
            </a:r>
            <a:r>
              <a:rPr kumimoji="1" lang="cs-CZ" sz="1200" kern="1200" dirty="0" err="1" smtClean="0">
                <a:solidFill>
                  <a:schemeClr val="tx1"/>
                </a:solidFill>
                <a:latin typeface="Arial" charset="0"/>
                <a:ea typeface="+mn-ea"/>
                <a:cs typeface="+mn-cs"/>
              </a:rPr>
              <a:t>informantovi</a:t>
            </a:r>
            <a:r>
              <a:rPr kumimoji="1" lang="cs-CZ" sz="1200" kern="1200" dirty="0" smtClean="0">
                <a:solidFill>
                  <a:schemeClr val="tx1"/>
                </a:solidFill>
                <a:latin typeface="Arial" charset="0"/>
                <a:ea typeface="+mn-ea"/>
                <a:cs typeface="+mn-cs"/>
              </a:rPr>
              <a:t> slouží jako zpětná vazba při náhledu na autobiografický vývoj až k aktuální osobní situaci. (Tento způsob využití výsledků však není typický pro sociální výzkum jako spíše pro oblast individuálních psychoterapií.) Ne že by každá </a:t>
            </a:r>
            <a:r>
              <a:rPr kumimoji="1" lang="cs-CZ" sz="1200" kern="1200" dirty="0" err="1" smtClean="0">
                <a:solidFill>
                  <a:schemeClr val="tx1"/>
                </a:solidFill>
                <a:latin typeface="Arial" charset="0"/>
                <a:ea typeface="+mn-ea"/>
                <a:cs typeface="+mn-cs"/>
              </a:rPr>
              <a:t>narace</a:t>
            </a:r>
            <a:r>
              <a:rPr kumimoji="1" lang="cs-CZ" sz="1200" kern="1200" dirty="0" smtClean="0">
                <a:solidFill>
                  <a:schemeClr val="tx1"/>
                </a:solidFill>
                <a:latin typeface="Arial" charset="0"/>
                <a:ea typeface="+mn-ea"/>
                <a:cs typeface="+mn-cs"/>
              </a:rPr>
              <a:t> byla vystavěna po vzoru klasického antického dramatu (expozice - kolize - krize - peripetie - katastrofa), ale přesto lze ve většině vyprávění vystopovat jistou strukturu klíčových bodů, uzlových momentů. A právě podle nich, popř. přímo v nich, je možné nalézt jakési základní prvky </a:t>
            </a:r>
            <a:r>
              <a:rPr kumimoji="1" lang="cs-CZ" sz="1200" kern="1200" dirty="0" err="1" smtClean="0">
                <a:solidFill>
                  <a:schemeClr val="tx1"/>
                </a:solidFill>
                <a:latin typeface="Arial" charset="0"/>
                <a:ea typeface="+mn-ea"/>
                <a:cs typeface="+mn-cs"/>
              </a:rPr>
              <a:t>interindividuální</a:t>
            </a:r>
            <a:r>
              <a:rPr kumimoji="1" lang="cs-CZ" sz="1200" kern="1200" dirty="0" smtClean="0">
                <a:solidFill>
                  <a:schemeClr val="tx1"/>
                </a:solidFill>
                <a:latin typeface="Arial" charset="0"/>
                <a:ea typeface="+mn-ea"/>
                <a:cs typeface="+mn-cs"/>
              </a:rPr>
              <a:t> porovnatelnosti. </a:t>
            </a:r>
          </a:p>
          <a:p>
            <a:endParaRPr kumimoji="1" lang="cs-CZ" sz="1200" kern="1200" dirty="0" smtClean="0">
              <a:solidFill>
                <a:schemeClr val="tx1"/>
              </a:solidFill>
              <a:latin typeface="Arial" charset="0"/>
              <a:ea typeface="+mn-ea"/>
              <a:cs typeface="+mn-cs"/>
            </a:endParaRPr>
          </a:p>
          <a:p>
            <a:r>
              <a:rPr kumimoji="1" lang="cs-CZ" sz="1200" b="1" kern="1200" dirty="0" err="1" smtClean="0">
                <a:solidFill>
                  <a:schemeClr val="tx1"/>
                </a:solidFill>
                <a:latin typeface="Arial" charset="0"/>
                <a:ea typeface="+mn-ea"/>
                <a:cs typeface="+mn-cs"/>
              </a:rPr>
              <a:t>Polostrukturovaný</a:t>
            </a:r>
            <a:r>
              <a:rPr kumimoji="1" lang="cs-CZ" sz="1200" b="1" kern="1200" dirty="0" smtClean="0">
                <a:solidFill>
                  <a:schemeClr val="tx1"/>
                </a:solidFill>
                <a:latin typeface="Arial" charset="0"/>
                <a:ea typeface="+mn-ea"/>
                <a:cs typeface="+mn-cs"/>
              </a:rPr>
              <a:t> rozhovor (též rozhovor pomocí návodu, částečně řízený </a:t>
            </a:r>
            <a:r>
              <a:rPr kumimoji="1" lang="cs-CZ" sz="1200" kern="1200" dirty="0" smtClean="0">
                <a:solidFill>
                  <a:schemeClr val="tx1"/>
                </a:solidFill>
                <a:latin typeface="Arial" charset="0"/>
                <a:ea typeface="+mn-ea"/>
                <a:cs typeface="+mn-cs"/>
              </a:rPr>
              <a:t>atd.) se vyznačuje tím, že má připraven soubor témat/otázek, který bude jeho předmětem, aniž by bylo předem striktně stanoveno jejich pořadí. Mnohdy může tazatel formulace pokládaných otázek částečně modifikovat, nezbytné ale je, aby byly probrány všechny. Jiné aplikační varianty zase umožňují, aby tazatel případně pokládal doplňující dotazy. Nebo bývají některé tematické okruhy předepsány poměrně přesně (formulace i pořadí) a v dalších je tazateli ponecháno více volnosti. </a:t>
            </a:r>
            <a:r>
              <a:rPr kumimoji="1" lang="cs-CZ" sz="1200" kern="1200" dirty="0" err="1" smtClean="0">
                <a:solidFill>
                  <a:schemeClr val="tx1"/>
                </a:solidFill>
                <a:latin typeface="Arial" charset="0"/>
                <a:ea typeface="+mn-ea"/>
                <a:cs typeface="+mn-cs"/>
              </a:rPr>
              <a:t>Polostrukturovaná</a:t>
            </a:r>
            <a:r>
              <a:rPr kumimoji="1" lang="cs-CZ" sz="1200" kern="1200" dirty="0" smtClean="0">
                <a:solidFill>
                  <a:schemeClr val="tx1"/>
                </a:solidFill>
                <a:latin typeface="Arial" charset="0"/>
                <a:ea typeface="+mn-ea"/>
                <a:cs typeface="+mn-cs"/>
              </a:rPr>
              <a:t> varianta interview v zásadě kombinuje výhody a minimalizuje nevýhod obou krajních forem rozhovoru, tj. volného, nestrukturovaného a strukturovaného. Rámcově řečeno, jistá volnost se jeví jako vhodná k vytvoření přirozenějšího kontaktu tazatele s </a:t>
            </a:r>
            <a:r>
              <a:rPr kumimoji="1" lang="cs-CZ" sz="1200" kern="1200" dirty="0" err="1" smtClean="0">
                <a:solidFill>
                  <a:schemeClr val="tx1"/>
                </a:solidFill>
                <a:latin typeface="Arial" charset="0"/>
                <a:ea typeface="+mn-ea"/>
                <a:cs typeface="+mn-cs"/>
              </a:rPr>
              <a:t>informantem</a:t>
            </a:r>
            <a:r>
              <a:rPr kumimoji="1" lang="cs-CZ" sz="1200" kern="1200" dirty="0" smtClean="0">
                <a:solidFill>
                  <a:schemeClr val="tx1"/>
                </a:solidFill>
                <a:latin typeface="Arial" charset="0"/>
                <a:ea typeface="+mn-ea"/>
                <a:cs typeface="+mn-cs"/>
              </a:rPr>
              <a:t>, do jisté míry se dají akceptovat jeho osobnostní specifika, komunikace může lehčeji plynout atp. Na druhé straně přece jen jistá míra formalizace ulehčuje utřídění údajů a jejich případné vzájemné porovnávání, zobecňování ad. V tomto ohledu je tedy varianta </a:t>
            </a:r>
            <a:r>
              <a:rPr kumimoji="1" lang="cs-CZ" sz="1200" kern="1200" dirty="0" err="1" smtClean="0">
                <a:solidFill>
                  <a:schemeClr val="tx1"/>
                </a:solidFill>
                <a:latin typeface="Arial" charset="0"/>
                <a:ea typeface="+mn-ea"/>
                <a:cs typeface="+mn-cs"/>
              </a:rPr>
              <a:t>polostrukturovaná</a:t>
            </a:r>
            <a:r>
              <a:rPr kumimoji="1" lang="cs-CZ" sz="1200" kern="1200" dirty="0" smtClean="0">
                <a:solidFill>
                  <a:schemeClr val="tx1"/>
                </a:solidFill>
                <a:latin typeface="Arial" charset="0"/>
                <a:ea typeface="+mn-ea"/>
                <a:cs typeface="+mn-cs"/>
              </a:rPr>
              <a:t> vcelku optimálním způsobem získávaní dat a bývá v podobě různých drobných modifikací v kvalitativním zkoumání hojně využívána. Nutno poznamenat, že u </a:t>
            </a:r>
            <a:r>
              <a:rPr kumimoji="1" lang="cs-CZ" sz="1200" kern="1200" dirty="0" err="1" smtClean="0">
                <a:solidFill>
                  <a:schemeClr val="tx1"/>
                </a:solidFill>
                <a:latin typeface="Arial" charset="0"/>
                <a:ea typeface="+mn-ea"/>
                <a:cs typeface="+mn-cs"/>
              </a:rPr>
              <a:t>polostrukturované</a:t>
            </a:r>
            <a:r>
              <a:rPr kumimoji="1" lang="cs-CZ" sz="1200" kern="1200" dirty="0" smtClean="0">
                <a:solidFill>
                  <a:schemeClr val="tx1"/>
                </a:solidFill>
                <a:latin typeface="Arial" charset="0"/>
                <a:ea typeface="+mn-ea"/>
                <a:cs typeface="+mn-cs"/>
              </a:rPr>
              <a:t> formy, na rozdíl od volné, se často již jako určitý aspekt standardizace objevuje předpis prostředí, v němž by měl rozhovor probíhat (v pracovně tazatele, v kavárně atp.).</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Třetím aplikačním typem interview, stojícím na opačném pólu strukturovanosti je </a:t>
            </a:r>
            <a:r>
              <a:rPr kumimoji="1" lang="cs-CZ" sz="1200" b="1" kern="1200" dirty="0" smtClean="0">
                <a:solidFill>
                  <a:schemeClr val="tx1"/>
                </a:solidFill>
                <a:latin typeface="Arial" charset="0"/>
                <a:ea typeface="+mn-ea"/>
                <a:cs typeface="+mn-cs"/>
              </a:rPr>
              <a:t>rozhovor strukturovaný (též řízený, strukturovaný s otevřenými otázkami </a:t>
            </a:r>
            <a:r>
              <a:rPr kumimoji="1" lang="cs-CZ" sz="1200" kern="1200" dirty="0" smtClean="0">
                <a:solidFill>
                  <a:schemeClr val="tx1"/>
                </a:solidFill>
                <a:latin typeface="Arial" charset="0"/>
                <a:ea typeface="+mn-ea"/>
                <a:cs typeface="+mn-cs"/>
              </a:rPr>
              <a:t>atd.). Jeho podobu nejlépe vystihuje poslední pojmenování, neboť jde o podobu rozhovoru, v níž jsou již určeny jak otázky, které je třeba položit, tak jejich pořadí. Jsou to většinou otázky volné, často ovšem v předem určené a tedy závazné formulaci. Jak plyne z předchozího, jistou nevýhodou zde je, že tento stupeň formalizace brání, aby rozhovor proběhl v přirozené komunikační atmosféře, byly akceptovány zvláštnosti </a:t>
            </a:r>
            <a:r>
              <a:rPr kumimoji="1" lang="cs-CZ" sz="1200" kern="1200" dirty="0" err="1" smtClean="0">
                <a:solidFill>
                  <a:schemeClr val="tx1"/>
                </a:solidFill>
                <a:latin typeface="Arial" charset="0"/>
                <a:ea typeface="+mn-ea"/>
                <a:cs typeface="+mn-cs"/>
              </a:rPr>
              <a:t>informanta</a:t>
            </a:r>
            <a:r>
              <a:rPr kumimoji="1" lang="cs-CZ" sz="1200" kern="1200" dirty="0" smtClean="0">
                <a:solidFill>
                  <a:schemeClr val="tx1"/>
                </a:solidFill>
                <a:latin typeface="Arial" charset="0"/>
                <a:ea typeface="+mn-ea"/>
                <a:cs typeface="+mn-cs"/>
              </a:rPr>
              <a:t> a případně také získaná bohatší paleta údajů. Oproti tomu se samozřejmě takto pořízená data lépe vyhodnocují, jelikož mají vzájemně srovnatelnou tematickou strukturu i rozsah. Někdy též bývá trvání rozhovoru časově limitováno a přesné určení místa jeho konání už není výjimkou. V ještě více formalizovaných formách bývají odpovědi vyžadovány v co nejstručnější podobě a u některých otázek dokonce částečně předepsány.</a:t>
            </a:r>
          </a:p>
          <a:p>
            <a:endParaRPr kumimoji="1" lang="cs-CZ" sz="1200" b="1"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 kvantitativních přístupech se nejčastěji užívá rozhovor standardizovaný</a:t>
            </a:r>
            <a:r>
              <a:rPr kumimoji="1" lang="cs-CZ" sz="1200" kern="1200" dirty="0" smtClean="0">
                <a:solidFill>
                  <a:schemeClr val="tx1"/>
                </a:solidFill>
                <a:latin typeface="Arial" charset="0"/>
                <a:ea typeface="+mn-ea"/>
                <a:cs typeface="+mn-cs"/>
              </a:rPr>
              <a:t>. Třeba poznamenat že </a:t>
            </a:r>
            <a:r>
              <a:rPr kumimoji="1" lang="cs-CZ" sz="1200" b="1" kern="1200" dirty="0" smtClean="0">
                <a:solidFill>
                  <a:schemeClr val="tx1"/>
                </a:solidFill>
                <a:latin typeface="Arial" charset="0"/>
                <a:ea typeface="+mn-ea"/>
                <a:cs typeface="+mn-cs"/>
              </a:rPr>
              <a:t>různé podoby rozhovorů</a:t>
            </a:r>
            <a:r>
              <a:rPr kumimoji="1" lang="cs-CZ" sz="1200" kern="1200" dirty="0" smtClean="0">
                <a:solidFill>
                  <a:schemeClr val="tx1"/>
                </a:solidFill>
                <a:latin typeface="Arial" charset="0"/>
                <a:ea typeface="+mn-ea"/>
                <a:cs typeface="+mn-cs"/>
              </a:rPr>
              <a:t>, od těch nestrukturovaných až po zcela standardizované, </a:t>
            </a:r>
            <a:r>
              <a:rPr kumimoji="1" lang="cs-CZ" sz="1200" b="1" kern="1200" dirty="0" smtClean="0">
                <a:solidFill>
                  <a:schemeClr val="tx1"/>
                </a:solidFill>
                <a:latin typeface="Arial" charset="0"/>
                <a:ea typeface="+mn-ea"/>
                <a:cs typeface="+mn-cs"/>
              </a:rPr>
              <a:t>bývají </a:t>
            </a:r>
            <a:r>
              <a:rPr kumimoji="1" lang="cs-CZ" sz="1200" kern="1200" dirty="0" smtClean="0">
                <a:solidFill>
                  <a:schemeClr val="tx1"/>
                </a:solidFill>
                <a:latin typeface="Arial" charset="0"/>
                <a:ea typeface="+mn-ea"/>
                <a:cs typeface="+mn-cs"/>
              </a:rPr>
              <a:t>nezřídka </a:t>
            </a:r>
            <a:r>
              <a:rPr kumimoji="1" lang="cs-CZ" sz="1200" b="1" kern="1200" dirty="0" smtClean="0">
                <a:solidFill>
                  <a:schemeClr val="tx1"/>
                </a:solidFill>
                <a:latin typeface="Arial" charset="0"/>
                <a:ea typeface="+mn-ea"/>
                <a:cs typeface="+mn-cs"/>
              </a:rPr>
              <a:t>spojeny</a:t>
            </a:r>
            <a:r>
              <a:rPr kumimoji="1" lang="cs-CZ" sz="1200" kern="1200" dirty="0" smtClean="0">
                <a:solidFill>
                  <a:schemeClr val="tx1"/>
                </a:solidFill>
                <a:latin typeface="Arial" charset="0"/>
                <a:ea typeface="+mn-ea"/>
                <a:cs typeface="+mn-cs"/>
              </a:rPr>
              <a:t> s další technikou - </a:t>
            </a:r>
            <a:r>
              <a:rPr kumimoji="1" lang="cs-CZ" sz="1200" b="1" kern="1200" dirty="0" smtClean="0">
                <a:solidFill>
                  <a:schemeClr val="tx1"/>
                </a:solidFill>
                <a:latin typeface="Arial" charset="0"/>
                <a:ea typeface="+mn-ea"/>
                <a:cs typeface="+mn-cs"/>
              </a:rPr>
              <a:t>s pozorováním.</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Specifickou variantou rozhovoru je skupinová diskuse</a:t>
            </a:r>
            <a:r>
              <a:rPr kumimoji="1" lang="cs-CZ" sz="1200" kern="1200" dirty="0" smtClean="0">
                <a:solidFill>
                  <a:schemeClr val="tx1"/>
                </a:solidFill>
                <a:latin typeface="Arial" charset="0"/>
                <a:ea typeface="+mn-ea"/>
                <a:cs typeface="+mn-cs"/>
              </a:rPr>
              <a:t>, v níž je dotazováno více jedinců najednou (jejich počet literatura uvádí nejednotně a pohybuje se v rozmezí od 3 do 15 osob).</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Další podoba, kterou si ještě později uvedeme, se týká především standardizovaného rozhovoru (ale i dotazníku). V podstatě jde o jakousi </a:t>
            </a:r>
            <a:r>
              <a:rPr kumimoji="1" lang="cs-CZ" sz="1200" b="1" kern="1200" dirty="0" smtClean="0">
                <a:solidFill>
                  <a:schemeClr val="tx1"/>
                </a:solidFill>
                <a:latin typeface="Arial" charset="0"/>
                <a:ea typeface="+mn-ea"/>
                <a:cs typeface="+mn-cs"/>
              </a:rPr>
              <a:t>technickou modifikaci standardizovaného rozhovoru (či dotazníku)</a:t>
            </a:r>
            <a:r>
              <a:rPr kumimoji="1" lang="cs-CZ" sz="1200" kern="1200" dirty="0" smtClean="0">
                <a:solidFill>
                  <a:schemeClr val="tx1"/>
                </a:solidFill>
                <a:latin typeface="Arial" charset="0"/>
                <a:ea typeface="+mn-ea"/>
                <a:cs typeface="+mn-cs"/>
              </a:rPr>
              <a:t>. Ten totiž </a:t>
            </a:r>
            <a:r>
              <a:rPr kumimoji="1" lang="cs-CZ" sz="1200" b="1" kern="1200" dirty="0" smtClean="0">
                <a:solidFill>
                  <a:schemeClr val="tx1"/>
                </a:solidFill>
                <a:latin typeface="Arial" charset="0"/>
                <a:ea typeface="+mn-ea"/>
                <a:cs typeface="+mn-cs"/>
              </a:rPr>
              <a:t>nemusí být realizován</a:t>
            </a:r>
            <a:r>
              <a:rPr kumimoji="1" lang="cs-CZ" sz="1200" kern="1200" dirty="0" smtClean="0">
                <a:solidFill>
                  <a:schemeClr val="tx1"/>
                </a:solidFill>
                <a:latin typeface="Arial" charset="0"/>
                <a:ea typeface="+mn-ea"/>
                <a:cs typeface="+mn-cs"/>
              </a:rPr>
              <a:t> vždy jako přímý, </a:t>
            </a:r>
            <a:r>
              <a:rPr kumimoji="1" lang="cs-CZ" sz="1200" b="1" kern="1200" dirty="0" smtClean="0">
                <a:solidFill>
                  <a:schemeClr val="tx1"/>
                </a:solidFill>
                <a:latin typeface="Arial" charset="0"/>
                <a:ea typeface="+mn-ea"/>
                <a:cs typeface="+mn-cs"/>
              </a:rPr>
              <a:t>tváří v tvář ale též po telefonu nebo přes počítač.</a:t>
            </a: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53</a:t>
            </a:fld>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můžete vidět přehledovou tabulku s typy rozhovorů, která shrnuje předchozí výklad a doplňuje jej o přednosti a slabá místa jednotlivých typů rozhovorů. Výčet to není komplexní, obsahuje pouze nejdůležitější zjištění.</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54</a:t>
            </a:fld>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Tento způsob sběru dat je</a:t>
            </a:r>
            <a:r>
              <a:rPr kumimoji="1" lang="cs-CZ" sz="1200" kern="1200" dirty="0" smtClean="0">
                <a:solidFill>
                  <a:schemeClr val="tx1"/>
                </a:solidFill>
                <a:latin typeface="Arial" charset="0"/>
                <a:ea typeface="+mn-ea"/>
                <a:cs typeface="+mn-cs"/>
              </a:rPr>
              <a:t>, stejně jako rozhovor</a:t>
            </a:r>
            <a:r>
              <a:rPr kumimoji="1" lang="cs-CZ" sz="1200" b="1" kern="1200" dirty="0" smtClean="0">
                <a:solidFill>
                  <a:schemeClr val="tx1"/>
                </a:solidFill>
                <a:latin typeface="Arial" charset="0"/>
                <a:ea typeface="+mn-ea"/>
                <a:cs typeface="+mn-cs"/>
              </a:rPr>
              <a:t> technikou</a:t>
            </a:r>
            <a:r>
              <a:rPr kumimoji="1" lang="cs-CZ" sz="1200" kern="1200" dirty="0" smtClean="0">
                <a:solidFill>
                  <a:schemeClr val="tx1"/>
                </a:solidFill>
                <a:latin typeface="Arial" charset="0"/>
                <a:ea typeface="+mn-ea"/>
                <a:cs typeface="+mn-cs"/>
              </a:rPr>
              <a:t> v sociálních výzkumech </a:t>
            </a:r>
            <a:r>
              <a:rPr kumimoji="1" lang="cs-CZ" sz="1200" b="1" kern="1200" dirty="0" smtClean="0">
                <a:solidFill>
                  <a:schemeClr val="tx1"/>
                </a:solidFill>
                <a:latin typeface="Arial" charset="0"/>
                <a:ea typeface="+mn-ea"/>
                <a:cs typeface="+mn-cs"/>
              </a:rPr>
              <a:t>velice rozšířenou</a:t>
            </a:r>
            <a:r>
              <a:rPr kumimoji="1" lang="cs-CZ" sz="1200" kern="1200" dirty="0" smtClean="0">
                <a:solidFill>
                  <a:schemeClr val="tx1"/>
                </a:solidFill>
                <a:latin typeface="Arial" charset="0"/>
                <a:ea typeface="+mn-ea"/>
                <a:cs typeface="+mn-cs"/>
              </a:rPr>
              <a:t> a v některých vědních oborech přímo tradiční. Například, když se svého času řeklo sociologický výzkum, většinou se každému hned vybavil právě dotazník. </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Dotazník je písemný způsob dotazování, což přináší určitá aplikační omezení – nelze jej užít při výzkumu osob, pro které je čtení a psaní z některých důvodů obtížné (např. malé děti, osoby nevidomé, mentálně či jinak postižené, noví migranti, kteří neovládají plynně jazyk atd.)</a:t>
            </a:r>
            <a:r>
              <a:rPr kumimoji="1" lang="cs-CZ" sz="1200" kern="1200" dirty="0" smtClean="0">
                <a:solidFill>
                  <a:schemeClr val="tx1"/>
                </a:solidFill>
                <a:latin typeface="Arial" charset="0"/>
                <a:ea typeface="+mn-ea"/>
                <a:cs typeface="+mn-cs"/>
              </a:rPr>
              <a:t>  Jinak se dotazník </a:t>
            </a:r>
            <a:r>
              <a:rPr kumimoji="1" lang="cs-CZ" sz="1200" b="1" kern="1200" dirty="0" smtClean="0">
                <a:solidFill>
                  <a:schemeClr val="tx1"/>
                </a:solidFill>
                <a:latin typeface="Arial" charset="0"/>
                <a:ea typeface="+mn-ea"/>
                <a:cs typeface="+mn-cs"/>
              </a:rPr>
              <a:t>používá jak v kvantitativních, tak kvalitativních akcích</a:t>
            </a:r>
            <a:r>
              <a:rPr kumimoji="1" lang="cs-CZ" sz="1200" kern="1200" dirty="0" smtClean="0">
                <a:solidFill>
                  <a:schemeClr val="tx1"/>
                </a:solidFill>
                <a:latin typeface="Arial" charset="0"/>
                <a:ea typeface="+mn-ea"/>
                <a:cs typeface="+mn-cs"/>
              </a:rPr>
              <a:t>, tj. s nulovou nebo částečnou standardizací, i plně standardizovaný. </a:t>
            </a:r>
            <a:r>
              <a:rPr kumimoji="1" lang="cs-CZ" sz="1200" b="1" kern="1200" dirty="0" smtClean="0">
                <a:solidFill>
                  <a:schemeClr val="tx1"/>
                </a:solidFill>
                <a:latin typeface="Arial" charset="0"/>
                <a:ea typeface="+mn-ea"/>
                <a:cs typeface="+mn-cs"/>
              </a:rPr>
              <a:t>Různé aplikační varianty jsou analogické jako u rozhovoru</a:t>
            </a:r>
            <a:r>
              <a:rPr kumimoji="1" lang="cs-CZ" sz="1200" kern="1200" dirty="0" smtClean="0">
                <a:solidFill>
                  <a:schemeClr val="tx1"/>
                </a:solidFill>
                <a:latin typeface="Arial" charset="0"/>
                <a:ea typeface="+mn-ea"/>
                <a:cs typeface="+mn-cs"/>
              </a:rPr>
              <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Strukturovaný dotazník</a:t>
            </a:r>
            <a:r>
              <a:rPr kumimoji="1" lang="cs-CZ" sz="1200" kern="1200" dirty="0" smtClean="0">
                <a:solidFill>
                  <a:schemeClr val="tx1"/>
                </a:solidFill>
                <a:latin typeface="Arial" charset="0"/>
                <a:ea typeface="+mn-ea"/>
                <a:cs typeface="+mn-cs"/>
              </a:rPr>
              <a:t> obsahuje standardizované otázky, celé baterie otázek, testy nebo škály. Dotazník je prezentován všem respondentům víceméně stejně, přičemž možné odpovědi jsou předem určené. </a:t>
            </a:r>
            <a:r>
              <a:rPr kumimoji="1" lang="cs-CZ" sz="1200" b="1" kern="1200" dirty="0" err="1" smtClean="0">
                <a:solidFill>
                  <a:schemeClr val="tx1"/>
                </a:solidFill>
                <a:latin typeface="Arial" charset="0"/>
                <a:ea typeface="+mn-ea"/>
                <a:cs typeface="+mn-cs"/>
              </a:rPr>
              <a:t>Polostrukturovaný</a:t>
            </a:r>
            <a:r>
              <a:rPr kumimoji="1" lang="cs-CZ" sz="1200" b="1" kern="1200" dirty="0" smtClean="0">
                <a:solidFill>
                  <a:schemeClr val="tx1"/>
                </a:solidFill>
                <a:latin typeface="Arial" charset="0"/>
                <a:ea typeface="+mn-ea"/>
                <a:cs typeface="+mn-cs"/>
              </a:rPr>
              <a:t> dotazník</a:t>
            </a:r>
            <a:r>
              <a:rPr kumimoji="1" lang="cs-CZ" sz="1200" kern="1200" dirty="0" smtClean="0">
                <a:solidFill>
                  <a:schemeClr val="tx1"/>
                </a:solidFill>
                <a:latin typeface="Arial" charset="0"/>
                <a:ea typeface="+mn-ea"/>
                <a:cs typeface="+mn-cs"/>
              </a:rPr>
              <a:t> obsahuje pevně určené otázky, možné odpovědi nejsou tak pevně určeny. To se týká i pořadí otázek. </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Různé dotazníkové metody využívají </a:t>
            </a:r>
            <a:r>
              <a:rPr kumimoji="1" lang="cs-CZ" sz="1200" b="1" kern="1200" dirty="0" smtClean="0">
                <a:solidFill>
                  <a:schemeClr val="tx1"/>
                </a:solidFill>
                <a:latin typeface="Arial" charset="0"/>
                <a:ea typeface="+mn-ea"/>
                <a:cs typeface="+mn-cs"/>
              </a:rPr>
              <a:t>vyplňování přímo na papíře, elektronicky na počítači nebo pomocí mobilu</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Vyplňování se může rovněž odehrát v různém prostředí</a:t>
            </a:r>
            <a:r>
              <a:rPr kumimoji="1" lang="cs-CZ" sz="1200" kern="1200" dirty="0" smtClean="0">
                <a:solidFill>
                  <a:schemeClr val="tx1"/>
                </a:solidFill>
                <a:latin typeface="Arial" charset="0"/>
                <a:ea typeface="+mn-ea"/>
                <a:cs typeface="+mn-cs"/>
              </a:rPr>
              <a:t> (např. doma, v práci, v nemocnici). </a:t>
            </a:r>
            <a:r>
              <a:rPr kumimoji="1" lang="cs-CZ" sz="1200" b="1" kern="1200" dirty="0" smtClean="0">
                <a:solidFill>
                  <a:schemeClr val="tx1"/>
                </a:solidFill>
                <a:latin typeface="Arial" charset="0"/>
                <a:ea typeface="+mn-ea"/>
                <a:cs typeface="+mn-cs"/>
              </a:rPr>
              <a:t>Způsoby realizace obsahově stejného dotazováním mohou u různých skupin respondentů lišit</a:t>
            </a:r>
            <a:r>
              <a:rPr kumimoji="1" lang="cs-CZ" sz="1200" kern="1200" dirty="0" smtClean="0">
                <a:solidFill>
                  <a:schemeClr val="tx1"/>
                </a:solidFill>
                <a:latin typeface="Arial" charset="0"/>
                <a:ea typeface="+mn-ea"/>
                <a:cs typeface="+mn-cs"/>
              </a:rPr>
              <a:t>. Dále si popíšeme nejobvyklejší metody administrace dotazníku v šetření – poštou na papíře, osobním dotazováním, telefonním dotazováním, online dotazníkem a dotazníkem doručeným e-mailem.</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55</a:t>
            </a:fld>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Jedná se o běžnou metodu, jejíž pomocí oslovíme ekonomicky a relativně rychle členy velké a demograficky rozsáhlé populace</a:t>
            </a:r>
            <a:r>
              <a:rPr kumimoji="1" lang="cs-CZ" sz="1200" kern="1200" dirty="0" smtClean="0">
                <a:solidFill>
                  <a:schemeClr val="tx1"/>
                </a:solidFill>
                <a:latin typeface="Arial" charset="0"/>
                <a:ea typeface="+mn-ea"/>
                <a:cs typeface="+mn-cs"/>
              </a:rPr>
              <a:t>. V tom má výhody proti osobnímu dotazování. Dotazník se </a:t>
            </a:r>
            <a:r>
              <a:rPr kumimoji="1" lang="cs-CZ" sz="1200" b="1" kern="1200" dirty="0" smtClean="0">
                <a:solidFill>
                  <a:schemeClr val="tx1"/>
                </a:solidFill>
                <a:latin typeface="Arial" charset="0"/>
                <a:ea typeface="+mn-ea"/>
                <a:cs typeface="+mn-cs"/>
              </a:rPr>
              <a:t>doručuje běžnou poštou a vyplňuje se doma a odesílá se zpět v předplacené poštovní obálce</a:t>
            </a:r>
            <a:r>
              <a:rPr kumimoji="1" lang="cs-CZ" sz="1200" kern="1200" dirty="0" smtClean="0">
                <a:solidFill>
                  <a:schemeClr val="tx1"/>
                </a:solidFill>
                <a:latin typeface="Arial" charset="0"/>
                <a:ea typeface="+mn-ea"/>
                <a:cs typeface="+mn-cs"/>
              </a:rPr>
              <a:t>. Variace spočívá v tom, že dotazník doručí osobně asistent s prosbou o vyplnění a navrácení v předplacené poštovní obálce. </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Tento způsob </a:t>
            </a:r>
            <a:r>
              <a:rPr kumimoji="1" lang="cs-CZ" sz="1200" b="1" kern="1200" dirty="0" smtClean="0">
                <a:solidFill>
                  <a:schemeClr val="tx1"/>
                </a:solidFill>
                <a:latin typeface="Arial" charset="0"/>
                <a:ea typeface="+mn-ea"/>
                <a:cs typeface="+mn-cs"/>
              </a:rPr>
              <a:t>omezuje zkreslení tazatelem a míru vyplňování na základě sociální vhodnosti</a:t>
            </a:r>
            <a:r>
              <a:rPr kumimoji="1" lang="cs-CZ" sz="1200" kern="1200" dirty="0" smtClean="0">
                <a:solidFill>
                  <a:schemeClr val="tx1"/>
                </a:solidFill>
                <a:latin typeface="Arial" charset="0"/>
                <a:ea typeface="+mn-ea"/>
                <a:cs typeface="+mn-cs"/>
              </a:rPr>
              <a:t>. Je </a:t>
            </a:r>
            <a:r>
              <a:rPr kumimoji="1" lang="cs-CZ" sz="1200" b="1" kern="1200" dirty="0" smtClean="0">
                <a:solidFill>
                  <a:schemeClr val="tx1"/>
                </a:solidFill>
                <a:latin typeface="Arial" charset="0"/>
                <a:ea typeface="+mn-ea"/>
                <a:cs typeface="+mn-cs"/>
              </a:rPr>
              <a:t>dobře použitelný při zkoumání citlivých témat, protože se vyznačuje větší anonymitou</a:t>
            </a:r>
            <a:r>
              <a:rPr kumimoji="1" lang="cs-CZ" sz="1200" kern="1200" dirty="0" smtClean="0">
                <a:solidFill>
                  <a:schemeClr val="tx1"/>
                </a:solidFill>
                <a:latin typeface="Arial" charset="0"/>
                <a:ea typeface="+mn-ea"/>
                <a:cs typeface="+mn-cs"/>
              </a:rPr>
              <a:t>. Metoda je však </a:t>
            </a:r>
            <a:r>
              <a:rPr kumimoji="1" lang="cs-CZ" sz="1200" b="1" kern="1200" dirty="0" smtClean="0">
                <a:solidFill>
                  <a:schemeClr val="tx1"/>
                </a:solidFill>
                <a:latin typeface="Arial" charset="0"/>
                <a:ea typeface="+mn-ea"/>
                <a:cs typeface="+mn-cs"/>
              </a:rPr>
              <a:t>méně vhodná, jestliže téma a otázky nejsou jednoduché a přímočaré či pokud je populace méně gramotná</a:t>
            </a:r>
            <a:r>
              <a:rPr kumimoji="1" lang="cs-CZ" sz="1200" kern="1200" dirty="0" smtClean="0">
                <a:solidFill>
                  <a:schemeClr val="tx1"/>
                </a:solidFill>
                <a:latin typeface="Arial" charset="0"/>
                <a:ea typeface="+mn-ea"/>
                <a:cs typeface="+mn-cs"/>
              </a:rPr>
              <a:t>. Je také méně vhodná </a:t>
            </a:r>
            <a:r>
              <a:rPr kumimoji="1" lang="cs-CZ" sz="1200" b="1" kern="1200" dirty="0" smtClean="0">
                <a:solidFill>
                  <a:schemeClr val="tx1"/>
                </a:solidFill>
                <a:latin typeface="Arial" charset="0"/>
                <a:ea typeface="+mn-ea"/>
                <a:cs typeface="+mn-cs"/>
              </a:rPr>
              <a:t>pro komplexní témata a dlouhé dotazníky</a:t>
            </a:r>
            <a:r>
              <a:rPr kumimoji="1" lang="cs-CZ" sz="1200" kern="1200" dirty="0" smtClean="0">
                <a:solidFill>
                  <a:schemeClr val="tx1"/>
                </a:solidFill>
                <a:latin typeface="Arial" charset="0"/>
                <a:ea typeface="+mn-ea"/>
                <a:cs typeface="+mn-cs"/>
              </a:rPr>
              <a:t> a v případě, kdy jsou naším cílem spontánní odpovědi. Odpovědi na papíře se považují za konečné, </a:t>
            </a:r>
            <a:r>
              <a:rPr kumimoji="1" lang="cs-CZ" sz="1200" b="1" kern="1200" dirty="0" smtClean="0">
                <a:solidFill>
                  <a:schemeClr val="tx1"/>
                </a:solidFill>
                <a:latin typeface="Arial" charset="0"/>
                <a:ea typeface="+mn-ea"/>
                <a:cs typeface="+mn-cs"/>
              </a:rPr>
              <a:t>nemůžeme ovlivnit úplnost vyplnění a vliv jiných lidí</a:t>
            </a:r>
            <a:r>
              <a:rPr kumimoji="1" lang="cs-CZ" sz="1200" kern="1200" dirty="0" smtClean="0">
                <a:solidFill>
                  <a:schemeClr val="tx1"/>
                </a:solidFill>
                <a:latin typeface="Arial" charset="0"/>
                <a:ea typeface="+mn-ea"/>
                <a:cs typeface="+mn-cs"/>
              </a:rPr>
              <a:t>. Respondenti si mohou také předem přečíst všechny otázky a </a:t>
            </a:r>
            <a:r>
              <a:rPr kumimoji="1" lang="cs-CZ" sz="1200" b="1" kern="1200" dirty="0" smtClean="0">
                <a:solidFill>
                  <a:schemeClr val="tx1"/>
                </a:solidFill>
                <a:latin typeface="Arial" charset="0"/>
                <a:ea typeface="+mn-ea"/>
                <a:cs typeface="+mn-cs"/>
              </a:rPr>
              <a:t>vyplnit odpovědi na ně v jakémkoli pořadí</a:t>
            </a:r>
            <a:r>
              <a:rPr kumimoji="1" lang="cs-CZ" sz="1200" kern="1200" dirty="0" smtClean="0">
                <a:solidFill>
                  <a:schemeClr val="tx1"/>
                </a:solidFill>
                <a:latin typeface="Arial" charset="0"/>
                <a:ea typeface="+mn-ea"/>
                <a:cs typeface="+mn-cs"/>
              </a:rPr>
              <a:t>. To může být naopak určeno za přítomnosti tazatele. </a:t>
            </a:r>
            <a:r>
              <a:rPr kumimoji="1" lang="cs-CZ" sz="1200" b="1" kern="1200" dirty="0" smtClean="0">
                <a:solidFill>
                  <a:schemeClr val="tx1"/>
                </a:solidFill>
                <a:latin typeface="Arial" charset="0"/>
                <a:ea typeface="+mn-ea"/>
                <a:cs typeface="+mn-cs"/>
              </a:rPr>
              <a:t>Informace</a:t>
            </a:r>
            <a:r>
              <a:rPr kumimoji="1" lang="cs-CZ" sz="1200" kern="1200" dirty="0" smtClean="0">
                <a:solidFill>
                  <a:schemeClr val="tx1"/>
                </a:solidFill>
                <a:latin typeface="Arial" charset="0"/>
                <a:ea typeface="+mn-ea"/>
                <a:cs typeface="+mn-cs"/>
              </a:rPr>
              <a:t> v dotazníku </a:t>
            </a:r>
            <a:r>
              <a:rPr kumimoji="1" lang="cs-CZ" sz="1200" b="1" kern="1200" dirty="0" smtClean="0">
                <a:solidFill>
                  <a:schemeClr val="tx1"/>
                </a:solidFill>
                <a:latin typeface="Arial" charset="0"/>
                <a:ea typeface="+mn-ea"/>
                <a:cs typeface="+mn-cs"/>
              </a:rPr>
              <a:t>nemohou být doplněny o data z pozorování tazatelem</a:t>
            </a:r>
            <a:r>
              <a:rPr kumimoji="1" lang="cs-CZ" sz="1200" kern="1200" dirty="0" smtClean="0">
                <a:solidFill>
                  <a:schemeClr val="tx1"/>
                </a:solidFill>
                <a:latin typeface="Arial" charset="0"/>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56</a:t>
            </a:fld>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Návratnost je obecně menší než u dotazování provedeného tazatelem. Návratnost však můžeme zvýšit provedením osvědčených opatření, které můžete vidět na </a:t>
            </a:r>
            <a:r>
              <a:rPr lang="cs-CZ" sz="1200" dirty="0" err="1" smtClean="0">
                <a:latin typeface="Calibri"/>
                <a:ea typeface="Calibri"/>
                <a:cs typeface="Times New Roman"/>
              </a:rPr>
              <a:t>slidu</a:t>
            </a:r>
            <a:r>
              <a:rPr lang="cs-CZ" sz="1200" dirty="0" smtClean="0">
                <a:latin typeface="Calibri"/>
                <a:ea typeface="Calibri"/>
                <a:cs typeface="Times New Roman"/>
              </a:rPr>
              <a:t>.</a:t>
            </a:r>
          </a:p>
          <a:p>
            <a:pPr marL="342900" lvl="0" indent="-342900" algn="just">
              <a:lnSpc>
                <a:spcPct val="115000"/>
              </a:lnSpc>
              <a:spcAft>
                <a:spcPts val="0"/>
              </a:spcAft>
              <a:buFont typeface="Calibri"/>
              <a:buChar char="-"/>
            </a:pPr>
            <a:r>
              <a:rPr lang="cs-CZ" sz="1200" b="1" dirty="0" smtClean="0">
                <a:latin typeface="Calibri"/>
                <a:ea typeface="Calibri"/>
                <a:cs typeface="Times New Roman"/>
              </a:rPr>
              <a:t>Dopis předem upozorňuje, že respondent má očekávat doručení dotazníku.</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Neodpovídajícím respondentům je doručen nový dotazník s předplacenou obálkou.</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Použijeme odměny (dárkové poukazy, peníze). Nabídneme konečnou zprávu s výsledky šetření.</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Zajistíme, aby bylo možné dotazník zaspat zpět s minimem obtíží a nákladů.</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Dotazník má být krátký a jednoduchý.</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Dotazník posíláme lidem, kteří jsou pro šetření relevantní.</a:t>
            </a:r>
            <a:endParaRPr lang="cs-CZ" sz="1200" dirty="0" smtClean="0">
              <a:latin typeface="Calibri"/>
              <a:ea typeface="Calibri"/>
              <a:cs typeface="Times New Roman"/>
            </a:endParaRPr>
          </a:p>
          <a:p>
            <a:pPr marL="342900" lvl="0" indent="-342900" algn="just">
              <a:lnSpc>
                <a:spcPct val="115000"/>
              </a:lnSpc>
              <a:spcAft>
                <a:spcPts val="0"/>
              </a:spcAft>
              <a:buFont typeface="Calibri"/>
              <a:buChar char="-"/>
            </a:pPr>
            <a:r>
              <a:rPr lang="cs-CZ" sz="1200" b="1" dirty="0" smtClean="0">
                <a:latin typeface="Calibri"/>
                <a:ea typeface="Calibri"/>
                <a:cs typeface="Times New Roman"/>
              </a:rPr>
              <a:t>Dotazník je vhodně upraven a je k němu přiložený dopis s prosbou od uznávané osobnosti.</a:t>
            </a:r>
            <a:endParaRPr lang="cs-CZ" sz="1200" dirty="0" smtClean="0">
              <a:latin typeface="Calibri"/>
              <a:ea typeface="Calibri"/>
              <a:cs typeface="Times New Roman"/>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57</a:t>
            </a:fld>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V závěru k této variantě je dobré shrnout největší klady a zápory vyplňování dotazníku respondentem (viz slide).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58</a:t>
            </a:fld>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Dotazování a vyplňování probíhá za přítomnosti tazatele</a:t>
            </a:r>
            <a:r>
              <a:rPr kumimoji="1" lang="cs-CZ" sz="1200" kern="1200" dirty="0" smtClean="0">
                <a:solidFill>
                  <a:schemeClr val="tx1"/>
                </a:solidFill>
                <a:latin typeface="Arial" charset="0"/>
                <a:ea typeface="+mn-ea"/>
                <a:cs typeface="+mn-cs"/>
              </a:rPr>
              <a:t> (F2F - z očí do očí) a </a:t>
            </a:r>
            <a:r>
              <a:rPr kumimoji="1" lang="cs-CZ" sz="1200" b="1" kern="1200" dirty="0" smtClean="0">
                <a:solidFill>
                  <a:schemeClr val="tx1"/>
                </a:solidFill>
                <a:latin typeface="Arial" charset="0"/>
                <a:ea typeface="+mn-ea"/>
                <a:cs typeface="+mn-cs"/>
              </a:rPr>
              <a:t>může se týkat strukturovaného dotazování s předem danými možnostmi odpovědí nebo </a:t>
            </a:r>
            <a:r>
              <a:rPr kumimoji="1" lang="cs-CZ" sz="1200" b="1" kern="1200" dirty="0" err="1" smtClean="0">
                <a:solidFill>
                  <a:schemeClr val="tx1"/>
                </a:solidFill>
                <a:latin typeface="Arial" charset="0"/>
                <a:ea typeface="+mn-ea"/>
                <a:cs typeface="+mn-cs"/>
              </a:rPr>
              <a:t>polostrukturovaného</a:t>
            </a:r>
            <a:r>
              <a:rPr kumimoji="1" lang="cs-CZ" sz="1200" b="1" kern="1200" dirty="0" smtClean="0">
                <a:solidFill>
                  <a:schemeClr val="tx1"/>
                </a:solidFill>
                <a:latin typeface="Arial" charset="0"/>
                <a:ea typeface="+mn-ea"/>
                <a:cs typeface="+mn-cs"/>
              </a:rPr>
              <a:t> dotazování (s otevřenými otázkami, neznáme předem kategorie k zařazení odpovědí</a:t>
            </a:r>
            <a:r>
              <a:rPr kumimoji="1" lang="cs-CZ" sz="1200" kern="1200" dirty="0" smtClean="0">
                <a:solidFill>
                  <a:schemeClr val="tx1"/>
                </a:solidFill>
                <a:latin typeface="Arial" charset="0"/>
                <a:ea typeface="+mn-ea"/>
                <a:cs typeface="+mn-cs"/>
              </a:rPr>
              <a:t>). Dotazování </a:t>
            </a:r>
            <a:r>
              <a:rPr kumimoji="1" lang="cs-CZ" sz="1200" b="1" kern="1200" dirty="0" smtClean="0">
                <a:solidFill>
                  <a:schemeClr val="tx1"/>
                </a:solidFill>
                <a:latin typeface="Arial" charset="0"/>
                <a:ea typeface="+mn-ea"/>
                <a:cs typeface="+mn-cs"/>
              </a:rPr>
              <a:t>lze realizovat jako kombinaci obou způsobů</a:t>
            </a:r>
            <a:r>
              <a:rPr kumimoji="1" lang="cs-CZ" sz="1200" kern="1200" dirty="0" smtClean="0">
                <a:solidFill>
                  <a:schemeClr val="tx1"/>
                </a:solidFill>
                <a:latin typeface="Arial" charset="0"/>
                <a:ea typeface="+mn-ea"/>
                <a:cs typeface="+mn-cs"/>
              </a:rPr>
              <a:t>. Část dotazníku může vyplnit respondent samostatně (např. měření na škálách), aby se snížilo zkreslení sociální vhodnosti.</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Výhoda</a:t>
            </a:r>
            <a:r>
              <a:rPr kumimoji="1" lang="cs-CZ" sz="1200" kern="1200" dirty="0" smtClean="0">
                <a:solidFill>
                  <a:schemeClr val="tx1"/>
                </a:solidFill>
                <a:latin typeface="Arial" charset="0"/>
                <a:ea typeface="+mn-ea"/>
                <a:cs typeface="+mn-cs"/>
              </a:rPr>
              <a:t> osobního dotazování je dána tím, že </a:t>
            </a:r>
            <a:r>
              <a:rPr kumimoji="1" lang="cs-CZ" sz="1200" b="1" kern="1200" dirty="0" smtClean="0">
                <a:solidFill>
                  <a:schemeClr val="tx1"/>
                </a:solidFill>
                <a:latin typeface="Arial" charset="0"/>
                <a:ea typeface="+mn-ea"/>
                <a:cs typeface="+mn-cs"/>
              </a:rPr>
              <a:t>tazatel může objasňovat otázku a vyžadovat relevantní odpověď</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můžeme klást komplexnější otázky, můžeme získat hlubší informace, zkontrolovat nekonzistence a neporozumění, není po respondentovi vyžadována gramotnost, zkreslení se minimalizuje řazením otázek</a:t>
            </a:r>
            <a:r>
              <a:rPr kumimoji="1" lang="cs-CZ" sz="1200" kern="1200" dirty="0" smtClean="0">
                <a:solidFill>
                  <a:schemeClr val="tx1"/>
                </a:solidFill>
                <a:latin typeface="Arial" charset="0"/>
                <a:ea typeface="+mn-ea"/>
                <a:cs typeface="+mn-cs"/>
              </a:rPr>
              <a:t>. Proškolený tazatel</a:t>
            </a:r>
            <a:r>
              <a:rPr kumimoji="1" lang="cs-CZ" sz="1200" b="1" kern="1200" dirty="0" smtClean="0">
                <a:solidFill>
                  <a:schemeClr val="tx1"/>
                </a:solidFill>
                <a:latin typeface="Arial" charset="0"/>
                <a:ea typeface="+mn-ea"/>
                <a:cs typeface="+mn-cs"/>
              </a:rPr>
              <a:t> může klást otevřené otázky</a:t>
            </a:r>
            <a:r>
              <a:rPr kumimoji="1" lang="cs-CZ" sz="1200" kern="1200" dirty="0" smtClean="0">
                <a:solidFill>
                  <a:schemeClr val="tx1"/>
                </a:solidFill>
                <a:latin typeface="Arial" charset="0"/>
                <a:ea typeface="+mn-ea"/>
                <a:cs typeface="+mn-cs"/>
              </a:rPr>
              <a:t>. Ty se používají pro méně známé a komplexní témata.</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Dotazování pomocí tazatele je </a:t>
            </a:r>
            <a:r>
              <a:rPr kumimoji="1" lang="cs-CZ" sz="1200" b="1" kern="1200" dirty="0" smtClean="0">
                <a:solidFill>
                  <a:schemeClr val="tx1"/>
                </a:solidFill>
                <a:latin typeface="Arial" charset="0"/>
                <a:ea typeface="+mn-ea"/>
                <a:cs typeface="+mn-cs"/>
              </a:rPr>
              <a:t>finančně a časově náročnější. Odpovědi mohou být zkreslené</a:t>
            </a:r>
            <a:r>
              <a:rPr kumimoji="1" lang="cs-CZ" sz="1200" kern="1200" dirty="0" smtClean="0">
                <a:solidFill>
                  <a:schemeClr val="tx1"/>
                </a:solidFill>
                <a:latin typeface="Arial" charset="0"/>
                <a:ea typeface="+mn-ea"/>
                <a:cs typeface="+mn-cs"/>
              </a:rPr>
              <a:t> jeho přítomností. Techniky zmenšení tohoto zkreslení zahrnují dobré procvičení metody, aby se </a:t>
            </a:r>
            <a:r>
              <a:rPr kumimoji="1" lang="cs-CZ" sz="1200" b="1" kern="1200" dirty="0" smtClean="0">
                <a:solidFill>
                  <a:schemeClr val="tx1"/>
                </a:solidFill>
                <a:latin typeface="Arial" charset="0"/>
                <a:ea typeface="+mn-ea"/>
                <a:cs typeface="+mn-cs"/>
              </a:rPr>
              <a:t>tazatel choval přirozeně a nezúčastněně. Také dobrý</a:t>
            </a:r>
            <a:r>
              <a:rPr kumimoji="1" lang="cs-CZ" sz="1200" kern="1200" dirty="0" smtClean="0">
                <a:solidFill>
                  <a:schemeClr val="tx1"/>
                </a:solidFill>
                <a:latin typeface="Arial" charset="0"/>
                <a:ea typeface="+mn-ea"/>
                <a:cs typeface="+mn-cs"/>
              </a:rPr>
              <a:t> návrh dotazníku může vést ke kvalitnějším datům.</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Návratnost</a:t>
            </a:r>
            <a:r>
              <a:rPr kumimoji="1" lang="cs-CZ" sz="1200" kern="1200" dirty="0" smtClean="0">
                <a:solidFill>
                  <a:schemeClr val="tx1"/>
                </a:solidFill>
                <a:latin typeface="Arial" charset="0"/>
                <a:ea typeface="+mn-ea"/>
                <a:cs typeface="+mn-cs"/>
              </a:rPr>
              <a:t> u tohoto typu dotazování je </a:t>
            </a:r>
            <a:r>
              <a:rPr kumimoji="1" lang="cs-CZ" sz="1200" b="1" kern="1200" dirty="0" smtClean="0">
                <a:solidFill>
                  <a:schemeClr val="tx1"/>
                </a:solidFill>
                <a:latin typeface="Arial" charset="0"/>
                <a:ea typeface="+mn-ea"/>
                <a:cs typeface="+mn-cs"/>
              </a:rPr>
              <a:t>obecně větší</a:t>
            </a:r>
            <a:r>
              <a:rPr kumimoji="1" lang="cs-CZ" sz="1200" kern="1200" dirty="0" smtClean="0">
                <a:solidFill>
                  <a:schemeClr val="tx1"/>
                </a:solidFill>
                <a:latin typeface="Arial" charset="0"/>
                <a:ea typeface="+mn-ea"/>
                <a:cs typeface="+mn-cs"/>
              </a:rPr>
              <a:t> než u dotazníku vyplňovaného samostatně respondentem nebo u dotazování po telefonu. Metody </a:t>
            </a:r>
            <a:r>
              <a:rPr kumimoji="1" lang="cs-CZ" sz="1200" b="1" kern="1200" dirty="0" smtClean="0">
                <a:solidFill>
                  <a:schemeClr val="tx1"/>
                </a:solidFill>
                <a:latin typeface="Arial" charset="0"/>
                <a:ea typeface="+mn-ea"/>
                <a:cs typeface="+mn-cs"/>
              </a:rPr>
              <a:t>ke zvýšení návratnosti</a:t>
            </a:r>
            <a:r>
              <a:rPr kumimoji="1" lang="cs-CZ" sz="1200" kern="1200" dirty="0" smtClean="0">
                <a:solidFill>
                  <a:schemeClr val="tx1"/>
                </a:solidFill>
                <a:latin typeface="Arial" charset="0"/>
                <a:ea typeface="+mn-ea"/>
                <a:cs typeface="+mn-cs"/>
              </a:rPr>
              <a:t> zahrnují dobré </a:t>
            </a:r>
            <a:r>
              <a:rPr kumimoji="1" lang="cs-CZ" sz="1200" b="1" kern="1200" dirty="0" smtClean="0">
                <a:solidFill>
                  <a:schemeClr val="tx1"/>
                </a:solidFill>
                <a:latin typeface="Arial" charset="0"/>
                <a:ea typeface="+mn-ea"/>
                <a:cs typeface="+mn-cs"/>
              </a:rPr>
              <a:t>vzezření tazatele a zastřešení důvěryhodnou a oblíbenou organizací, případně osobní autoritou</a:t>
            </a:r>
            <a:r>
              <a:rPr kumimoji="1" lang="cs-CZ" sz="1200" kern="1200" dirty="0" smtClean="0">
                <a:solidFill>
                  <a:schemeClr val="tx1"/>
                </a:solidFill>
                <a:latin typeface="Arial" charset="0"/>
                <a:ea typeface="+mn-ea"/>
                <a:cs typeface="+mn-cs"/>
              </a:rPr>
              <a:t>. Rovněž je </a:t>
            </a:r>
            <a:r>
              <a:rPr kumimoji="1" lang="cs-CZ" sz="1200" b="1" kern="1200" dirty="0" smtClean="0">
                <a:solidFill>
                  <a:schemeClr val="tx1"/>
                </a:solidFill>
                <a:latin typeface="Arial" charset="0"/>
                <a:ea typeface="+mn-ea"/>
                <a:cs typeface="+mn-cs"/>
              </a:rPr>
              <a:t>důležitý význam tématu pro respondenta.</a:t>
            </a: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59</a:t>
            </a:fld>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Souhrn výhod a nevýhod dotazování vedeného tazatelem můžete vidět v tabulce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Nejedná se o komplexní seznam, ale o nejvýznamnější aspekty zmíněné výše.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60</a:t>
            </a:fld>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Co je to tedy výzkum? Jedná se o plánovitou činnost, jejímž kolem je rámcově řečeno prověřovat platnost jisté části teorie, jisté teoretické předpoklady v praxi a tím rozvíjet poznání oblasti, na kterou je příslušná vědní disciplína zaměřena.</a:t>
            </a:r>
            <a:r>
              <a:rPr lang="cs-CZ" sz="1200" baseline="0" dirty="0" smtClean="0">
                <a:latin typeface="Calibri"/>
                <a:ea typeface="Calibri"/>
                <a:cs typeface="Times New Roman"/>
              </a:rPr>
              <a:t> </a:t>
            </a:r>
            <a:r>
              <a:rPr lang="cs-CZ" sz="1200" dirty="0" smtClean="0">
                <a:latin typeface="Calibri"/>
                <a:ea typeface="Calibri"/>
                <a:cs typeface="Times New Roman"/>
              </a:rPr>
              <a:t>Za velmi příhodnou a patrně též proto poměrně často užívanou lze považovat definici </a:t>
            </a:r>
            <a:r>
              <a:rPr lang="cs-CZ" sz="1200" dirty="0" err="1" smtClean="0">
                <a:latin typeface="Calibri"/>
                <a:ea typeface="Calibri"/>
                <a:cs typeface="Times New Roman"/>
              </a:rPr>
              <a:t>Kerlingerovu</a:t>
            </a:r>
            <a:r>
              <a:rPr lang="cs-CZ" sz="1200" dirty="0" smtClean="0">
                <a:latin typeface="Calibri"/>
                <a:ea typeface="Calibri"/>
                <a:cs typeface="Times New Roman"/>
              </a:rPr>
              <a:t>, kterou vidíte na </a:t>
            </a:r>
            <a:r>
              <a:rPr lang="cs-CZ" sz="1200" dirty="0" err="1" smtClean="0">
                <a:latin typeface="Calibri"/>
                <a:ea typeface="Calibri"/>
                <a:cs typeface="Times New Roman"/>
              </a:rPr>
              <a:t>slidu</a:t>
            </a:r>
            <a:r>
              <a:rPr lang="cs-CZ" sz="1200" dirty="0" smtClean="0">
                <a:latin typeface="Calibri"/>
                <a:ea typeface="Calibri"/>
                <a:cs typeface="Times New Roman"/>
              </a:rPr>
              <a:t>.</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dirty="0" smtClean="0">
                <a:latin typeface="Calibri"/>
                <a:ea typeface="Calibri"/>
                <a:cs typeface="Times New Roman"/>
              </a:rPr>
              <a:t>Ještě jinými slovy řečeno, výzkum znamená </a:t>
            </a:r>
            <a:r>
              <a:rPr lang="cs-CZ" sz="1200" b="1" dirty="0" smtClean="0">
                <a:latin typeface="Calibri"/>
                <a:ea typeface="Calibri"/>
                <a:cs typeface="Times New Roman"/>
              </a:rPr>
              <a:t>proces vytváření nových poznatků</a:t>
            </a:r>
            <a:r>
              <a:rPr lang="cs-CZ" sz="1200" dirty="0" smtClean="0">
                <a:latin typeface="Calibri"/>
                <a:ea typeface="Calibri"/>
                <a:cs typeface="Times New Roman"/>
              </a:rPr>
              <a:t>. Jedná se o </a:t>
            </a:r>
            <a:r>
              <a:rPr lang="cs-CZ" sz="1200" b="1" dirty="0" smtClean="0">
                <a:latin typeface="Calibri"/>
                <a:ea typeface="Calibri"/>
                <a:cs typeface="Times New Roman"/>
              </a:rPr>
              <a:t>systematickou a pečlivě naplánovanou činnost, která je vedena snahou zodpovědět kladené výzkumné otázky a přispět k rozvoji daného oboru</a:t>
            </a:r>
            <a:r>
              <a:rPr lang="cs-CZ" sz="1200" dirty="0" smtClean="0">
                <a:latin typeface="Calibri"/>
                <a:ea typeface="Calibri"/>
                <a:cs typeface="Times New Roman"/>
              </a:rPr>
              <a:t>. Přírodní a sociální vědy pří získávání poznatků kladou velkou váhu na empirická data. V užším pojetí se v těchto dvou oblastech považuje za vědu zkoumání přírodních a sociálních jevů za použití pozorování a experimentu, kvantifikace a hledání univerzálních zákonů a vysvětlení. Diskuse v akademických kruzích se vede o tom, zda toto užší pojetí vědy, převzaté z přírodních věd, je vhodné pro vědy sociální.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Dotazováním telefonem má u mnoha témat podobnou přesnost jako osobní dotazování. Ovšem musíme se dostat ke správnému respondentovi (problém domácnosti s více členy). Hlavní předností je </a:t>
            </a:r>
            <a:r>
              <a:rPr kumimoji="1" lang="cs-CZ" sz="1200" b="1" kern="1200" dirty="0" smtClean="0">
                <a:solidFill>
                  <a:schemeClr val="tx1"/>
                </a:solidFill>
                <a:latin typeface="Arial" charset="0"/>
                <a:ea typeface="+mn-ea"/>
                <a:cs typeface="+mn-cs"/>
              </a:rPr>
              <a:t>ekonomičnost v čase a ostatních zdrojích provedení</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Obvykle je nutné více zavolání</a:t>
            </a:r>
            <a:r>
              <a:rPr kumimoji="1" lang="cs-CZ" sz="1200" kern="1200" dirty="0" smtClean="0">
                <a:solidFill>
                  <a:schemeClr val="tx1"/>
                </a:solidFill>
                <a:latin typeface="Arial" charset="0"/>
                <a:ea typeface="+mn-ea"/>
                <a:cs typeface="+mn-cs"/>
              </a:rPr>
              <a:t>. Opakované volání je nutné </a:t>
            </a:r>
            <a:r>
              <a:rPr kumimoji="1" lang="cs-CZ" sz="1200" b="1" kern="1200" dirty="0" smtClean="0">
                <a:solidFill>
                  <a:schemeClr val="tx1"/>
                </a:solidFill>
                <a:latin typeface="Arial" charset="0"/>
                <a:ea typeface="+mn-ea"/>
                <a:cs typeface="+mn-cs"/>
              </a:rPr>
              <a:t>kvůli minimalizaci výběrového vychýlení</a:t>
            </a:r>
            <a:r>
              <a:rPr kumimoji="1" lang="cs-CZ" sz="1200" kern="1200" dirty="0" smtClean="0">
                <a:solidFill>
                  <a:schemeClr val="tx1"/>
                </a:solidFill>
                <a:latin typeface="Arial" charset="0"/>
                <a:ea typeface="+mn-ea"/>
                <a:cs typeface="+mn-cs"/>
              </a:rPr>
              <a:t>. Je </a:t>
            </a:r>
            <a:r>
              <a:rPr kumimoji="1" lang="cs-CZ" sz="1200" b="1" kern="1200" dirty="0" smtClean="0">
                <a:solidFill>
                  <a:schemeClr val="tx1"/>
                </a:solidFill>
                <a:latin typeface="Arial" charset="0"/>
                <a:ea typeface="+mn-ea"/>
                <a:cs typeface="+mn-cs"/>
              </a:rPr>
              <a:t>relativně jednoduché docílit požadovaného rozsahu výběru</a:t>
            </a:r>
            <a:r>
              <a:rPr kumimoji="1" lang="cs-CZ" sz="1200" kern="1200" dirty="0" smtClean="0">
                <a:solidFill>
                  <a:schemeClr val="tx1"/>
                </a:solidFill>
                <a:latin typeface="Arial" charset="0"/>
                <a:ea typeface="+mn-ea"/>
                <a:cs typeface="+mn-cs"/>
              </a:rPr>
              <a:t> i při odmítnutí rozhovoru některými respondenty. Telefonní interview </a:t>
            </a:r>
            <a:r>
              <a:rPr kumimoji="1" lang="cs-CZ" sz="1200" b="1" kern="1200" dirty="0" smtClean="0">
                <a:solidFill>
                  <a:schemeClr val="tx1"/>
                </a:solidFill>
                <a:latin typeface="Arial" charset="0"/>
                <a:ea typeface="+mn-ea"/>
                <a:cs typeface="+mn-cs"/>
              </a:rPr>
              <a:t>vyžaduje delší seznam potenciálních respondentů</a:t>
            </a:r>
            <a:r>
              <a:rPr kumimoji="1" lang="cs-CZ" sz="1200" kern="1200" dirty="0" smtClean="0">
                <a:solidFill>
                  <a:schemeClr val="tx1"/>
                </a:solidFill>
                <a:latin typeface="Arial" charset="0"/>
                <a:ea typeface="+mn-ea"/>
                <a:cs typeface="+mn-cs"/>
              </a:rPr>
              <a:t>. Ne každý má telefon, bere cizí čísla nebo je dostupný, což může vést ke zkreslenému výběru. </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Tazatel musí </a:t>
            </a:r>
            <a:r>
              <a:rPr kumimoji="1" lang="cs-CZ" sz="1200" b="1" kern="1200" dirty="0" smtClean="0">
                <a:solidFill>
                  <a:schemeClr val="tx1"/>
                </a:solidFill>
                <a:latin typeface="Arial" charset="0"/>
                <a:ea typeface="+mn-ea"/>
                <a:cs typeface="+mn-cs"/>
              </a:rPr>
              <a:t>mluvit zřetelně a jasně, dobře naslouchat a dokázat odpovědi vpravit do počítače během rozhovoru</a:t>
            </a:r>
            <a:r>
              <a:rPr kumimoji="1" lang="cs-CZ" sz="1200" kern="1200" dirty="0" smtClean="0">
                <a:solidFill>
                  <a:schemeClr val="tx1"/>
                </a:solidFill>
                <a:latin typeface="Arial" charset="0"/>
                <a:ea typeface="+mn-ea"/>
                <a:cs typeface="+mn-cs"/>
              </a:rPr>
              <a:t>. Někdy je </a:t>
            </a:r>
            <a:r>
              <a:rPr kumimoji="1" lang="cs-CZ" sz="1200" b="1" kern="1200" dirty="0" smtClean="0">
                <a:solidFill>
                  <a:schemeClr val="tx1"/>
                </a:solidFill>
                <a:latin typeface="Arial" charset="0"/>
                <a:ea typeface="+mn-ea"/>
                <a:cs typeface="+mn-cs"/>
              </a:rPr>
              <a:t>vhodné ve zvláštním rozhovoru nebo emailu respondenta upozornit na to, že bude dotazován telefonem</a:t>
            </a:r>
            <a:r>
              <a:rPr kumimoji="1" lang="cs-CZ" sz="1200" kern="1200" dirty="0" smtClean="0">
                <a:solidFill>
                  <a:schemeClr val="tx1"/>
                </a:solidFill>
                <a:latin typeface="Arial" charset="0"/>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61</a:t>
            </a:fld>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Telefonní dotazování má své výhody a nevýhody.  Souhrnný přehled můžete vidět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Například lze v hlasu snadno odečíst pohlaví, není však vhodné klást otázky s mnoha volitelnými odpověďmi. Také hraje velkou roli pořadí otázek, otázkám na začátku dotazování je věnována větší pozornost. Někdy se proto doporučuje v tomto typu rozhovoru klást obecné otázky na začátku. Častěji se setkáváme s přitakávajícími a s extrémními odpověďmi. Není vhodné používat škálu s více body. Při takovém dotazování se častěji setkáváme se sociálně vhodnými odpověďmi. Při citlivých otázek je také jednoduché zavěsit. Dotazování by také nemělo trvat delší dobu (cca 15 min </a:t>
            </a:r>
            <a:r>
              <a:rPr kumimoji="1" lang="cs-CZ" sz="1200" kern="1200" dirty="0" err="1" smtClean="0">
                <a:solidFill>
                  <a:schemeClr val="tx1"/>
                </a:solidFill>
                <a:latin typeface="Arial" charset="0"/>
                <a:ea typeface="+mn-ea"/>
                <a:cs typeface="+mn-cs"/>
              </a:rPr>
              <a:t>max</a:t>
            </a:r>
            <a:r>
              <a:rPr kumimoji="1" lang="cs-CZ" sz="1200" kern="1200" dirty="0" smtClean="0">
                <a:solidFill>
                  <a:schemeClr val="tx1"/>
                </a:solidFill>
                <a:latin typeface="Arial" charset="0"/>
                <a:ea typeface="+mn-ea"/>
                <a:cs typeface="+mn-cs"/>
              </a:rPr>
              <a:t>).</a:t>
            </a:r>
          </a:p>
          <a:p>
            <a:r>
              <a:rPr kumimoji="1" lang="cs-CZ" sz="1200" kern="1200" dirty="0" smtClean="0">
                <a:solidFill>
                  <a:schemeClr val="tx1"/>
                </a:solidFill>
                <a:latin typeface="Arial" charset="0"/>
                <a:ea typeface="+mn-ea"/>
                <a:cs typeface="+mn-cs"/>
              </a:rPr>
              <a:t>Při přípravě telefonního interview se musí vyjasnit aspekty provedení, je nutné se připravit na problémy podobné těm, které vznikají při získávání odpovědí tazatelem.</a:t>
            </a:r>
          </a:p>
          <a:p>
            <a:pPr lvl="0">
              <a:buFont typeface="Arial" pitchFamily="34" charset="0"/>
              <a:buChar char="•"/>
            </a:pPr>
            <a:r>
              <a:rPr kumimoji="1" lang="cs-CZ" sz="1200" kern="1200" dirty="0" smtClean="0">
                <a:solidFill>
                  <a:schemeClr val="tx1"/>
                </a:solidFill>
                <a:latin typeface="Arial" charset="0"/>
                <a:ea typeface="+mn-ea"/>
                <a:cs typeface="+mn-cs"/>
              </a:rPr>
              <a:t>Jak dlouho se nechá telefon zvonit?</a:t>
            </a:r>
          </a:p>
          <a:p>
            <a:pPr lvl="0">
              <a:buFont typeface="Arial" pitchFamily="34" charset="0"/>
              <a:buChar char="•"/>
            </a:pPr>
            <a:r>
              <a:rPr kumimoji="1" lang="cs-CZ" sz="1200" kern="1200" dirty="0" smtClean="0">
                <a:solidFill>
                  <a:schemeClr val="tx1"/>
                </a:solidFill>
                <a:latin typeface="Arial" charset="0"/>
                <a:ea typeface="+mn-ea"/>
                <a:cs typeface="+mn-cs"/>
              </a:rPr>
              <a:t>Jak uvést tazatele a projekt?</a:t>
            </a:r>
          </a:p>
          <a:p>
            <a:pPr lvl="0">
              <a:buFont typeface="Arial" pitchFamily="34" charset="0"/>
              <a:buChar char="•"/>
            </a:pPr>
            <a:r>
              <a:rPr kumimoji="1" lang="cs-CZ" sz="1200" kern="1200" dirty="0" smtClean="0">
                <a:solidFill>
                  <a:schemeClr val="tx1"/>
                </a:solidFill>
                <a:latin typeface="Arial" charset="0"/>
                <a:ea typeface="+mn-ea"/>
                <a:cs typeface="+mn-cs"/>
              </a:rPr>
              <a:t>Jak uvést položky a provést dotazování?</a:t>
            </a:r>
          </a:p>
          <a:p>
            <a:pPr lvl="0">
              <a:buFont typeface="Arial" pitchFamily="34" charset="0"/>
              <a:buChar char="•"/>
            </a:pPr>
            <a:r>
              <a:rPr kumimoji="1" lang="cs-CZ" sz="1200" kern="1200" dirty="0" smtClean="0">
                <a:solidFill>
                  <a:schemeClr val="tx1"/>
                </a:solidFill>
                <a:latin typeface="Arial" charset="0"/>
                <a:ea typeface="+mn-ea"/>
                <a:cs typeface="+mn-cs"/>
              </a:rPr>
              <a:t>Jak zjistit, kdo je volaným (vhodnost respondenta)?</a:t>
            </a:r>
          </a:p>
          <a:p>
            <a:pPr lvl="0">
              <a:buFont typeface="Arial" pitchFamily="34" charset="0"/>
              <a:buChar char="•"/>
            </a:pPr>
            <a:r>
              <a:rPr kumimoji="1" lang="cs-CZ" sz="1200" kern="1200" dirty="0" smtClean="0">
                <a:solidFill>
                  <a:schemeClr val="tx1"/>
                </a:solidFill>
                <a:latin typeface="Arial" charset="0"/>
                <a:ea typeface="+mn-ea"/>
                <a:cs typeface="+mn-cs"/>
              </a:rPr>
              <a:t>Zda zanechat zprávu v hlasové schránce a jakou?</a:t>
            </a:r>
          </a:p>
          <a:p>
            <a:pPr lvl="0">
              <a:buFont typeface="Arial" pitchFamily="34" charset="0"/>
              <a:buChar char="•"/>
            </a:pPr>
            <a:r>
              <a:rPr kumimoji="1" lang="cs-CZ" sz="1200" kern="1200" dirty="0" smtClean="0">
                <a:solidFill>
                  <a:schemeClr val="tx1"/>
                </a:solidFill>
                <a:latin typeface="Arial" charset="0"/>
                <a:ea typeface="+mn-ea"/>
                <a:cs typeface="+mn-cs"/>
              </a:rPr>
              <a:t>Jak se vypořádat se žádostí o pozdější zavolání?</a:t>
            </a:r>
          </a:p>
          <a:p>
            <a:pPr lvl="0">
              <a:buFont typeface="Arial" pitchFamily="34" charset="0"/>
              <a:buChar char="•"/>
            </a:pPr>
            <a:r>
              <a:rPr kumimoji="1" lang="cs-CZ" sz="1200" kern="1200" dirty="0" smtClean="0">
                <a:solidFill>
                  <a:schemeClr val="tx1"/>
                </a:solidFill>
                <a:latin typeface="Arial" charset="0"/>
                <a:ea typeface="+mn-ea"/>
                <a:cs typeface="+mn-cs"/>
              </a:rPr>
              <a:t>Jak se vypořádat s malou schopností tázaného odpovídat.</a:t>
            </a:r>
          </a:p>
          <a:p>
            <a:pPr lvl="0">
              <a:buFont typeface="Arial" pitchFamily="34" charset="0"/>
              <a:buChar char="•"/>
            </a:pPr>
            <a:r>
              <a:rPr kumimoji="1" lang="cs-CZ" sz="1200" kern="1200" dirty="0" smtClean="0">
                <a:solidFill>
                  <a:schemeClr val="tx1"/>
                </a:solidFill>
                <a:latin typeface="Arial" charset="0"/>
                <a:ea typeface="+mn-ea"/>
                <a:cs typeface="+mn-cs"/>
              </a:rPr>
              <a:t>Jak se vypořádat s reakcemi tázaného (odmítnutí, nezájem, spěch, atd.)?</a:t>
            </a:r>
          </a:p>
          <a:p>
            <a:pPr lvl="0">
              <a:buFont typeface="Arial" pitchFamily="34" charset="0"/>
              <a:buChar char="•"/>
            </a:pPr>
            <a:r>
              <a:rPr kumimoji="1" lang="cs-CZ" sz="1200" kern="1200" dirty="0" smtClean="0">
                <a:solidFill>
                  <a:schemeClr val="tx1"/>
                </a:solidFill>
                <a:latin typeface="Arial" charset="0"/>
                <a:ea typeface="+mn-ea"/>
                <a:cs typeface="+mn-cs"/>
              </a:rPr>
              <a:t>Jak klást otevřené/uzavřené/citlivé otázky?</a:t>
            </a:r>
          </a:p>
          <a:p>
            <a:pPr lvl="0">
              <a:buFont typeface="Arial" pitchFamily="34" charset="0"/>
              <a:buChar char="•"/>
            </a:pPr>
            <a:r>
              <a:rPr kumimoji="1" lang="cs-CZ" sz="1200" kern="1200" dirty="0" smtClean="0">
                <a:solidFill>
                  <a:schemeClr val="tx1"/>
                </a:solidFill>
                <a:latin typeface="Arial" charset="0"/>
                <a:ea typeface="+mn-ea"/>
                <a:cs typeface="+mn-cs"/>
              </a:rPr>
              <a:t>Jak zaznamenávat odpovědi?</a:t>
            </a:r>
          </a:p>
          <a:p>
            <a:pPr lvl="0">
              <a:buFont typeface="Arial" pitchFamily="34" charset="0"/>
              <a:buChar char="•"/>
            </a:pPr>
            <a:r>
              <a:rPr kumimoji="1" lang="cs-CZ" sz="1200" kern="1200" dirty="0" smtClean="0">
                <a:solidFill>
                  <a:schemeClr val="tx1"/>
                </a:solidFill>
                <a:latin typeface="Arial" charset="0"/>
                <a:ea typeface="+mn-ea"/>
                <a:cs typeface="+mn-cs"/>
              </a:rPr>
              <a:t>Jak zakončit rozhovor?</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62</a:t>
            </a:fld>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V poslední době se stává převažujícím způsobem získávání dat ve statistickém šetření využití internetu a webových stránek. </a:t>
            </a:r>
            <a:r>
              <a:rPr kumimoji="1" lang="cs-CZ" sz="1200" kern="1200" dirty="0" smtClean="0">
                <a:solidFill>
                  <a:schemeClr val="tx1"/>
                </a:solidFill>
                <a:latin typeface="Arial" charset="0"/>
                <a:ea typeface="+mn-ea"/>
                <a:cs typeface="+mn-cs"/>
              </a:rPr>
              <a:t>Existují </a:t>
            </a:r>
            <a:r>
              <a:rPr kumimoji="1" lang="cs-CZ" sz="1200" b="1" kern="1200" dirty="0" smtClean="0">
                <a:solidFill>
                  <a:schemeClr val="tx1"/>
                </a:solidFill>
                <a:latin typeface="Arial" charset="0"/>
                <a:ea typeface="+mn-ea"/>
                <a:cs typeface="+mn-cs"/>
              </a:rPr>
              <a:t>dvě možnosti</a:t>
            </a:r>
            <a:r>
              <a:rPr kumimoji="1" lang="cs-CZ" sz="1200" kern="1200" dirty="0" smtClean="0">
                <a:solidFill>
                  <a:schemeClr val="tx1"/>
                </a:solidFill>
                <a:latin typeface="Arial" charset="0"/>
                <a:ea typeface="+mn-ea"/>
                <a:cs typeface="+mn-cs"/>
              </a:rPr>
              <a:t>, jak je možné dotazník doručit respondentovi. Je možné </a:t>
            </a:r>
            <a:r>
              <a:rPr kumimoji="1" lang="cs-CZ" sz="1200" b="1" kern="1200" dirty="0" smtClean="0">
                <a:solidFill>
                  <a:schemeClr val="tx1"/>
                </a:solidFill>
                <a:latin typeface="Arial" charset="0"/>
                <a:ea typeface="+mn-ea"/>
                <a:cs typeface="+mn-cs"/>
              </a:rPr>
              <a:t>zaslat dokument k vyplnění elektronickou poštou</a:t>
            </a:r>
            <a:r>
              <a:rPr kumimoji="1" lang="cs-CZ" sz="1200" kern="1200" dirty="0" smtClean="0">
                <a:solidFill>
                  <a:schemeClr val="tx1"/>
                </a:solidFill>
                <a:latin typeface="Arial" charset="0"/>
                <a:ea typeface="+mn-ea"/>
                <a:cs typeface="+mn-cs"/>
              </a:rPr>
              <a:t> (což je ale dnes překonaná forma) nebo je </a:t>
            </a:r>
            <a:r>
              <a:rPr kumimoji="1" lang="cs-CZ" sz="1200" b="1" kern="1200" dirty="0" smtClean="0">
                <a:solidFill>
                  <a:schemeClr val="tx1"/>
                </a:solidFill>
                <a:latin typeface="Arial" charset="0"/>
                <a:ea typeface="+mn-ea"/>
                <a:cs typeface="+mn-cs"/>
              </a:rPr>
              <a:t>dotazník přístupný na www stránce</a:t>
            </a:r>
            <a:r>
              <a:rPr kumimoji="1" lang="cs-CZ" sz="1200" kern="1200" dirty="0" smtClean="0">
                <a:solidFill>
                  <a:schemeClr val="tx1"/>
                </a:solidFill>
                <a:latin typeface="Arial" charset="0"/>
                <a:ea typeface="+mn-ea"/>
                <a:cs typeface="+mn-cs"/>
              </a:rPr>
              <a:t>. V případě užití emailu musí znát výzkumní emailovou adresu respondenta, což nemusí být zrovna snadné získat. U šetření založeného na www stránce nemáme vždy kontrolu, kdo dotazník vyplní.  Musíme počítat </a:t>
            </a:r>
            <a:r>
              <a:rPr kumimoji="1" lang="cs-CZ" sz="1200" b="1" kern="1200" dirty="0" smtClean="0">
                <a:solidFill>
                  <a:schemeClr val="tx1"/>
                </a:solidFill>
                <a:latin typeface="Arial" charset="0"/>
                <a:ea typeface="+mn-ea"/>
                <a:cs typeface="+mn-cs"/>
              </a:rPr>
              <a:t>s výběrem založeným na dobrovolnosti spíše než s náhodným výběrem</a:t>
            </a:r>
            <a:r>
              <a:rPr kumimoji="1" lang="cs-CZ" sz="1200" kern="1200" dirty="0" smtClean="0">
                <a:solidFill>
                  <a:schemeClr val="tx1"/>
                </a:solidFill>
                <a:latin typeface="Arial" charset="0"/>
                <a:ea typeface="+mn-ea"/>
                <a:cs typeface="+mn-cs"/>
              </a:rPr>
              <a:t>. Také lze postupovat tak, že je www stránka chráněná heslem a respondentovi zašleme emailem heslo a odkaz na internetovou adresu dotazníku. Zadávání hesla může některé respondenty odradit a snižuje tak návratnost. Problém zabezpečení nehraje roli, pokud se výzkumník zajímá o určitou organizaci, kde je k dispozici intranet. Návratnost je určitě lepší u skupin, u kterých lze předpokládat přístup k internetu.</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Výběrová chyba je určitým úskalím validity některých online šetření </a:t>
            </a:r>
            <a:r>
              <a:rPr kumimoji="1" lang="cs-CZ" sz="1200" kern="1200" dirty="0" smtClean="0">
                <a:solidFill>
                  <a:schemeClr val="tx1"/>
                </a:solidFill>
                <a:latin typeface="Arial" charset="0"/>
                <a:ea typeface="+mn-ea"/>
                <a:cs typeface="+mn-cs"/>
              </a:rPr>
              <a:t>pomocí dotazníku, protože </a:t>
            </a:r>
            <a:r>
              <a:rPr kumimoji="1" lang="cs-CZ" sz="1200" b="1" kern="1200" dirty="0" smtClean="0">
                <a:solidFill>
                  <a:schemeClr val="tx1"/>
                </a:solidFill>
                <a:latin typeface="Arial" charset="0"/>
                <a:ea typeface="+mn-ea"/>
                <a:cs typeface="+mn-cs"/>
              </a:rPr>
              <a:t>některé skupiny nejsou dobře reprezentovány</a:t>
            </a:r>
            <a:r>
              <a:rPr kumimoji="1" lang="cs-CZ" sz="1200" kern="1200" dirty="0" smtClean="0">
                <a:solidFill>
                  <a:schemeClr val="tx1"/>
                </a:solidFill>
                <a:latin typeface="Arial" charset="0"/>
                <a:ea typeface="+mn-ea"/>
                <a:cs typeface="+mn-cs"/>
              </a:rPr>
              <a:t> (např. starší lidé). Domácnosti, které nemají přístup k internetu, se pravděpodobně liší v </a:t>
            </a:r>
            <a:r>
              <a:rPr kumimoji="1" lang="cs-CZ" sz="1200" kern="1200" dirty="0" err="1" smtClean="0">
                <a:solidFill>
                  <a:schemeClr val="tx1"/>
                </a:solidFill>
                <a:latin typeface="Arial" charset="0"/>
                <a:ea typeface="+mn-ea"/>
                <a:cs typeface="+mn-cs"/>
              </a:rPr>
              <a:t>socio</a:t>
            </a:r>
            <a:r>
              <a:rPr kumimoji="1" lang="cs-CZ" sz="1200" kern="1200" dirty="0" smtClean="0">
                <a:solidFill>
                  <a:schemeClr val="tx1"/>
                </a:solidFill>
                <a:latin typeface="Arial" charset="0"/>
                <a:ea typeface="+mn-ea"/>
                <a:cs typeface="+mn-cs"/>
              </a:rPr>
              <a:t>-ekonomickém statusu od uživatelů internetu. </a:t>
            </a:r>
            <a:r>
              <a:rPr kumimoji="1" lang="cs-CZ" sz="1200" b="1" kern="1200" dirty="0" smtClean="0">
                <a:solidFill>
                  <a:schemeClr val="tx1"/>
                </a:solidFill>
                <a:latin typeface="Arial" charset="0"/>
                <a:ea typeface="+mn-ea"/>
                <a:cs typeface="+mn-cs"/>
              </a:rPr>
              <a:t>Online šetření se dává přednost, jestliže chceme zmenšit finanční náklady a nezáleží nám tolik na zkreslení výběrovou chybou.</a:t>
            </a: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63</a:t>
            </a:fld>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64</a:t>
            </a:fld>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cs-CZ" sz="1200" kern="1200" dirty="0" smtClean="0">
                <a:solidFill>
                  <a:schemeClr val="tx1"/>
                </a:solidFill>
                <a:latin typeface="Arial" charset="0"/>
                <a:ea typeface="+mn-ea"/>
                <a:cs typeface="+mn-cs"/>
              </a:rPr>
              <a:t>Podrobnější informace k jednotlivým typům dotazování prostřednictvím dotazníku, k návrhu dotazníku (např. tvorbě otázek, řazení), způsobu distribuce, analýze, vyhodnocení atd. si můžete podrobně nastudovat v knize od </a:t>
            </a:r>
            <a:r>
              <a:rPr kumimoji="1" lang="cs-CZ" sz="1200" kern="1200" dirty="0" err="1" smtClean="0">
                <a:solidFill>
                  <a:schemeClr val="tx1"/>
                </a:solidFill>
                <a:latin typeface="Arial" charset="0"/>
                <a:ea typeface="+mn-ea"/>
                <a:cs typeface="+mn-cs"/>
              </a:rPr>
              <a:t>Hendla</a:t>
            </a:r>
            <a:r>
              <a:rPr kumimoji="1" lang="cs-CZ" sz="1200" kern="1200" dirty="0" smtClean="0">
                <a:solidFill>
                  <a:schemeClr val="tx1"/>
                </a:solidFill>
                <a:latin typeface="Arial" charset="0"/>
                <a:ea typeface="+mn-ea"/>
                <a:cs typeface="+mn-cs"/>
              </a:rPr>
              <a:t> </a:t>
            </a:r>
            <a:r>
              <a:rPr kumimoji="1" lang="cs-CZ" sz="1200" kern="1200" dirty="0" err="1" smtClean="0">
                <a:solidFill>
                  <a:schemeClr val="tx1"/>
                </a:solidFill>
                <a:latin typeface="Arial" charset="0"/>
                <a:ea typeface="+mn-ea"/>
                <a:cs typeface="+mn-cs"/>
              </a:rPr>
              <a:t>Remra</a:t>
            </a:r>
            <a:r>
              <a:rPr kumimoji="1" lang="cs-CZ" sz="1200" kern="1200" dirty="0" smtClean="0">
                <a:solidFill>
                  <a:schemeClr val="tx1"/>
                </a:solidFill>
                <a:latin typeface="Arial" charset="0"/>
                <a:ea typeface="+mn-ea"/>
                <a:cs typeface="+mn-cs"/>
              </a:rPr>
              <a:t> z roku 2017 s názvem Metody výzkumu a evaluace.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65</a:t>
            </a:fld>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Tvorba dotazníku je dlouhý proces, který vyžaduje značnou pozornost</a:t>
            </a:r>
            <a:r>
              <a:rPr kumimoji="1" lang="cs-CZ" sz="1200" kern="1200" dirty="0" smtClean="0">
                <a:solidFill>
                  <a:schemeClr val="tx1"/>
                </a:solidFill>
                <a:latin typeface="Arial" charset="0"/>
                <a:ea typeface="+mn-ea"/>
                <a:cs typeface="+mn-cs"/>
              </a:rPr>
              <a:t>. Dotazník je </a:t>
            </a:r>
            <a:r>
              <a:rPr kumimoji="1" lang="cs-CZ" sz="1200" b="1" kern="1200" dirty="0" smtClean="0">
                <a:solidFill>
                  <a:schemeClr val="tx1"/>
                </a:solidFill>
                <a:latin typeface="Arial" charset="0"/>
                <a:ea typeface="+mn-ea"/>
                <a:cs typeface="+mn-cs"/>
              </a:rPr>
              <a:t>silný nástroj sběru dat</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Na začátku jeho tvorby stojí snaha o porozumění jeho možnostem a tomu, jak může pomoci s výzkumem.</a:t>
            </a:r>
            <a:r>
              <a:rPr kumimoji="1" lang="cs-CZ" sz="1200" kern="1200" dirty="0" smtClean="0">
                <a:solidFill>
                  <a:schemeClr val="tx1"/>
                </a:solidFill>
                <a:latin typeface="Arial" charset="0"/>
                <a:ea typeface="+mn-ea"/>
                <a:cs typeface="+mn-cs"/>
              </a:rPr>
              <a:t> Je-li o jeho využití rozhodnuto, musí být </a:t>
            </a:r>
            <a:r>
              <a:rPr kumimoji="1" lang="cs-CZ" sz="1200" b="1" kern="1200" dirty="0" smtClean="0">
                <a:solidFill>
                  <a:schemeClr val="tx1"/>
                </a:solidFill>
                <a:latin typeface="Arial" charset="0"/>
                <a:ea typeface="+mn-ea"/>
                <a:cs typeface="+mn-cs"/>
              </a:rPr>
              <a:t>největší péče věnována vymezení výzkumných cílů. </a:t>
            </a:r>
            <a:r>
              <a:rPr kumimoji="1" lang="cs-CZ" sz="1200" kern="1200" dirty="0" smtClean="0">
                <a:solidFill>
                  <a:schemeClr val="tx1"/>
                </a:solidFill>
                <a:latin typeface="Arial" charset="0"/>
                <a:ea typeface="+mn-ea"/>
                <a:cs typeface="+mn-cs"/>
              </a:rPr>
              <a:t>Dotazníky jsou na tom podobně jako jiné vědecké postupy. Nelze sbírat data a hledat, zda se z nich vynoří něco zajímavého. Namísto toho je </a:t>
            </a:r>
            <a:r>
              <a:rPr kumimoji="1" lang="cs-CZ" sz="1200" b="1" kern="1200" dirty="0" smtClean="0">
                <a:solidFill>
                  <a:schemeClr val="tx1"/>
                </a:solidFill>
                <a:latin typeface="Arial" charset="0"/>
                <a:ea typeface="+mn-ea"/>
                <a:cs typeface="+mn-cs"/>
              </a:rPr>
              <a:t>třeba navrhnout hypotézu a experiment, který ji pomůže potvrdit, nebo vyvrátit</a:t>
            </a:r>
            <a:r>
              <a:rPr kumimoji="1" lang="cs-CZ" sz="1200" kern="1200" dirty="0" smtClean="0">
                <a:solidFill>
                  <a:schemeClr val="tx1"/>
                </a:solidFill>
                <a:latin typeface="Arial" charset="0"/>
                <a:ea typeface="+mn-ea"/>
                <a:cs typeface="+mn-cs"/>
              </a:rPr>
              <a:t>. </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Dotazníky jsou tvárné a umožňují sběr subjektivních i objektivních údajů prostřednictvím otevřených a uzavřených otázek. </a:t>
            </a:r>
            <a:r>
              <a:rPr kumimoji="1" lang="cs-CZ" sz="1200" kern="1200" dirty="0" smtClean="0">
                <a:solidFill>
                  <a:schemeClr val="tx1"/>
                </a:solidFill>
                <a:latin typeface="Arial" charset="0"/>
                <a:ea typeface="+mn-ea"/>
                <a:cs typeface="+mn-cs"/>
              </a:rPr>
              <a:t>Moderní počítače sbírání a vyhodnocování cenného materiálu jen zefektivnily. </a:t>
            </a:r>
            <a:r>
              <a:rPr kumimoji="1" lang="cs-CZ" sz="1200" b="1" kern="1200" dirty="0" smtClean="0">
                <a:solidFill>
                  <a:schemeClr val="tx1"/>
                </a:solidFill>
                <a:latin typeface="Arial" charset="0"/>
                <a:ea typeface="+mn-ea"/>
                <a:cs typeface="+mn-cs"/>
              </a:rPr>
              <a:t>Dotazník je ale jen tak dobrý, jako jsou dobré jeho otázky</a:t>
            </a:r>
            <a:r>
              <a:rPr kumimoji="1" lang="cs-CZ" sz="1200" kern="1200" dirty="0" smtClean="0">
                <a:solidFill>
                  <a:schemeClr val="tx1"/>
                </a:solidFill>
                <a:latin typeface="Arial" charset="0"/>
                <a:ea typeface="+mn-ea"/>
                <a:cs typeface="+mn-cs"/>
              </a:rPr>
              <a:t>, které obsahuje. Je třeba jej pečlivě přezkoumávat a testovat, abychom se zbavili malých chyb, které mohou silně ovlivnit následnou interpretaci (viz Sedláková, 2014).</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66</a:t>
            </a:fld>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67</a:t>
            </a:fld>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68</a:t>
            </a:fld>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69</a:t>
            </a:fld>
            <a:endParaRPr lang="cs-CZ" altLang="cs-CZ"/>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Kvalitativní materiál ve formě transkripcí rozhovorů, protokolů pozorování, textových a audiovizuálních materiálů a dalších druhů dokumentů se transformuje a interpretuje s </a:t>
            </a:r>
            <a:r>
              <a:rPr kumimoji="1" lang="cs-CZ" sz="1200" b="1" kern="1200" dirty="0" smtClean="0">
                <a:solidFill>
                  <a:schemeClr val="tx1"/>
                </a:solidFill>
                <a:latin typeface="Arial" charset="0"/>
                <a:ea typeface="+mn-ea"/>
                <a:cs typeface="+mn-cs"/>
              </a:rPr>
              <a:t>cílem zachytit smysluplně komplexitu zkoumaných jevů a případů sociálního světa</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Míra smysluplnosti je určena účelem studie a výzkumnou otázkou,</a:t>
            </a:r>
            <a:r>
              <a:rPr kumimoji="1" lang="cs-CZ" sz="1200" kern="1200" dirty="0" smtClean="0">
                <a:solidFill>
                  <a:schemeClr val="tx1"/>
                </a:solidFill>
                <a:latin typeface="Arial" charset="0"/>
                <a:ea typeface="+mn-ea"/>
                <a:cs typeface="+mn-cs"/>
              </a:rPr>
              <a:t> která zaměřuje cíle zpracování dat. Při kvalitativní analýze a interpretaci jde o </a:t>
            </a:r>
            <a:r>
              <a:rPr kumimoji="1" lang="cs-CZ" sz="1200" b="1" kern="1200" dirty="0" smtClean="0">
                <a:solidFill>
                  <a:schemeClr val="tx1"/>
                </a:solidFill>
                <a:latin typeface="Arial" charset="0"/>
                <a:ea typeface="+mn-ea"/>
                <a:cs typeface="+mn-cs"/>
              </a:rPr>
              <a:t>systematické nenumerické organizování dat s cílem odhalit témata, pravidelnosti, datové konfigurace, formy, kvality a vztahy</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Všechny kroky tohoto procesu se mají dokumentovat</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čímž se zajišťuje průhlednost a kontrola kvality celého procesu</a:t>
            </a:r>
            <a:r>
              <a:rPr kumimoji="1" lang="cs-CZ" sz="1200" kern="1200" dirty="0" smtClean="0">
                <a:solidFill>
                  <a:schemeClr val="tx1"/>
                </a:solidFill>
                <a:latin typeface="Arial" charset="0"/>
                <a:ea typeface="+mn-ea"/>
                <a:cs typeface="+mn-cs"/>
              </a:rPr>
              <a:t>. V tom mohou sehrát významnou </a:t>
            </a:r>
            <a:r>
              <a:rPr kumimoji="1" lang="cs-CZ" sz="1200" b="1" kern="1200" dirty="0" smtClean="0">
                <a:solidFill>
                  <a:schemeClr val="tx1"/>
                </a:solidFill>
                <a:latin typeface="Arial" charset="0"/>
                <a:ea typeface="+mn-ea"/>
                <a:cs typeface="+mn-cs"/>
              </a:rPr>
              <a:t>roli počítačové programy</a:t>
            </a:r>
            <a:r>
              <a:rPr kumimoji="1" lang="cs-CZ" sz="1200" kern="1200" dirty="0" smtClean="0">
                <a:solidFill>
                  <a:schemeClr val="tx1"/>
                </a:solidFill>
                <a:latin typeface="Arial" charset="0"/>
                <a:ea typeface="+mn-ea"/>
                <a:cs typeface="+mn-cs"/>
              </a:rPr>
              <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Kvalitativní data nemají strukturovanou podobu dat v kvantitativním výzkumu, což komplikuje jejich vyhodnocení</a:t>
            </a:r>
            <a:r>
              <a:rPr kumimoji="1" lang="cs-CZ" sz="1200" kern="1200" dirty="0" smtClean="0">
                <a:solidFill>
                  <a:schemeClr val="tx1"/>
                </a:solidFill>
                <a:latin typeface="Arial" charset="0"/>
                <a:ea typeface="+mn-ea"/>
                <a:cs typeface="+mn-cs"/>
              </a:rPr>
              <a:t>. Například v kvantitativní analýze výsledků dotazníkového šetření analýzu i diskusi výsledků jistým způsobem určují definované proměnné, četnosti odpovědí a korelace mezi nimi. Naproti tomu kvalitativní data se vyznačují svojí </a:t>
            </a:r>
            <a:r>
              <a:rPr kumimoji="1" lang="cs-CZ" sz="1200" kern="1200" dirty="0" err="1" smtClean="0">
                <a:solidFill>
                  <a:schemeClr val="tx1"/>
                </a:solidFill>
                <a:latin typeface="Arial" charset="0"/>
                <a:ea typeface="+mn-ea"/>
                <a:cs typeface="+mn-cs"/>
              </a:rPr>
              <a:t>kontextuálností</a:t>
            </a:r>
            <a:r>
              <a:rPr kumimoji="1" lang="cs-CZ" sz="1200" kern="1200" dirty="0" smtClean="0">
                <a:solidFill>
                  <a:schemeClr val="tx1"/>
                </a:solidFill>
                <a:latin typeface="Arial" charset="0"/>
                <a:ea typeface="+mn-ea"/>
                <a:cs typeface="+mn-cs"/>
              </a:rPr>
              <a:t> a vzpírají se provedení redukce. To se projevuje i ve zprávě o jejich analýze. Interpretace dat je doplňována plnými citacemi částí interview, výňatky z terénních zápisků nebo poznámkami z provedených skupinových diskusí.</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S organizováním dat a jejich analýzou se začíná většinou již ve fázi sběru dat. V tom se liší kvalitativní postup od běžné strategie kvantitativního výzkumu.</a:t>
            </a:r>
            <a:r>
              <a:rPr kumimoji="1" lang="cs-CZ" sz="1200" kern="1200" dirty="0" smtClean="0">
                <a:solidFill>
                  <a:schemeClr val="tx1"/>
                </a:solidFill>
                <a:latin typeface="Arial" charset="0"/>
                <a:ea typeface="+mn-ea"/>
                <a:cs typeface="+mn-cs"/>
              </a:rPr>
              <a:t> Tuto okolnost zdůrazňuje obrázek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V mnoha případech </a:t>
            </a:r>
            <a:r>
              <a:rPr kumimoji="1" lang="cs-CZ" sz="1200" b="1" kern="1200" dirty="0" smtClean="0">
                <a:solidFill>
                  <a:schemeClr val="tx1"/>
                </a:solidFill>
                <a:latin typeface="Arial" charset="0"/>
                <a:ea typeface="+mn-ea"/>
                <a:cs typeface="+mn-cs"/>
              </a:rPr>
              <a:t>analýza směruje výzkumníka k novým zdrojům dat.</a:t>
            </a:r>
            <a:r>
              <a:rPr kumimoji="1" lang="cs-CZ" sz="1200" kern="1200" dirty="0" smtClean="0">
                <a:solidFill>
                  <a:schemeClr val="tx1"/>
                </a:solidFill>
                <a:latin typeface="Arial" charset="0"/>
                <a:ea typeface="+mn-ea"/>
                <a:cs typeface="+mn-cs"/>
              </a:rPr>
              <a:t> Proto je analýza částí sběru dat. Proces sběru dat a analýzy pokračuje iterativně až do okamžiku, kdy výzkumník rozhodne, že bylo dosaženo výzkumného cíle.</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70</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Z předchozího osvěžení teorie plyne, že výzkum patří mezi nástroje metody vědy. Je poznávacím procesem, který vychází z nějakého systému poznatků (teorie), v jejich intencích prozkoumává skutečnost (tzv. empirické zkoumání), aby na základě zjištěného (tj. empirických údajů a dat) bylo dosavadní poznání pozměněno (resp. došlo k rozšíření teorie). To se ale vzápětí stává zdrojem teoretických úvah o dalších souvislostech a problémech, čímž se objevují nároky na další zkoumání, a tak se teorie s metodami zkoumání vzájemně podněcují, teorie se obohacuje a metody zkoumání zdokonalují. Schéma tohoto cyklu lze vidět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O vztahu teorie a empirie se můžete dočíst podrobněji v publikaci od Havlíka z roku 1992 nebo </a:t>
            </a:r>
            <a:r>
              <a:rPr kumimoji="1" lang="cs-CZ" sz="1200" kern="1200" dirty="0" err="1" smtClean="0">
                <a:solidFill>
                  <a:schemeClr val="tx1"/>
                </a:solidFill>
                <a:latin typeface="Arial" charset="0"/>
                <a:ea typeface="+mn-ea"/>
                <a:cs typeface="+mn-cs"/>
              </a:rPr>
              <a:t>Hendla</a:t>
            </a:r>
            <a:r>
              <a:rPr kumimoji="1" lang="cs-CZ" sz="1200" kern="1200" dirty="0" smtClean="0">
                <a:solidFill>
                  <a:schemeClr val="tx1"/>
                </a:solidFill>
                <a:latin typeface="Arial" charset="0"/>
                <a:ea typeface="+mn-ea"/>
                <a:cs typeface="+mn-cs"/>
              </a:rPr>
              <a:t> z roku 2004 či 2005.</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Kvalitativní analýza je uměním zpracovat data smysluplným a užitečným způsobem a nalézt odpověď na položenou výzkumnou otázku. Pouze výjimečně používáme ve větší míře mechanické operace, jež jsou tak typické pro statistické metody. Výzkumník „jako prostředek sběru dat a analýzy" se může dopustit při analýze přehlédnutí, systematických chyb a omylů. V tabulce na </a:t>
            </a:r>
            <a:r>
              <a:rPr kumimoji="1" lang="cs-CZ" sz="1200" kern="1200" dirty="0" err="1" smtClean="0">
                <a:solidFill>
                  <a:schemeClr val="tx1"/>
                </a:solidFill>
                <a:latin typeface="Arial" charset="0"/>
                <a:ea typeface="+mn-ea"/>
                <a:cs typeface="+mn-cs"/>
              </a:rPr>
              <a:t>slidu</a:t>
            </a:r>
            <a:r>
              <a:rPr kumimoji="1" lang="cs-CZ" sz="1200" kern="1200" dirty="0" smtClean="0">
                <a:solidFill>
                  <a:schemeClr val="tx1"/>
                </a:solidFill>
                <a:latin typeface="Arial" charset="0"/>
                <a:ea typeface="+mn-ea"/>
                <a:cs typeface="+mn-cs"/>
              </a:rPr>
              <a:t> jsou uvedeny vybrané subjektivní faktory, které mohou negativně ovlivnit provedení analýzy výzkumníkem. Při analýze bychom si měli uvědomovat omezenost naší </a:t>
            </a:r>
            <a:r>
              <a:rPr kumimoji="1" lang="cs-CZ" sz="1200" kern="1200" dirty="0" err="1" smtClean="0">
                <a:solidFill>
                  <a:schemeClr val="tx1"/>
                </a:solidFill>
                <a:latin typeface="Arial" charset="0"/>
                <a:ea typeface="+mn-ea"/>
                <a:cs typeface="+mn-cs"/>
              </a:rPr>
              <a:t>analtické</a:t>
            </a:r>
            <a:r>
              <a:rPr kumimoji="1" lang="cs-CZ" sz="1200" kern="1200" dirty="0" smtClean="0">
                <a:solidFill>
                  <a:schemeClr val="tx1"/>
                </a:solidFill>
                <a:latin typeface="Arial" charset="0"/>
                <a:ea typeface="+mn-ea"/>
                <a:cs typeface="+mn-cs"/>
              </a:rPr>
              <a:t> kapacity, což je způsobeno těmito okolnostmi:</a:t>
            </a:r>
          </a:p>
          <a:p>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Přetížení daty. Člověk je omezen při přijímání, zpracování a zapamatování dat. </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První dojem. První datové vstupy dělají větší dojem než pozdější. </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Informační nedostupnost. Informacím, které jsou dostupnější, věnujeme větší pozornost. </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Pozitivní instance. Existuje tendence ignorovat informace, které jsou v konfliktu s dosud zastávanými názory, a naopak přeceňovat informace, které je podporují. </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Interní konzistence. Existuje tendence ignorovat překvapivou informaci. </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Nestejná spolehlivost. Nevěnuje se pozornost okolnosti, že jednotlivé informační zdroje jsou různě spolehlivé.</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Scházející informace. Tomu, k čemu schází informace, se věnuje menší pozornost.</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Revize hypotéz. Dalším informacím se věnuje buď přehnaně velká, nebo přehnaně malá pozornost.</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Přehnaná sebedůvěra. Pokud se udělá rozhodnutí, považuje se dále za přehnaně spolehlivé.</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Příčinnost současných jevů. Pokud se jev vyskytuje současně s jiným, považují se oba za příčinně propojené.</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Fiktivní základ. Pokud nejsou k dispozici data, provádí se srovnání s průměrem nebo libovolně zvoleným základem.</a:t>
            </a:r>
            <a:endParaRPr kumimoji="1" lang="cs-CZ" sz="1200" kern="1200" dirty="0" smtClean="0">
              <a:solidFill>
                <a:schemeClr val="tx1"/>
              </a:solidFill>
              <a:latin typeface="Arial" charset="0"/>
              <a:ea typeface="+mn-ea"/>
              <a:cs typeface="+mn-cs"/>
            </a:endParaRPr>
          </a:p>
          <a:p>
            <a:pPr lvl="0">
              <a:buFont typeface="Arial" pitchFamily="34" charset="0"/>
              <a:buChar char="•"/>
            </a:pPr>
            <a:r>
              <a:rPr kumimoji="1" lang="cs-CZ" sz="1200" b="1" kern="1200" dirty="0" smtClean="0">
                <a:solidFill>
                  <a:schemeClr val="tx1"/>
                </a:solidFill>
                <a:latin typeface="Arial" charset="0"/>
                <a:ea typeface="+mn-ea"/>
                <a:cs typeface="+mn-cs"/>
              </a:rPr>
              <a:t>Výsledky opakované analýzy se často liší od původních.</a:t>
            </a:r>
          </a:p>
          <a:p>
            <a:pPr lvl="0">
              <a:buFont typeface="Arial" pitchFamily="34" charset="0"/>
              <a:buChar char="•"/>
            </a:pPr>
            <a:endParaRPr kumimoji="1" lang="cs-CZ" sz="1200" kern="1200" dirty="0" smtClean="0">
              <a:solidFill>
                <a:schemeClr val="tx1"/>
              </a:solidFill>
              <a:latin typeface="Arial" charset="0"/>
              <a:ea typeface="+mn-ea"/>
              <a:cs typeface="+mn-cs"/>
            </a:endParaRPr>
          </a:p>
          <a:p>
            <a:r>
              <a:rPr kumimoji="1" lang="cs-CZ" sz="1200" kern="1200" dirty="0" err="1" smtClean="0">
                <a:solidFill>
                  <a:schemeClr val="tx1"/>
                </a:solidFill>
                <a:latin typeface="Arial" charset="0"/>
                <a:ea typeface="+mn-ea"/>
                <a:cs typeface="+mn-cs"/>
              </a:rPr>
              <a:t>Pozn</a:t>
            </a:r>
            <a:r>
              <a:rPr kumimoji="1" lang="cs-CZ" sz="1200" kern="1200" dirty="0" smtClean="0">
                <a:solidFill>
                  <a:schemeClr val="tx1"/>
                </a:solidFill>
                <a:latin typeface="Arial" charset="0"/>
                <a:ea typeface="+mn-ea"/>
                <a:cs typeface="+mn-cs"/>
              </a:rPr>
              <a:t>: Analytické taktiky pro případové studie i analytické postupy zakotvené teorie a etnografického průzkumu si můžete podrobněji nastudovat v publikacích: </a:t>
            </a:r>
            <a:r>
              <a:rPr kumimoji="1" lang="cs-CZ" sz="1200" kern="1200" dirty="0" err="1" smtClean="0">
                <a:solidFill>
                  <a:schemeClr val="tx1"/>
                </a:solidFill>
                <a:latin typeface="Arial" charset="0"/>
                <a:ea typeface="+mn-ea"/>
                <a:cs typeface="+mn-cs"/>
              </a:rPr>
              <a:t>Miles</a:t>
            </a:r>
            <a:r>
              <a:rPr kumimoji="1" lang="cs-CZ" sz="1200" kern="1200" dirty="0" smtClean="0">
                <a:solidFill>
                  <a:schemeClr val="tx1"/>
                </a:solidFill>
                <a:latin typeface="Arial" charset="0"/>
                <a:ea typeface="+mn-ea"/>
                <a:cs typeface="+mn-cs"/>
              </a:rPr>
              <a:t> a </a:t>
            </a:r>
            <a:r>
              <a:rPr kumimoji="1" lang="cs-CZ" sz="1200" kern="1200" dirty="0" err="1" smtClean="0">
                <a:solidFill>
                  <a:schemeClr val="tx1"/>
                </a:solidFill>
                <a:latin typeface="Arial" charset="0"/>
                <a:ea typeface="+mn-ea"/>
                <a:cs typeface="+mn-cs"/>
              </a:rPr>
              <a:t>Huberman</a:t>
            </a:r>
            <a:r>
              <a:rPr kumimoji="1" lang="cs-CZ" sz="1200" kern="1200" dirty="0" smtClean="0">
                <a:solidFill>
                  <a:schemeClr val="tx1"/>
                </a:solidFill>
                <a:latin typeface="Arial" charset="0"/>
                <a:ea typeface="+mn-ea"/>
                <a:cs typeface="+mn-cs"/>
              </a:rPr>
              <a:t> (1994), </a:t>
            </a:r>
            <a:r>
              <a:rPr kumimoji="1" lang="cs-CZ" sz="1200" kern="1200" dirty="0" err="1" smtClean="0">
                <a:solidFill>
                  <a:schemeClr val="tx1"/>
                </a:solidFill>
                <a:latin typeface="Arial" charset="0"/>
                <a:ea typeface="+mn-ea"/>
                <a:cs typeface="+mn-cs"/>
              </a:rPr>
              <a:t>Stake</a:t>
            </a:r>
            <a:r>
              <a:rPr kumimoji="1" lang="cs-CZ" sz="1200" kern="1200" dirty="0" smtClean="0">
                <a:solidFill>
                  <a:schemeClr val="tx1"/>
                </a:solidFill>
                <a:latin typeface="Arial" charset="0"/>
                <a:ea typeface="+mn-ea"/>
                <a:cs typeface="+mn-cs"/>
              </a:rPr>
              <a:t> (1995), </a:t>
            </a:r>
            <a:r>
              <a:rPr kumimoji="1" lang="cs-CZ" sz="1200" kern="1200" dirty="0" err="1" smtClean="0">
                <a:solidFill>
                  <a:schemeClr val="tx1"/>
                </a:solidFill>
                <a:latin typeface="Arial" charset="0"/>
                <a:ea typeface="+mn-ea"/>
                <a:cs typeface="+mn-cs"/>
              </a:rPr>
              <a:t>Yin</a:t>
            </a:r>
            <a:r>
              <a:rPr kumimoji="1" lang="cs-CZ" sz="1200" kern="1200" dirty="0" smtClean="0">
                <a:solidFill>
                  <a:schemeClr val="tx1"/>
                </a:solidFill>
                <a:latin typeface="Arial" charset="0"/>
                <a:ea typeface="+mn-ea"/>
                <a:cs typeface="+mn-cs"/>
              </a:rPr>
              <a:t> (1989),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(2005), </a:t>
            </a:r>
            <a:r>
              <a:rPr kumimoji="1" lang="cs-CZ" sz="1200" kern="1200" dirty="0" err="1" smtClean="0">
                <a:solidFill>
                  <a:schemeClr val="tx1"/>
                </a:solidFill>
                <a:latin typeface="Arial" charset="0"/>
                <a:ea typeface="+mn-ea"/>
                <a:cs typeface="+mn-cs"/>
              </a:rPr>
              <a:t>Glaser</a:t>
            </a:r>
            <a:r>
              <a:rPr kumimoji="1" lang="cs-CZ" sz="1200" kern="1200" dirty="0" smtClean="0">
                <a:solidFill>
                  <a:schemeClr val="tx1"/>
                </a:solidFill>
                <a:latin typeface="Arial" charset="0"/>
                <a:ea typeface="+mn-ea"/>
                <a:cs typeface="+mn-cs"/>
              </a:rPr>
              <a:t> a </a:t>
            </a:r>
            <a:r>
              <a:rPr kumimoji="1" lang="cs-CZ" sz="1200" kern="1200" dirty="0" err="1" smtClean="0">
                <a:solidFill>
                  <a:schemeClr val="tx1"/>
                </a:solidFill>
                <a:latin typeface="Arial" charset="0"/>
                <a:ea typeface="+mn-ea"/>
                <a:cs typeface="+mn-cs"/>
              </a:rPr>
              <a:t>Strauss</a:t>
            </a:r>
            <a:r>
              <a:rPr kumimoji="1" lang="cs-CZ" sz="1200" kern="1200" dirty="0" smtClean="0">
                <a:solidFill>
                  <a:schemeClr val="tx1"/>
                </a:solidFill>
                <a:latin typeface="Arial" charset="0"/>
                <a:ea typeface="+mn-ea"/>
                <a:cs typeface="+mn-cs"/>
              </a:rPr>
              <a:t> (1967), </a:t>
            </a:r>
            <a:r>
              <a:rPr kumimoji="1" lang="cs-CZ" sz="1200" kern="1200" dirty="0" err="1" smtClean="0">
                <a:solidFill>
                  <a:schemeClr val="tx1"/>
                </a:solidFill>
                <a:latin typeface="Arial" charset="0"/>
                <a:ea typeface="+mn-ea"/>
                <a:cs typeface="+mn-cs"/>
              </a:rPr>
              <a:t>Hendl</a:t>
            </a:r>
            <a:r>
              <a:rPr kumimoji="1" lang="cs-CZ" sz="1200" kern="1200" dirty="0" smtClean="0">
                <a:solidFill>
                  <a:schemeClr val="tx1"/>
                </a:solidFill>
                <a:latin typeface="Arial" charset="0"/>
                <a:ea typeface="+mn-ea"/>
                <a:cs typeface="+mn-cs"/>
              </a:rPr>
              <a:t> a </a:t>
            </a:r>
            <a:r>
              <a:rPr kumimoji="1" lang="cs-CZ" sz="1200" kern="1200" dirty="0" err="1" smtClean="0">
                <a:solidFill>
                  <a:schemeClr val="tx1"/>
                </a:solidFill>
                <a:latin typeface="Arial" charset="0"/>
                <a:ea typeface="+mn-ea"/>
                <a:cs typeface="+mn-cs"/>
              </a:rPr>
              <a:t>Remr</a:t>
            </a:r>
            <a:r>
              <a:rPr kumimoji="1" lang="cs-CZ" sz="1200" kern="1200" dirty="0" smtClean="0">
                <a:solidFill>
                  <a:schemeClr val="tx1"/>
                </a:solidFill>
                <a:latin typeface="Arial" charset="0"/>
                <a:ea typeface="+mn-ea"/>
                <a:cs typeface="+mn-cs"/>
              </a:rPr>
              <a:t> (2017).</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71</a:t>
            </a:fld>
            <a:endParaRPr lang="cs-CZ" altLang="cs-CZ"/>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72</a:t>
            </a:fld>
            <a:endParaRPr lang="cs-CZ" altLang="cs-CZ"/>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73</a:t>
            </a:fld>
            <a:endParaRPr lang="cs-CZ" altLang="cs-CZ"/>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b="1" kern="1200" dirty="0" smtClean="0">
                <a:solidFill>
                  <a:schemeClr val="tx1"/>
                </a:solidFill>
                <a:latin typeface="Arial" charset="0"/>
                <a:ea typeface="+mn-ea"/>
                <a:cs typeface="+mn-cs"/>
              </a:rPr>
              <a:t>Ve způsobech podání výsledků kvalitativně zaměřeného výzkumu existuje značná variabilita</a:t>
            </a:r>
            <a:r>
              <a:rPr kumimoji="1" lang="cs-CZ" sz="1200" kern="1200" dirty="0" smtClean="0">
                <a:solidFill>
                  <a:schemeClr val="tx1"/>
                </a:solidFill>
                <a:latin typeface="Arial" charset="0"/>
                <a:ea typeface="+mn-ea"/>
                <a:cs typeface="+mn-cs"/>
              </a:rPr>
              <a:t>. Proto zde uvedeme pouze některé zásady, resp. </a:t>
            </a:r>
            <a:r>
              <a:rPr kumimoji="1" lang="cs-CZ" sz="1200" b="1" kern="1200" dirty="0" smtClean="0">
                <a:solidFill>
                  <a:schemeClr val="tx1"/>
                </a:solidFill>
                <a:latin typeface="Arial" charset="0"/>
                <a:ea typeface="+mn-ea"/>
                <a:cs typeface="+mn-cs"/>
              </a:rPr>
              <a:t>minimální požadavky</a:t>
            </a:r>
            <a:r>
              <a:rPr kumimoji="1" lang="cs-CZ" sz="1200" kern="1200" dirty="0" smtClean="0">
                <a:solidFill>
                  <a:schemeClr val="tx1"/>
                </a:solidFill>
                <a:latin typeface="Arial" charset="0"/>
                <a:ea typeface="+mn-ea"/>
                <a:cs typeface="+mn-cs"/>
              </a:rPr>
              <a:t>, které by měla </a:t>
            </a:r>
            <a:r>
              <a:rPr kumimoji="1" lang="cs-CZ" sz="1200" b="1" kern="1200" dirty="0" smtClean="0">
                <a:solidFill>
                  <a:schemeClr val="tx1"/>
                </a:solidFill>
                <a:latin typeface="Arial" charset="0"/>
                <a:ea typeface="+mn-ea"/>
                <a:cs typeface="+mn-cs"/>
              </a:rPr>
              <a:t>zpráva o výzkumu</a:t>
            </a:r>
            <a:r>
              <a:rPr kumimoji="1" lang="cs-CZ" sz="1200" kern="1200" dirty="0" smtClean="0">
                <a:solidFill>
                  <a:schemeClr val="tx1"/>
                </a:solidFill>
                <a:latin typeface="Arial" charset="0"/>
                <a:ea typeface="+mn-ea"/>
                <a:cs typeface="+mn-cs"/>
              </a:rPr>
              <a:t> (vyhodnocení) splňovat:</a:t>
            </a:r>
          </a:p>
          <a:p>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1. vysvětlit, čím se výzkum zabýval; </a:t>
            </a: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2. informovat jasným způsobem o sociálním a historickém kontextu prostředí</a:t>
            </a:r>
            <a:r>
              <a:rPr kumimoji="1" lang="cs-CZ" sz="1200" kern="1200" dirty="0" smtClean="0">
                <a:solidFill>
                  <a:schemeClr val="tx1"/>
                </a:solidFill>
                <a:latin typeface="Arial" charset="0"/>
                <a:ea typeface="+mn-ea"/>
                <a:cs typeface="+mn-cs"/>
              </a:rPr>
              <a:t>, kde se výzkum prováděl;</a:t>
            </a:r>
            <a:r>
              <a:rPr kumimoji="1" lang="cs-CZ" sz="1200" b="1" kern="1200" dirty="0" smtClean="0">
                <a:solidFill>
                  <a:schemeClr val="tx1"/>
                </a:solidFill>
                <a:latin typeface="Arial" charset="0"/>
                <a:ea typeface="+mn-ea"/>
                <a:cs typeface="+mn-cs"/>
              </a:rPr>
              <a:t> </a:t>
            </a: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3. sdělit přirozenou historii výzkumu, aby se vědělo, co se dělalo, kdo to dělal a jak </a:t>
            </a:r>
            <a:r>
              <a:rPr kumimoji="1" lang="cs-CZ" sz="1200" kern="1200" dirty="0" smtClean="0">
                <a:solidFill>
                  <a:schemeClr val="tx1"/>
                </a:solidFill>
                <a:latin typeface="Arial" charset="0"/>
                <a:ea typeface="+mn-ea"/>
                <a:cs typeface="+mn-cs"/>
              </a:rPr>
              <a:t>(popisujeme, jak se nalezly klíčové koncepty, které proměnné se objevily nebo se postupně ztratily, jaké kódy vedly k důležitému poznání);</a:t>
            </a:r>
            <a:r>
              <a:rPr kumimoji="1" lang="cs-CZ" sz="1200" b="1" kern="1200" dirty="0" smtClean="0">
                <a:solidFill>
                  <a:schemeClr val="tx1"/>
                </a:solidFill>
                <a:latin typeface="Arial" charset="0"/>
                <a:ea typeface="+mn-ea"/>
                <a:cs typeface="+mn-cs"/>
              </a:rPr>
              <a:t> </a:t>
            </a: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4. obsahovat základní data </a:t>
            </a:r>
            <a:r>
              <a:rPr kumimoji="1" lang="cs-CZ" sz="1200" kern="1200" dirty="0" smtClean="0">
                <a:solidFill>
                  <a:schemeClr val="tx1"/>
                </a:solidFill>
                <a:latin typeface="Arial" charset="0"/>
                <a:ea typeface="+mn-ea"/>
                <a:cs typeface="+mn-cs"/>
              </a:rPr>
              <a:t>(ve formě krátkých vyprávění, organizovaných úryvků z interview, grafů, fotografií, atd.), aby si čtenář mohl sám vyvodit závěry paralelně s autorem;</a:t>
            </a:r>
            <a:r>
              <a:rPr kumimoji="1" lang="cs-CZ" sz="1200" b="1" kern="1200" dirty="0" smtClean="0">
                <a:solidFill>
                  <a:schemeClr val="tx1"/>
                </a:solidFill>
                <a:latin typeface="Arial" charset="0"/>
                <a:ea typeface="+mn-ea"/>
                <a:cs typeface="+mn-cs"/>
              </a:rPr>
              <a:t> </a:t>
            </a:r>
            <a:endParaRPr kumimoji="1" lang="cs-CZ" sz="1200" kern="1200" dirty="0" smtClean="0">
              <a:solidFill>
                <a:schemeClr val="tx1"/>
              </a:solidFill>
              <a:latin typeface="Arial" charset="0"/>
              <a:ea typeface="+mn-ea"/>
              <a:cs typeface="+mn-cs"/>
            </a:endParaRPr>
          </a:p>
          <a:p>
            <a:r>
              <a:rPr kumimoji="1" lang="cs-CZ" sz="1200" b="1" kern="1200" dirty="0" smtClean="0">
                <a:solidFill>
                  <a:schemeClr val="tx1"/>
                </a:solidFill>
                <a:latin typeface="Arial" charset="0"/>
                <a:ea typeface="+mn-ea"/>
                <a:cs typeface="+mn-cs"/>
              </a:rPr>
              <a:t>5. formulovat závěry </a:t>
            </a:r>
            <a:r>
              <a:rPr kumimoji="1" lang="cs-CZ" sz="1200" kern="1200" dirty="0" smtClean="0">
                <a:solidFill>
                  <a:schemeClr val="tx1"/>
                </a:solidFill>
                <a:latin typeface="Arial" charset="0"/>
                <a:ea typeface="+mn-ea"/>
                <a:cs typeface="+mn-cs"/>
              </a:rPr>
              <a:t>a popsat jejich širší význam pro vědu nebo v souvislosti s efekty, které mohou mít.</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Některé formy zpráv se podstatně liší od ustáleného způsobu prezentování výsledků kvantitativních studií. Stále častěji se setkáváme s tím, že se různé formy sdělení o kvalitativním výzkumu objevují nejenom v časopisech se zaměřením na kvalitativní výzkum, ale i v běžných odborných časopisech. Lze přijmout názor, že </a:t>
            </a:r>
            <a:r>
              <a:rPr kumimoji="1" lang="cs-CZ" sz="1200" b="1" kern="1200" dirty="0" smtClean="0">
                <a:solidFill>
                  <a:schemeClr val="tx1"/>
                </a:solidFill>
                <a:latin typeface="Arial" charset="0"/>
                <a:ea typeface="+mn-ea"/>
                <a:cs typeface="+mn-cs"/>
              </a:rPr>
              <a:t>standardní forma vědeckého článku (úvod, metody, výsledky a závěry) je kompromisem</a:t>
            </a:r>
            <a:r>
              <a:rPr kumimoji="1" lang="cs-CZ" sz="1200" kern="1200" dirty="0" smtClean="0">
                <a:solidFill>
                  <a:schemeClr val="tx1"/>
                </a:solidFill>
                <a:latin typeface="Arial" charset="0"/>
                <a:ea typeface="+mn-ea"/>
                <a:cs typeface="+mn-cs"/>
              </a:rPr>
              <a:t>, jenž dovoluje v mnoha případech kvalitativnímu výzkumníkovi sdělit to podstatné o provedeném výzkumu. Větší volnost využíváme při přípravě monografie nebo jiných možností publikování (včetně internetu).</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 kvantitativním výzkumu „</a:t>
            </a:r>
            <a:r>
              <a:rPr kumimoji="1" lang="cs-CZ" sz="1200" b="1" kern="1200" dirty="0" smtClean="0">
                <a:solidFill>
                  <a:schemeClr val="tx1"/>
                </a:solidFill>
                <a:latin typeface="Arial" charset="0"/>
                <a:ea typeface="+mn-ea"/>
                <a:cs typeface="+mn-cs"/>
              </a:rPr>
              <a:t>Výsledky výzkumu“ obvykle obsahují tabulky a grafy se zpracovanými numerickými výsledky a textové popisy</a:t>
            </a:r>
            <a:r>
              <a:rPr kumimoji="1" lang="cs-CZ" sz="1200" kern="1200" dirty="0" smtClean="0">
                <a:solidFill>
                  <a:schemeClr val="tx1"/>
                </a:solidFill>
                <a:latin typeface="Arial" charset="0"/>
                <a:ea typeface="+mn-ea"/>
                <a:cs typeface="+mn-cs"/>
              </a:rPr>
              <a:t>. Rozlišujeme mezi shrnutím dat a výsledky analýzy. V kvalitativním výzkumu za metodologickým odstavcem následuje popis a shrnutí dat nebo popis dat současně s jejich analýzou a interpretací. Výzkumník vysvětluje data prostřednictvím analýzy. Můžeme uvádět události v jejich chronologii, podrobně popisovat jednotlivá témata s názvy převzatými z procesu kódování (spolu s podtématy, specifickými ilustracemi, dokumentací různých perspektiv účastníků a popisem vztahu témat). Z analýzy přebíráme vybraná zobrazení dat a výsledků. Podle potřeby uvádíme četnostní tabulky výskytů témat nebo kódů a grafické znázornění.</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Tato sekce </a:t>
            </a:r>
            <a:r>
              <a:rPr kumimoji="1" lang="cs-CZ" sz="1200" b="1" kern="1200" dirty="0" smtClean="0">
                <a:solidFill>
                  <a:schemeClr val="tx1"/>
                </a:solidFill>
                <a:latin typeface="Arial" charset="0"/>
                <a:ea typeface="+mn-ea"/>
                <a:cs typeface="+mn-cs"/>
              </a:rPr>
              <a:t>zprávy může být pojata velice různorodě</a:t>
            </a:r>
            <a:r>
              <a:rPr kumimoji="1" lang="cs-CZ" sz="1200" kern="1200" dirty="0" smtClean="0">
                <a:solidFill>
                  <a:schemeClr val="tx1"/>
                </a:solidFill>
                <a:latin typeface="Arial" charset="0"/>
                <a:ea typeface="+mn-ea"/>
                <a:cs typeface="+mn-cs"/>
              </a:rPr>
              <a:t>. Na tomto místě zmíníme některé zvyklosti: Používáme různě dlouhé a upravené úryvky z rozhovorů a zápisků i celé úseky dialogů (tyto části graficky odlišujeme od ostatního textu). Zachováváme slovník používaný účastníky. Mezi výňatky z rozhovorů zařazujeme naše interpretace. Používáme narativní přístup používaný v kvalitativním výzkumu (detailní popis a vyprávění). Vyprávění doplňujeme porovnáváním s dostupnými teoriemi.</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Při psaní výsledkové části máme na paměti, že popis dat (vyprávění o datech) by měl být propojen s analýzou a interpretací, aby se osvětlily konstantní, ovlivňující a určující faktory, jež mají vztah k událostem.</a:t>
            </a:r>
          </a:p>
          <a:p>
            <a:endParaRPr kumimoji="1" lang="cs-CZ" sz="1200" kern="1200" dirty="0" smtClean="0">
              <a:solidFill>
                <a:schemeClr val="tx1"/>
              </a:solidFill>
              <a:latin typeface="Arial" charset="0"/>
              <a:ea typeface="+mn-ea"/>
              <a:cs typeface="+mn-cs"/>
            </a:endParaRPr>
          </a:p>
          <a:p>
            <a:r>
              <a:rPr kumimoji="1" lang="cs-CZ" sz="1200" kern="1200" dirty="0" smtClean="0">
                <a:solidFill>
                  <a:schemeClr val="tx1"/>
                </a:solidFill>
                <a:latin typeface="Arial" charset="0"/>
                <a:ea typeface="+mn-ea"/>
                <a:cs typeface="+mn-cs"/>
              </a:rPr>
              <a:t>Vytvoření zprávy o výzkumu je jeho organickou částí. Příprava zprávy se liší podle toho, zda provedeme kvalitativní nebo kvantitativní výzkum. V kvantitativních studiích popisujeme kvantitativní údaje pomocí statistiky. Kvalitativní studie jsou obvykle více explorační a pokrývají různé přístupy od etnografie až po zakotvenou teorii. Proto existuje mnoho forem, jak informovat o výsledcích kvalitativního výzkumu. Existují netradiční formy a kreativnější styly (vyprávění, básně, esej, kresby a série fotografií). Roste počet výzkumníků, kteří věří, že jistá struktura je vhodná, protože usnadňuje vyhledání určitých informací na místech, kde to čtenář obvykle předpokládá. Proto si podrobně popíšeme standardní podání výsledků výzkumu v podobě zprávy o případové studii.</a:t>
            </a:r>
          </a:p>
          <a:p>
            <a:r>
              <a:rPr kumimoji="1" lang="cs-CZ" sz="1200" kern="1200" dirty="0" smtClean="0">
                <a:solidFill>
                  <a:schemeClr val="tx1"/>
                </a:solidFill>
                <a:latin typeface="Arial" charset="0"/>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74</a:t>
            </a:fld>
            <a:endParaRPr lang="cs-CZ" altLang="cs-CZ"/>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smtClean="0">
                <a:solidFill>
                  <a:schemeClr val="tx1"/>
                </a:solidFill>
                <a:latin typeface="Arial" charset="0"/>
                <a:ea typeface="+mn-ea"/>
                <a:cs typeface="+mn-cs"/>
              </a:rPr>
              <a:t>Metodolog a výzkumník </a:t>
            </a:r>
            <a:r>
              <a:rPr kumimoji="1" lang="cs-CZ" sz="1200" kern="1200" dirty="0" err="1" smtClean="0">
                <a:solidFill>
                  <a:schemeClr val="tx1"/>
                </a:solidFill>
                <a:latin typeface="Arial" charset="0"/>
                <a:ea typeface="+mn-ea"/>
                <a:cs typeface="+mn-cs"/>
              </a:rPr>
              <a:t>Stake</a:t>
            </a:r>
            <a:r>
              <a:rPr kumimoji="1" lang="cs-CZ" sz="1200" kern="1200" dirty="0" smtClean="0">
                <a:solidFill>
                  <a:schemeClr val="tx1"/>
                </a:solidFill>
                <a:latin typeface="Arial" charset="0"/>
                <a:ea typeface="+mn-ea"/>
                <a:cs typeface="+mn-cs"/>
              </a:rPr>
              <a:t> (1995, s. 123) organizuje své zprávy o případové studii do částí v tomto pořadí (viz slide).</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75</a:t>
            </a:fld>
            <a:endParaRPr lang="cs-CZ" altLang="cs-CZ"/>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kumimoji="1" lang="cs-CZ" sz="1200" kern="1200" dirty="0" err="1" smtClean="0">
                <a:solidFill>
                  <a:schemeClr val="tx1"/>
                </a:solidFill>
                <a:latin typeface="Arial" charset="0"/>
                <a:ea typeface="+mn-ea"/>
                <a:cs typeface="+mn-cs"/>
              </a:rPr>
              <a:t>Yin</a:t>
            </a:r>
            <a:r>
              <a:rPr kumimoji="1" lang="cs-CZ" sz="1200" kern="1200" dirty="0" smtClean="0">
                <a:solidFill>
                  <a:schemeClr val="tx1"/>
                </a:solidFill>
                <a:latin typeface="Arial" charset="0"/>
                <a:ea typeface="+mn-ea"/>
                <a:cs typeface="+mn-cs"/>
              </a:rPr>
              <a:t> (1994) rozlišuje celkem pět schémat, které je možné uplatnit při návrhu struktury výzkumné zprávy o případové studii a mnohonásobné případové studii: lineárně analytickou (narativní) strukturu, komparativní, chronologickou inverzní strukturu a strukturu pro návrh teorie.</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1. Narativní struktura. </a:t>
            </a:r>
            <a:r>
              <a:rPr kumimoji="1" lang="cs-CZ" sz="1200" kern="1200" dirty="0" smtClean="0">
                <a:solidFill>
                  <a:schemeClr val="tx1"/>
                </a:solidFill>
                <a:latin typeface="Arial" charset="0"/>
                <a:ea typeface="+mn-ea"/>
                <a:cs typeface="+mn-cs"/>
              </a:rPr>
              <a:t>Standardní zpráva o případové studii má podobu přímočaré zprávy, která je prokládána tabulkami, obrázky a grafy. Styl se drží plynulého vyprávění bez speciálního dělení. Jestliže se analyzovalo více případů, každému se věnuje zvláštní sekce, pak následuje sekce s přehledem a porovnáním všech případů. Jedna varianta tohoto přístupu nahrazuje vyprávění sérií otázek a odpovědí, které odrážejí výsledky výzkumu. Jednotlivé části jsou doplněny krátkým vyprávěním. Referujeme-li o více případech, u každého jednoduše opakujeme otázky; anebo se proberou všechny otázky tak, že se u každé otázky proberou odpovědi vztahující se ke všem případům (tento způsob může být doplněn shrnujícím popisem jednotlivých případu) </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2.</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Komparativní struktura. </a:t>
            </a:r>
            <a:r>
              <a:rPr kumimoji="1" lang="cs-CZ" sz="1200" kern="1200" dirty="0" smtClean="0">
                <a:solidFill>
                  <a:schemeClr val="tx1"/>
                </a:solidFill>
                <a:latin typeface="Arial" charset="0"/>
                <a:ea typeface="+mn-ea"/>
                <a:cs typeface="+mn-cs"/>
              </a:rPr>
              <a:t>Struktura musí zohlednit, že ve studii se zkoumá několik případů, které se srovnávají v rámci </a:t>
            </a:r>
            <a:r>
              <a:rPr kumimoji="1" lang="cs-CZ" sz="1200" kern="1200" dirty="0" err="1" smtClean="0">
                <a:solidFill>
                  <a:schemeClr val="tx1"/>
                </a:solidFill>
                <a:latin typeface="Arial" charset="0"/>
                <a:ea typeface="+mn-ea"/>
                <a:cs typeface="+mn-cs"/>
              </a:rPr>
              <a:t>mnohopřípadové</a:t>
            </a:r>
            <a:r>
              <a:rPr kumimoji="1" lang="cs-CZ" sz="1200" kern="1200" dirty="0" smtClean="0">
                <a:solidFill>
                  <a:schemeClr val="tx1"/>
                </a:solidFill>
                <a:latin typeface="Arial" charset="0"/>
                <a:ea typeface="+mn-ea"/>
                <a:cs typeface="+mn-cs"/>
              </a:rPr>
              <a:t> studie. Proto struktura obsahuje několik podobných částí, které rozebírají postupně jednotlivé případy. Tuto strukturu je však možné uplatnit i u jednoduché případové studie, kdy se případ postupně osvětluje z různých stran. </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3.</a:t>
            </a:r>
            <a:r>
              <a:rPr kumimoji="1" lang="cs-CZ" sz="1200" kern="1200" dirty="0" smtClean="0">
                <a:solidFill>
                  <a:schemeClr val="tx1"/>
                </a:solidFill>
                <a:latin typeface="Arial" charset="0"/>
                <a:ea typeface="+mn-ea"/>
                <a:cs typeface="+mn-cs"/>
              </a:rPr>
              <a:t> </a:t>
            </a:r>
            <a:r>
              <a:rPr kumimoji="1" lang="cs-CZ" sz="1200" b="1" kern="1200" dirty="0" smtClean="0">
                <a:solidFill>
                  <a:schemeClr val="tx1"/>
                </a:solidFill>
                <a:latin typeface="Arial" charset="0"/>
                <a:ea typeface="+mn-ea"/>
                <a:cs typeface="+mn-cs"/>
              </a:rPr>
              <a:t>Chronologická struktura. </a:t>
            </a:r>
            <a:r>
              <a:rPr kumimoji="1" lang="cs-CZ" sz="1200" kern="1200" dirty="0" smtClean="0">
                <a:solidFill>
                  <a:schemeClr val="tx1"/>
                </a:solidFill>
                <a:latin typeface="Arial" charset="0"/>
                <a:ea typeface="+mn-ea"/>
                <a:cs typeface="+mn-cs"/>
              </a:rPr>
              <a:t>Případové studie často analyzují průběhy nějakých dějů v čase. Pořadí kapitol nebo odstavců pak může být dáno chronologickými vývojovými fázemi. Tento přístup je vhodné použít v explanačních studiích, v nichž se ozřejmují příčinné vztahy, které dodržují časovou návaznost. Při takovém zobrazení materiálu je důležité zachovat správnou proporcionalitu podání jednotlivých částí (často se věnuje největší pozornost prvním částem, podrobnost výkladu pak klesá). </a:t>
            </a:r>
          </a:p>
          <a:p>
            <a:r>
              <a:rPr kumimoji="1" lang="cs-CZ" sz="1200" kern="1200" dirty="0" smtClean="0">
                <a:solidFill>
                  <a:schemeClr val="tx1"/>
                </a:solidFill>
                <a:latin typeface="Arial" charset="0"/>
                <a:ea typeface="+mn-ea"/>
                <a:cs typeface="+mn-cs"/>
              </a:rPr>
              <a:t> </a:t>
            </a:r>
          </a:p>
          <a:p>
            <a:r>
              <a:rPr kumimoji="1" lang="cs-CZ" sz="1200" kern="1200" dirty="0" smtClean="0">
                <a:solidFill>
                  <a:schemeClr val="tx1"/>
                </a:solidFill>
                <a:latin typeface="Arial" charset="0"/>
                <a:ea typeface="+mn-ea"/>
                <a:cs typeface="+mn-cs"/>
              </a:rPr>
              <a:t>4. </a:t>
            </a:r>
            <a:r>
              <a:rPr kumimoji="1" lang="cs-CZ" sz="1200" b="1" kern="1200" dirty="0" smtClean="0">
                <a:solidFill>
                  <a:schemeClr val="tx1"/>
                </a:solidFill>
                <a:latin typeface="Arial" charset="0"/>
                <a:ea typeface="+mn-ea"/>
                <a:cs typeface="+mn-cs"/>
              </a:rPr>
              <a:t>Inverzní struktura. </a:t>
            </a:r>
            <a:r>
              <a:rPr kumimoji="1" lang="cs-CZ" sz="1200" kern="1200" dirty="0" smtClean="0">
                <a:solidFill>
                  <a:schemeClr val="tx1"/>
                </a:solidFill>
                <a:latin typeface="Arial" charset="0"/>
                <a:ea typeface="+mn-ea"/>
                <a:cs typeface="+mn-cs"/>
              </a:rPr>
              <a:t>Tato struktura úmyslně obrací analytickou strukturu a odpověď na problém se prezentuje hned na začátku práce. V dalších částech se rozvíjí vysvětlování předloženého výsledku a zároveň se uvádějí i alternativními možnosti vysvětlení.</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5. Struktura pro navrhování teorie</a:t>
            </a:r>
            <a:r>
              <a:rPr kumimoji="1" lang="cs-CZ" sz="1200" kern="1200" dirty="0" smtClean="0">
                <a:solidFill>
                  <a:schemeClr val="tx1"/>
                </a:solidFill>
                <a:latin typeface="Arial" charset="0"/>
                <a:ea typeface="+mn-ea"/>
                <a:cs typeface="+mn-cs"/>
              </a:rPr>
              <a:t>. V tomto podání je pořadí kapitol dáno logikou tvorby teorie. Tato logika závisí na předmětu a teorii. Je však nutné se držet zásady, že každá kapitola má odhalit novou část nebo nový aspekt teorie.</a:t>
            </a:r>
          </a:p>
          <a:p>
            <a:r>
              <a:rPr kumimoji="1" lang="cs-CZ" sz="1200" kern="1200" dirty="0" smtClean="0">
                <a:solidFill>
                  <a:schemeClr val="tx1"/>
                </a:solidFill>
                <a:latin typeface="Arial" charset="0"/>
                <a:ea typeface="+mn-ea"/>
                <a:cs typeface="+mn-cs"/>
              </a:rPr>
              <a:t> </a:t>
            </a:r>
          </a:p>
          <a:p>
            <a:r>
              <a:rPr kumimoji="1" lang="cs-CZ" sz="1200" b="1" kern="1200" dirty="0" smtClean="0">
                <a:solidFill>
                  <a:schemeClr val="tx1"/>
                </a:solidFill>
                <a:latin typeface="Arial" charset="0"/>
                <a:ea typeface="+mn-ea"/>
                <a:cs typeface="+mn-cs"/>
              </a:rPr>
              <a:t>Jednotlivé způsoby je možné kombinovat.</a:t>
            </a:r>
            <a:endParaRPr kumimoji="1" lang="cs-CZ" sz="1200" kern="1200" dirty="0" smtClean="0">
              <a:solidFill>
                <a:schemeClr val="tx1"/>
              </a:solidFill>
              <a:latin typeface="Arial" charset="0"/>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76</a:t>
            </a:fld>
            <a:endParaRPr lang="cs-CZ" altLang="cs-CZ"/>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77</a:t>
            </a:fld>
            <a:endParaRPr lang="cs-CZ" altLang="cs-CZ"/>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78</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Následující defilé různých názvů výzkumů má důvod podobný předchozí části - pro další studium literatury či kvalifikovanou konverzaci s odborníky je účelné poznat některé základní, vesměs běžně užívané názvy. Předně je to obecné rozlišení výzkumu na </a:t>
            </a:r>
            <a:r>
              <a:rPr lang="cs-CZ" sz="1200" b="1" dirty="0" smtClean="0">
                <a:latin typeface="Calibri"/>
                <a:ea typeface="Calibri"/>
                <a:cs typeface="Times New Roman"/>
              </a:rPr>
              <a:t>teoretický a empirický</a:t>
            </a:r>
            <a:r>
              <a:rPr lang="cs-CZ" sz="1200" dirty="0" smtClean="0">
                <a:latin typeface="Calibri"/>
                <a:ea typeface="Calibri"/>
                <a:cs typeface="Times New Roman"/>
              </a:rPr>
              <a:t>, jejichž rozdíly můžeme odvodit z již objasněných vztahů mezi teorií a empirií ve výzkumu.</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Teoretický</a:t>
            </a:r>
            <a:r>
              <a:rPr lang="cs-CZ" sz="1200" dirty="0" smtClean="0">
                <a:latin typeface="Calibri"/>
                <a:ea typeface="Calibri"/>
                <a:cs typeface="Times New Roman"/>
              </a:rPr>
              <a:t> výzkum je založen převážně na dedukci a používá metody analýzy a komparace pojmů, výroků, kategorií, různých konstruktů apod. S empirickými údaji většinou nepracuje. Pokud se i přesto zabývá konkrétními jevy a fenomény, nahlíží na ně z teoretického hlediska a dochází k teoretickým závěrům.</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Empirický</a:t>
            </a:r>
            <a:r>
              <a:rPr lang="cs-CZ" sz="1200" dirty="0" smtClean="0">
                <a:latin typeface="Calibri"/>
                <a:ea typeface="Calibri"/>
                <a:cs typeface="Times New Roman"/>
              </a:rPr>
              <a:t> výzkum naopak operuje s konkrétními údaji o jevech a procesech sociální skutečnosti, s informacemi získanými prostřednictvím určitých metod výzkumu a technik sběru dat. Je součástí induktivní cesty poznání, je založený na zkušenosti a je vlastně neopakovatelný, neboť v sociálním výzkumu nelze dodržet přesně tytéž výzkumné podmínky. Mezi oběma typy existuje úzké spojení a oboustranná provázanost. </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pPr algn="just">
              <a:lnSpc>
                <a:spcPct val="115000"/>
              </a:lnSpc>
              <a:spcAft>
                <a:spcPts val="1000"/>
              </a:spcAft>
            </a:pPr>
            <a:r>
              <a:rPr lang="cs-CZ" sz="1200" dirty="0" smtClean="0">
                <a:latin typeface="Calibri"/>
                <a:ea typeface="Calibri"/>
                <a:cs typeface="Times New Roman"/>
              </a:rPr>
              <a:t>Další dělení výzkumů vychází z toho, jaký je jejich hlavní cíl, a podle něj se pak většinou rozlišuje výzkum </a:t>
            </a:r>
            <a:r>
              <a:rPr lang="cs-CZ" sz="1200" b="1" dirty="0" smtClean="0">
                <a:latin typeface="Calibri"/>
                <a:ea typeface="Calibri"/>
                <a:cs typeface="Times New Roman"/>
              </a:rPr>
              <a:t>základní a aplikovaný</a:t>
            </a:r>
            <a:r>
              <a:rPr lang="cs-CZ" sz="1200" dirty="0" smtClean="0">
                <a:latin typeface="Calibri"/>
                <a:ea typeface="Calibri"/>
                <a:cs typeface="Times New Roman"/>
              </a:rPr>
              <a:t>.</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Základní výzkum </a:t>
            </a:r>
            <a:r>
              <a:rPr lang="cs-CZ" sz="1200" dirty="0" smtClean="0">
                <a:latin typeface="Calibri"/>
                <a:ea typeface="Calibri"/>
                <a:cs typeface="Times New Roman"/>
              </a:rPr>
              <a:t>je takový, jehož výsledky přispívají k rozvoji samotné vědy (nebo několika příbuzných věd), ať už k rozšíření jejich metodologické výbavy či stavu teoretického poznání. Bývá též někdy označován jako primární, případně akademický.</a:t>
            </a:r>
          </a:p>
          <a:p>
            <a:pPr algn="just">
              <a:lnSpc>
                <a:spcPct val="115000"/>
              </a:lnSpc>
              <a:spcAft>
                <a:spcPts val="1000"/>
              </a:spcAft>
            </a:pPr>
            <a:endParaRPr lang="cs-CZ" sz="1200"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Aplikovaný výzkum </a:t>
            </a:r>
            <a:r>
              <a:rPr lang="cs-CZ" sz="1200" dirty="0" smtClean="0">
                <a:latin typeface="Calibri"/>
                <a:ea typeface="Calibri"/>
                <a:cs typeface="Times New Roman"/>
              </a:rPr>
              <a:t>se naopak zabývá řešením otázek, které mají spíše praktický význam, zkoumá konkrétní problémy, či získává informace o problémových jevech. Uskutečňují jej často různé specializované instituce a pracoviště (agentury) a je zaměřen na oblasti, jako jsou například výrobní organizace, vzdělávání, masmédia, politické preference, veřejné mínění, chováni spotřebitelů apod. Řada takovýchto výzkumných úkolů je prováděna na zakázku (státních, správních, soukromých ad. druhů zadavatelů). Takovéto výzkumy bývají pak někdy také označovány jako komerční.</a:t>
            </a:r>
          </a:p>
          <a:p>
            <a:pPr algn="just">
              <a:lnSpc>
                <a:spcPct val="115000"/>
              </a:lnSpc>
              <a:spcAft>
                <a:spcPts val="1000"/>
              </a:spcAft>
            </a:pPr>
            <a:endParaRPr lang="cs-CZ" sz="1200" b="1" dirty="0" smtClean="0">
              <a:latin typeface="Calibri"/>
              <a:ea typeface="Calibri"/>
              <a:cs typeface="Times New Roman"/>
            </a:endParaRPr>
          </a:p>
          <a:p>
            <a:pPr algn="just">
              <a:lnSpc>
                <a:spcPct val="115000"/>
              </a:lnSpc>
              <a:spcAft>
                <a:spcPts val="1000"/>
              </a:spcAft>
            </a:pPr>
            <a:r>
              <a:rPr lang="cs-CZ" sz="1200" b="1" dirty="0" smtClean="0">
                <a:latin typeface="Calibri"/>
                <a:ea typeface="Calibri"/>
                <a:cs typeface="Times New Roman"/>
              </a:rPr>
              <a:t>Ve výzkumné praxi je ale mnohdy velmi těžké oba typy výzkumů od sebe zcela jednoznačně a přesně oddělit</a:t>
            </a:r>
            <a:r>
              <a:rPr lang="cs-CZ" sz="1200" dirty="0" smtClean="0">
                <a:latin typeface="Calibri"/>
                <a:ea typeface="Calibri"/>
                <a:cs typeface="Times New Roman"/>
              </a:rPr>
              <a:t>. Nelze vyloučit, že některé aplikované výzkumy mohou svými postupy obohatit také sféru výzkumné metodologie či svými výsledky posunout teoretické poznání. Jde tedy o diferenciaci do jisté míry umělou.</a:t>
            </a: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 xmlns:a16="http://schemas.microsoft.com/office/drawing/2014/main" id="{49B9B08F-DEFC-41F5-A90C-7ED8ADA130B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 xmlns:p14="http://schemas.microsoft.com/office/powerpoint/2010/main" val="935384140"/>
      </p:ext>
    </p:extLst>
  </p:cSld>
  <p:clrMapOvr>
    <a:masterClrMapping/>
  </p:clrMapOvr>
  <p:hf hdr="0" dt="0"/>
  <p:extLst mod="1">
    <p:ext uri="{DCECCB84-F9BA-43D5-87BE-67443E8EF086}">
      <p15:sldGuideLst xmlns=""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1" name="Zástupný symbol pro text 13">
            <a:extLst>
              <a:ext uri="{FF2B5EF4-FFF2-40B4-BE49-F238E27FC236}">
                <a16:creationId xmlns=""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13" name="Zástupný symbol pro text 5">
            <a:extLst>
              <a:ext uri="{FF2B5EF4-FFF2-40B4-BE49-F238E27FC236}">
                <a16:creationId xmlns=""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5" name="Zástupný symbol pro text 13">
            <a:extLst>
              <a:ext uri="{FF2B5EF4-FFF2-40B4-BE49-F238E27FC236}">
                <a16:creationId xmlns=""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17" name="Zástupný symbol pro obsah 12">
            <a:extLst>
              <a:ext uri="{FF2B5EF4-FFF2-40B4-BE49-F238E27FC236}">
                <a16:creationId xmlns=""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16" name="Obrázek 15">
            <a:extLst>
              <a:ext uri="{FF2B5EF4-FFF2-40B4-BE49-F238E27FC236}">
                <a16:creationId xmlns="" xmlns:a16="http://schemas.microsoft.com/office/drawing/2014/main" id="{F3FD241E-C136-47D8-959E-BB3B67B34CF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 xmlns:a16="http://schemas.microsoft.com/office/drawing/2014/main" id="{A47E0891-B72B-451F-A5CC-18CC27B9DFD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9" name="Obrázek 8">
            <a:extLst>
              <a:ext uri="{FF2B5EF4-FFF2-40B4-BE49-F238E27FC236}">
                <a16:creationId xmlns="" xmlns:a16="http://schemas.microsoft.com/office/drawing/2014/main" id="{4F60899B-36F3-4125-A4D2-BF77A443E534}"/>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3F35F32C-C513-46D5-A31A-1C8F92EC97F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9" name="Obrázek 8">
            <a:extLst>
              <a:ext uri="{FF2B5EF4-FFF2-40B4-BE49-F238E27FC236}">
                <a16:creationId xmlns="" xmlns:a16="http://schemas.microsoft.com/office/drawing/2014/main" id="{EE00E847-80B3-4CCA-A625-6785A7EF085B}"/>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1691229579"/>
      </p:ext>
    </p:extLst>
  </p:cSld>
  <p:clrMapOvr>
    <a:masterClrMapping/>
  </p:clrMapOvr>
  <p:hf hdr="0" dt="0"/>
  <p:extLst mod="1">
    <p:ext uri="{DCECCB84-F9BA-43D5-87BE-67443E8EF086}">
      <p15:sldGuideLst xmlns=""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1" name="Obrázek 10">
            <a:extLst>
              <a:ext uri="{FF2B5EF4-FFF2-40B4-BE49-F238E27FC236}">
                <a16:creationId xmlns="" xmlns:a16="http://schemas.microsoft.com/office/drawing/2014/main" id="{1A2D5337-C607-4767-9675-2A7AE5CC3A8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 xmlns:p14="http://schemas.microsoft.com/office/powerpoint/2010/main" val="39481167"/>
      </p:ext>
    </p:extLst>
  </p:cSld>
  <p:clrMapOvr>
    <a:masterClrMapping/>
  </p:clrMapOvr>
  <p:hf hdr="0" dt="0"/>
  <p:extLst mod="1">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8" name="Obrázek 7">
            <a:extLst>
              <a:ext uri="{FF2B5EF4-FFF2-40B4-BE49-F238E27FC236}">
                <a16:creationId xmlns="" xmlns:a16="http://schemas.microsoft.com/office/drawing/2014/main" id="{BF1866C0-9E4A-449F-8756-70AFEADAD41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8" name="Nadpis 12">
            <a:extLst>
              <a:ext uri="{FF2B5EF4-FFF2-40B4-BE49-F238E27FC236}">
                <a16:creationId xmlns=""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0" name="Obrázek 9">
            <a:extLst>
              <a:ext uri="{FF2B5EF4-FFF2-40B4-BE49-F238E27FC236}">
                <a16:creationId xmlns="" xmlns:a16="http://schemas.microsoft.com/office/drawing/2014/main" id="{0DEA7DE3-FBF5-48DB-AE89-99F65F9D8C2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3317168426"/>
      </p:ext>
    </p:extLst>
  </p:cSld>
  <p:clrMapOvr>
    <a:masterClrMapping/>
  </p:clrMapOvr>
  <p:hf hdr="0" dt="0"/>
  <p:extLst mod="1">
    <p:ext uri="{DCECCB84-F9BA-43D5-87BE-67443E8EF086}">
      <p15:sldGuideLst xmlns=""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4" name="Obrázek 13">
            <a:extLst>
              <a:ext uri="{FF2B5EF4-FFF2-40B4-BE49-F238E27FC236}">
                <a16:creationId xmlns="" xmlns:a16="http://schemas.microsoft.com/office/drawing/2014/main" id="{6A3A2FD6-9C9B-4458-A2AA-D1DD17E7E23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2966739591"/>
      </p:ext>
    </p:extLst>
  </p:cSld>
  <p:clrMapOvr>
    <a:masterClrMapping/>
  </p:clrMapOvr>
  <p:hf hdr="0" dt="0"/>
  <p:extLst mod="1">
    <p:ext uri="{DCECCB84-F9BA-43D5-87BE-67443E8EF086}">
      <p15:sldGuideLst xmlns=""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7" name="Zástupný symbol pro text 5">
            <a:extLst>
              <a:ext uri="{FF2B5EF4-FFF2-40B4-BE49-F238E27FC236}">
                <a16:creationId xmlns=""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9" name="Zástupný symbol pro text 5">
            <a:extLst>
              <a:ext uri="{FF2B5EF4-FFF2-40B4-BE49-F238E27FC236}">
                <a16:creationId xmlns=""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4" name="Zástupný symbol pro text 13">
            <a:extLst>
              <a:ext uri="{FF2B5EF4-FFF2-40B4-BE49-F238E27FC236}">
                <a16:creationId xmlns=""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15" name="Zástupný symbol pro text 13">
            <a:extLst>
              <a:ext uri="{FF2B5EF4-FFF2-40B4-BE49-F238E27FC236}">
                <a16:creationId xmlns=""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16" name="Zástupný symbol pro text 13">
            <a:extLst>
              <a:ext uri="{FF2B5EF4-FFF2-40B4-BE49-F238E27FC236}">
                <a16:creationId xmlns=""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18" name="Zástupný symbol pro obsah 12">
            <a:extLst>
              <a:ext uri="{FF2B5EF4-FFF2-40B4-BE49-F238E27FC236}">
                <a16:creationId xmlns=""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20" name="Zástupný symbol pro obsah 12">
            <a:extLst>
              <a:ext uri="{FF2B5EF4-FFF2-40B4-BE49-F238E27FC236}">
                <a16:creationId xmlns=""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19"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1" name="Nadpis 12">
            <a:extLst>
              <a:ext uri="{FF2B5EF4-FFF2-40B4-BE49-F238E27FC236}">
                <a16:creationId xmlns=""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22" name="Obrázek 21">
            <a:extLst>
              <a:ext uri="{FF2B5EF4-FFF2-40B4-BE49-F238E27FC236}">
                <a16:creationId xmlns="" xmlns:a16="http://schemas.microsoft.com/office/drawing/2014/main" id="{6FCA30E9-0899-4BB2-A33A-8E8587324D0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2713741071"/>
      </p:ext>
    </p:extLst>
  </p:cSld>
  <p:clrMapOvr>
    <a:masterClrMapping/>
  </p:clrMapOvr>
  <p:hf hdr="0" dt="0"/>
  <p:extLst mod="1">
    <p:ext uri="{DCECCB84-F9BA-43D5-87BE-67443E8EF086}">
      <p15:sldGuideLst xmlns=""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0"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8" name="Obrázek 7">
            <a:extLst>
              <a:ext uri="{FF2B5EF4-FFF2-40B4-BE49-F238E27FC236}">
                <a16:creationId xmlns="" xmlns:a16="http://schemas.microsoft.com/office/drawing/2014/main" id="{4E8261C5-758A-4D2F-9F56-BFDCAE9A46A3}"/>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2117383761"/>
      </p:ext>
    </p:extLst>
  </p:cSld>
  <p:clrMapOvr>
    <a:masterClrMapping/>
  </p:clrMapOvr>
  <p:hf hdr="0" dt="0"/>
  <p:extLst mod="1">
    <p:ext uri="{DCECCB84-F9BA-43D5-87BE-67443E8EF086}">
      <p15:sldGuideLst xmlns=""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6" name="Obrázek 5">
            <a:extLst>
              <a:ext uri="{FF2B5EF4-FFF2-40B4-BE49-F238E27FC236}">
                <a16:creationId xmlns="" xmlns:a16="http://schemas.microsoft.com/office/drawing/2014/main" id="{6F243F96-CFB0-4597-BBC0-87FD04D98E44}"/>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 xmlns:p14="http://schemas.microsoft.com/office/powerpoint/2010/main" val="234975528"/>
      </p:ext>
    </p:extLst>
  </p:cSld>
  <p:clrMapOvr>
    <a:masterClrMapping/>
  </p:clrMapOvr>
  <p:hf hdr="0" dt="0"/>
  <p:extLst mod="1">
    <p:ext uri="{DCECCB84-F9BA-43D5-87BE-67443E8EF086}">
      <p15:sldGuideLst xmlns=""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822960" y="2583023"/>
            <a:ext cx="11011956" cy="1171580"/>
          </a:xfrm>
        </p:spPr>
        <p:txBody>
          <a:bodyPr/>
          <a:lstStyle/>
          <a:p>
            <a:pPr algn="ctr"/>
            <a:r>
              <a:rPr lang="cs-CZ" dirty="0" smtClean="0"/>
              <a:t>Kvantitativní a kvalitativní </a:t>
            </a:r>
            <a:r>
              <a:rPr lang="cs-CZ" dirty="0" smtClean="0"/>
              <a:t>metody </a:t>
            </a:r>
            <a:br>
              <a:rPr lang="cs-CZ" dirty="0" smtClean="0"/>
            </a:br>
            <a:r>
              <a:rPr lang="cs-CZ" dirty="0"/>
              <a:t/>
            </a:r>
            <a:br>
              <a:rPr lang="cs-CZ" dirty="0"/>
            </a:br>
            <a:endParaRPr lang="cs-CZ" dirty="0"/>
          </a:p>
        </p:txBody>
      </p:sp>
      <p:sp>
        <p:nvSpPr>
          <p:cNvPr id="5" name="Podnadpis 4"/>
          <p:cNvSpPr>
            <a:spLocks noGrp="1"/>
          </p:cNvSpPr>
          <p:nvPr>
            <p:ph type="subTitle" idx="1"/>
          </p:nvPr>
        </p:nvSpPr>
        <p:spPr>
          <a:xfrm>
            <a:off x="414000" y="4349158"/>
            <a:ext cx="11361600" cy="1217924"/>
          </a:xfrm>
        </p:spPr>
        <p:txBody>
          <a:bodyPr/>
          <a:lstStyle/>
          <a:p>
            <a:r>
              <a:rPr lang="cs-CZ" dirty="0" smtClean="0"/>
              <a:t>Ing. Markéta Chaloupková</a:t>
            </a:r>
          </a:p>
          <a:p>
            <a:endParaRPr lang="cs-CZ" dirty="0"/>
          </a:p>
          <a:p>
            <a:r>
              <a:rPr lang="cs-CZ" sz="1800" dirty="0" smtClean="0"/>
              <a:t>(Jaro 2020)</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10</a:t>
            </a:fld>
            <a:endParaRPr lang="cs-CZ" altLang="cs-CZ" dirty="0"/>
          </a:p>
        </p:txBody>
      </p:sp>
      <p:sp>
        <p:nvSpPr>
          <p:cNvPr id="4" name="Nadpis 3"/>
          <p:cNvSpPr>
            <a:spLocks noGrp="1"/>
          </p:cNvSpPr>
          <p:nvPr>
            <p:ph type="title"/>
          </p:nvPr>
        </p:nvSpPr>
        <p:spPr>
          <a:xfrm>
            <a:off x="384048" y="603504"/>
            <a:ext cx="11473200" cy="749807"/>
          </a:xfrm>
        </p:spPr>
        <p:txBody>
          <a:bodyPr/>
          <a:lstStyle/>
          <a:p>
            <a:pPr algn="ctr">
              <a:lnSpc>
                <a:spcPct val="100000"/>
              </a:lnSpc>
            </a:pPr>
            <a:r>
              <a:rPr lang="cs-CZ" sz="4800" dirty="0" smtClean="0"/>
              <a:t>Typy výzkumů </a:t>
            </a:r>
            <a:r>
              <a:rPr lang="cs-CZ" sz="4800" dirty="0" smtClean="0"/>
              <a:t>(základní, aplikovaný)</a:t>
            </a:r>
            <a:endParaRPr lang="cs-CZ" sz="4800" dirty="0"/>
          </a:p>
        </p:txBody>
      </p:sp>
      <p:graphicFrame>
        <p:nvGraphicFramePr>
          <p:cNvPr id="7" name="Diagram 6"/>
          <p:cNvGraphicFramePr/>
          <p:nvPr/>
        </p:nvGraphicFramePr>
        <p:xfrm>
          <a:off x="768096" y="1853523"/>
          <a:ext cx="10936224" cy="366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4" name="Nadpis 3"/>
          <p:cNvSpPr>
            <a:spLocks noGrp="1"/>
          </p:cNvSpPr>
          <p:nvPr>
            <p:ph type="title"/>
          </p:nvPr>
        </p:nvSpPr>
        <p:spPr>
          <a:xfrm>
            <a:off x="831273" y="2315925"/>
            <a:ext cx="4355869" cy="2039943"/>
          </a:xfrm>
        </p:spPr>
        <p:txBody>
          <a:bodyPr/>
          <a:lstStyle/>
          <a:p>
            <a:pPr algn="ctr">
              <a:lnSpc>
                <a:spcPct val="100000"/>
              </a:lnSpc>
            </a:pPr>
            <a:r>
              <a:rPr lang="cs-CZ" sz="4800" dirty="0" smtClean="0"/>
              <a:t>Další </a:t>
            </a:r>
            <a:r>
              <a:rPr lang="cs-CZ" sz="4800" dirty="0" smtClean="0"/>
              <a:t>t</a:t>
            </a:r>
            <a:r>
              <a:rPr lang="cs-CZ" sz="4800" dirty="0" smtClean="0"/>
              <a:t>ypy výzkumů</a:t>
            </a:r>
            <a:endParaRPr lang="cs-CZ" sz="4800" dirty="0"/>
          </a:p>
        </p:txBody>
      </p:sp>
      <p:graphicFrame>
        <p:nvGraphicFramePr>
          <p:cNvPr id="8" name="Diagram 7"/>
          <p:cNvGraphicFramePr/>
          <p:nvPr>
            <p:extLst>
              <p:ext uri="{D42A27DB-BD31-4B8C-83A1-F6EECF244321}">
                <p14:modId xmlns="" xmlns:p14="http://schemas.microsoft.com/office/powerpoint/2010/main" val="1823095767"/>
              </p:ext>
            </p:extLst>
          </p:nvPr>
        </p:nvGraphicFramePr>
        <p:xfrm>
          <a:off x="5386648" y="1413163"/>
          <a:ext cx="5253643" cy="41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4" name="Nadpis 3"/>
          <p:cNvSpPr>
            <a:spLocks noGrp="1"/>
          </p:cNvSpPr>
          <p:nvPr>
            <p:ph type="title"/>
          </p:nvPr>
        </p:nvSpPr>
        <p:spPr>
          <a:xfrm>
            <a:off x="653499" y="1168886"/>
            <a:ext cx="4500392" cy="2854473"/>
          </a:xfrm>
        </p:spPr>
        <p:txBody>
          <a:bodyPr/>
          <a:lstStyle/>
          <a:p>
            <a:pPr algn="ctr">
              <a:lnSpc>
                <a:spcPct val="100000"/>
              </a:lnSpc>
            </a:pPr>
            <a:r>
              <a:rPr lang="cs-CZ" sz="5400" dirty="0" smtClean="0"/>
              <a:t>Kvantitativní, </a:t>
            </a:r>
            <a:r>
              <a:rPr lang="cs-CZ" sz="5400" dirty="0" smtClean="0"/>
              <a:t>kvalitativní a smíšený výzkum</a:t>
            </a:r>
            <a:endParaRPr lang="cs-CZ" sz="5400" dirty="0"/>
          </a:p>
        </p:txBody>
      </p:sp>
      <p:sp>
        <p:nvSpPr>
          <p:cNvPr id="7" name="Zástupný symbol pro obsah 6"/>
          <p:cNvSpPr>
            <a:spLocks noGrp="1"/>
          </p:cNvSpPr>
          <p:nvPr>
            <p:ph idx="1"/>
          </p:nvPr>
        </p:nvSpPr>
        <p:spPr>
          <a:xfrm>
            <a:off x="736626" y="4904508"/>
            <a:ext cx="10753200" cy="1060495"/>
          </a:xfrm>
        </p:spPr>
        <p:txBody>
          <a:bodyPr/>
          <a:lstStyle/>
          <a:p>
            <a:r>
              <a:rPr lang="cs-CZ" sz="2000" dirty="0" err="1" smtClean="0"/>
              <a:t>Petrusek</a:t>
            </a:r>
            <a:r>
              <a:rPr lang="cs-CZ" sz="2000" dirty="0" smtClean="0"/>
              <a:t> (1993), ale také Břicháček (1981), </a:t>
            </a:r>
            <a:r>
              <a:rPr lang="cs-CZ" sz="2000" dirty="0" err="1" smtClean="0"/>
              <a:t>Disman</a:t>
            </a:r>
            <a:r>
              <a:rPr lang="cs-CZ" sz="2000" dirty="0" smtClean="0"/>
              <a:t> (1993), </a:t>
            </a:r>
            <a:r>
              <a:rPr lang="cs-CZ" sz="2000" dirty="0" err="1" smtClean="0"/>
              <a:t>Ferjenčík</a:t>
            </a:r>
            <a:r>
              <a:rPr lang="cs-CZ" sz="2000" dirty="0" smtClean="0"/>
              <a:t> (2000) nebo </a:t>
            </a:r>
            <a:r>
              <a:rPr lang="cs-CZ" sz="2000" dirty="0" err="1" smtClean="0"/>
              <a:t>Miovský</a:t>
            </a:r>
            <a:r>
              <a:rPr lang="cs-CZ" sz="2000" dirty="0" smtClean="0"/>
              <a:t> (2005) a mnoho zahraničních autorů (např. </a:t>
            </a:r>
            <a:r>
              <a:rPr lang="cs-CZ" sz="2000" dirty="0" err="1" smtClean="0"/>
              <a:t>Bryman</a:t>
            </a:r>
            <a:r>
              <a:rPr lang="cs-CZ" sz="2000" dirty="0" smtClean="0"/>
              <a:t> 1988).</a:t>
            </a:r>
            <a:endParaRPr lang="cs-CZ" sz="2000" dirty="0"/>
          </a:p>
        </p:txBody>
      </p:sp>
      <p:pic>
        <p:nvPicPr>
          <p:cNvPr id="9" name="Obrázek 8"/>
          <p:cNvPicPr/>
          <p:nvPr/>
        </p:nvPicPr>
        <p:blipFill>
          <a:blip r:embed="rId3" cstate="print"/>
          <a:srcRect/>
          <a:stretch>
            <a:fillRect/>
          </a:stretch>
        </p:blipFill>
        <p:spPr bwMode="auto">
          <a:xfrm>
            <a:off x="5436524" y="424930"/>
            <a:ext cx="5679152" cy="4246822"/>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4" name="Nadpis 3"/>
          <p:cNvSpPr>
            <a:spLocks noGrp="1"/>
          </p:cNvSpPr>
          <p:nvPr>
            <p:ph type="title"/>
          </p:nvPr>
        </p:nvSpPr>
        <p:spPr>
          <a:xfrm>
            <a:off x="-288610" y="387490"/>
            <a:ext cx="12480610" cy="2854473"/>
          </a:xfrm>
        </p:spPr>
        <p:txBody>
          <a:bodyPr/>
          <a:lstStyle/>
          <a:p>
            <a:pPr algn="ctr">
              <a:lnSpc>
                <a:spcPct val="100000"/>
              </a:lnSpc>
            </a:pPr>
            <a:r>
              <a:rPr lang="cs-CZ" sz="5400" dirty="0" smtClean="0"/>
              <a:t>Kvantitativní výzkum</a:t>
            </a:r>
            <a:endParaRPr lang="cs-CZ" sz="5400" dirty="0"/>
          </a:p>
        </p:txBody>
      </p:sp>
      <p:sp>
        <p:nvSpPr>
          <p:cNvPr id="7" name="Zástupný symbol pro obsah 6"/>
          <p:cNvSpPr>
            <a:spLocks noGrp="1"/>
          </p:cNvSpPr>
          <p:nvPr>
            <p:ph idx="1"/>
          </p:nvPr>
        </p:nvSpPr>
        <p:spPr>
          <a:xfrm>
            <a:off x="603621" y="1712419"/>
            <a:ext cx="11225706" cy="3873733"/>
          </a:xfrm>
        </p:spPr>
        <p:txBody>
          <a:bodyPr/>
          <a:lstStyle/>
          <a:p>
            <a:r>
              <a:rPr lang="cs-CZ" sz="2000" dirty="0" smtClean="0"/>
              <a:t>V</a:t>
            </a:r>
            <a:r>
              <a:rPr lang="cs-CZ" sz="2000" dirty="0" smtClean="0"/>
              <a:t>yužívá </a:t>
            </a:r>
            <a:r>
              <a:rPr lang="cs-CZ" sz="2000" dirty="0" smtClean="0"/>
              <a:t>náhodné výběry, experimenty a silně strukturovaný sběr dat pomocí testů, dotazníků nebo pozorování. </a:t>
            </a:r>
            <a:endParaRPr lang="cs-CZ" sz="2000" dirty="0" smtClean="0"/>
          </a:p>
          <a:p>
            <a:r>
              <a:rPr lang="cs-CZ" sz="2000" dirty="0" smtClean="0"/>
              <a:t>Konstruované </a:t>
            </a:r>
            <a:r>
              <a:rPr lang="cs-CZ" sz="2000" dirty="0" smtClean="0"/>
              <a:t>koncepty zjišťujeme pomocí měření, v dalším kroku získaná data analyzujeme statistickými metodami s cílem je </a:t>
            </a:r>
            <a:r>
              <a:rPr lang="cs-CZ" sz="2000" dirty="0" err="1" smtClean="0"/>
              <a:t>explorovat</a:t>
            </a:r>
            <a:r>
              <a:rPr lang="cs-CZ" sz="2000" dirty="0" smtClean="0"/>
              <a:t>, popisovat, případně ověřovat pravdivost našich představ o vztahu sledovaných proměnných. </a:t>
            </a:r>
            <a:endParaRPr lang="cs-CZ" sz="2000" dirty="0" smtClean="0"/>
          </a:p>
          <a:p>
            <a:r>
              <a:rPr lang="cs-CZ" sz="2000" dirty="0" smtClean="0"/>
              <a:t>Spojován </a:t>
            </a:r>
            <a:r>
              <a:rPr lang="cs-CZ" sz="2000" dirty="0" smtClean="0"/>
              <a:t>s hypoteticko-deduktivním modelem vědy, který sestává z těchto základních komponent: </a:t>
            </a:r>
            <a:r>
              <a:rPr lang="cs-CZ" sz="2000" dirty="0" smtClean="0"/>
              <a:t>teorie,hypotéza, operacionalizovaná definice, měření, testování hypotézy, verifikace</a:t>
            </a:r>
            <a:endParaRPr lang="cs-CZ" sz="2000" dirty="0" smtClean="0"/>
          </a:p>
          <a:p>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4" name="Nadpis 3"/>
          <p:cNvSpPr>
            <a:spLocks noGrp="1"/>
          </p:cNvSpPr>
          <p:nvPr>
            <p:ph type="title"/>
          </p:nvPr>
        </p:nvSpPr>
        <p:spPr>
          <a:xfrm>
            <a:off x="-288610" y="387490"/>
            <a:ext cx="12480610" cy="1225179"/>
          </a:xfrm>
        </p:spPr>
        <p:txBody>
          <a:bodyPr/>
          <a:lstStyle/>
          <a:p>
            <a:pPr algn="ctr">
              <a:lnSpc>
                <a:spcPct val="100000"/>
              </a:lnSpc>
            </a:pPr>
            <a:r>
              <a:rPr lang="cs-CZ" sz="5400" dirty="0" smtClean="0"/>
              <a:t>Kvantitativní </a:t>
            </a:r>
            <a:r>
              <a:rPr lang="cs-CZ" sz="5400" dirty="0" smtClean="0"/>
              <a:t>výzkum</a:t>
            </a:r>
            <a:endParaRPr lang="cs-CZ" sz="5400" dirty="0"/>
          </a:p>
        </p:txBody>
      </p:sp>
      <p:sp>
        <p:nvSpPr>
          <p:cNvPr id="7" name="Zástupný symbol pro obsah 6"/>
          <p:cNvSpPr>
            <a:spLocks noGrp="1"/>
          </p:cNvSpPr>
          <p:nvPr>
            <p:ph idx="1"/>
          </p:nvPr>
        </p:nvSpPr>
        <p:spPr>
          <a:xfrm>
            <a:off x="603622" y="1712419"/>
            <a:ext cx="10753200" cy="4372497"/>
          </a:xfrm>
        </p:spPr>
        <p:txBody>
          <a:bodyPr/>
          <a:lstStyle/>
          <a:p>
            <a:r>
              <a:rPr lang="cs-CZ" sz="2000" dirty="0" smtClean="0"/>
              <a:t>Požadavek:</a:t>
            </a:r>
          </a:p>
          <a:p>
            <a:r>
              <a:rPr lang="cs-CZ" sz="2000" b="1" dirty="0" smtClean="0"/>
              <a:t>validita - </a:t>
            </a:r>
            <a:r>
              <a:rPr lang="cs-CZ" sz="2000" dirty="0" smtClean="0"/>
              <a:t>měří </a:t>
            </a:r>
            <a:r>
              <a:rPr lang="cs-CZ" sz="2000" dirty="0" smtClean="0"/>
              <a:t>skutečně to, co se má </a:t>
            </a:r>
            <a:r>
              <a:rPr lang="cs-CZ" sz="2000" dirty="0" smtClean="0"/>
              <a:t>měřit)</a:t>
            </a:r>
          </a:p>
          <a:p>
            <a:r>
              <a:rPr lang="cs-CZ" sz="2000" b="1" dirty="0" smtClean="0"/>
              <a:t>spolehlivost</a:t>
            </a:r>
            <a:r>
              <a:rPr lang="cs-CZ" sz="2000" dirty="0" smtClean="0"/>
              <a:t> </a:t>
            </a:r>
            <a:r>
              <a:rPr lang="cs-CZ" sz="2000" dirty="0" smtClean="0"/>
              <a:t>- </a:t>
            </a:r>
            <a:r>
              <a:rPr lang="cs-CZ" sz="2000" dirty="0" smtClean="0"/>
              <a:t>jestliže </a:t>
            </a:r>
            <a:r>
              <a:rPr lang="cs-CZ" sz="2000" dirty="0" smtClean="0"/>
              <a:t>se bude měřit stejná věc, pak pokud se </a:t>
            </a:r>
            <a:r>
              <a:rPr lang="cs-CZ" sz="2000" dirty="0" smtClean="0"/>
              <a:t>nezměnila, dostaneme </a:t>
            </a:r>
            <a:r>
              <a:rPr lang="cs-CZ" sz="2000" dirty="0" smtClean="0"/>
              <a:t>stejný </a:t>
            </a:r>
            <a:r>
              <a:rPr lang="cs-CZ" sz="2000" dirty="0" smtClean="0"/>
              <a:t>výsledek</a:t>
            </a:r>
          </a:p>
          <a:p>
            <a:r>
              <a:rPr lang="cs-CZ" sz="2000" dirty="0" smtClean="0"/>
              <a:t>verifikace </a:t>
            </a:r>
            <a:r>
              <a:rPr lang="cs-CZ" sz="2000" dirty="0" smtClean="0"/>
              <a:t>se považuje vždy za</a:t>
            </a:r>
            <a:r>
              <a:rPr lang="cs-CZ" sz="2000" b="1" dirty="0" smtClean="0"/>
              <a:t> </a:t>
            </a:r>
            <a:r>
              <a:rPr lang="cs-CZ" sz="2000" b="1" dirty="0" smtClean="0"/>
              <a:t>provizorní </a:t>
            </a:r>
            <a:r>
              <a:rPr lang="cs-CZ" sz="2000" dirty="0" smtClean="0"/>
              <a:t>v tom smyslu, že v empirických vědách můžeme sice získat podpůrné argumenty pro platnost teorie pomocí shromážděných empirických dat, ale nikdy nelze její platnost dokázat </a:t>
            </a:r>
            <a:endParaRPr lang="cs-CZ" sz="2000" b="1" dirty="0" smtClean="0"/>
          </a:p>
          <a:p>
            <a:r>
              <a:rPr lang="cs-CZ" sz="2000" dirty="0" smtClean="0"/>
              <a:t>Tradiční kvantitativně zaměřený výzkum může mít jednu ze dvou hlavních podob: </a:t>
            </a:r>
            <a:r>
              <a:rPr lang="cs-CZ" sz="2000" b="1" dirty="0" smtClean="0"/>
              <a:t>experimentální a neexperimentální</a:t>
            </a:r>
            <a:endParaRPr lang="cs-CZ" sz="2000" b="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4" name="Nadpis 3"/>
          <p:cNvSpPr>
            <a:spLocks noGrp="1"/>
          </p:cNvSpPr>
          <p:nvPr>
            <p:ph type="title"/>
          </p:nvPr>
        </p:nvSpPr>
        <p:spPr>
          <a:xfrm>
            <a:off x="0" y="387490"/>
            <a:ext cx="12192000" cy="1225179"/>
          </a:xfrm>
        </p:spPr>
        <p:txBody>
          <a:bodyPr/>
          <a:lstStyle/>
          <a:p>
            <a:pPr algn="ctr">
              <a:lnSpc>
                <a:spcPct val="100000"/>
              </a:lnSpc>
            </a:pPr>
            <a:r>
              <a:rPr lang="cs-CZ" dirty="0" smtClean="0"/>
              <a:t>Kvantitativní </a:t>
            </a:r>
            <a:r>
              <a:rPr lang="cs-CZ" dirty="0" smtClean="0"/>
              <a:t>výzkum: Experimentální výzkum</a:t>
            </a:r>
            <a:endParaRPr lang="cs-CZ" dirty="0"/>
          </a:p>
        </p:txBody>
      </p:sp>
      <p:sp>
        <p:nvSpPr>
          <p:cNvPr id="7" name="Zástupný symbol pro obsah 6"/>
          <p:cNvSpPr>
            <a:spLocks noGrp="1"/>
          </p:cNvSpPr>
          <p:nvPr>
            <p:ph idx="1"/>
          </p:nvPr>
        </p:nvSpPr>
        <p:spPr>
          <a:xfrm>
            <a:off x="387491" y="1313409"/>
            <a:ext cx="10753200" cy="3840482"/>
          </a:xfrm>
        </p:spPr>
        <p:txBody>
          <a:bodyPr vert="vert270"/>
          <a:lstStyle/>
          <a:p>
            <a:pPr>
              <a:buNone/>
            </a:pPr>
            <a:r>
              <a:rPr lang="cs-CZ" sz="2400" b="1" dirty="0" smtClean="0"/>
              <a:t>Typické vlastnosti</a:t>
            </a:r>
            <a:r>
              <a:rPr lang="cs-CZ" sz="2400" b="1" dirty="0" smtClean="0"/>
              <a:t>:</a:t>
            </a:r>
            <a:endParaRPr lang="cs-CZ" sz="2400" b="1" dirty="0" smtClean="0"/>
          </a:p>
        </p:txBody>
      </p:sp>
      <p:graphicFrame>
        <p:nvGraphicFramePr>
          <p:cNvPr id="6" name="Diagram 5"/>
          <p:cNvGraphicFramePr/>
          <p:nvPr>
            <p:extLst>
              <p:ext uri="{D42A27DB-BD31-4B8C-83A1-F6EECF244321}">
                <p14:modId xmlns="" xmlns:p14="http://schemas.microsoft.com/office/powerpoint/2010/main" val="1823095767"/>
              </p:ext>
            </p:extLst>
          </p:nvPr>
        </p:nvGraphicFramePr>
        <p:xfrm>
          <a:off x="961418" y="1530061"/>
          <a:ext cx="10529887"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4" name="Nadpis 3"/>
          <p:cNvSpPr>
            <a:spLocks noGrp="1"/>
          </p:cNvSpPr>
          <p:nvPr>
            <p:ph type="title"/>
          </p:nvPr>
        </p:nvSpPr>
        <p:spPr>
          <a:xfrm>
            <a:off x="0" y="387490"/>
            <a:ext cx="12192000" cy="1225179"/>
          </a:xfrm>
        </p:spPr>
        <p:txBody>
          <a:bodyPr/>
          <a:lstStyle/>
          <a:p>
            <a:pPr algn="ctr">
              <a:lnSpc>
                <a:spcPct val="100000"/>
              </a:lnSpc>
            </a:pPr>
            <a:r>
              <a:rPr lang="cs-CZ" dirty="0" smtClean="0"/>
              <a:t>Kvantitativní </a:t>
            </a:r>
            <a:r>
              <a:rPr lang="cs-CZ" dirty="0" smtClean="0"/>
              <a:t>výzkum: Neexperimentální výzkum</a:t>
            </a:r>
            <a:endParaRPr lang="cs-CZ" dirty="0"/>
          </a:p>
        </p:txBody>
      </p:sp>
      <p:sp>
        <p:nvSpPr>
          <p:cNvPr id="7" name="Zástupný symbol pro obsah 6"/>
          <p:cNvSpPr>
            <a:spLocks noGrp="1"/>
          </p:cNvSpPr>
          <p:nvPr>
            <p:ph idx="1"/>
          </p:nvPr>
        </p:nvSpPr>
        <p:spPr>
          <a:xfrm>
            <a:off x="387491" y="1313409"/>
            <a:ext cx="10753200" cy="3840482"/>
          </a:xfrm>
        </p:spPr>
        <p:txBody>
          <a:bodyPr vert="vert270"/>
          <a:lstStyle/>
          <a:p>
            <a:pPr>
              <a:buNone/>
            </a:pPr>
            <a:r>
              <a:rPr lang="cs-CZ" sz="2400" b="1" dirty="0" smtClean="0"/>
              <a:t>Typické vlastnosti</a:t>
            </a:r>
            <a:r>
              <a:rPr lang="cs-CZ" sz="2400" b="1" dirty="0" smtClean="0"/>
              <a:t>:</a:t>
            </a:r>
            <a:endParaRPr lang="cs-CZ" sz="2400" b="1" dirty="0" smtClean="0"/>
          </a:p>
        </p:txBody>
      </p:sp>
      <p:graphicFrame>
        <p:nvGraphicFramePr>
          <p:cNvPr id="6" name="Diagram 5"/>
          <p:cNvGraphicFramePr/>
          <p:nvPr>
            <p:extLst>
              <p:ext uri="{D42A27DB-BD31-4B8C-83A1-F6EECF244321}">
                <p14:modId xmlns="" xmlns:p14="http://schemas.microsoft.com/office/powerpoint/2010/main" val="1823095767"/>
              </p:ext>
            </p:extLst>
          </p:nvPr>
        </p:nvGraphicFramePr>
        <p:xfrm>
          <a:off x="961418" y="1530061"/>
          <a:ext cx="10529887"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17</a:t>
            </a:fld>
            <a:endParaRPr lang="cs-CZ" altLang="cs-CZ" dirty="0"/>
          </a:p>
        </p:txBody>
      </p:sp>
      <p:sp>
        <p:nvSpPr>
          <p:cNvPr id="4" name="Nadpis 3"/>
          <p:cNvSpPr>
            <a:spLocks noGrp="1"/>
          </p:cNvSpPr>
          <p:nvPr>
            <p:ph type="title"/>
          </p:nvPr>
        </p:nvSpPr>
        <p:spPr>
          <a:xfrm>
            <a:off x="670123" y="387490"/>
            <a:ext cx="10753200" cy="826168"/>
          </a:xfrm>
        </p:spPr>
        <p:txBody>
          <a:bodyPr/>
          <a:lstStyle/>
          <a:p>
            <a:pPr algn="ctr">
              <a:lnSpc>
                <a:spcPct val="100000"/>
              </a:lnSpc>
            </a:pPr>
            <a:r>
              <a:rPr lang="cs-CZ" dirty="0" smtClean="0"/>
              <a:t>Základní metody kvantitativního přístupu</a:t>
            </a:r>
            <a:endParaRPr lang="cs-CZ" dirty="0"/>
          </a:p>
        </p:txBody>
      </p:sp>
      <p:graphicFrame>
        <p:nvGraphicFramePr>
          <p:cNvPr id="10" name="Zástupný symbol pro obsah 9"/>
          <p:cNvGraphicFramePr>
            <a:graphicFrameLocks noGrp="1"/>
          </p:cNvGraphicFramePr>
          <p:nvPr>
            <p:ph idx="1"/>
          </p:nvPr>
        </p:nvGraphicFramePr>
        <p:xfrm>
          <a:off x="681645" y="1396538"/>
          <a:ext cx="10424159" cy="4081549"/>
        </p:xfrm>
        <a:graphic>
          <a:graphicData uri="http://schemas.openxmlformats.org/drawingml/2006/table">
            <a:tbl>
              <a:tblPr firstRow="1" bandRow="1">
                <a:tableStyleId>{5C22544A-7EE6-4342-B048-85BDC9FD1C3A}</a:tableStyleId>
              </a:tblPr>
              <a:tblGrid>
                <a:gridCol w="2898559"/>
                <a:gridCol w="4339921"/>
                <a:gridCol w="3185679"/>
              </a:tblGrid>
              <a:tr h="418173">
                <a:tc>
                  <a:txBody>
                    <a:bodyPr/>
                    <a:lstStyle/>
                    <a:p>
                      <a:r>
                        <a:rPr lang="cs-CZ" dirty="0" smtClean="0"/>
                        <a:t>Metoda</a:t>
                      </a:r>
                      <a:endParaRPr lang="cs-CZ" dirty="0"/>
                    </a:p>
                  </a:txBody>
                  <a:tcPr/>
                </a:tc>
                <a:tc>
                  <a:txBody>
                    <a:bodyPr/>
                    <a:lstStyle/>
                    <a:p>
                      <a:r>
                        <a:rPr lang="cs-CZ" dirty="0" smtClean="0"/>
                        <a:t>Vlastnosti</a:t>
                      </a:r>
                      <a:endParaRPr lang="cs-CZ" dirty="0"/>
                    </a:p>
                  </a:txBody>
                  <a:tcPr/>
                </a:tc>
                <a:tc>
                  <a:txBody>
                    <a:bodyPr/>
                    <a:lstStyle/>
                    <a:p>
                      <a:r>
                        <a:rPr lang="cs-CZ" dirty="0" smtClean="0"/>
                        <a:t>Výhody</a:t>
                      </a:r>
                      <a:endParaRPr lang="cs-CZ" dirty="0"/>
                    </a:p>
                  </a:txBody>
                  <a:tcPr/>
                </a:tc>
              </a:tr>
              <a:tr h="721778">
                <a:tc>
                  <a:txBody>
                    <a:bodyPr/>
                    <a:lstStyle/>
                    <a:p>
                      <a:r>
                        <a:rPr lang="cs-CZ" dirty="0" smtClean="0"/>
                        <a:t>Statistické šetření</a:t>
                      </a:r>
                      <a:endParaRPr lang="cs-CZ" dirty="0"/>
                    </a:p>
                  </a:txBody>
                  <a:tcPr/>
                </a:tc>
                <a:tc>
                  <a:txBody>
                    <a:bodyPr/>
                    <a:lstStyle/>
                    <a:p>
                      <a:r>
                        <a:rPr lang="cs-CZ" dirty="0" smtClean="0"/>
                        <a:t>Náhodný výběr</a:t>
                      </a:r>
                    </a:p>
                    <a:p>
                      <a:r>
                        <a:rPr lang="cs-CZ" dirty="0" smtClean="0"/>
                        <a:t>Měření</a:t>
                      </a:r>
                      <a:r>
                        <a:rPr lang="cs-CZ" baseline="0" dirty="0" smtClean="0"/>
                        <a:t> proměnných</a:t>
                      </a:r>
                      <a:endParaRPr lang="cs-CZ" dirty="0"/>
                    </a:p>
                  </a:txBody>
                  <a:tcPr/>
                </a:tc>
                <a:tc>
                  <a:txBody>
                    <a:bodyPr/>
                    <a:lstStyle/>
                    <a:p>
                      <a:r>
                        <a:rPr lang="cs-CZ" dirty="0" err="1" smtClean="0"/>
                        <a:t>Reprezentativa</a:t>
                      </a:r>
                      <a:endParaRPr lang="cs-CZ" dirty="0" smtClean="0"/>
                    </a:p>
                    <a:p>
                      <a:r>
                        <a:rPr lang="cs-CZ" dirty="0" smtClean="0"/>
                        <a:t>Testování hypotéz</a:t>
                      </a:r>
                      <a:endParaRPr lang="cs-CZ" dirty="0"/>
                    </a:p>
                  </a:txBody>
                  <a:tcPr/>
                </a:tc>
              </a:tr>
              <a:tr h="721778">
                <a:tc>
                  <a:txBody>
                    <a:bodyPr/>
                    <a:lstStyle/>
                    <a:p>
                      <a:r>
                        <a:rPr lang="cs-CZ" dirty="0" smtClean="0"/>
                        <a:t>Experiment</a:t>
                      </a:r>
                      <a:endParaRPr lang="cs-CZ" dirty="0"/>
                    </a:p>
                  </a:txBody>
                  <a:tcPr/>
                </a:tc>
                <a:tc>
                  <a:txBody>
                    <a:bodyPr/>
                    <a:lstStyle/>
                    <a:p>
                      <a:r>
                        <a:rPr lang="cs-CZ" dirty="0" smtClean="0"/>
                        <a:t>Určení</a:t>
                      </a:r>
                      <a:r>
                        <a:rPr lang="cs-CZ" baseline="0" dirty="0" smtClean="0"/>
                        <a:t> hodnot nezávisle proměnné</a:t>
                      </a:r>
                    </a:p>
                    <a:p>
                      <a:r>
                        <a:rPr lang="cs-CZ" baseline="0" dirty="0" smtClean="0"/>
                        <a:t>Kontrolní skupina bez expozice</a:t>
                      </a:r>
                      <a:endParaRPr lang="cs-CZ" dirty="0"/>
                    </a:p>
                  </a:txBody>
                  <a:tcPr/>
                </a:tc>
                <a:tc>
                  <a:txBody>
                    <a:bodyPr/>
                    <a:lstStyle/>
                    <a:p>
                      <a:r>
                        <a:rPr lang="cs-CZ" dirty="0" smtClean="0"/>
                        <a:t>Přesné měření</a:t>
                      </a:r>
                    </a:p>
                    <a:p>
                      <a:r>
                        <a:rPr lang="cs-CZ" dirty="0" smtClean="0"/>
                        <a:t>Testování hypotéz</a:t>
                      </a:r>
                      <a:endParaRPr lang="cs-CZ" dirty="0"/>
                    </a:p>
                  </a:txBody>
                  <a:tcPr/>
                </a:tc>
              </a:tr>
              <a:tr h="466931">
                <a:tc>
                  <a:txBody>
                    <a:bodyPr/>
                    <a:lstStyle/>
                    <a:p>
                      <a:r>
                        <a:rPr lang="cs-CZ" dirty="0" smtClean="0"/>
                        <a:t>Oficiální statistiky</a:t>
                      </a:r>
                      <a:endParaRPr lang="cs-CZ" dirty="0"/>
                    </a:p>
                  </a:txBody>
                  <a:tcPr/>
                </a:tc>
                <a:tc>
                  <a:txBody>
                    <a:bodyPr/>
                    <a:lstStyle/>
                    <a:p>
                      <a:r>
                        <a:rPr lang="cs-CZ" dirty="0" smtClean="0"/>
                        <a:t>Analýza dat získaných v minulosti</a:t>
                      </a:r>
                      <a:endParaRPr lang="cs-CZ" dirty="0"/>
                    </a:p>
                  </a:txBody>
                  <a:tcPr/>
                </a:tc>
                <a:tc>
                  <a:txBody>
                    <a:bodyPr/>
                    <a:lstStyle/>
                    <a:p>
                      <a:r>
                        <a:rPr lang="cs-CZ" dirty="0" smtClean="0"/>
                        <a:t>Velké</a:t>
                      </a:r>
                      <a:r>
                        <a:rPr lang="cs-CZ" baseline="0" dirty="0" smtClean="0"/>
                        <a:t> datové soubory</a:t>
                      </a:r>
                      <a:endParaRPr lang="cs-CZ" dirty="0"/>
                    </a:p>
                  </a:txBody>
                  <a:tcPr/>
                </a:tc>
              </a:tr>
              <a:tr h="721778">
                <a:tc>
                  <a:txBody>
                    <a:bodyPr/>
                    <a:lstStyle/>
                    <a:p>
                      <a:r>
                        <a:rPr lang="cs-CZ" dirty="0" smtClean="0"/>
                        <a:t>Strukturované pozorování</a:t>
                      </a:r>
                      <a:endParaRPr lang="cs-CZ" dirty="0"/>
                    </a:p>
                  </a:txBody>
                  <a:tcPr/>
                </a:tc>
                <a:tc>
                  <a:txBody>
                    <a:bodyPr/>
                    <a:lstStyle/>
                    <a:p>
                      <a:r>
                        <a:rPr lang="cs-CZ" dirty="0" smtClean="0"/>
                        <a:t>Pozorování prováděné podle přesně</a:t>
                      </a:r>
                      <a:r>
                        <a:rPr lang="cs-CZ" baseline="0" dirty="0" smtClean="0"/>
                        <a:t> určeného protokolu</a:t>
                      </a:r>
                      <a:endParaRPr lang="cs-CZ" dirty="0"/>
                    </a:p>
                  </a:txBody>
                  <a:tcPr/>
                </a:tc>
                <a:tc>
                  <a:txBody>
                    <a:bodyPr/>
                    <a:lstStyle/>
                    <a:p>
                      <a:r>
                        <a:rPr lang="cs-CZ" dirty="0" smtClean="0"/>
                        <a:t>Spolehlivost pozorování</a:t>
                      </a:r>
                      <a:endParaRPr lang="cs-CZ" dirty="0"/>
                    </a:p>
                  </a:txBody>
                  <a:tcPr/>
                </a:tc>
              </a:tr>
              <a:tr h="1031111">
                <a:tc>
                  <a:txBody>
                    <a:bodyPr/>
                    <a:lstStyle/>
                    <a:p>
                      <a:r>
                        <a:rPr lang="cs-CZ" dirty="0" smtClean="0"/>
                        <a:t>Obsahová analýza</a:t>
                      </a:r>
                      <a:endParaRPr lang="cs-CZ" dirty="0"/>
                    </a:p>
                  </a:txBody>
                  <a:tcPr/>
                </a:tc>
                <a:tc>
                  <a:txBody>
                    <a:bodyPr/>
                    <a:lstStyle/>
                    <a:p>
                      <a:r>
                        <a:rPr lang="cs-CZ" dirty="0" smtClean="0"/>
                        <a:t>Podle předem určeného</a:t>
                      </a:r>
                      <a:r>
                        <a:rPr lang="cs-CZ" baseline="0" dirty="0" smtClean="0"/>
                        <a:t> kódovacího schématu se zjišťují instance kategorie a provádí se analýza četností</a:t>
                      </a:r>
                      <a:endParaRPr lang="cs-CZ" dirty="0"/>
                    </a:p>
                  </a:txBody>
                  <a:tcPr/>
                </a:tc>
                <a:tc>
                  <a:txBody>
                    <a:bodyPr/>
                    <a:lstStyle/>
                    <a:p>
                      <a:r>
                        <a:rPr lang="cs-CZ" dirty="0" smtClean="0"/>
                        <a:t>Spolehlivost měření</a:t>
                      </a:r>
                      <a:endParaRPr lang="cs-CZ"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4" name="Nadpis 3"/>
          <p:cNvSpPr>
            <a:spLocks noGrp="1"/>
          </p:cNvSpPr>
          <p:nvPr>
            <p:ph type="title"/>
          </p:nvPr>
        </p:nvSpPr>
        <p:spPr>
          <a:xfrm>
            <a:off x="670123" y="387490"/>
            <a:ext cx="10753200" cy="826168"/>
          </a:xfrm>
        </p:spPr>
        <p:txBody>
          <a:bodyPr/>
          <a:lstStyle/>
          <a:p>
            <a:pPr algn="ctr">
              <a:lnSpc>
                <a:spcPct val="100000"/>
              </a:lnSpc>
            </a:pPr>
            <a:r>
              <a:rPr lang="cs-CZ" dirty="0" smtClean="0"/>
              <a:t>Kvantitativní výzkum: modelový příklad</a:t>
            </a:r>
            <a:endParaRPr lang="cs-CZ" dirty="0"/>
          </a:p>
        </p:txBody>
      </p:sp>
      <p:sp>
        <p:nvSpPr>
          <p:cNvPr id="6" name="Zástupný symbol pro obsah 5"/>
          <p:cNvSpPr>
            <a:spLocks noGrp="1"/>
          </p:cNvSpPr>
          <p:nvPr>
            <p:ph idx="1"/>
          </p:nvPr>
        </p:nvSpPr>
        <p:spPr>
          <a:xfrm>
            <a:off x="1280160" y="1708627"/>
            <a:ext cx="10060036" cy="4139998"/>
          </a:xfrm>
        </p:spPr>
        <p:txBody>
          <a:bodyPr/>
          <a:lstStyle/>
          <a:p>
            <a:pPr>
              <a:buNone/>
            </a:pPr>
            <a:r>
              <a:rPr lang="cs-CZ" sz="2400" dirty="0" smtClean="0"/>
              <a:t>VO: „Jaké </a:t>
            </a:r>
            <a:r>
              <a:rPr lang="cs-CZ" sz="2400" dirty="0" smtClean="0"/>
              <a:t>faktory ovlivňují vzorce pohybových aktivit mladého člověka?" </a:t>
            </a:r>
          </a:p>
          <a:p>
            <a:endParaRPr lang="cs-CZ" sz="2400" dirty="0"/>
          </a:p>
        </p:txBody>
      </p:sp>
      <p:pic>
        <p:nvPicPr>
          <p:cNvPr id="7" name="Obrázek 6"/>
          <p:cNvPicPr/>
          <p:nvPr/>
        </p:nvPicPr>
        <p:blipFill>
          <a:blip r:embed="rId3" cstate="print"/>
          <a:srcRect/>
          <a:stretch>
            <a:fillRect/>
          </a:stretch>
        </p:blipFill>
        <p:spPr bwMode="auto">
          <a:xfrm>
            <a:off x="2244437" y="2685125"/>
            <a:ext cx="7182195" cy="2718147"/>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19</a:t>
            </a:fld>
            <a:endParaRPr lang="cs-CZ" altLang="cs-CZ" dirty="0"/>
          </a:p>
        </p:txBody>
      </p:sp>
      <p:sp>
        <p:nvSpPr>
          <p:cNvPr id="4" name="Nadpis 3"/>
          <p:cNvSpPr>
            <a:spLocks noGrp="1"/>
          </p:cNvSpPr>
          <p:nvPr>
            <p:ph type="title"/>
          </p:nvPr>
        </p:nvSpPr>
        <p:spPr>
          <a:xfrm>
            <a:off x="670123" y="387490"/>
            <a:ext cx="10753200" cy="826168"/>
          </a:xfrm>
        </p:spPr>
        <p:txBody>
          <a:bodyPr/>
          <a:lstStyle/>
          <a:p>
            <a:pPr algn="ctr">
              <a:lnSpc>
                <a:spcPct val="100000"/>
              </a:lnSpc>
            </a:pPr>
            <a:r>
              <a:rPr lang="cs-CZ" dirty="0" smtClean="0"/>
              <a:t>Přednosti a nevýhody kvantitativního výzkumu</a:t>
            </a:r>
            <a:endParaRPr lang="cs-CZ" dirty="0"/>
          </a:p>
        </p:txBody>
      </p:sp>
      <p:pic>
        <p:nvPicPr>
          <p:cNvPr id="8" name="Obrázek 7"/>
          <p:cNvPicPr/>
          <p:nvPr/>
        </p:nvPicPr>
        <p:blipFill>
          <a:blip r:embed="rId3" cstate="print"/>
          <a:srcRect/>
          <a:stretch>
            <a:fillRect/>
          </a:stretch>
        </p:blipFill>
        <p:spPr bwMode="auto">
          <a:xfrm>
            <a:off x="1130531" y="1712422"/>
            <a:ext cx="9674630" cy="3790603"/>
          </a:xfrm>
          <a:prstGeom prst="rect">
            <a:avLst/>
          </a:prstGeom>
          <a:noFill/>
          <a:ln w="9525">
            <a:noFill/>
            <a:miter lim="800000"/>
            <a:headEnd/>
            <a:tailEnd/>
          </a:ln>
        </p:spPr>
      </p:pic>
      <p:sp>
        <p:nvSpPr>
          <p:cNvPr id="10" name="TextovéPole 9"/>
          <p:cNvSpPr txBox="1"/>
          <p:nvPr/>
        </p:nvSpPr>
        <p:spPr>
          <a:xfrm>
            <a:off x="1280160" y="5552902"/>
            <a:ext cx="5386648" cy="707886"/>
          </a:xfrm>
          <a:prstGeom prst="rect">
            <a:avLst/>
          </a:prstGeom>
          <a:noFill/>
        </p:spPr>
        <p:txBody>
          <a:bodyPr wrap="square" rtlCol="0">
            <a:spAutoFit/>
          </a:bodyPr>
          <a:lstStyle/>
          <a:p>
            <a:r>
              <a:rPr lang="cs-CZ" sz="2000" i="1" dirty="0" smtClean="0"/>
              <a:t>Zdroj: </a:t>
            </a:r>
            <a:r>
              <a:rPr lang="cs-CZ" sz="2000" i="1" dirty="0" err="1" smtClean="0"/>
              <a:t>Hendl</a:t>
            </a:r>
            <a:r>
              <a:rPr lang="cs-CZ" sz="2000" i="1" dirty="0" smtClean="0"/>
              <a:t> </a:t>
            </a:r>
            <a:r>
              <a:rPr lang="cs-CZ" sz="2000" i="1" dirty="0" smtClean="0"/>
              <a:t>(2005, s. 45)</a:t>
            </a:r>
          </a:p>
          <a:p>
            <a:endParaRPr lang="cs-CZ" sz="20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4" name="Nadpis 3"/>
          <p:cNvSpPr>
            <a:spLocks noGrp="1"/>
          </p:cNvSpPr>
          <p:nvPr>
            <p:ph type="title"/>
          </p:nvPr>
        </p:nvSpPr>
        <p:spPr>
          <a:xfrm>
            <a:off x="842830" y="1893705"/>
            <a:ext cx="3019487" cy="1777541"/>
          </a:xfrm>
        </p:spPr>
        <p:txBody>
          <a:bodyPr/>
          <a:lstStyle/>
          <a:p>
            <a:pPr algn="ctr">
              <a:lnSpc>
                <a:spcPct val="100000"/>
              </a:lnSpc>
            </a:pPr>
            <a:r>
              <a:rPr lang="cs-CZ" sz="5400" dirty="0" smtClean="0"/>
              <a:t>Obecné způsoby poznání </a:t>
            </a:r>
            <a:r>
              <a:rPr lang="cs-CZ" dirty="0"/>
              <a:t/>
            </a:r>
            <a:br>
              <a:rPr lang="cs-CZ" dirty="0"/>
            </a:br>
            <a:endParaRPr lang="cs-CZ" dirty="0"/>
          </a:p>
        </p:txBody>
      </p:sp>
      <p:graphicFrame>
        <p:nvGraphicFramePr>
          <p:cNvPr id="6" name="Diagram 5"/>
          <p:cNvGraphicFramePr/>
          <p:nvPr>
            <p:extLst>
              <p:ext uri="{D42A27DB-BD31-4B8C-83A1-F6EECF244321}">
                <p14:modId xmlns="" xmlns:p14="http://schemas.microsoft.com/office/powerpoint/2010/main" val="1823095767"/>
              </p:ext>
            </p:extLst>
          </p:nvPr>
        </p:nvGraphicFramePr>
        <p:xfrm>
          <a:off x="4708478" y="1085695"/>
          <a:ext cx="4763068" cy="4855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sp>
        <p:nvSpPr>
          <p:cNvPr id="4" name="Nadpis 3"/>
          <p:cNvSpPr>
            <a:spLocks noGrp="1"/>
          </p:cNvSpPr>
          <p:nvPr>
            <p:ph type="title"/>
          </p:nvPr>
        </p:nvSpPr>
        <p:spPr/>
        <p:txBody>
          <a:bodyPr/>
          <a:lstStyle/>
          <a:p>
            <a:pPr algn="ctr">
              <a:lnSpc>
                <a:spcPct val="100000"/>
              </a:lnSpc>
            </a:pPr>
            <a:r>
              <a:rPr lang="cs-CZ" sz="4800" dirty="0" smtClean="0"/>
              <a:t>Kvalitativní výzkum</a:t>
            </a:r>
            <a:endParaRPr lang="cs-CZ" sz="4800" dirty="0"/>
          </a:p>
        </p:txBody>
      </p:sp>
      <p:sp>
        <p:nvSpPr>
          <p:cNvPr id="7" name="Zástupný symbol pro obsah 6"/>
          <p:cNvSpPr>
            <a:spLocks noGrp="1"/>
          </p:cNvSpPr>
          <p:nvPr>
            <p:ph idx="1"/>
          </p:nvPr>
        </p:nvSpPr>
        <p:spPr>
          <a:xfrm>
            <a:off x="720000" y="1692002"/>
            <a:ext cx="10753200" cy="4525918"/>
          </a:xfrm>
        </p:spPr>
        <p:txBody>
          <a:bodyPr/>
          <a:lstStyle/>
          <a:p>
            <a:pPr algn="just">
              <a:buNone/>
            </a:pPr>
            <a:r>
              <a:rPr lang="cs-CZ" sz="2400" i="1" dirty="0" smtClean="0">
                <a:solidFill>
                  <a:srgbClr val="0000DC"/>
                </a:solidFill>
              </a:rPr>
              <a:t> „</a:t>
            </a:r>
            <a:r>
              <a:rPr lang="cs-CZ" sz="2400" i="1" dirty="0" smtClean="0">
                <a:solidFill>
                  <a:srgbClr val="0000DC"/>
                </a:solidFill>
              </a:rPr>
              <a:t>Kvalitativní výzkum je proces hledání porozumění založený na různých metodologických tradicích zkoumání daného sociálního nebo lidského problému. Výzkumník vytváří komplexní, holistický obraz, analyzuje různé typy textů, informuje o názorech účastníků výzkumu a provádí zkoumání v přirozených podmínkách</a:t>
            </a:r>
            <a:r>
              <a:rPr lang="cs-CZ" sz="2400" i="1" dirty="0" smtClean="0">
                <a:solidFill>
                  <a:srgbClr val="0000DC"/>
                </a:solidFill>
              </a:rPr>
              <a:t>.“ (</a:t>
            </a:r>
            <a:r>
              <a:rPr lang="cs-CZ" sz="2400" i="1" dirty="0" err="1" smtClean="0">
                <a:solidFill>
                  <a:srgbClr val="0000DC"/>
                </a:solidFill>
              </a:rPr>
              <a:t>Creswell</a:t>
            </a:r>
            <a:r>
              <a:rPr lang="cs-CZ" sz="2400" i="1" dirty="0" smtClean="0">
                <a:solidFill>
                  <a:srgbClr val="0000DC"/>
                </a:solidFill>
              </a:rPr>
              <a:t>, 1998)</a:t>
            </a:r>
          </a:p>
          <a:p>
            <a:pPr algn="just">
              <a:lnSpc>
                <a:spcPct val="100000"/>
              </a:lnSpc>
              <a:buNone/>
            </a:pPr>
            <a:endParaRPr lang="cs-CZ" sz="2400" i="1" dirty="0" smtClean="0">
              <a:solidFill>
                <a:srgbClr val="0000DC"/>
              </a:solidFill>
            </a:endParaRPr>
          </a:p>
          <a:p>
            <a:pPr algn="just">
              <a:buNone/>
            </a:pPr>
            <a:r>
              <a:rPr lang="cs-CZ" sz="2400" i="1" dirty="0" smtClean="0">
                <a:solidFill>
                  <a:srgbClr val="0000DC"/>
                </a:solidFill>
              </a:rPr>
              <a:t>- </a:t>
            </a:r>
            <a:r>
              <a:rPr lang="cs-CZ" sz="2400" dirty="0" smtClean="0"/>
              <a:t>Doplněk ke kvantitativním strategiím? Protipól? Vyhraněná výzkumná pozice? Rovnocenné postavení?</a:t>
            </a: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4" name="Nadpis 3"/>
          <p:cNvSpPr>
            <a:spLocks noGrp="1"/>
          </p:cNvSpPr>
          <p:nvPr>
            <p:ph type="title"/>
          </p:nvPr>
        </p:nvSpPr>
        <p:spPr>
          <a:xfrm>
            <a:off x="703374" y="337614"/>
            <a:ext cx="10753200" cy="451576"/>
          </a:xfrm>
        </p:spPr>
        <p:txBody>
          <a:bodyPr/>
          <a:lstStyle/>
          <a:p>
            <a:pPr algn="ctr">
              <a:lnSpc>
                <a:spcPct val="100000"/>
              </a:lnSpc>
            </a:pPr>
            <a:r>
              <a:rPr lang="cs-CZ" sz="4800" dirty="0" smtClean="0"/>
              <a:t>Kvalitativní výzkum</a:t>
            </a:r>
            <a:endParaRPr lang="cs-CZ" sz="4800" dirty="0"/>
          </a:p>
        </p:txBody>
      </p:sp>
      <p:sp>
        <p:nvSpPr>
          <p:cNvPr id="7" name="Zástupný symbol pro obsah 6"/>
          <p:cNvSpPr>
            <a:spLocks noGrp="1"/>
          </p:cNvSpPr>
          <p:nvPr>
            <p:ph idx="1"/>
          </p:nvPr>
        </p:nvSpPr>
        <p:spPr>
          <a:xfrm>
            <a:off x="769877" y="1326242"/>
            <a:ext cx="10753200" cy="4525918"/>
          </a:xfrm>
        </p:spPr>
        <p:txBody>
          <a:bodyPr/>
          <a:lstStyle/>
          <a:p>
            <a:pPr algn="just">
              <a:buFontTx/>
              <a:buChar char="-"/>
            </a:pPr>
            <a:r>
              <a:rPr lang="cs-CZ" sz="1800" dirty="0" smtClean="0"/>
              <a:t>Otázky </a:t>
            </a:r>
            <a:r>
              <a:rPr lang="cs-CZ" sz="1800" dirty="0" smtClean="0"/>
              <a:t>může modifikovat nebo doplňovat v průběhu výzkumu, během sběru </a:t>
            </a:r>
            <a:r>
              <a:rPr lang="cs-CZ" sz="1800" dirty="0" smtClean="0"/>
              <a:t>i </a:t>
            </a:r>
            <a:r>
              <a:rPr lang="cs-CZ" sz="1800" dirty="0" smtClean="0"/>
              <a:t>analýzy dat. </a:t>
            </a:r>
            <a:endParaRPr lang="cs-CZ" sz="1800" dirty="0" smtClean="0"/>
          </a:p>
          <a:p>
            <a:pPr algn="just">
              <a:buFontTx/>
              <a:buChar char="-"/>
            </a:pPr>
            <a:r>
              <a:rPr lang="cs-CZ" sz="1800" dirty="0" err="1" smtClean="0"/>
              <a:t>Emergentní</a:t>
            </a:r>
            <a:r>
              <a:rPr lang="cs-CZ" sz="1800" dirty="0" smtClean="0"/>
              <a:t> </a:t>
            </a:r>
            <a:r>
              <a:rPr lang="cs-CZ" sz="1800" dirty="0" smtClean="0"/>
              <a:t>nebo pružný typ </a:t>
            </a:r>
            <a:r>
              <a:rPr lang="cs-CZ" sz="1800" dirty="0" smtClean="0"/>
              <a:t>výzkumu.</a:t>
            </a:r>
          </a:p>
          <a:p>
            <a:pPr algn="just">
              <a:buFontTx/>
              <a:buChar char="-"/>
            </a:pPr>
            <a:r>
              <a:rPr lang="cs-CZ" sz="1800" dirty="0" smtClean="0"/>
              <a:t>V průběhu </a:t>
            </a:r>
            <a:r>
              <a:rPr lang="cs-CZ" sz="1800" dirty="0" smtClean="0"/>
              <a:t>nevznikají pouze výzkumné otázky, ale také hypotézy i nová rozhodnutí, jak modifikovat zvolený výzkumný plán a pokračovat při sběru dat i jejich </a:t>
            </a:r>
            <a:r>
              <a:rPr lang="cs-CZ" sz="1800" dirty="0" smtClean="0"/>
              <a:t>analýze.</a:t>
            </a:r>
          </a:p>
          <a:p>
            <a:pPr algn="just">
              <a:buFontTx/>
              <a:buChar char="-"/>
            </a:pPr>
            <a:r>
              <a:rPr lang="cs-CZ" sz="1800" dirty="0" smtClean="0"/>
              <a:t>Výzkumník vyhledává a analyzuje jakékoliv informace, které přispívají k osvětlení výzkumných otázek, provádí deduktivní a induktivní </a:t>
            </a:r>
            <a:r>
              <a:rPr lang="cs-CZ" sz="1800" dirty="0" smtClean="0"/>
              <a:t>závěry.</a:t>
            </a:r>
          </a:p>
          <a:p>
            <a:pPr algn="just">
              <a:buFontTx/>
              <a:buChar char="-"/>
            </a:pPr>
            <a:r>
              <a:rPr lang="cs-CZ" sz="1800" dirty="0" smtClean="0"/>
              <a:t>Sběr dat a jejich </a:t>
            </a:r>
            <a:r>
              <a:rPr lang="cs-CZ" sz="1800" dirty="0" smtClean="0"/>
              <a:t>analýza </a:t>
            </a:r>
            <a:r>
              <a:rPr lang="cs-CZ" sz="1800" dirty="0" smtClean="0"/>
              <a:t>probíhají v delším časovém </a:t>
            </a:r>
            <a:r>
              <a:rPr lang="cs-CZ" sz="1800" dirty="0" smtClean="0"/>
              <a:t>intervalu a současně.</a:t>
            </a:r>
          </a:p>
          <a:p>
            <a:pPr algn="just">
              <a:buFontTx/>
              <a:buChar char="-"/>
            </a:pPr>
            <a:r>
              <a:rPr lang="cs-CZ" sz="1800" dirty="0" smtClean="0"/>
              <a:t>Výzkumník vybírá na základě svých úvah místa pozorování nebo jedince, které dále sleduje v různých časových </a:t>
            </a:r>
            <a:r>
              <a:rPr lang="cs-CZ" sz="1800" dirty="0" smtClean="0"/>
              <a:t>okamžicích.</a:t>
            </a:r>
          </a:p>
          <a:p>
            <a:pPr algn="just">
              <a:buFontTx/>
              <a:buChar char="-"/>
            </a:pPr>
            <a:r>
              <a:rPr lang="cs-CZ" sz="1800" dirty="0" smtClean="0"/>
              <a:t>Ověřuje popisnou, interpretační nebo teoretickou validitu </a:t>
            </a:r>
            <a:r>
              <a:rPr lang="cs-CZ" sz="1800" dirty="0" smtClean="0"/>
              <a:t>výsledků.</a:t>
            </a:r>
          </a:p>
          <a:p>
            <a:pPr algn="just">
              <a:buFontTx/>
              <a:buChar char="-"/>
            </a:pPr>
            <a:r>
              <a:rPr lang="cs-CZ" sz="1800" dirty="0" smtClean="0"/>
              <a:t>Výzkumník může navrhnout teorii o fenoménu, který </a:t>
            </a:r>
            <a:r>
              <a:rPr lang="cs-CZ" sz="1800" dirty="0" smtClean="0"/>
              <a:t>pozoroval.</a:t>
            </a: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22</a:t>
            </a:fld>
            <a:endParaRPr lang="cs-CZ" altLang="cs-CZ" dirty="0"/>
          </a:p>
        </p:txBody>
      </p:sp>
      <p:sp>
        <p:nvSpPr>
          <p:cNvPr id="4" name="Nadpis 3"/>
          <p:cNvSpPr>
            <a:spLocks noGrp="1"/>
          </p:cNvSpPr>
          <p:nvPr>
            <p:ph type="title"/>
          </p:nvPr>
        </p:nvSpPr>
        <p:spPr>
          <a:xfrm>
            <a:off x="703374" y="337614"/>
            <a:ext cx="10753200" cy="451576"/>
          </a:xfrm>
        </p:spPr>
        <p:txBody>
          <a:bodyPr/>
          <a:lstStyle/>
          <a:p>
            <a:pPr algn="ctr">
              <a:lnSpc>
                <a:spcPct val="100000"/>
              </a:lnSpc>
            </a:pPr>
            <a:r>
              <a:rPr lang="cs-CZ" sz="4800" dirty="0" smtClean="0"/>
              <a:t>Základní metody kvalitativního přístupu</a:t>
            </a:r>
            <a:endParaRPr lang="cs-CZ" sz="4800" dirty="0"/>
          </a:p>
        </p:txBody>
      </p:sp>
      <p:graphicFrame>
        <p:nvGraphicFramePr>
          <p:cNvPr id="8" name="Zástupný symbol pro obsah 7"/>
          <p:cNvGraphicFramePr>
            <a:graphicFrameLocks noGrp="1"/>
          </p:cNvGraphicFramePr>
          <p:nvPr>
            <p:ph idx="1"/>
          </p:nvPr>
        </p:nvGraphicFramePr>
        <p:xfrm>
          <a:off x="764771" y="2028304"/>
          <a:ext cx="10708092" cy="3610672"/>
        </p:xfrm>
        <a:graphic>
          <a:graphicData uri="http://schemas.openxmlformats.org/drawingml/2006/table">
            <a:tbl>
              <a:tblPr firstRow="1" bandRow="1">
                <a:tableStyleId>{5C22544A-7EE6-4342-B048-85BDC9FD1C3A}</a:tableStyleId>
              </a:tblPr>
              <a:tblGrid>
                <a:gridCol w="2709599"/>
                <a:gridCol w="4429129"/>
                <a:gridCol w="3569364"/>
              </a:tblGrid>
              <a:tr h="546417">
                <a:tc>
                  <a:txBody>
                    <a:bodyPr/>
                    <a:lstStyle/>
                    <a:p>
                      <a:r>
                        <a:rPr lang="cs-CZ" sz="2400" dirty="0" smtClean="0"/>
                        <a:t>Metoda</a:t>
                      </a:r>
                      <a:endParaRPr lang="cs-CZ" sz="2400" dirty="0"/>
                    </a:p>
                  </a:txBody>
                  <a:tcPr/>
                </a:tc>
                <a:tc>
                  <a:txBody>
                    <a:bodyPr/>
                    <a:lstStyle/>
                    <a:p>
                      <a:r>
                        <a:rPr lang="cs-CZ" sz="2400" dirty="0" smtClean="0"/>
                        <a:t>Vlastnost</a:t>
                      </a:r>
                      <a:endParaRPr lang="cs-CZ" sz="2400" dirty="0"/>
                    </a:p>
                  </a:txBody>
                  <a:tcPr/>
                </a:tc>
                <a:tc>
                  <a:txBody>
                    <a:bodyPr/>
                    <a:lstStyle/>
                    <a:p>
                      <a:r>
                        <a:rPr lang="cs-CZ" sz="2400" dirty="0" smtClean="0"/>
                        <a:t>Výhoda</a:t>
                      </a:r>
                      <a:endParaRPr lang="cs-CZ" sz="2400" dirty="0"/>
                    </a:p>
                  </a:txBody>
                  <a:tcPr/>
                </a:tc>
              </a:tr>
              <a:tr h="554007">
                <a:tc>
                  <a:txBody>
                    <a:bodyPr/>
                    <a:lstStyle/>
                    <a:p>
                      <a:r>
                        <a:rPr lang="cs-CZ" sz="2400" dirty="0" smtClean="0"/>
                        <a:t>Pozorování</a:t>
                      </a:r>
                      <a:endParaRPr lang="cs-CZ" sz="2400" dirty="0"/>
                    </a:p>
                  </a:txBody>
                  <a:tcPr/>
                </a:tc>
                <a:tc>
                  <a:txBody>
                    <a:bodyPr/>
                    <a:lstStyle/>
                    <a:p>
                      <a:r>
                        <a:rPr lang="cs-CZ" sz="2400" dirty="0" smtClean="0"/>
                        <a:t>Delší období kontaktu</a:t>
                      </a:r>
                      <a:endParaRPr lang="cs-CZ" sz="2400" dirty="0"/>
                    </a:p>
                  </a:txBody>
                  <a:tcPr/>
                </a:tc>
                <a:tc>
                  <a:txBody>
                    <a:bodyPr/>
                    <a:lstStyle/>
                    <a:p>
                      <a:r>
                        <a:rPr lang="cs-CZ" sz="2400" dirty="0" smtClean="0"/>
                        <a:t>Pochopení subkultury</a:t>
                      </a:r>
                      <a:endParaRPr lang="cs-CZ" sz="2400" dirty="0"/>
                    </a:p>
                  </a:txBody>
                  <a:tcPr/>
                </a:tc>
              </a:tr>
              <a:tr h="1133281">
                <a:tc>
                  <a:txBody>
                    <a:bodyPr/>
                    <a:lstStyle/>
                    <a:p>
                      <a:r>
                        <a:rPr lang="cs-CZ" sz="2400" dirty="0" smtClean="0"/>
                        <a:t>Texty a dokumenty</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smtClean="0"/>
                        <a:t>Rozvor významu, organizace a použití</a:t>
                      </a:r>
                    </a:p>
                  </a:txBody>
                  <a:tcPr/>
                </a:tc>
                <a:tc>
                  <a:txBody>
                    <a:bodyPr/>
                    <a:lstStyle/>
                    <a:p>
                      <a:r>
                        <a:rPr lang="cs-CZ" sz="2400" dirty="0" smtClean="0"/>
                        <a:t>Teoretické porozumění</a:t>
                      </a:r>
                      <a:endParaRPr lang="cs-CZ" sz="2400" dirty="0"/>
                    </a:p>
                  </a:txBody>
                  <a:tcPr/>
                </a:tc>
              </a:tr>
              <a:tr h="554007">
                <a:tc>
                  <a:txBody>
                    <a:bodyPr/>
                    <a:lstStyle/>
                    <a:p>
                      <a:r>
                        <a:rPr lang="cs-CZ" sz="2400" dirty="0" smtClean="0"/>
                        <a:t>Interview</a:t>
                      </a:r>
                      <a:endParaRPr lang="cs-CZ"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400" dirty="0" smtClean="0"/>
                        <a:t>Relativně nestrukturované</a:t>
                      </a:r>
                    </a:p>
                  </a:txBody>
                  <a:tcPr/>
                </a:tc>
                <a:tc>
                  <a:txBody>
                    <a:bodyPr/>
                    <a:lstStyle/>
                    <a:p>
                      <a:r>
                        <a:rPr lang="cs-CZ" sz="2400" dirty="0" smtClean="0"/>
                        <a:t>Porozumění zkušeností</a:t>
                      </a:r>
                      <a:endParaRPr lang="cs-CZ" sz="2400" dirty="0"/>
                    </a:p>
                  </a:txBody>
                  <a:tcPr/>
                </a:tc>
              </a:tr>
              <a:tr h="554007">
                <a:tc>
                  <a:txBody>
                    <a:bodyPr/>
                    <a:lstStyle/>
                    <a:p>
                      <a:r>
                        <a:rPr lang="cs-CZ" sz="2400" dirty="0" smtClean="0"/>
                        <a:t>Audio a videozáznamy</a:t>
                      </a:r>
                      <a:endParaRPr lang="cs-CZ" sz="2400" dirty="0"/>
                    </a:p>
                  </a:txBody>
                  <a:tcPr/>
                </a:tc>
                <a:tc>
                  <a:txBody>
                    <a:bodyPr/>
                    <a:lstStyle/>
                    <a:p>
                      <a:r>
                        <a:rPr lang="cs-CZ" sz="2400" dirty="0" smtClean="0"/>
                        <a:t>Přesná transkripce přirozených</a:t>
                      </a:r>
                      <a:r>
                        <a:rPr lang="cs-CZ" sz="2400" baseline="0" dirty="0" smtClean="0"/>
                        <a:t> interakcí</a:t>
                      </a:r>
                      <a:endParaRPr lang="cs-CZ" sz="2400" dirty="0"/>
                    </a:p>
                  </a:txBody>
                  <a:tcPr/>
                </a:tc>
                <a:tc>
                  <a:txBody>
                    <a:bodyPr/>
                    <a:lstStyle/>
                    <a:p>
                      <a:r>
                        <a:rPr lang="cs-CZ" sz="2400" dirty="0" smtClean="0"/>
                        <a:t>Porozumění průběhu interakcí</a:t>
                      </a:r>
                      <a:endParaRPr lang="cs-CZ" sz="2400"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4" name="Nadpis 3"/>
          <p:cNvSpPr>
            <a:spLocks noGrp="1"/>
          </p:cNvSpPr>
          <p:nvPr>
            <p:ph type="title"/>
          </p:nvPr>
        </p:nvSpPr>
        <p:spPr>
          <a:xfrm>
            <a:off x="-332509" y="1368391"/>
            <a:ext cx="4799651" cy="3901877"/>
          </a:xfrm>
        </p:spPr>
        <p:txBody>
          <a:bodyPr/>
          <a:lstStyle/>
          <a:p>
            <a:pPr algn="ctr">
              <a:lnSpc>
                <a:spcPct val="100000"/>
              </a:lnSpc>
            </a:pPr>
            <a:r>
              <a:rPr lang="cs-CZ" sz="4800" dirty="0" smtClean="0"/>
              <a:t>Kvalitativní výzkum: modelový příklad</a:t>
            </a:r>
            <a:endParaRPr lang="cs-CZ" sz="4800" dirty="0"/>
          </a:p>
        </p:txBody>
      </p:sp>
      <p:pic>
        <p:nvPicPr>
          <p:cNvPr id="7" name="Obrázek 6"/>
          <p:cNvPicPr/>
          <p:nvPr/>
        </p:nvPicPr>
        <p:blipFill>
          <a:blip r:embed="rId3" cstate="print"/>
          <a:srcRect/>
          <a:stretch>
            <a:fillRect/>
          </a:stretch>
        </p:blipFill>
        <p:spPr bwMode="auto">
          <a:xfrm>
            <a:off x="3906983" y="847898"/>
            <a:ext cx="8026486" cy="4488872"/>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4" name="Nadpis 3"/>
          <p:cNvSpPr>
            <a:spLocks noGrp="1"/>
          </p:cNvSpPr>
          <p:nvPr>
            <p:ph type="title"/>
          </p:nvPr>
        </p:nvSpPr>
        <p:spPr>
          <a:xfrm>
            <a:off x="703374" y="387491"/>
            <a:ext cx="10753200" cy="451576"/>
          </a:xfrm>
        </p:spPr>
        <p:txBody>
          <a:bodyPr/>
          <a:lstStyle/>
          <a:p>
            <a:pPr algn="ctr">
              <a:lnSpc>
                <a:spcPct val="100000"/>
              </a:lnSpc>
            </a:pPr>
            <a:r>
              <a:rPr lang="cs-CZ" sz="4400" dirty="0" smtClean="0"/>
              <a:t>Přednosti a nevýhody kvantitativního výzkumu</a:t>
            </a:r>
            <a:endParaRPr lang="cs-CZ" sz="4400" dirty="0"/>
          </a:p>
        </p:txBody>
      </p:sp>
      <p:pic>
        <p:nvPicPr>
          <p:cNvPr id="8" name="Obrázek 7"/>
          <p:cNvPicPr/>
          <p:nvPr/>
        </p:nvPicPr>
        <p:blipFill>
          <a:blip r:embed="rId3" cstate="print"/>
          <a:srcRect/>
          <a:stretch>
            <a:fillRect/>
          </a:stretch>
        </p:blipFill>
        <p:spPr bwMode="auto">
          <a:xfrm>
            <a:off x="1230282" y="2028306"/>
            <a:ext cx="9725891" cy="3374967"/>
          </a:xfrm>
          <a:prstGeom prst="rect">
            <a:avLst/>
          </a:prstGeom>
          <a:noFill/>
          <a:ln w="9525">
            <a:noFill/>
            <a:miter lim="800000"/>
            <a:headEnd/>
            <a:tailEnd/>
          </a:ln>
        </p:spPr>
      </p:pic>
      <p:sp>
        <p:nvSpPr>
          <p:cNvPr id="9" name="TextovéPole 8"/>
          <p:cNvSpPr txBox="1"/>
          <p:nvPr/>
        </p:nvSpPr>
        <p:spPr>
          <a:xfrm>
            <a:off x="1330036" y="5536277"/>
            <a:ext cx="4605251" cy="369332"/>
          </a:xfrm>
          <a:prstGeom prst="rect">
            <a:avLst/>
          </a:prstGeom>
          <a:noFill/>
        </p:spPr>
        <p:txBody>
          <a:bodyPr wrap="square" rtlCol="0">
            <a:spAutoFit/>
          </a:bodyPr>
          <a:lstStyle/>
          <a:p>
            <a:r>
              <a:rPr lang="cs-CZ" sz="1800" i="1" dirty="0" smtClean="0"/>
              <a:t>Zdroj: </a:t>
            </a:r>
            <a:r>
              <a:rPr lang="cs-CZ" sz="1800" i="1" dirty="0" err="1" smtClean="0"/>
              <a:t>Hendl</a:t>
            </a:r>
            <a:r>
              <a:rPr lang="cs-CZ" sz="1800" i="1" dirty="0" smtClean="0"/>
              <a:t> (2005, s. 48</a:t>
            </a:r>
            <a:r>
              <a:rPr lang="cs-CZ" sz="1800" i="1" dirty="0" smtClean="0"/>
              <a:t>)</a:t>
            </a:r>
            <a:endParaRPr lang="cs-CZ" sz="1800" i="1" dirty="0" smtClean="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MKR_PRAN Prostorová analýza</a:t>
            </a:r>
            <a:endParaRPr lang="cs-CZ" sz="110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1100" smtClean="0"/>
              <a:pPr/>
              <a:t>25</a:t>
            </a:fld>
            <a:endParaRPr lang="cs-CZ" altLang="cs-CZ" sz="1100" dirty="0"/>
          </a:p>
        </p:txBody>
      </p:sp>
      <p:sp>
        <p:nvSpPr>
          <p:cNvPr id="4" name="Nadpis 3"/>
          <p:cNvSpPr>
            <a:spLocks noGrp="1"/>
          </p:cNvSpPr>
          <p:nvPr>
            <p:ph type="title"/>
          </p:nvPr>
        </p:nvSpPr>
        <p:spPr>
          <a:xfrm>
            <a:off x="586996" y="387491"/>
            <a:ext cx="10753200" cy="451576"/>
          </a:xfrm>
        </p:spPr>
        <p:txBody>
          <a:bodyPr/>
          <a:lstStyle/>
          <a:p>
            <a:pPr algn="ctr">
              <a:lnSpc>
                <a:spcPct val="100000"/>
              </a:lnSpc>
            </a:pPr>
            <a:r>
              <a:rPr lang="cs-CZ" sz="4400" dirty="0" smtClean="0"/>
              <a:t>Vztah mezi kvantitativním a kvalitativním výzkumem</a:t>
            </a:r>
            <a:endParaRPr lang="cs-CZ" sz="4400" dirty="0"/>
          </a:p>
        </p:txBody>
      </p:sp>
      <p:sp>
        <p:nvSpPr>
          <p:cNvPr id="7" name="Zástupný symbol pro obsah 6"/>
          <p:cNvSpPr>
            <a:spLocks noGrp="1"/>
          </p:cNvSpPr>
          <p:nvPr>
            <p:ph idx="1"/>
          </p:nvPr>
        </p:nvSpPr>
        <p:spPr>
          <a:xfrm>
            <a:off x="736625" y="2560320"/>
            <a:ext cx="2887724" cy="1030779"/>
          </a:xfrm>
        </p:spPr>
        <p:txBody>
          <a:bodyPr/>
          <a:lstStyle/>
          <a:p>
            <a:r>
              <a:rPr lang="cs-CZ" sz="2400" b="1" dirty="0" smtClean="0"/>
              <a:t>Case study: Etnografie v ústavu pro duševně nemocné</a:t>
            </a:r>
            <a:endParaRPr lang="cs-CZ" sz="2400" dirty="0" smtClean="0"/>
          </a:p>
          <a:p>
            <a:endParaRPr lang="cs-CZ" sz="2400" dirty="0"/>
          </a:p>
        </p:txBody>
      </p:sp>
      <p:pic>
        <p:nvPicPr>
          <p:cNvPr id="10" name="Obrázek 9"/>
          <p:cNvPicPr/>
          <p:nvPr/>
        </p:nvPicPr>
        <p:blipFill>
          <a:blip r:embed="rId3" cstate="print"/>
          <a:srcRect/>
          <a:stretch>
            <a:fillRect/>
          </a:stretch>
        </p:blipFill>
        <p:spPr bwMode="auto">
          <a:xfrm>
            <a:off x="3591099" y="2035952"/>
            <a:ext cx="7049308" cy="4248469"/>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MKR_PRAN Prostorová analýza</a:t>
            </a:r>
            <a:endParaRPr lang="cs-CZ" sz="110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1100" smtClean="0"/>
              <a:pPr/>
              <a:t>26</a:t>
            </a:fld>
            <a:endParaRPr lang="cs-CZ" altLang="cs-CZ" sz="1100" dirty="0"/>
          </a:p>
        </p:txBody>
      </p:sp>
      <p:sp>
        <p:nvSpPr>
          <p:cNvPr id="4" name="Nadpis 3"/>
          <p:cNvSpPr>
            <a:spLocks noGrp="1"/>
          </p:cNvSpPr>
          <p:nvPr>
            <p:ph type="title"/>
          </p:nvPr>
        </p:nvSpPr>
        <p:spPr>
          <a:xfrm>
            <a:off x="586996" y="387491"/>
            <a:ext cx="10753200" cy="451576"/>
          </a:xfrm>
        </p:spPr>
        <p:txBody>
          <a:bodyPr/>
          <a:lstStyle/>
          <a:p>
            <a:pPr algn="ctr">
              <a:lnSpc>
                <a:spcPct val="100000"/>
              </a:lnSpc>
            </a:pPr>
            <a:r>
              <a:rPr lang="cs-CZ" sz="4400" dirty="0" smtClean="0"/>
              <a:t>Rozdíly mezi kvantitativním a kvalitativním výzkumem</a:t>
            </a:r>
            <a:endParaRPr lang="cs-CZ" sz="4400" dirty="0"/>
          </a:p>
        </p:txBody>
      </p:sp>
      <p:pic>
        <p:nvPicPr>
          <p:cNvPr id="8" name="Obrázek 7"/>
          <p:cNvPicPr/>
          <p:nvPr/>
        </p:nvPicPr>
        <p:blipFill>
          <a:blip r:embed="rId3" cstate="print"/>
          <a:srcRect/>
          <a:stretch>
            <a:fillRect/>
          </a:stretch>
        </p:blipFill>
        <p:spPr bwMode="auto">
          <a:xfrm>
            <a:off x="1030778" y="1995054"/>
            <a:ext cx="9209116" cy="3535081"/>
          </a:xfrm>
          <a:prstGeom prst="rect">
            <a:avLst/>
          </a:prstGeom>
          <a:noFill/>
          <a:ln w="9525">
            <a:noFill/>
            <a:miter lim="800000"/>
            <a:headEnd/>
            <a:tailEnd/>
          </a:ln>
        </p:spPr>
      </p:pic>
      <p:sp>
        <p:nvSpPr>
          <p:cNvPr id="9" name="Zástupný symbol pro obsah 8"/>
          <p:cNvSpPr>
            <a:spLocks noGrp="1"/>
          </p:cNvSpPr>
          <p:nvPr>
            <p:ph idx="1"/>
          </p:nvPr>
        </p:nvSpPr>
        <p:spPr>
          <a:xfrm>
            <a:off x="1085760" y="5519650"/>
            <a:ext cx="5863680" cy="382386"/>
          </a:xfrm>
        </p:spPr>
        <p:txBody>
          <a:bodyPr/>
          <a:lstStyle/>
          <a:p>
            <a:pPr>
              <a:buNone/>
            </a:pPr>
            <a:r>
              <a:rPr lang="cs-CZ" sz="1800" i="1" dirty="0" smtClean="0"/>
              <a:t>Zdroj: </a:t>
            </a:r>
            <a:r>
              <a:rPr lang="cs-CZ" sz="1800" i="1" dirty="0" err="1" smtClean="0"/>
              <a:t>Bryman</a:t>
            </a:r>
            <a:r>
              <a:rPr lang="cs-CZ" sz="1800" i="1" dirty="0" smtClean="0"/>
              <a:t> (1988), </a:t>
            </a:r>
            <a:r>
              <a:rPr lang="cs-CZ" sz="1800" i="1" dirty="0" err="1" smtClean="0"/>
              <a:t>Mohr</a:t>
            </a:r>
            <a:r>
              <a:rPr lang="cs-CZ" sz="1800" i="1" dirty="0" smtClean="0"/>
              <a:t> (1982), </a:t>
            </a:r>
            <a:r>
              <a:rPr lang="cs-CZ" sz="1800" i="1" dirty="0" err="1" smtClean="0"/>
              <a:t>Hendl</a:t>
            </a:r>
            <a:r>
              <a:rPr lang="cs-CZ" sz="1800" i="1" dirty="0" smtClean="0"/>
              <a:t> (2005)</a:t>
            </a:r>
          </a:p>
          <a:p>
            <a:pPr>
              <a:buNone/>
            </a:pPr>
            <a:endParaRPr lang="cs-CZ" sz="18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MKR_PRAN Prostorová analýza</a:t>
            </a:r>
            <a:endParaRPr lang="cs-CZ" sz="110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1100" smtClean="0"/>
              <a:pPr/>
              <a:t>27</a:t>
            </a:fld>
            <a:endParaRPr lang="cs-CZ" altLang="cs-CZ" sz="1100" dirty="0"/>
          </a:p>
        </p:txBody>
      </p:sp>
      <p:sp>
        <p:nvSpPr>
          <p:cNvPr id="4" name="Nadpis 3"/>
          <p:cNvSpPr>
            <a:spLocks noGrp="1"/>
          </p:cNvSpPr>
          <p:nvPr>
            <p:ph type="title"/>
          </p:nvPr>
        </p:nvSpPr>
        <p:spPr/>
        <p:txBody>
          <a:bodyPr/>
          <a:lstStyle/>
          <a:p>
            <a:pPr algn="ctr">
              <a:lnSpc>
                <a:spcPct val="100000"/>
              </a:lnSpc>
            </a:pPr>
            <a:r>
              <a:rPr lang="cs-CZ" sz="4400" dirty="0" smtClean="0"/>
              <a:t>Smíšený výzkum</a:t>
            </a:r>
            <a:endParaRPr lang="cs-CZ" sz="4400" dirty="0"/>
          </a:p>
        </p:txBody>
      </p:sp>
      <p:sp>
        <p:nvSpPr>
          <p:cNvPr id="9" name="Zástupný symbol pro obsah 8"/>
          <p:cNvSpPr>
            <a:spLocks noGrp="1"/>
          </p:cNvSpPr>
          <p:nvPr>
            <p:ph idx="1"/>
          </p:nvPr>
        </p:nvSpPr>
        <p:spPr/>
        <p:txBody>
          <a:bodyPr/>
          <a:lstStyle/>
          <a:p>
            <a:pPr>
              <a:buFontTx/>
              <a:buChar char="-"/>
            </a:pPr>
            <a:r>
              <a:rPr lang="cs-CZ" sz="2400" dirty="0" smtClean="0">
                <a:solidFill>
                  <a:srgbClr val="0000DC"/>
                </a:solidFill>
              </a:rPr>
              <a:t>definován </a:t>
            </a:r>
            <a:r>
              <a:rPr lang="cs-CZ" sz="2400" dirty="0" smtClean="0">
                <a:solidFill>
                  <a:srgbClr val="0000DC"/>
                </a:solidFill>
              </a:rPr>
              <a:t>jako obecný přístup, v němž se míchají kvantitativní a kvalitativní metody, techniky nebo paradigmata v rámci jedné </a:t>
            </a:r>
            <a:r>
              <a:rPr lang="cs-CZ" sz="2400" dirty="0" smtClean="0">
                <a:solidFill>
                  <a:srgbClr val="0000DC"/>
                </a:solidFill>
              </a:rPr>
              <a:t>studie</a:t>
            </a:r>
          </a:p>
          <a:p>
            <a:pPr>
              <a:lnSpc>
                <a:spcPct val="100000"/>
              </a:lnSpc>
              <a:buFontTx/>
              <a:buChar char="-"/>
            </a:pPr>
            <a:endParaRPr lang="cs-CZ" sz="2400" dirty="0" smtClean="0">
              <a:solidFill>
                <a:srgbClr val="0000DC"/>
              </a:solidFill>
            </a:endParaRPr>
          </a:p>
          <a:p>
            <a:pPr>
              <a:buFontTx/>
              <a:buChar char="-"/>
            </a:pPr>
            <a:r>
              <a:rPr lang="cs-CZ" sz="2400" dirty="0" smtClean="0"/>
              <a:t>Dva typy:</a:t>
            </a:r>
          </a:p>
          <a:p>
            <a:pPr>
              <a:buFontTx/>
              <a:buChar char="-"/>
            </a:pPr>
            <a:r>
              <a:rPr lang="cs-CZ" sz="2400" b="1" dirty="0" smtClean="0"/>
              <a:t>výzkum pomocí míchání </a:t>
            </a:r>
            <a:r>
              <a:rPr lang="cs-CZ" sz="2400" b="1" dirty="0" smtClean="0"/>
              <a:t>metod</a:t>
            </a:r>
            <a:endParaRPr lang="cs-CZ" sz="2400" dirty="0" smtClean="0"/>
          </a:p>
          <a:p>
            <a:pPr>
              <a:buFontTx/>
              <a:buChar char="-"/>
            </a:pPr>
            <a:r>
              <a:rPr lang="cs-CZ" sz="2400" b="1" dirty="0" smtClean="0"/>
              <a:t>výzkum </a:t>
            </a:r>
            <a:r>
              <a:rPr lang="cs-CZ" sz="2400" b="1" dirty="0" smtClean="0"/>
              <a:t>na základě smíšeného </a:t>
            </a:r>
            <a:r>
              <a:rPr lang="cs-CZ" sz="2400" b="1" dirty="0" smtClean="0"/>
              <a:t>modelu</a:t>
            </a:r>
          </a:p>
          <a:p>
            <a:pPr>
              <a:buFontTx/>
              <a:buChar char="-"/>
            </a:pPr>
            <a:endParaRPr lang="cs-CZ" sz="2400" b="1" dirty="0" smtClean="0"/>
          </a:p>
          <a:p>
            <a:pPr>
              <a:buFontTx/>
              <a:buChar char="-"/>
            </a:pPr>
            <a:r>
              <a:rPr lang="cs-CZ" sz="2400" i="1" dirty="0" smtClean="0"/>
              <a:t>Více viz </a:t>
            </a:r>
            <a:r>
              <a:rPr lang="it-IT" sz="2400" i="1" dirty="0" smtClean="0"/>
              <a:t>Newman, Benz </a:t>
            </a:r>
            <a:r>
              <a:rPr lang="cs-CZ" sz="2400" i="1" dirty="0" smtClean="0"/>
              <a:t>(</a:t>
            </a:r>
            <a:r>
              <a:rPr lang="it-IT" sz="2400" i="1" dirty="0" smtClean="0"/>
              <a:t>1998</a:t>
            </a:r>
            <a:r>
              <a:rPr lang="cs-CZ" sz="2400" i="1" dirty="0" smtClean="0"/>
              <a:t>)</a:t>
            </a:r>
            <a:r>
              <a:rPr lang="cs-CZ" sz="2400" i="1" dirty="0" smtClean="0"/>
              <a:t> </a:t>
            </a:r>
            <a:r>
              <a:rPr lang="cs-CZ" sz="2400" i="1" dirty="0" smtClean="0"/>
              <a:t>či</a:t>
            </a:r>
            <a:r>
              <a:rPr lang="it-IT" sz="2400" i="1" dirty="0" smtClean="0"/>
              <a:t> </a:t>
            </a:r>
            <a:r>
              <a:rPr lang="it-IT" sz="2400" i="1" dirty="0" smtClean="0"/>
              <a:t>Tashakkori, Teddlie </a:t>
            </a:r>
            <a:r>
              <a:rPr lang="cs-CZ" sz="2400" i="1" dirty="0" smtClean="0"/>
              <a:t>(</a:t>
            </a:r>
            <a:r>
              <a:rPr lang="it-IT" sz="2400" i="1" dirty="0" smtClean="0"/>
              <a:t>1998</a:t>
            </a:r>
            <a:r>
              <a:rPr lang="cs-CZ" sz="2400" i="1" dirty="0" smtClean="0"/>
              <a:t>)</a:t>
            </a:r>
            <a:endParaRPr lang="cs-CZ" sz="2400" i="1" dirty="0" smtClean="0"/>
          </a:p>
          <a:p>
            <a:pPr>
              <a:buFontTx/>
              <a:buChar char="-"/>
            </a:pPr>
            <a:endParaRPr lang="cs-CZ" sz="2400" dirty="0" smtClean="0"/>
          </a:p>
          <a:p>
            <a:pPr>
              <a:buNone/>
            </a:pP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MKR_PRAN Prostorová analýza</a:t>
            </a:r>
            <a:endParaRPr lang="cs-CZ" sz="110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1100" smtClean="0"/>
              <a:pPr/>
              <a:t>28</a:t>
            </a:fld>
            <a:endParaRPr lang="cs-CZ" altLang="cs-CZ" sz="1100" dirty="0"/>
          </a:p>
        </p:txBody>
      </p:sp>
      <p:sp>
        <p:nvSpPr>
          <p:cNvPr id="4" name="Nadpis 3"/>
          <p:cNvSpPr>
            <a:spLocks noGrp="1"/>
          </p:cNvSpPr>
          <p:nvPr>
            <p:ph type="title"/>
          </p:nvPr>
        </p:nvSpPr>
        <p:spPr/>
        <p:txBody>
          <a:bodyPr/>
          <a:lstStyle/>
          <a:p>
            <a:pPr algn="ctr">
              <a:lnSpc>
                <a:spcPct val="100000"/>
              </a:lnSpc>
            </a:pPr>
            <a:r>
              <a:rPr lang="cs-CZ" sz="4400" dirty="0" smtClean="0"/>
              <a:t>Přednosti </a:t>
            </a:r>
            <a:r>
              <a:rPr lang="cs-CZ" sz="4400" dirty="0" smtClean="0"/>
              <a:t>smíšeného </a:t>
            </a:r>
            <a:r>
              <a:rPr lang="cs-CZ" sz="4400" dirty="0" smtClean="0"/>
              <a:t>výzkumu</a:t>
            </a:r>
            <a:endParaRPr lang="cs-CZ" sz="4400" dirty="0"/>
          </a:p>
        </p:txBody>
      </p:sp>
      <p:sp>
        <p:nvSpPr>
          <p:cNvPr id="9" name="Zástupný symbol pro obsah 8"/>
          <p:cNvSpPr>
            <a:spLocks noGrp="1"/>
          </p:cNvSpPr>
          <p:nvPr>
            <p:ph idx="1"/>
          </p:nvPr>
        </p:nvSpPr>
        <p:spPr/>
        <p:txBody>
          <a:bodyPr/>
          <a:lstStyle/>
          <a:p>
            <a:pPr lvl="0"/>
            <a:r>
              <a:rPr lang="cs-CZ" sz="1800" dirty="0" smtClean="0"/>
              <a:t>Slova, obrazy a vyprávění se využívají pro zesílení významu čísel.</a:t>
            </a:r>
          </a:p>
          <a:p>
            <a:pPr lvl="0"/>
            <a:r>
              <a:rPr lang="cs-CZ" sz="1800" dirty="0" smtClean="0"/>
              <a:t>Čísla slouží ke zvýšení přesnosti slov, obrazů a vyprávění.</a:t>
            </a:r>
          </a:p>
          <a:p>
            <a:pPr lvl="0"/>
            <a:r>
              <a:rPr lang="cs-CZ" sz="1800" dirty="0" smtClean="0"/>
              <a:t>Uplatňujeme výhody kvalitativního i kvantitativního přístupu.</a:t>
            </a:r>
          </a:p>
          <a:p>
            <a:pPr lvl="0"/>
            <a:r>
              <a:rPr lang="cs-CZ" sz="1800" dirty="0" smtClean="0"/>
              <a:t>Výzkumník může generovat a testovat zakotvenou teorii.</a:t>
            </a:r>
          </a:p>
          <a:p>
            <a:pPr lvl="0"/>
            <a:r>
              <a:rPr lang="cs-CZ" sz="1800" dirty="0" smtClean="0"/>
              <a:t>Může odpovídat na širší a komplexnější výzkumné otázky.</a:t>
            </a:r>
          </a:p>
          <a:p>
            <a:pPr lvl="0"/>
            <a:r>
              <a:rPr lang="cs-CZ" sz="1800" dirty="0" smtClean="0"/>
              <a:t>Specifické smíšení výzkumné metody mohou zodpovědět specifické otázky.</a:t>
            </a:r>
          </a:p>
          <a:p>
            <a:pPr lvl="0"/>
            <a:r>
              <a:rPr lang="cs-CZ" sz="1800" dirty="0" smtClean="0"/>
              <a:t>Může poskytnout silnější evidenci pro závěry konvergencí výsledků.</a:t>
            </a:r>
          </a:p>
          <a:p>
            <a:pPr lvl="0"/>
            <a:r>
              <a:rPr lang="cs-CZ" sz="1800" dirty="0" smtClean="0"/>
              <a:t>Může vnést pohledy opomíjené při použití jedné metody.</a:t>
            </a:r>
          </a:p>
          <a:p>
            <a:pPr lvl="0"/>
            <a:r>
              <a:rPr lang="cs-CZ" sz="1800" dirty="0" smtClean="0"/>
              <a:t>Vede ke zvýšení obecnosti výsledků.</a:t>
            </a:r>
          </a:p>
          <a:p>
            <a:pPr lvl="0"/>
            <a:r>
              <a:rPr lang="cs-CZ" sz="1800" dirty="0" smtClean="0"/>
              <a:t>Kvalitativní a kvantitativní výzkum přináší úplnější znalosti potřebné pro podporu teorie a praxe.</a:t>
            </a:r>
          </a:p>
          <a:p>
            <a:pPr>
              <a:buNone/>
            </a:pP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1100" dirty="0"/>
              <a:t>MKR_PRAN Prostorová analýza</a:t>
            </a:r>
            <a:endParaRPr lang="cs-CZ" sz="110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1100" smtClean="0"/>
              <a:pPr/>
              <a:t>29</a:t>
            </a:fld>
            <a:endParaRPr lang="cs-CZ" altLang="cs-CZ" sz="1100" dirty="0"/>
          </a:p>
        </p:txBody>
      </p:sp>
      <p:sp>
        <p:nvSpPr>
          <p:cNvPr id="4" name="Nadpis 3"/>
          <p:cNvSpPr>
            <a:spLocks noGrp="1"/>
          </p:cNvSpPr>
          <p:nvPr>
            <p:ph type="title"/>
          </p:nvPr>
        </p:nvSpPr>
        <p:spPr/>
        <p:txBody>
          <a:bodyPr/>
          <a:lstStyle/>
          <a:p>
            <a:pPr algn="ctr">
              <a:lnSpc>
                <a:spcPct val="100000"/>
              </a:lnSpc>
            </a:pPr>
            <a:r>
              <a:rPr lang="cs-CZ" sz="4400" dirty="0" smtClean="0"/>
              <a:t>Nevýhody smíšeného </a:t>
            </a:r>
            <a:r>
              <a:rPr lang="cs-CZ" sz="4400" dirty="0" smtClean="0"/>
              <a:t>výzkumu</a:t>
            </a:r>
            <a:endParaRPr lang="cs-CZ" sz="4400" dirty="0"/>
          </a:p>
        </p:txBody>
      </p:sp>
      <p:sp>
        <p:nvSpPr>
          <p:cNvPr id="9" name="Zástupný symbol pro obsah 8"/>
          <p:cNvSpPr>
            <a:spLocks noGrp="1"/>
          </p:cNvSpPr>
          <p:nvPr>
            <p:ph idx="1"/>
          </p:nvPr>
        </p:nvSpPr>
        <p:spPr>
          <a:xfrm>
            <a:off x="720000" y="2327564"/>
            <a:ext cx="10753200" cy="3504436"/>
          </a:xfrm>
        </p:spPr>
        <p:txBody>
          <a:bodyPr/>
          <a:lstStyle/>
          <a:p>
            <a:pPr lvl="0"/>
            <a:r>
              <a:rPr lang="cs-CZ" sz="2400" dirty="0" smtClean="0"/>
              <a:t>Jsou těžko proveditelné jedním výzkumníkem vzhledem k větším nákladům (čas, peníze)</a:t>
            </a:r>
          </a:p>
          <a:p>
            <a:pPr lvl="0"/>
            <a:r>
              <a:rPr lang="cs-CZ" sz="2400" dirty="0" smtClean="0"/>
              <a:t>Výzkumník musí zvládnout více metod.</a:t>
            </a:r>
          </a:p>
          <a:p>
            <a:pPr lvl="0"/>
            <a:r>
              <a:rPr lang="cs-CZ" sz="2400" dirty="0" smtClean="0"/>
              <a:t>Metodologičtí puristé odmítají míšení metod a postupů.</a:t>
            </a:r>
          </a:p>
          <a:p>
            <a:pPr lvl="0"/>
            <a:r>
              <a:rPr lang="cs-CZ" sz="2400" dirty="0" smtClean="0"/>
              <a:t>Některé metodologické stránky vyžadují důkladnější zpracování.</a:t>
            </a:r>
          </a:p>
          <a:p>
            <a:pPr lvl="0">
              <a:buNone/>
            </a:pPr>
            <a:endParaRPr lang="cs-CZ" sz="2400" dirty="0" smtClean="0"/>
          </a:p>
          <a:p>
            <a:pPr>
              <a:buNone/>
            </a:pP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sp>
        <p:nvSpPr>
          <p:cNvPr id="4" name="Nadpis 3"/>
          <p:cNvSpPr>
            <a:spLocks noGrp="1"/>
          </p:cNvSpPr>
          <p:nvPr>
            <p:ph type="title"/>
          </p:nvPr>
        </p:nvSpPr>
        <p:spPr>
          <a:xfrm>
            <a:off x="720000" y="291375"/>
            <a:ext cx="10753200" cy="451576"/>
          </a:xfrm>
        </p:spPr>
        <p:txBody>
          <a:bodyPr/>
          <a:lstStyle/>
          <a:p>
            <a:pPr algn="ctr">
              <a:lnSpc>
                <a:spcPct val="100000"/>
              </a:lnSpc>
            </a:pPr>
            <a:r>
              <a:rPr lang="cs-CZ" sz="5400" dirty="0" smtClean="0"/>
              <a:t>Co je to věda?</a:t>
            </a:r>
            <a:endParaRPr lang="cs-CZ" dirty="0"/>
          </a:p>
        </p:txBody>
      </p:sp>
      <p:sp>
        <p:nvSpPr>
          <p:cNvPr id="7" name="Zástupný symbol pro obsah 6"/>
          <p:cNvSpPr>
            <a:spLocks noGrp="1"/>
          </p:cNvSpPr>
          <p:nvPr>
            <p:ph idx="1"/>
          </p:nvPr>
        </p:nvSpPr>
        <p:spPr>
          <a:xfrm>
            <a:off x="519113" y="5443537"/>
            <a:ext cx="11672887" cy="817087"/>
          </a:xfrm>
        </p:spPr>
        <p:txBody>
          <a:bodyPr/>
          <a:lstStyle/>
          <a:p>
            <a:r>
              <a:rPr lang="cs-CZ" sz="1600" dirty="0" smtClean="0"/>
              <a:t>Podrobněji viz. Průcha </a:t>
            </a:r>
            <a:r>
              <a:rPr lang="cs-CZ" sz="1600" dirty="0" smtClean="0"/>
              <a:t>(1995), Janoušek a kol (1986), </a:t>
            </a:r>
            <a:r>
              <a:rPr lang="cs-CZ" sz="1600" dirty="0" err="1" smtClean="0"/>
              <a:t>Petrusek</a:t>
            </a:r>
            <a:r>
              <a:rPr lang="cs-CZ" sz="1600" dirty="0" smtClean="0"/>
              <a:t> (1993), Pelikán (1998), </a:t>
            </a:r>
            <a:r>
              <a:rPr lang="cs-CZ" sz="1600" dirty="0" err="1" smtClean="0"/>
              <a:t>Giddens</a:t>
            </a:r>
            <a:r>
              <a:rPr lang="cs-CZ" sz="1600" dirty="0" smtClean="0"/>
              <a:t> (1999), </a:t>
            </a:r>
            <a:r>
              <a:rPr lang="cs-CZ" sz="1600" dirty="0" err="1" smtClean="0"/>
              <a:t>Ferjenčík</a:t>
            </a:r>
            <a:r>
              <a:rPr lang="cs-CZ" sz="1600" dirty="0" smtClean="0"/>
              <a:t> (2000), </a:t>
            </a:r>
            <a:r>
              <a:rPr lang="cs-CZ" sz="1600" dirty="0" err="1" smtClean="0"/>
              <a:t>Hendl</a:t>
            </a:r>
            <a:r>
              <a:rPr lang="cs-CZ" sz="1600" dirty="0" smtClean="0"/>
              <a:t> (2005), </a:t>
            </a:r>
            <a:r>
              <a:rPr lang="cs-CZ" sz="1600" dirty="0" err="1" smtClean="0"/>
              <a:t>Miovský</a:t>
            </a:r>
            <a:r>
              <a:rPr lang="cs-CZ" sz="1600" dirty="0" smtClean="0"/>
              <a:t> (2006).</a:t>
            </a:r>
            <a:endParaRPr lang="cs-CZ" sz="1600" dirty="0"/>
          </a:p>
        </p:txBody>
      </p:sp>
      <p:graphicFrame>
        <p:nvGraphicFramePr>
          <p:cNvPr id="8" name="Diagram 7"/>
          <p:cNvGraphicFramePr/>
          <p:nvPr>
            <p:extLst>
              <p:ext uri="{D42A27DB-BD31-4B8C-83A1-F6EECF244321}">
                <p14:modId xmlns="" xmlns:p14="http://schemas.microsoft.com/office/powerpoint/2010/main" val="1823095767"/>
              </p:ext>
            </p:extLst>
          </p:nvPr>
        </p:nvGraphicFramePr>
        <p:xfrm>
          <a:off x="173077" y="1114424"/>
          <a:ext cx="11575227"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900" i="1" dirty="0"/>
              <a:t>MKR_PRAN Prostorová analýza</a:t>
            </a:r>
            <a:endParaRPr lang="cs-CZ" sz="900" i="1"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900" i="1" smtClean="0"/>
              <a:pPr/>
              <a:t>30</a:t>
            </a:fld>
            <a:endParaRPr lang="cs-CZ" altLang="cs-CZ" sz="900" i="1" dirty="0"/>
          </a:p>
        </p:txBody>
      </p:sp>
      <p:sp>
        <p:nvSpPr>
          <p:cNvPr id="4" name="Nadpis 3"/>
          <p:cNvSpPr>
            <a:spLocks noGrp="1"/>
          </p:cNvSpPr>
          <p:nvPr>
            <p:ph type="title"/>
          </p:nvPr>
        </p:nvSpPr>
        <p:spPr>
          <a:xfrm>
            <a:off x="282633" y="1634399"/>
            <a:ext cx="3591098" cy="3137105"/>
          </a:xfrm>
        </p:spPr>
        <p:txBody>
          <a:bodyPr/>
          <a:lstStyle/>
          <a:p>
            <a:r>
              <a:rPr lang="cs-CZ" sz="3600" dirty="0" smtClean="0"/>
              <a:t>Charakteristiky kvantitativního, kvalitativního a smíšeného výzkumu</a:t>
            </a:r>
            <a:endParaRPr lang="cs-CZ" sz="3600" dirty="0"/>
          </a:p>
        </p:txBody>
      </p:sp>
      <p:pic>
        <p:nvPicPr>
          <p:cNvPr id="7" name="Obrázek 6"/>
          <p:cNvPicPr/>
          <p:nvPr/>
        </p:nvPicPr>
        <p:blipFill>
          <a:blip r:embed="rId3" cstate="print"/>
          <a:srcRect/>
          <a:stretch>
            <a:fillRect/>
          </a:stretch>
        </p:blipFill>
        <p:spPr bwMode="auto">
          <a:xfrm>
            <a:off x="4089862" y="1"/>
            <a:ext cx="8102138" cy="6858000"/>
          </a:xfrm>
          <a:prstGeom prst="rect">
            <a:avLst/>
          </a:prstGeom>
          <a:noFill/>
          <a:ln w="9525">
            <a:noFill/>
            <a:miter lim="800000"/>
            <a:headEnd/>
            <a:tailEnd/>
          </a:ln>
        </p:spPr>
      </p:pic>
      <p:sp>
        <p:nvSpPr>
          <p:cNvPr id="8" name="TextovéPole 7"/>
          <p:cNvSpPr txBox="1"/>
          <p:nvPr/>
        </p:nvSpPr>
        <p:spPr>
          <a:xfrm>
            <a:off x="565265" y="5320146"/>
            <a:ext cx="3474721" cy="707886"/>
          </a:xfrm>
          <a:prstGeom prst="rect">
            <a:avLst/>
          </a:prstGeom>
          <a:noFill/>
        </p:spPr>
        <p:txBody>
          <a:bodyPr wrap="square" rtlCol="0">
            <a:spAutoFit/>
          </a:bodyPr>
          <a:lstStyle/>
          <a:p>
            <a:r>
              <a:rPr lang="cs-CZ" sz="1600" i="1" dirty="0" smtClean="0"/>
              <a:t>Zdroj: </a:t>
            </a:r>
            <a:r>
              <a:rPr lang="cs-CZ" sz="1600" i="1" dirty="0" err="1" smtClean="0"/>
              <a:t>Hendl</a:t>
            </a:r>
            <a:r>
              <a:rPr lang="cs-CZ" sz="1600" i="1" dirty="0" smtClean="0"/>
              <a:t> (2005, s. 272)</a:t>
            </a:r>
          </a:p>
          <a:p>
            <a:endParaRPr lang="cs-CZ"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900" i="1" dirty="0"/>
              <a:t>MKR_PRAN Prostorová analýza</a:t>
            </a:r>
            <a:endParaRPr lang="cs-CZ" sz="900" i="1"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900" i="1" smtClean="0"/>
              <a:pPr/>
              <a:t>31</a:t>
            </a:fld>
            <a:endParaRPr lang="cs-CZ" altLang="cs-CZ" sz="900" i="1" dirty="0"/>
          </a:p>
        </p:txBody>
      </p:sp>
      <p:sp>
        <p:nvSpPr>
          <p:cNvPr id="4" name="Nadpis 3"/>
          <p:cNvSpPr>
            <a:spLocks noGrp="1"/>
          </p:cNvSpPr>
          <p:nvPr>
            <p:ph type="title"/>
          </p:nvPr>
        </p:nvSpPr>
        <p:spPr>
          <a:xfrm>
            <a:off x="282633" y="1634399"/>
            <a:ext cx="3591098" cy="3137105"/>
          </a:xfrm>
        </p:spPr>
        <p:txBody>
          <a:bodyPr/>
          <a:lstStyle/>
          <a:p>
            <a:r>
              <a:rPr lang="cs-CZ" sz="3600" dirty="0" smtClean="0"/>
              <a:t>Rozdíly mezi kvantitativním a kvalitativním přístupem</a:t>
            </a:r>
            <a:endParaRPr lang="cs-CZ" sz="3600" dirty="0"/>
          </a:p>
        </p:txBody>
      </p:sp>
      <p:sp>
        <p:nvSpPr>
          <p:cNvPr id="8" name="TextovéPole 7"/>
          <p:cNvSpPr txBox="1"/>
          <p:nvPr/>
        </p:nvSpPr>
        <p:spPr>
          <a:xfrm>
            <a:off x="565265" y="5320146"/>
            <a:ext cx="3474721" cy="707886"/>
          </a:xfrm>
          <a:prstGeom prst="rect">
            <a:avLst/>
          </a:prstGeom>
          <a:noFill/>
        </p:spPr>
        <p:txBody>
          <a:bodyPr wrap="square" rtlCol="0">
            <a:spAutoFit/>
          </a:bodyPr>
          <a:lstStyle/>
          <a:p>
            <a:r>
              <a:rPr lang="cs-CZ" sz="1600" i="1" dirty="0" smtClean="0"/>
              <a:t>Zdroj: </a:t>
            </a:r>
            <a:r>
              <a:rPr lang="cs-CZ" sz="1600" i="1" dirty="0" smtClean="0"/>
              <a:t>Reichel (2009 </a:t>
            </a:r>
            <a:r>
              <a:rPr lang="cs-CZ" sz="1600" i="1" dirty="0" smtClean="0"/>
              <a:t>s. </a:t>
            </a:r>
            <a:r>
              <a:rPr lang="cs-CZ" sz="1600" i="1" dirty="0" smtClean="0"/>
              <a:t>24)</a:t>
            </a:r>
            <a:endParaRPr lang="cs-CZ" sz="1600" i="1" dirty="0" smtClean="0"/>
          </a:p>
          <a:p>
            <a:endParaRPr lang="cs-CZ" i="1" dirty="0"/>
          </a:p>
        </p:txBody>
      </p:sp>
      <p:pic>
        <p:nvPicPr>
          <p:cNvPr id="9" name="Obrázek 8"/>
          <p:cNvPicPr/>
          <p:nvPr/>
        </p:nvPicPr>
        <p:blipFill>
          <a:blip r:embed="rId3" cstate="print"/>
          <a:srcRect/>
          <a:stretch>
            <a:fillRect/>
          </a:stretch>
        </p:blipFill>
        <p:spPr bwMode="auto">
          <a:xfrm>
            <a:off x="4533899" y="0"/>
            <a:ext cx="7658101" cy="6858000"/>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sz="900" i="1" dirty="0"/>
              <a:t>MKR_PRAN Prostorová analýza</a:t>
            </a:r>
            <a:endParaRPr lang="cs-CZ" sz="900" i="1"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z="900" i="1" smtClean="0"/>
              <a:pPr/>
              <a:t>32</a:t>
            </a:fld>
            <a:endParaRPr lang="cs-CZ" altLang="cs-CZ" sz="900" i="1" dirty="0"/>
          </a:p>
        </p:txBody>
      </p:sp>
      <p:sp>
        <p:nvSpPr>
          <p:cNvPr id="4" name="Nadpis 3"/>
          <p:cNvSpPr>
            <a:spLocks noGrp="1"/>
          </p:cNvSpPr>
          <p:nvPr>
            <p:ph type="title"/>
          </p:nvPr>
        </p:nvSpPr>
        <p:spPr>
          <a:xfrm>
            <a:off x="902880" y="603622"/>
            <a:ext cx="10753200" cy="451576"/>
          </a:xfrm>
        </p:spPr>
        <p:txBody>
          <a:bodyPr/>
          <a:lstStyle/>
          <a:p>
            <a:r>
              <a:rPr lang="cs-CZ" sz="3600" dirty="0" smtClean="0"/>
              <a:t>Základní přístupy kvalitativního výzkumu</a:t>
            </a:r>
            <a:endParaRPr lang="cs-CZ" sz="3600"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2360816" y="1368329"/>
          <a:ext cx="6833062" cy="4855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lgn="ctr"/>
            <a:r>
              <a:rPr lang="cs-CZ" sz="4400" dirty="0" smtClean="0"/>
              <a:t>Případová studie</a:t>
            </a:r>
            <a:endParaRPr lang="cs-CZ" sz="4400" dirty="0"/>
          </a:p>
        </p:txBody>
      </p:sp>
      <p:sp>
        <p:nvSpPr>
          <p:cNvPr id="9" name="Zástupný symbol pro obsah 8"/>
          <p:cNvSpPr>
            <a:spLocks noGrp="1"/>
          </p:cNvSpPr>
          <p:nvPr>
            <p:ph idx="1"/>
          </p:nvPr>
        </p:nvSpPr>
        <p:spPr/>
        <p:txBody>
          <a:bodyPr/>
          <a:lstStyle/>
          <a:p>
            <a:r>
              <a:rPr lang="cs-CZ" sz="2400" dirty="0" smtClean="0"/>
              <a:t>Detailní </a:t>
            </a:r>
            <a:r>
              <a:rPr lang="cs-CZ" sz="2400" dirty="0" smtClean="0"/>
              <a:t>studium jednoho případu nebo několika málo </a:t>
            </a:r>
            <a:r>
              <a:rPr lang="cs-CZ" sz="2400" dirty="0" smtClean="0"/>
              <a:t>případů</a:t>
            </a:r>
          </a:p>
          <a:p>
            <a:r>
              <a:rPr lang="cs-CZ" sz="2400" dirty="0" smtClean="0"/>
              <a:t>Sbíráme </a:t>
            </a:r>
            <a:r>
              <a:rPr lang="cs-CZ" sz="2400" dirty="0" smtClean="0"/>
              <a:t>velké množství dat od jednoho nebo několika málo </a:t>
            </a:r>
            <a:r>
              <a:rPr lang="cs-CZ" sz="2400" dirty="0" smtClean="0"/>
              <a:t>jedinců</a:t>
            </a:r>
          </a:p>
          <a:p>
            <a:r>
              <a:rPr lang="cs-CZ" sz="2400" dirty="0" smtClean="0"/>
              <a:t>Z</a:t>
            </a:r>
            <a:r>
              <a:rPr lang="cs-CZ" sz="2400" dirty="0" smtClean="0"/>
              <a:t>achycení </a:t>
            </a:r>
            <a:r>
              <a:rPr lang="cs-CZ" sz="2400" dirty="0" smtClean="0"/>
              <a:t>složitosti </a:t>
            </a:r>
            <a:r>
              <a:rPr lang="cs-CZ" sz="2400" dirty="0" smtClean="0"/>
              <a:t>případu a popis </a:t>
            </a:r>
            <a:r>
              <a:rPr lang="cs-CZ" sz="2400" dirty="0" smtClean="0"/>
              <a:t>vztahů v jejich </a:t>
            </a:r>
            <a:r>
              <a:rPr lang="cs-CZ" sz="2400" dirty="0" smtClean="0"/>
              <a:t>celistvosti</a:t>
            </a:r>
          </a:p>
          <a:p>
            <a:r>
              <a:rPr lang="cs-CZ" sz="2400" dirty="0" smtClean="0"/>
              <a:t>Předpokládá se, že důkladným prozkoumáním jednoho případu lépe porozumíme jiným podobným </a:t>
            </a:r>
            <a:r>
              <a:rPr lang="cs-CZ" sz="2400" dirty="0" smtClean="0"/>
              <a:t>případům</a:t>
            </a:r>
          </a:p>
          <a:p>
            <a:r>
              <a:rPr lang="cs-CZ" sz="2400" dirty="0" smtClean="0"/>
              <a:t>Na konci studie se zkoumaný případ vřazuje do širších </a:t>
            </a:r>
            <a:r>
              <a:rPr lang="cs-CZ" sz="2400" dirty="0" smtClean="0"/>
              <a:t>souvislostí</a:t>
            </a:r>
          </a:p>
          <a:p>
            <a:r>
              <a:rPr lang="cs-CZ" sz="2400" dirty="0" smtClean="0"/>
              <a:t>Může následovat srovnání s jinými příklady</a:t>
            </a:r>
            <a:endParaRPr lang="cs-CZ" sz="2400" dirty="0"/>
          </a:p>
        </p:txBody>
      </p:sp>
      <p:sp>
        <p:nvSpPr>
          <p:cNvPr id="11" name="Zástupný symbol pro zápatí 1"/>
          <p:cNvSpPr>
            <a:spLocks noGrp="1"/>
          </p:cNvSpPr>
          <p:nvPr>
            <p:ph type="ftr" sz="quarter" idx="10"/>
          </p:nvPr>
        </p:nvSpPr>
        <p:spPr>
          <a:xfrm>
            <a:off x="720000" y="6228000"/>
            <a:ext cx="7920000" cy="252000"/>
          </a:xfrm>
        </p:spPr>
        <p:txBody>
          <a:bodyPr/>
          <a:lstStyle/>
          <a:p>
            <a:r>
              <a:rPr lang="cs-CZ" altLang="cs-CZ" sz="900" i="1" dirty="0"/>
              <a:t>MKR_PRAN Prostorová analýza</a:t>
            </a:r>
            <a:endParaRPr lang="cs-CZ" sz="900" i="1" dirty="0"/>
          </a:p>
        </p:txBody>
      </p:sp>
      <p:sp>
        <p:nvSpPr>
          <p:cNvPr id="12" name="Zástupný symbol pro číslo snímku 2"/>
          <p:cNvSpPr>
            <a:spLocks noGrp="1"/>
          </p:cNvSpPr>
          <p:nvPr>
            <p:ph type="sldNum" sz="quarter" idx="11"/>
          </p:nvPr>
        </p:nvSpPr>
        <p:spPr>
          <a:xfrm>
            <a:off x="414000" y="6228000"/>
            <a:ext cx="252000" cy="252000"/>
          </a:xfrm>
        </p:spPr>
        <p:txBody>
          <a:bodyPr/>
          <a:lstStyle/>
          <a:p>
            <a:fld id="{0DE708CC-0C3F-4567-9698-B54C0F35BD31}" type="slidenum">
              <a:rPr lang="cs-CZ" altLang="cs-CZ" sz="900" i="1" smtClean="0"/>
              <a:pPr/>
              <a:t>33</a:t>
            </a:fld>
            <a:endParaRPr lang="cs-CZ" altLang="cs-CZ" sz="9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36872" y="1784029"/>
            <a:ext cx="3436363" cy="3270110"/>
          </a:xfrm>
        </p:spPr>
        <p:txBody>
          <a:bodyPr/>
          <a:lstStyle/>
          <a:p>
            <a:pPr algn="ctr">
              <a:lnSpc>
                <a:spcPct val="100000"/>
              </a:lnSpc>
            </a:pPr>
            <a:r>
              <a:rPr lang="cs-CZ" sz="4400" dirty="0" smtClean="0"/>
              <a:t>Typy případových studií podle sledovaného případu</a:t>
            </a:r>
            <a:endParaRPr lang="cs-CZ" sz="4400" dirty="0"/>
          </a:p>
        </p:txBody>
      </p:sp>
      <p:graphicFrame>
        <p:nvGraphicFramePr>
          <p:cNvPr id="4" name="Diagram 3"/>
          <p:cNvGraphicFramePr/>
          <p:nvPr>
            <p:extLst>
              <p:ext uri="{D42A27DB-BD31-4B8C-83A1-F6EECF244321}">
                <p14:modId xmlns="" xmlns:p14="http://schemas.microsoft.com/office/powerpoint/2010/main" val="1823095767"/>
              </p:ext>
            </p:extLst>
          </p:nvPr>
        </p:nvGraphicFramePr>
        <p:xfrm>
          <a:off x="4353011" y="1131051"/>
          <a:ext cx="7268182"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ástupný symbol pro zápatí 1"/>
          <p:cNvSpPr>
            <a:spLocks noGrp="1"/>
          </p:cNvSpPr>
          <p:nvPr>
            <p:ph type="ftr" sz="quarter" idx="10"/>
          </p:nvPr>
        </p:nvSpPr>
        <p:spPr>
          <a:xfrm>
            <a:off x="720000" y="6228000"/>
            <a:ext cx="7920000" cy="252000"/>
          </a:xfrm>
        </p:spPr>
        <p:txBody>
          <a:bodyPr/>
          <a:lstStyle/>
          <a:p>
            <a:r>
              <a:rPr lang="cs-CZ" altLang="cs-CZ" sz="900" i="1" dirty="0"/>
              <a:t>MKR_PRAN Prostorová analýza</a:t>
            </a:r>
            <a:endParaRPr lang="cs-CZ" sz="900" i="1" dirty="0"/>
          </a:p>
        </p:txBody>
      </p:sp>
      <p:sp>
        <p:nvSpPr>
          <p:cNvPr id="6" name="Zástupný symbol pro číslo snímku 2"/>
          <p:cNvSpPr>
            <a:spLocks noGrp="1"/>
          </p:cNvSpPr>
          <p:nvPr>
            <p:ph type="sldNum" sz="quarter" idx="11"/>
          </p:nvPr>
        </p:nvSpPr>
        <p:spPr>
          <a:xfrm>
            <a:off x="414000" y="6228000"/>
            <a:ext cx="252000" cy="252000"/>
          </a:xfrm>
        </p:spPr>
        <p:txBody>
          <a:bodyPr/>
          <a:lstStyle/>
          <a:p>
            <a:fld id="{0DE708CC-0C3F-4567-9698-B54C0F35BD31}" type="slidenum">
              <a:rPr lang="cs-CZ" altLang="cs-CZ" sz="900" i="1" smtClean="0"/>
              <a:pPr/>
              <a:t>34</a:t>
            </a:fld>
            <a:endParaRPr lang="cs-CZ" altLang="cs-CZ" sz="9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0" y="1634398"/>
            <a:ext cx="4118008" cy="1009047"/>
          </a:xfrm>
        </p:spPr>
        <p:txBody>
          <a:bodyPr/>
          <a:lstStyle/>
          <a:p>
            <a:pPr algn="ctr">
              <a:lnSpc>
                <a:spcPct val="100000"/>
              </a:lnSpc>
            </a:pPr>
            <a:r>
              <a:rPr lang="cs-CZ" sz="4400" dirty="0" smtClean="0"/>
              <a:t>Typy případových </a:t>
            </a:r>
            <a:r>
              <a:rPr lang="cs-CZ" sz="4400" dirty="0" smtClean="0"/>
              <a:t>studií</a:t>
            </a:r>
            <a:br>
              <a:rPr lang="cs-CZ" sz="4400" dirty="0" smtClean="0"/>
            </a:br>
            <a:r>
              <a:rPr lang="cs-CZ" sz="4400" dirty="0" smtClean="0"/>
              <a:t>dle </a:t>
            </a:r>
            <a:r>
              <a:rPr lang="cs-CZ" sz="4400" dirty="0" err="1" smtClean="0"/>
              <a:t>Stake</a:t>
            </a:r>
            <a:r>
              <a:rPr lang="cs-CZ" sz="4400" dirty="0" smtClean="0"/>
              <a:t> (1995)</a:t>
            </a:r>
            <a:endParaRPr lang="cs-CZ" sz="4400" dirty="0"/>
          </a:p>
        </p:txBody>
      </p:sp>
      <p:sp>
        <p:nvSpPr>
          <p:cNvPr id="5" name="Zástupný symbol pro zápatí 1"/>
          <p:cNvSpPr>
            <a:spLocks noGrp="1"/>
          </p:cNvSpPr>
          <p:nvPr>
            <p:ph type="ftr" sz="quarter" idx="10"/>
          </p:nvPr>
        </p:nvSpPr>
        <p:spPr>
          <a:xfrm>
            <a:off x="720000" y="6228000"/>
            <a:ext cx="7920000" cy="252000"/>
          </a:xfrm>
        </p:spPr>
        <p:txBody>
          <a:bodyPr/>
          <a:lstStyle/>
          <a:p>
            <a:r>
              <a:rPr lang="cs-CZ" altLang="cs-CZ" sz="900" i="1" dirty="0"/>
              <a:t>MKR_PRAN Prostorová analýza</a:t>
            </a:r>
            <a:endParaRPr lang="cs-CZ" sz="900" i="1" dirty="0"/>
          </a:p>
        </p:txBody>
      </p:sp>
      <p:sp>
        <p:nvSpPr>
          <p:cNvPr id="6" name="Zástupný symbol pro číslo snímku 2"/>
          <p:cNvSpPr>
            <a:spLocks noGrp="1"/>
          </p:cNvSpPr>
          <p:nvPr>
            <p:ph type="sldNum" sz="quarter" idx="11"/>
          </p:nvPr>
        </p:nvSpPr>
        <p:spPr>
          <a:xfrm>
            <a:off x="414000" y="6228000"/>
            <a:ext cx="252000" cy="252000"/>
          </a:xfrm>
        </p:spPr>
        <p:txBody>
          <a:bodyPr/>
          <a:lstStyle/>
          <a:p>
            <a:fld id="{0DE708CC-0C3F-4567-9698-B54C0F35BD31}" type="slidenum">
              <a:rPr lang="cs-CZ" altLang="cs-CZ" sz="900" i="1" smtClean="0"/>
              <a:pPr/>
              <a:t>35</a:t>
            </a:fld>
            <a:endParaRPr lang="cs-CZ" altLang="cs-CZ" sz="900" i="1" dirty="0"/>
          </a:p>
        </p:txBody>
      </p:sp>
      <p:graphicFrame>
        <p:nvGraphicFramePr>
          <p:cNvPr id="8" name="Diagram 7"/>
          <p:cNvGraphicFramePr/>
          <p:nvPr>
            <p:extLst>
              <p:ext uri="{D42A27DB-BD31-4B8C-83A1-F6EECF244321}">
                <p14:modId xmlns="" xmlns:p14="http://schemas.microsoft.com/office/powerpoint/2010/main" val="1823095767"/>
              </p:ext>
            </p:extLst>
          </p:nvPr>
        </p:nvGraphicFramePr>
        <p:xfrm>
          <a:off x="3657601" y="748146"/>
          <a:ext cx="7780712" cy="497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931025" y="1584522"/>
            <a:ext cx="4118008" cy="3270111"/>
          </a:xfrm>
        </p:spPr>
        <p:txBody>
          <a:bodyPr/>
          <a:lstStyle/>
          <a:p>
            <a:pPr algn="ctr">
              <a:lnSpc>
                <a:spcPct val="100000"/>
              </a:lnSpc>
            </a:pPr>
            <a:r>
              <a:rPr lang="cs-CZ" sz="4400" dirty="0" smtClean="0"/>
              <a:t>Typy případových </a:t>
            </a:r>
            <a:r>
              <a:rPr lang="cs-CZ" sz="4400" dirty="0" smtClean="0"/>
              <a:t>studií</a:t>
            </a:r>
            <a:br>
              <a:rPr lang="cs-CZ" sz="4400" dirty="0" smtClean="0"/>
            </a:br>
            <a:r>
              <a:rPr lang="cs-CZ" sz="4400" dirty="0" smtClean="0"/>
              <a:t>dle </a:t>
            </a:r>
            <a:r>
              <a:rPr lang="cs-CZ" sz="4400" dirty="0" err="1" smtClean="0"/>
              <a:t>Yina</a:t>
            </a:r>
            <a:r>
              <a:rPr lang="cs-CZ" sz="4400" dirty="0" smtClean="0"/>
              <a:t> (1994)</a:t>
            </a:r>
            <a:endParaRPr lang="cs-CZ" sz="4400" dirty="0"/>
          </a:p>
        </p:txBody>
      </p:sp>
      <p:sp>
        <p:nvSpPr>
          <p:cNvPr id="5" name="Zástupný symbol pro zápatí 1"/>
          <p:cNvSpPr>
            <a:spLocks noGrp="1"/>
          </p:cNvSpPr>
          <p:nvPr>
            <p:ph type="ftr" sz="quarter" idx="10"/>
          </p:nvPr>
        </p:nvSpPr>
        <p:spPr>
          <a:xfrm>
            <a:off x="720000" y="6228000"/>
            <a:ext cx="7920000" cy="252000"/>
          </a:xfrm>
        </p:spPr>
        <p:txBody>
          <a:bodyPr/>
          <a:lstStyle/>
          <a:p>
            <a:r>
              <a:rPr lang="cs-CZ" altLang="cs-CZ" sz="900" i="1" dirty="0"/>
              <a:t>MKR_PRAN Prostorová analýza</a:t>
            </a:r>
            <a:endParaRPr lang="cs-CZ" sz="900" i="1" dirty="0"/>
          </a:p>
        </p:txBody>
      </p:sp>
      <p:sp>
        <p:nvSpPr>
          <p:cNvPr id="6" name="Zástupný symbol pro číslo snímku 2"/>
          <p:cNvSpPr>
            <a:spLocks noGrp="1"/>
          </p:cNvSpPr>
          <p:nvPr>
            <p:ph type="sldNum" sz="quarter" idx="11"/>
          </p:nvPr>
        </p:nvSpPr>
        <p:spPr>
          <a:xfrm>
            <a:off x="414000" y="6228000"/>
            <a:ext cx="252000" cy="252000"/>
          </a:xfrm>
        </p:spPr>
        <p:txBody>
          <a:bodyPr/>
          <a:lstStyle/>
          <a:p>
            <a:fld id="{0DE708CC-0C3F-4567-9698-B54C0F35BD31}" type="slidenum">
              <a:rPr lang="cs-CZ" altLang="cs-CZ" sz="900" i="1" smtClean="0"/>
              <a:pPr/>
              <a:t>36</a:t>
            </a:fld>
            <a:endParaRPr lang="cs-CZ" altLang="cs-CZ" sz="900" i="1" dirty="0"/>
          </a:p>
        </p:txBody>
      </p:sp>
      <p:graphicFrame>
        <p:nvGraphicFramePr>
          <p:cNvPr id="8" name="Diagram 7"/>
          <p:cNvGraphicFramePr/>
          <p:nvPr>
            <p:extLst>
              <p:ext uri="{D42A27DB-BD31-4B8C-83A1-F6EECF244321}">
                <p14:modId xmlns="" xmlns:p14="http://schemas.microsoft.com/office/powerpoint/2010/main" val="1823095767"/>
              </p:ext>
            </p:extLst>
          </p:nvPr>
        </p:nvGraphicFramePr>
        <p:xfrm>
          <a:off x="5602779" y="698270"/>
          <a:ext cx="4838006" cy="497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37</a:t>
            </a:fld>
            <a:endParaRPr lang="cs-CZ" altLang="cs-CZ" sz="800" i="1" dirty="0"/>
          </a:p>
        </p:txBody>
      </p:sp>
      <p:sp>
        <p:nvSpPr>
          <p:cNvPr id="7" name="Nadpis 6"/>
          <p:cNvSpPr>
            <a:spLocks noGrp="1"/>
          </p:cNvSpPr>
          <p:nvPr>
            <p:ph type="title"/>
          </p:nvPr>
        </p:nvSpPr>
        <p:spPr>
          <a:xfrm>
            <a:off x="254487" y="1451519"/>
            <a:ext cx="3253484" cy="3436365"/>
          </a:xfrm>
        </p:spPr>
        <p:txBody>
          <a:bodyPr/>
          <a:lstStyle/>
          <a:p>
            <a:pPr algn="ctr">
              <a:lnSpc>
                <a:spcPct val="100000"/>
              </a:lnSpc>
            </a:pPr>
            <a:r>
              <a:rPr lang="cs-CZ" sz="3600" dirty="0" smtClean="0"/>
              <a:t>Přehled rozdílů v pojetí případové studie dle </a:t>
            </a:r>
            <a:r>
              <a:rPr lang="cs-CZ" sz="3600" dirty="0" err="1" smtClean="0"/>
              <a:t>Yina</a:t>
            </a:r>
            <a:r>
              <a:rPr lang="cs-CZ" sz="3600" dirty="0" smtClean="0"/>
              <a:t> (1194) a </a:t>
            </a:r>
            <a:r>
              <a:rPr lang="cs-CZ" sz="3600" dirty="0" err="1" smtClean="0"/>
              <a:t>Stake</a:t>
            </a:r>
            <a:r>
              <a:rPr lang="cs-CZ" sz="3600" dirty="0" smtClean="0"/>
              <a:t> (1995)</a:t>
            </a:r>
            <a:endParaRPr lang="cs-CZ" sz="3600" dirty="0"/>
          </a:p>
        </p:txBody>
      </p:sp>
      <p:pic>
        <p:nvPicPr>
          <p:cNvPr id="10" name="Obrázek 9"/>
          <p:cNvPicPr/>
          <p:nvPr/>
        </p:nvPicPr>
        <p:blipFill>
          <a:blip r:embed="rId3" cstate="print"/>
          <a:srcRect/>
          <a:stretch>
            <a:fillRect/>
          </a:stretch>
        </p:blipFill>
        <p:spPr bwMode="auto">
          <a:xfrm>
            <a:off x="3757353" y="0"/>
            <a:ext cx="8434647" cy="5719156"/>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38</a:t>
            </a:fld>
            <a:endParaRPr lang="cs-CZ" altLang="cs-CZ" sz="800" i="1" dirty="0"/>
          </a:p>
        </p:txBody>
      </p:sp>
      <p:sp>
        <p:nvSpPr>
          <p:cNvPr id="7" name="Nadpis 6"/>
          <p:cNvSpPr>
            <a:spLocks noGrp="1"/>
          </p:cNvSpPr>
          <p:nvPr>
            <p:ph type="title"/>
          </p:nvPr>
        </p:nvSpPr>
        <p:spPr>
          <a:xfrm>
            <a:off x="720000" y="570371"/>
            <a:ext cx="10753200" cy="451576"/>
          </a:xfrm>
        </p:spPr>
        <p:txBody>
          <a:bodyPr/>
          <a:lstStyle/>
          <a:p>
            <a:pPr algn="ctr">
              <a:lnSpc>
                <a:spcPct val="100000"/>
              </a:lnSpc>
            </a:pPr>
            <a:r>
              <a:rPr lang="cs-CZ" dirty="0" smtClean="0"/>
              <a:t>Postup případové studie</a:t>
            </a:r>
            <a:endParaRPr lang="cs-CZ" dirty="0"/>
          </a:p>
        </p:txBody>
      </p:sp>
      <p:graphicFrame>
        <p:nvGraphicFramePr>
          <p:cNvPr id="9" name="Diagram 8"/>
          <p:cNvGraphicFramePr/>
          <p:nvPr>
            <p:extLst>
              <p:ext uri="{D42A27DB-BD31-4B8C-83A1-F6EECF244321}">
                <p14:modId xmlns="" xmlns:p14="http://schemas.microsoft.com/office/powerpoint/2010/main" val="1823095767"/>
              </p:ext>
            </p:extLst>
          </p:nvPr>
        </p:nvGraphicFramePr>
        <p:xfrm>
          <a:off x="1260677" y="1496812"/>
          <a:ext cx="9213360"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39</a:t>
            </a:fld>
            <a:endParaRPr lang="cs-CZ" altLang="cs-CZ" sz="800" i="1" dirty="0"/>
          </a:p>
        </p:txBody>
      </p:sp>
      <p:sp>
        <p:nvSpPr>
          <p:cNvPr id="7" name="Nadpis 6"/>
          <p:cNvSpPr>
            <a:spLocks noGrp="1"/>
          </p:cNvSpPr>
          <p:nvPr>
            <p:ph type="title"/>
          </p:nvPr>
        </p:nvSpPr>
        <p:spPr>
          <a:xfrm>
            <a:off x="769876" y="520495"/>
            <a:ext cx="10753200" cy="451576"/>
          </a:xfrm>
        </p:spPr>
        <p:txBody>
          <a:bodyPr/>
          <a:lstStyle/>
          <a:p>
            <a:pPr algn="ctr">
              <a:lnSpc>
                <a:spcPct val="100000"/>
              </a:lnSpc>
            </a:pPr>
            <a:r>
              <a:rPr lang="cs-CZ" dirty="0" smtClean="0"/>
              <a:t>Charakteristiky výborné případové studie</a:t>
            </a:r>
            <a:endParaRPr lang="cs-CZ" dirty="0"/>
          </a:p>
        </p:txBody>
      </p:sp>
      <p:graphicFrame>
        <p:nvGraphicFramePr>
          <p:cNvPr id="11" name="Zástupný symbol pro obsah 10"/>
          <p:cNvGraphicFramePr>
            <a:graphicFrameLocks noGrp="1"/>
          </p:cNvGraphicFramePr>
          <p:nvPr>
            <p:ph idx="1"/>
          </p:nvPr>
        </p:nvGraphicFramePr>
        <p:xfrm>
          <a:off x="770601" y="1492769"/>
          <a:ext cx="10966970" cy="4060132"/>
        </p:xfrm>
        <a:graphic>
          <a:graphicData uri="http://schemas.openxmlformats.org/drawingml/2006/table">
            <a:tbl>
              <a:tblPr firstRow="1" bandRow="1">
                <a:tableStyleId>{5C22544A-7EE6-4342-B048-85BDC9FD1C3A}</a:tableStyleId>
              </a:tblPr>
              <a:tblGrid>
                <a:gridCol w="1791563"/>
                <a:gridCol w="9175407"/>
              </a:tblGrid>
              <a:tr h="412357">
                <a:tc>
                  <a:txBody>
                    <a:bodyPr/>
                    <a:lstStyle/>
                    <a:p>
                      <a:r>
                        <a:rPr lang="cs-CZ" sz="2000" b="1" kern="1200" dirty="0" smtClean="0">
                          <a:solidFill>
                            <a:schemeClr val="lt1"/>
                          </a:solidFill>
                          <a:latin typeface="+mn-lt"/>
                          <a:ea typeface="+mn-ea"/>
                          <a:cs typeface="+mn-cs"/>
                        </a:rPr>
                        <a:t>Název</a:t>
                      </a:r>
                      <a:endParaRPr lang="cs-CZ" sz="2000" dirty="0"/>
                    </a:p>
                  </a:txBody>
                  <a:tcPr/>
                </a:tc>
                <a:tc>
                  <a:txBody>
                    <a:bodyPr/>
                    <a:lstStyle/>
                    <a:p>
                      <a:r>
                        <a:rPr lang="cs-CZ" sz="2000" b="1" kern="1200" dirty="0" smtClean="0">
                          <a:solidFill>
                            <a:schemeClr val="lt1"/>
                          </a:solidFill>
                          <a:latin typeface="+mn-lt"/>
                          <a:ea typeface="+mn-ea"/>
                          <a:cs typeface="+mn-cs"/>
                        </a:rPr>
                        <a:t>Projevy</a:t>
                      </a:r>
                      <a:endParaRPr lang="cs-CZ" sz="2000" dirty="0"/>
                    </a:p>
                  </a:txBody>
                  <a:tcPr/>
                </a:tc>
              </a:tr>
              <a:tr h="729555">
                <a:tc>
                  <a:txBody>
                    <a:bodyPr/>
                    <a:lstStyle/>
                    <a:p>
                      <a:r>
                        <a:rPr lang="cs-CZ" sz="2000" kern="1200" dirty="0" smtClean="0">
                          <a:solidFill>
                            <a:schemeClr val="dk1"/>
                          </a:solidFill>
                          <a:latin typeface="+mn-lt"/>
                          <a:ea typeface="+mn-ea"/>
                          <a:cs typeface="+mn-cs"/>
                        </a:rPr>
                        <a:t>významnost</a:t>
                      </a:r>
                      <a:endParaRPr lang="cs-CZ"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kern="1200" dirty="0" smtClean="0">
                          <a:solidFill>
                            <a:schemeClr val="dk1"/>
                          </a:solidFill>
                          <a:latin typeface="+mn-lt"/>
                          <a:ea typeface="+mn-ea"/>
                          <a:cs typeface="+mn-cs"/>
                        </a:rPr>
                        <a:t>významnost objevnost nebo neobvyklost pro běžného čtenáře; význam pro teorii (falzifikace nebo dokumentace teorie)</a:t>
                      </a:r>
                    </a:p>
                  </a:txBody>
                  <a:tcPr/>
                </a:tc>
              </a:tr>
              <a:tr h="1046753">
                <a:tc>
                  <a:txBody>
                    <a:bodyPr/>
                    <a:lstStyle/>
                    <a:p>
                      <a:r>
                        <a:rPr lang="cs-CZ" sz="2000" kern="1200" dirty="0" smtClean="0">
                          <a:solidFill>
                            <a:schemeClr val="dk1"/>
                          </a:solidFill>
                          <a:latin typeface="+mn-lt"/>
                          <a:ea typeface="+mn-ea"/>
                          <a:cs typeface="+mn-cs"/>
                        </a:rPr>
                        <a:t>úplnost</a:t>
                      </a:r>
                      <a:endParaRPr lang="cs-CZ" sz="2000" dirty="0"/>
                    </a:p>
                  </a:txBody>
                  <a:tcPr/>
                </a:tc>
                <a:tc>
                  <a:txBody>
                    <a:bodyPr/>
                    <a:lstStyle/>
                    <a:p>
                      <a:r>
                        <a:rPr lang="cs-CZ" sz="2000" kern="1200" dirty="0" smtClean="0">
                          <a:solidFill>
                            <a:schemeClr val="dk1"/>
                          </a:solidFill>
                          <a:latin typeface="+mn-lt"/>
                          <a:ea typeface="+mn-ea"/>
                          <a:cs typeface="+mn-cs"/>
                        </a:rPr>
                        <a:t>explicitní vyznačení hranic případu a jejich empirické potvrzení, získání dostatečně bohatých dat, dovedení výzkumu do jeho přirozeného závěru, vyčerpání problematiky</a:t>
                      </a:r>
                      <a:endParaRPr lang="cs-CZ" sz="2000" dirty="0"/>
                    </a:p>
                  </a:txBody>
                  <a:tcPr/>
                </a:tc>
              </a:tr>
              <a:tr h="729555">
                <a:tc>
                  <a:txBody>
                    <a:bodyPr/>
                    <a:lstStyle/>
                    <a:p>
                      <a:r>
                        <a:rPr lang="cs-CZ" sz="2000" kern="1200" dirty="0" smtClean="0">
                          <a:solidFill>
                            <a:schemeClr val="dk1"/>
                          </a:solidFill>
                          <a:latin typeface="+mn-lt"/>
                          <a:ea typeface="+mn-ea"/>
                          <a:cs typeface="+mn-cs"/>
                        </a:rPr>
                        <a:t>alternativní pohledy</a:t>
                      </a:r>
                      <a:endParaRPr lang="cs-CZ" sz="2000" dirty="0"/>
                    </a:p>
                  </a:txBody>
                  <a:tcPr/>
                </a:tc>
                <a:tc>
                  <a:txBody>
                    <a:bodyPr/>
                    <a:lstStyle/>
                    <a:p>
                      <a:r>
                        <a:rPr lang="cs-CZ" sz="2000" kern="1200" dirty="0" smtClean="0">
                          <a:solidFill>
                            <a:schemeClr val="dk1"/>
                          </a:solidFill>
                          <a:latin typeface="+mn-lt"/>
                          <a:ea typeface="+mn-ea"/>
                          <a:cs typeface="+mn-cs"/>
                        </a:rPr>
                        <a:t>poukázání na různá řešení, perspektivy, diskuse jejich oprávněnosti, poukázání na omezení studie; anticipace různých pohledů čtenáře na problém</a:t>
                      </a:r>
                      <a:endParaRPr lang="cs-CZ" sz="2000" dirty="0"/>
                    </a:p>
                  </a:txBody>
                  <a:tcPr/>
                </a:tc>
              </a:tr>
              <a:tr h="729555">
                <a:tc>
                  <a:txBody>
                    <a:bodyPr/>
                    <a:lstStyle/>
                    <a:p>
                      <a:r>
                        <a:rPr lang="cs-CZ" sz="2000" kern="1200" dirty="0" smtClean="0">
                          <a:solidFill>
                            <a:schemeClr val="dk1"/>
                          </a:solidFill>
                          <a:latin typeface="+mn-lt"/>
                          <a:ea typeface="+mn-ea"/>
                          <a:cs typeface="+mn-cs"/>
                        </a:rPr>
                        <a:t>dostatek dat</a:t>
                      </a:r>
                      <a:endParaRPr lang="cs-CZ" sz="2000" dirty="0"/>
                    </a:p>
                  </a:txBody>
                  <a:tcPr/>
                </a:tc>
                <a:tc>
                  <a:txBody>
                    <a:bodyPr/>
                    <a:lstStyle/>
                    <a:p>
                      <a:r>
                        <a:rPr lang="cs-CZ" sz="2000" kern="1200" dirty="0" smtClean="0">
                          <a:solidFill>
                            <a:schemeClr val="dk1"/>
                          </a:solidFill>
                          <a:latin typeface="+mn-lt"/>
                          <a:ea typeface="+mn-ea"/>
                          <a:cs typeface="+mn-cs"/>
                        </a:rPr>
                        <a:t>dostatečné přiblížení případu čtenáři, dostatek relevantních a kritických dat, prokázání validity dat a hodnověrnosti zdroje, vynechání nedůležitých údajů</a:t>
                      </a:r>
                      <a:endParaRPr lang="cs-CZ" sz="2000" dirty="0"/>
                    </a:p>
                  </a:txBody>
                  <a:tcPr/>
                </a:tc>
              </a:tr>
              <a:tr h="412357">
                <a:tc>
                  <a:txBody>
                    <a:bodyPr/>
                    <a:lstStyle/>
                    <a:p>
                      <a:r>
                        <a:rPr lang="cs-CZ" sz="2000" kern="1200" dirty="0" smtClean="0">
                          <a:solidFill>
                            <a:schemeClr val="dk1"/>
                          </a:solidFill>
                          <a:latin typeface="+mn-lt"/>
                          <a:ea typeface="+mn-ea"/>
                          <a:cs typeface="+mn-cs"/>
                        </a:rPr>
                        <a:t>čtivost zprávy</a:t>
                      </a:r>
                      <a:endParaRPr lang="cs-CZ" sz="2000" dirty="0"/>
                    </a:p>
                  </a:txBody>
                  <a:tcPr/>
                </a:tc>
                <a:tc>
                  <a:txBody>
                    <a:bodyPr/>
                    <a:lstStyle/>
                    <a:p>
                      <a:r>
                        <a:rPr lang="cs-CZ" sz="2000" kern="1200" dirty="0" smtClean="0">
                          <a:solidFill>
                            <a:schemeClr val="dk1"/>
                          </a:solidFill>
                          <a:latin typeface="+mn-lt"/>
                          <a:ea typeface="+mn-ea"/>
                          <a:cs typeface="+mn-cs"/>
                        </a:rPr>
                        <a:t>přitažlivost, nápadité a přiléhavé vyjadřování, zajímavá struktura</a:t>
                      </a:r>
                      <a:endParaRPr lang="cs-CZ" sz="2000"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4" name="Nadpis 3"/>
          <p:cNvSpPr>
            <a:spLocks noGrp="1"/>
          </p:cNvSpPr>
          <p:nvPr>
            <p:ph type="title"/>
          </p:nvPr>
        </p:nvSpPr>
        <p:spPr>
          <a:xfrm>
            <a:off x="720000" y="291374"/>
            <a:ext cx="10753200" cy="988785"/>
          </a:xfrm>
        </p:spPr>
        <p:txBody>
          <a:bodyPr/>
          <a:lstStyle/>
          <a:p>
            <a:pPr algn="ctr">
              <a:lnSpc>
                <a:spcPct val="100000"/>
              </a:lnSpc>
            </a:pPr>
            <a:r>
              <a:rPr lang="cs-CZ" sz="5400" dirty="0" smtClean="0"/>
              <a:t>Co je to paradigma?</a:t>
            </a:r>
            <a:endParaRPr lang="cs-CZ" dirty="0"/>
          </a:p>
        </p:txBody>
      </p:sp>
      <p:sp>
        <p:nvSpPr>
          <p:cNvPr id="7" name="Zástupný symbol pro obsah 6"/>
          <p:cNvSpPr>
            <a:spLocks noGrp="1"/>
          </p:cNvSpPr>
          <p:nvPr>
            <p:ph idx="1"/>
          </p:nvPr>
        </p:nvSpPr>
        <p:spPr>
          <a:xfrm>
            <a:off x="519113" y="1504584"/>
            <a:ext cx="11672887" cy="817087"/>
          </a:xfrm>
        </p:spPr>
        <p:txBody>
          <a:bodyPr/>
          <a:lstStyle/>
          <a:p>
            <a:r>
              <a:rPr lang="cs-CZ" sz="2000" dirty="0" smtClean="0"/>
              <a:t>označení toho, jak vědci pracují v rámci přijatých a málo zpochybňovaných způsobů definic, teoretizovaní a metod v daném oboru a v dané době</a:t>
            </a:r>
            <a:endParaRPr lang="cs-CZ" sz="2000" dirty="0"/>
          </a:p>
        </p:txBody>
      </p:sp>
      <p:pic>
        <p:nvPicPr>
          <p:cNvPr id="9" name="Obrázek 8"/>
          <p:cNvPicPr/>
          <p:nvPr/>
        </p:nvPicPr>
        <p:blipFill>
          <a:blip r:embed="rId3" cstate="print"/>
          <a:srcRect/>
          <a:stretch>
            <a:fillRect/>
          </a:stretch>
        </p:blipFill>
        <p:spPr bwMode="auto">
          <a:xfrm>
            <a:off x="2307102" y="2691648"/>
            <a:ext cx="7779434" cy="2555602"/>
          </a:xfrm>
          <a:prstGeom prst="rect">
            <a:avLst/>
          </a:prstGeom>
          <a:noFill/>
          <a:ln w="9525">
            <a:noFill/>
            <a:miter lim="800000"/>
            <a:headEnd/>
            <a:tailEnd/>
          </a:ln>
        </p:spPr>
      </p:pic>
      <p:sp>
        <p:nvSpPr>
          <p:cNvPr id="10" name="TextovéPole 9"/>
          <p:cNvSpPr txBox="1"/>
          <p:nvPr/>
        </p:nvSpPr>
        <p:spPr>
          <a:xfrm>
            <a:off x="1041009" y="5711483"/>
            <a:ext cx="6428936" cy="707886"/>
          </a:xfrm>
          <a:prstGeom prst="rect">
            <a:avLst/>
          </a:prstGeom>
          <a:noFill/>
        </p:spPr>
        <p:txBody>
          <a:bodyPr wrap="square" rtlCol="0">
            <a:spAutoFit/>
          </a:bodyPr>
          <a:lstStyle/>
          <a:p>
            <a:r>
              <a:rPr lang="cs-CZ" sz="1600" i="1" dirty="0" smtClean="0"/>
              <a:t>Zdroj: </a:t>
            </a:r>
            <a:r>
              <a:rPr lang="cs-CZ" sz="1600" i="1" dirty="0" err="1" smtClean="0"/>
              <a:t>Petrusek</a:t>
            </a:r>
            <a:r>
              <a:rPr lang="cs-CZ" sz="1600" i="1" dirty="0" smtClean="0"/>
              <a:t> (1993, s. 22)</a:t>
            </a:r>
          </a:p>
          <a:p>
            <a:endParaRPr lang="cs-CZ"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40</a:t>
            </a:fld>
            <a:endParaRPr lang="cs-CZ" altLang="cs-CZ" sz="800" i="1" dirty="0"/>
          </a:p>
        </p:txBody>
      </p:sp>
      <p:sp>
        <p:nvSpPr>
          <p:cNvPr id="7" name="Nadpis 6"/>
          <p:cNvSpPr>
            <a:spLocks noGrp="1"/>
          </p:cNvSpPr>
          <p:nvPr>
            <p:ph type="title"/>
          </p:nvPr>
        </p:nvSpPr>
        <p:spPr>
          <a:xfrm>
            <a:off x="753251" y="304364"/>
            <a:ext cx="10753200" cy="451576"/>
          </a:xfrm>
        </p:spPr>
        <p:txBody>
          <a:bodyPr/>
          <a:lstStyle/>
          <a:p>
            <a:pPr algn="ctr">
              <a:lnSpc>
                <a:spcPct val="100000"/>
              </a:lnSpc>
            </a:pPr>
            <a:r>
              <a:rPr lang="cs-CZ" dirty="0" smtClean="0"/>
              <a:t>Námitky proti případové studii a její obrana</a:t>
            </a:r>
            <a:endParaRPr lang="cs-CZ" dirty="0"/>
          </a:p>
        </p:txBody>
      </p:sp>
      <p:graphicFrame>
        <p:nvGraphicFramePr>
          <p:cNvPr id="11" name="Zástupný symbol pro obsah 10"/>
          <p:cNvGraphicFramePr>
            <a:graphicFrameLocks noGrp="1"/>
          </p:cNvGraphicFramePr>
          <p:nvPr>
            <p:ph idx="1"/>
          </p:nvPr>
        </p:nvGraphicFramePr>
        <p:xfrm>
          <a:off x="0" y="1077133"/>
          <a:ext cx="12192000" cy="4864073"/>
        </p:xfrm>
        <a:graphic>
          <a:graphicData uri="http://schemas.openxmlformats.org/drawingml/2006/table">
            <a:tbl>
              <a:tblPr firstRow="1" bandRow="1">
                <a:tableStyleId>{5C22544A-7EE6-4342-B048-85BDC9FD1C3A}</a:tableStyleId>
              </a:tblPr>
              <a:tblGrid>
                <a:gridCol w="5039254"/>
                <a:gridCol w="7152746"/>
              </a:tblGrid>
              <a:tr h="373013">
                <a:tc>
                  <a:txBody>
                    <a:bodyPr/>
                    <a:lstStyle/>
                    <a:p>
                      <a:r>
                        <a:rPr lang="cs-CZ" sz="1800" b="1" kern="1200" dirty="0" smtClean="0">
                          <a:solidFill>
                            <a:schemeClr val="lt1"/>
                          </a:solidFill>
                          <a:latin typeface="+mn-lt"/>
                          <a:ea typeface="+mn-ea"/>
                          <a:cs typeface="+mn-cs"/>
                        </a:rPr>
                        <a:t>Příklad kritiky</a:t>
                      </a:r>
                      <a:endParaRPr lang="cs-CZ" sz="2000" dirty="0"/>
                    </a:p>
                  </a:txBody>
                  <a:tcPr/>
                </a:tc>
                <a:tc>
                  <a:txBody>
                    <a:bodyPr/>
                    <a:lstStyle/>
                    <a:p>
                      <a:r>
                        <a:rPr lang="cs-CZ" sz="1800" b="1" kern="1200" dirty="0" smtClean="0">
                          <a:solidFill>
                            <a:schemeClr val="lt1"/>
                          </a:solidFill>
                          <a:latin typeface="+mn-lt"/>
                          <a:ea typeface="+mn-ea"/>
                          <a:cs typeface="+mn-cs"/>
                        </a:rPr>
                        <a:t>Obrana případové studie</a:t>
                      </a:r>
                      <a:endParaRPr lang="cs-CZ" sz="2000" dirty="0"/>
                    </a:p>
                  </a:txBody>
                  <a:tcPr/>
                </a:tc>
              </a:tr>
              <a:tr h="912208">
                <a:tc>
                  <a:txBody>
                    <a:bodyPr/>
                    <a:lstStyle/>
                    <a:p>
                      <a:r>
                        <a:rPr lang="cs-CZ" sz="1800" kern="1200" dirty="0" smtClean="0">
                          <a:solidFill>
                            <a:schemeClr val="dk1"/>
                          </a:solidFill>
                          <a:latin typeface="+mn-lt"/>
                          <a:ea typeface="+mn-ea"/>
                          <a:cs typeface="+mn-cs"/>
                        </a:rPr>
                        <a:t>Teoretická znalost je důležitější než situovaná, praktická, konkrétní znalost.</a:t>
                      </a:r>
                      <a:endParaRPr lang="cs-CZ"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kern="1200" dirty="0" smtClean="0">
                          <a:solidFill>
                            <a:schemeClr val="dk1"/>
                          </a:solidFill>
                          <a:latin typeface="+mn-lt"/>
                          <a:ea typeface="+mn-ea"/>
                          <a:cs typeface="+mn-cs"/>
                        </a:rPr>
                        <a:t>Při zkoumání společenských a behaviorálních jevů nelze nalézt fungující teorie. Hledat prediktivní teorie je marné, užitečnější je konkrétní kontextově závislá znalost.</a:t>
                      </a:r>
                      <a:endParaRPr lang="cs-CZ" sz="2000" kern="1200" dirty="0" smtClean="0">
                        <a:solidFill>
                          <a:schemeClr val="dk1"/>
                        </a:solidFill>
                        <a:latin typeface="+mn-lt"/>
                        <a:ea typeface="+mn-ea"/>
                        <a:cs typeface="+mn-cs"/>
                      </a:endParaRPr>
                    </a:p>
                  </a:txBody>
                  <a:tcPr/>
                </a:tc>
              </a:tr>
              <a:tr h="946879">
                <a:tc>
                  <a:txBody>
                    <a:bodyPr/>
                    <a:lstStyle/>
                    <a:p>
                      <a:r>
                        <a:rPr lang="cs-CZ" sz="1800" kern="1200" dirty="0" smtClean="0">
                          <a:solidFill>
                            <a:schemeClr val="dk1"/>
                          </a:solidFill>
                          <a:latin typeface="+mn-lt"/>
                          <a:ea typeface="+mn-ea"/>
                          <a:cs typeface="+mn-cs"/>
                        </a:rPr>
                        <a:t>Nelze zobecnit na základě znalosti případu.</a:t>
                      </a:r>
                      <a:endParaRPr lang="cs-CZ" sz="2000" dirty="0"/>
                    </a:p>
                  </a:txBody>
                  <a:tcPr/>
                </a:tc>
                <a:tc>
                  <a:txBody>
                    <a:bodyPr/>
                    <a:lstStyle/>
                    <a:p>
                      <a:r>
                        <a:rPr lang="cs-CZ" sz="1800" kern="1200" dirty="0" smtClean="0">
                          <a:solidFill>
                            <a:schemeClr val="dk1"/>
                          </a:solidFill>
                          <a:latin typeface="+mn-lt"/>
                          <a:ea typeface="+mn-ea"/>
                          <a:cs typeface="+mn-cs"/>
                        </a:rPr>
                        <a:t>Lze zobecnit i pomocí jednoho případu, případ je často výchozím bodem teorie. Je přeceňováno užití velkých výběrů a podceňován význam případů.</a:t>
                      </a:r>
                      <a:endParaRPr lang="cs-CZ" sz="2000" dirty="0"/>
                    </a:p>
                  </a:txBody>
                  <a:tcPr/>
                </a:tc>
              </a:tr>
              <a:tr h="1075301">
                <a:tc>
                  <a:txBody>
                    <a:bodyPr/>
                    <a:lstStyle/>
                    <a:p>
                      <a:r>
                        <a:rPr lang="cs-CZ" sz="1800" kern="1200" dirty="0" smtClean="0">
                          <a:solidFill>
                            <a:schemeClr val="dk1"/>
                          </a:solidFill>
                          <a:latin typeface="+mn-lt"/>
                          <a:ea typeface="+mn-ea"/>
                          <a:cs typeface="+mn-cs"/>
                        </a:rPr>
                        <a:t>Případová studie je významná v první kroku generování hypotéz, ostatní metody jsou užitečné při testování a vyvíjení teorie.</a:t>
                      </a:r>
                      <a:endParaRPr lang="cs-CZ" sz="2000" dirty="0"/>
                    </a:p>
                  </a:txBody>
                  <a:tcPr/>
                </a:tc>
                <a:tc>
                  <a:txBody>
                    <a:bodyPr/>
                    <a:lstStyle/>
                    <a:p>
                      <a:r>
                        <a:rPr lang="cs-CZ" sz="1800" kern="1200" dirty="0" smtClean="0">
                          <a:solidFill>
                            <a:schemeClr val="dk1"/>
                          </a:solidFill>
                          <a:latin typeface="+mn-lt"/>
                          <a:ea typeface="+mn-ea"/>
                          <a:cs typeface="+mn-cs"/>
                        </a:rPr>
                        <a:t>Případové studie jsou užitečné v obou případech, ale nejsou jedinou metodou.</a:t>
                      </a:r>
                      <a:endParaRPr lang="cs-CZ" sz="2000" dirty="0"/>
                    </a:p>
                  </a:txBody>
                  <a:tcPr/>
                </a:tc>
              </a:tr>
              <a:tr h="912208">
                <a:tc>
                  <a:txBody>
                    <a:bodyPr/>
                    <a:lstStyle/>
                    <a:p>
                      <a:r>
                        <a:rPr lang="cs-CZ" sz="1800" kern="1200" dirty="0" smtClean="0">
                          <a:solidFill>
                            <a:schemeClr val="dk1"/>
                          </a:solidFill>
                          <a:latin typeface="+mn-lt"/>
                          <a:ea typeface="+mn-ea"/>
                          <a:cs typeface="+mn-cs"/>
                        </a:rPr>
                        <a:t>Případová studie se vyznačuje tendencí potvrdit předem danou představu výzkumníka.</a:t>
                      </a:r>
                      <a:endParaRPr lang="cs-CZ" sz="2000" dirty="0"/>
                    </a:p>
                  </a:txBody>
                  <a:tcPr/>
                </a:tc>
                <a:tc>
                  <a:txBody>
                    <a:bodyPr/>
                    <a:lstStyle/>
                    <a:p>
                      <a:r>
                        <a:rPr lang="cs-CZ" sz="1800" kern="1200" dirty="0" smtClean="0">
                          <a:solidFill>
                            <a:schemeClr val="dk1"/>
                          </a:solidFill>
                          <a:latin typeface="+mn-lt"/>
                          <a:ea typeface="+mn-ea"/>
                          <a:cs typeface="+mn-cs"/>
                        </a:rPr>
                        <a:t>Případová studie neobsahuje více systematického zkreslení než ostatní metody. Naopak, právě podrobné zkoumání jednotlivých případů vede k narušení teoretické představy.</a:t>
                      </a:r>
                      <a:endParaRPr lang="cs-CZ" sz="2000" dirty="0"/>
                    </a:p>
                  </a:txBody>
                  <a:tcPr/>
                </a:tc>
              </a:tr>
              <a:tr h="638546">
                <a:tc>
                  <a:txBody>
                    <a:bodyPr/>
                    <a:lstStyle/>
                    <a:p>
                      <a:r>
                        <a:rPr lang="cs-CZ" sz="1800" kern="1200" dirty="0" smtClean="0">
                          <a:solidFill>
                            <a:schemeClr val="dk1"/>
                          </a:solidFill>
                          <a:latin typeface="+mn-lt"/>
                          <a:ea typeface="+mn-ea"/>
                          <a:cs typeface="+mn-cs"/>
                        </a:rPr>
                        <a:t>Často je těžké shrnout výsledky případové studie a navrhnout teorii.</a:t>
                      </a:r>
                      <a:endParaRPr lang="cs-CZ" sz="2000" dirty="0"/>
                    </a:p>
                  </a:txBody>
                  <a:tcPr/>
                </a:tc>
                <a:tc>
                  <a:txBody>
                    <a:bodyPr/>
                    <a:lstStyle/>
                    <a:p>
                      <a:r>
                        <a:rPr lang="cs-CZ" sz="1800" kern="1200" dirty="0" smtClean="0">
                          <a:solidFill>
                            <a:schemeClr val="dk1"/>
                          </a:solidFill>
                          <a:latin typeface="+mn-lt"/>
                          <a:ea typeface="+mn-ea"/>
                          <a:cs typeface="+mn-cs"/>
                        </a:rPr>
                        <a:t>Potíže leží spíše v komplexitě reality než metody. Někdy ani není vhodné přecházet k teoretickému zobecnění.</a:t>
                      </a:r>
                      <a:endParaRPr lang="cs-CZ" sz="2000"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41</a:t>
            </a:fld>
            <a:endParaRPr lang="cs-CZ" altLang="cs-CZ" sz="800" i="1" dirty="0"/>
          </a:p>
        </p:txBody>
      </p:sp>
      <p:sp>
        <p:nvSpPr>
          <p:cNvPr id="7" name="Nadpis 6"/>
          <p:cNvSpPr>
            <a:spLocks noGrp="1"/>
          </p:cNvSpPr>
          <p:nvPr>
            <p:ph type="title"/>
          </p:nvPr>
        </p:nvSpPr>
        <p:spPr>
          <a:xfrm>
            <a:off x="753251" y="304364"/>
            <a:ext cx="10753200" cy="451576"/>
          </a:xfrm>
        </p:spPr>
        <p:txBody>
          <a:bodyPr/>
          <a:lstStyle/>
          <a:p>
            <a:pPr algn="ctr">
              <a:lnSpc>
                <a:spcPct val="100000"/>
              </a:lnSpc>
            </a:pPr>
            <a:r>
              <a:rPr lang="cs-CZ" dirty="0" smtClean="0"/>
              <a:t>Návrh plánu výzkumu</a:t>
            </a:r>
            <a:endParaRPr lang="cs-CZ" dirty="0"/>
          </a:p>
        </p:txBody>
      </p:sp>
      <p:sp>
        <p:nvSpPr>
          <p:cNvPr id="8" name="Zástupný symbol pro obsah 7"/>
          <p:cNvSpPr>
            <a:spLocks noGrp="1"/>
          </p:cNvSpPr>
          <p:nvPr>
            <p:ph idx="1"/>
          </p:nvPr>
        </p:nvSpPr>
        <p:spPr>
          <a:xfrm>
            <a:off x="753251" y="1193239"/>
            <a:ext cx="10753200" cy="735314"/>
          </a:xfrm>
        </p:spPr>
        <p:txBody>
          <a:bodyPr/>
          <a:lstStyle/>
          <a:p>
            <a:pPr>
              <a:buNone/>
            </a:pPr>
            <a:r>
              <a:rPr lang="cs-CZ" dirty="0" smtClean="0"/>
              <a:t>Obr: Model vztahu prvků výzkumného projektu</a:t>
            </a:r>
            <a:endParaRPr lang="cs-CZ" dirty="0"/>
          </a:p>
        </p:txBody>
      </p:sp>
      <p:pic>
        <p:nvPicPr>
          <p:cNvPr id="9" name="Obrázek 8"/>
          <p:cNvPicPr/>
          <p:nvPr/>
        </p:nvPicPr>
        <p:blipFill>
          <a:blip r:embed="rId3" cstate="print"/>
          <a:srcRect/>
          <a:stretch>
            <a:fillRect/>
          </a:stretch>
        </p:blipFill>
        <p:spPr bwMode="auto">
          <a:xfrm>
            <a:off x="1812176" y="2024921"/>
            <a:ext cx="7847214" cy="3793987"/>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42</a:t>
            </a:fld>
            <a:endParaRPr lang="cs-CZ" altLang="cs-CZ" sz="800" i="1" dirty="0"/>
          </a:p>
        </p:txBody>
      </p:sp>
      <p:sp>
        <p:nvSpPr>
          <p:cNvPr id="7" name="Nadpis 6"/>
          <p:cNvSpPr>
            <a:spLocks noGrp="1"/>
          </p:cNvSpPr>
          <p:nvPr>
            <p:ph type="title"/>
          </p:nvPr>
        </p:nvSpPr>
        <p:spPr>
          <a:xfrm>
            <a:off x="753251" y="304363"/>
            <a:ext cx="10753200" cy="1441309"/>
          </a:xfrm>
        </p:spPr>
        <p:txBody>
          <a:bodyPr/>
          <a:lstStyle/>
          <a:p>
            <a:pPr algn="ctr">
              <a:lnSpc>
                <a:spcPct val="100000"/>
              </a:lnSpc>
            </a:pPr>
            <a:r>
              <a:rPr lang="cs-CZ" dirty="0" smtClean="0"/>
              <a:t>Metody sběru </a:t>
            </a:r>
            <a:r>
              <a:rPr lang="cs-CZ" dirty="0" smtClean="0"/>
              <a:t>dat: pravidla </a:t>
            </a:r>
            <a:r>
              <a:rPr lang="cs-CZ" dirty="0" smtClean="0"/>
              <a:t>pro výběr metody</a:t>
            </a:r>
            <a:endParaRPr lang="cs-CZ" dirty="0"/>
          </a:p>
        </p:txBody>
      </p:sp>
      <p:sp>
        <p:nvSpPr>
          <p:cNvPr id="8" name="Zástupný symbol pro obsah 7"/>
          <p:cNvSpPr>
            <a:spLocks noGrp="1"/>
          </p:cNvSpPr>
          <p:nvPr>
            <p:ph idx="1"/>
          </p:nvPr>
        </p:nvSpPr>
        <p:spPr>
          <a:xfrm>
            <a:off x="370390" y="1658750"/>
            <a:ext cx="11505235" cy="3561641"/>
          </a:xfrm>
        </p:spPr>
        <p:txBody>
          <a:bodyPr/>
          <a:lstStyle/>
          <a:p>
            <a:pPr lvl="0"/>
            <a:r>
              <a:rPr lang="cs-CZ" sz="2400" dirty="0" smtClean="0"/>
              <a:t>Při zkoumání toho, co lidé dělají na veřejných místech, použijeme pozorování. </a:t>
            </a:r>
          </a:p>
          <a:p>
            <a:pPr lvl="0"/>
            <a:r>
              <a:rPr lang="cs-CZ" sz="2400" dirty="0" smtClean="0"/>
              <a:t>Když zjišťujeme, co lidé dělají v soukromí, použijeme interview, dotazník nebo techniku deníku. </a:t>
            </a:r>
          </a:p>
          <a:p>
            <a:pPr lvl="0"/>
            <a:r>
              <a:rPr lang="cs-CZ" sz="2400" dirty="0" smtClean="0"/>
              <a:t>Pokud nás zajímá, co si lidé myslí, jak cítí, čemu věří atd., použijeme interview, dotazník nebo postojové škály. </a:t>
            </a:r>
          </a:p>
          <a:p>
            <a:pPr lvl="0"/>
            <a:r>
              <a:rPr lang="cs-CZ" sz="2400" dirty="0" smtClean="0"/>
              <a:t>Abychom určili schopnosti lidí (např. změřili jejich inteligenci) nebo zjistili osobnostní rysy, použijeme standardizované testy.</a:t>
            </a:r>
          </a:p>
          <a:p>
            <a:pPr>
              <a:buNone/>
            </a:pP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43</a:t>
            </a:fld>
            <a:endParaRPr lang="cs-CZ" altLang="cs-CZ" sz="800" i="1" dirty="0"/>
          </a:p>
        </p:txBody>
      </p:sp>
      <p:sp>
        <p:nvSpPr>
          <p:cNvPr id="7" name="Nadpis 6"/>
          <p:cNvSpPr>
            <a:spLocks noGrp="1"/>
          </p:cNvSpPr>
          <p:nvPr>
            <p:ph type="title"/>
          </p:nvPr>
        </p:nvSpPr>
        <p:spPr>
          <a:xfrm>
            <a:off x="753251" y="304363"/>
            <a:ext cx="10753200" cy="1441309"/>
          </a:xfrm>
        </p:spPr>
        <p:txBody>
          <a:bodyPr/>
          <a:lstStyle/>
          <a:p>
            <a:pPr algn="ctr">
              <a:lnSpc>
                <a:spcPct val="100000"/>
              </a:lnSpc>
            </a:pPr>
            <a:r>
              <a:rPr lang="cs-CZ" sz="4400" dirty="0" smtClean="0"/>
              <a:t>Pozorování</a:t>
            </a:r>
            <a:endParaRPr lang="cs-CZ" sz="4400" dirty="0"/>
          </a:p>
        </p:txBody>
      </p:sp>
      <p:sp>
        <p:nvSpPr>
          <p:cNvPr id="8" name="Zástupný symbol pro obsah 7"/>
          <p:cNvSpPr>
            <a:spLocks noGrp="1"/>
          </p:cNvSpPr>
          <p:nvPr>
            <p:ph idx="1"/>
          </p:nvPr>
        </p:nvSpPr>
        <p:spPr>
          <a:xfrm>
            <a:off x="448888" y="1159987"/>
            <a:ext cx="11405062" cy="5207562"/>
          </a:xfrm>
        </p:spPr>
        <p:txBody>
          <a:bodyPr/>
          <a:lstStyle/>
          <a:p>
            <a:pPr algn="just">
              <a:buNone/>
            </a:pPr>
            <a:r>
              <a:rPr lang="cs-CZ" sz="2400" b="1" i="1" dirty="0" smtClean="0">
                <a:solidFill>
                  <a:srgbClr val="0000DC"/>
                </a:solidFill>
              </a:rPr>
              <a:t> „Vědecké </a:t>
            </a:r>
            <a:r>
              <a:rPr lang="cs-CZ" sz="2400" b="1" i="1" dirty="0" smtClean="0">
                <a:solidFill>
                  <a:srgbClr val="0000DC"/>
                </a:solidFill>
              </a:rPr>
              <a:t>pozorování</a:t>
            </a:r>
            <a:r>
              <a:rPr lang="cs-CZ" sz="2400" i="1" dirty="0" smtClean="0">
                <a:solidFill>
                  <a:srgbClr val="0000DC"/>
                </a:solidFill>
              </a:rPr>
              <a:t> je definováno jako technika sběru informací založená na zaměřeném, systematickém a organizovaném sledování smyslově vnímatelných projevů aktuálního stavu prvků, aspektů, fenoménů atd., které jsou objektem zkoumání</a:t>
            </a:r>
            <a:r>
              <a:rPr lang="cs-CZ" sz="2400" i="1" dirty="0" smtClean="0">
                <a:solidFill>
                  <a:srgbClr val="0000DC"/>
                </a:solidFill>
              </a:rPr>
              <a:t>.“</a:t>
            </a:r>
          </a:p>
          <a:p>
            <a:pPr algn="just">
              <a:lnSpc>
                <a:spcPct val="100000"/>
              </a:lnSpc>
              <a:buNone/>
            </a:pPr>
            <a:endParaRPr lang="cs-CZ" sz="2400" i="1" dirty="0" smtClean="0">
              <a:solidFill>
                <a:srgbClr val="0000DC"/>
              </a:solidFill>
            </a:endParaRPr>
          </a:p>
          <a:p>
            <a:pPr algn="just">
              <a:buNone/>
            </a:pPr>
            <a:r>
              <a:rPr lang="cs-CZ" sz="2000" b="1" dirty="0" smtClean="0"/>
              <a:t>T</a:t>
            </a:r>
            <a:r>
              <a:rPr lang="cs-CZ" sz="2000" b="1" dirty="0" smtClean="0"/>
              <a:t>ypy pozorování:</a:t>
            </a:r>
          </a:p>
          <a:p>
            <a:pPr algn="just">
              <a:buFontTx/>
              <a:buChar char="-"/>
            </a:pPr>
            <a:r>
              <a:rPr lang="cs-CZ" sz="1800" dirty="0" smtClean="0"/>
              <a:t>S</a:t>
            </a:r>
            <a:r>
              <a:rPr lang="cs-CZ" sz="1800" dirty="0" smtClean="0"/>
              <a:t>kryté – otevřené pozorování</a:t>
            </a:r>
          </a:p>
          <a:p>
            <a:pPr algn="just">
              <a:buFontTx/>
              <a:buChar char="-"/>
            </a:pPr>
            <a:r>
              <a:rPr lang="cs-CZ" sz="1800" dirty="0" smtClean="0"/>
              <a:t>Zúčastněné (</a:t>
            </a:r>
            <a:r>
              <a:rPr lang="cs-CZ" sz="1800" dirty="0" err="1" smtClean="0"/>
              <a:t>participantní</a:t>
            </a:r>
            <a:r>
              <a:rPr lang="cs-CZ" sz="1800" dirty="0" smtClean="0"/>
              <a:t>) - nezúčastněné (</a:t>
            </a:r>
            <a:r>
              <a:rPr lang="cs-CZ" sz="1800" dirty="0" err="1" smtClean="0"/>
              <a:t>neparticipantní</a:t>
            </a:r>
            <a:r>
              <a:rPr lang="cs-CZ" sz="1800" dirty="0" smtClean="0"/>
              <a:t>) </a:t>
            </a:r>
            <a:r>
              <a:rPr lang="cs-CZ" sz="1800" dirty="0" smtClean="0"/>
              <a:t>pozorování</a:t>
            </a:r>
          </a:p>
          <a:p>
            <a:pPr algn="just">
              <a:buFontTx/>
              <a:buChar char="-"/>
            </a:pPr>
            <a:r>
              <a:rPr lang="cs-CZ" sz="1800" dirty="0" smtClean="0"/>
              <a:t>Strukturované - nestrukturované </a:t>
            </a:r>
            <a:r>
              <a:rPr lang="cs-CZ" sz="1800" dirty="0" smtClean="0"/>
              <a:t>pozorování</a:t>
            </a:r>
          </a:p>
          <a:p>
            <a:pPr algn="just">
              <a:buFontTx/>
              <a:buChar char="-"/>
            </a:pPr>
            <a:r>
              <a:rPr lang="cs-CZ" sz="1800" dirty="0" smtClean="0"/>
              <a:t>Pozorování </a:t>
            </a:r>
            <a:r>
              <a:rPr lang="cs-CZ" sz="1800" dirty="0" smtClean="0"/>
              <a:t>v umělé situaci - v přirozené </a:t>
            </a:r>
            <a:r>
              <a:rPr lang="cs-CZ" sz="1800" dirty="0" smtClean="0"/>
              <a:t>situaci</a:t>
            </a:r>
          </a:p>
          <a:p>
            <a:pPr algn="just">
              <a:buFontTx/>
              <a:buChar char="-"/>
            </a:pPr>
            <a:r>
              <a:rPr lang="cs-CZ" sz="1800" dirty="0" smtClean="0"/>
              <a:t>Pozorování </a:t>
            </a:r>
            <a:r>
              <a:rPr lang="cs-CZ" sz="1800" dirty="0" smtClean="0"/>
              <a:t>sebe samého - někoho </a:t>
            </a:r>
            <a:r>
              <a:rPr lang="cs-CZ" sz="1800" dirty="0" smtClean="0"/>
              <a:t>jiného</a:t>
            </a:r>
            <a:endParaRPr lang="cs-CZ" sz="1800" dirty="0" smtClean="0"/>
          </a:p>
          <a:p>
            <a:pPr algn="just">
              <a:buFontTx/>
              <a:buChar char="-"/>
            </a:pPr>
            <a:endParaRPr lang="cs-CZ" sz="2000" dirty="0" smtClean="0"/>
          </a:p>
          <a:p>
            <a:pPr algn="just">
              <a:buFontTx/>
              <a:buChar char="-"/>
            </a:pPr>
            <a:endParaRPr lang="cs-CZ" sz="2400" i="1" dirty="0">
              <a:solidFill>
                <a:srgbClr val="0000DC"/>
              </a:solidFill>
            </a:endParaRP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44</a:t>
            </a:fld>
            <a:endParaRPr lang="cs-CZ" altLang="cs-CZ" sz="800" i="1" dirty="0"/>
          </a:p>
        </p:txBody>
      </p:sp>
      <p:sp>
        <p:nvSpPr>
          <p:cNvPr id="7" name="Nadpis 6"/>
          <p:cNvSpPr>
            <a:spLocks noGrp="1"/>
          </p:cNvSpPr>
          <p:nvPr>
            <p:ph type="title"/>
          </p:nvPr>
        </p:nvSpPr>
        <p:spPr>
          <a:xfrm>
            <a:off x="753251" y="304363"/>
            <a:ext cx="10753200" cy="1441309"/>
          </a:xfrm>
        </p:spPr>
        <p:txBody>
          <a:bodyPr/>
          <a:lstStyle/>
          <a:p>
            <a:pPr algn="ctr">
              <a:lnSpc>
                <a:spcPct val="100000"/>
              </a:lnSpc>
            </a:pPr>
            <a:r>
              <a:rPr lang="cs-CZ" sz="4400" dirty="0" smtClean="0"/>
              <a:t>Role pozorovatele</a:t>
            </a:r>
            <a:endParaRPr lang="cs-CZ" sz="4400" dirty="0"/>
          </a:p>
        </p:txBody>
      </p:sp>
      <p:sp>
        <p:nvSpPr>
          <p:cNvPr id="8" name="Zástupný symbol pro obsah 7"/>
          <p:cNvSpPr>
            <a:spLocks noGrp="1"/>
          </p:cNvSpPr>
          <p:nvPr>
            <p:ph idx="1"/>
          </p:nvPr>
        </p:nvSpPr>
        <p:spPr>
          <a:xfrm>
            <a:off x="448888" y="1159987"/>
            <a:ext cx="11022676" cy="2663868"/>
          </a:xfrm>
        </p:spPr>
        <p:txBody>
          <a:bodyPr/>
          <a:lstStyle/>
          <a:p>
            <a:pPr algn="just">
              <a:buFontTx/>
              <a:buChar char="-"/>
            </a:pPr>
            <a:r>
              <a:rPr lang="cs-CZ" sz="2400" dirty="0" smtClean="0"/>
              <a:t>Obvykle se forma interakce nebo role pozorovatele v kvalitativním pozorování situuje na kontinuu:</a:t>
            </a:r>
          </a:p>
          <a:p>
            <a:pPr algn="just">
              <a:buFontTx/>
              <a:buChar char="-"/>
            </a:pPr>
            <a:endParaRPr lang="cs-CZ" sz="2400" i="1" dirty="0">
              <a:solidFill>
                <a:srgbClr val="0000DC"/>
              </a:solidFill>
            </a:endParaRPr>
          </a:p>
        </p:txBody>
      </p:sp>
      <p:pic>
        <p:nvPicPr>
          <p:cNvPr id="9" name="Obrázek 8"/>
          <p:cNvPicPr/>
          <p:nvPr/>
        </p:nvPicPr>
        <p:blipFill>
          <a:blip r:embed="rId3" cstate="print"/>
          <a:srcRect/>
          <a:stretch>
            <a:fillRect/>
          </a:stretch>
        </p:blipFill>
        <p:spPr bwMode="auto">
          <a:xfrm>
            <a:off x="902017" y="2726573"/>
            <a:ext cx="9655146" cy="2078183"/>
          </a:xfrm>
          <a:prstGeom prst="rect">
            <a:avLst/>
          </a:prstGeom>
          <a:noFill/>
          <a:ln w="9525">
            <a:noFill/>
            <a:miter lim="800000"/>
            <a:headEnd/>
            <a:tailEnd/>
          </a:ln>
        </p:spPr>
      </p:pic>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45</a:t>
            </a:fld>
            <a:endParaRPr lang="cs-CZ" altLang="cs-CZ" sz="800" i="1" dirty="0"/>
          </a:p>
        </p:txBody>
      </p:sp>
      <p:sp>
        <p:nvSpPr>
          <p:cNvPr id="7" name="Nadpis 6"/>
          <p:cNvSpPr>
            <a:spLocks noGrp="1"/>
          </p:cNvSpPr>
          <p:nvPr>
            <p:ph type="title"/>
          </p:nvPr>
        </p:nvSpPr>
        <p:spPr>
          <a:xfrm>
            <a:off x="753251" y="304363"/>
            <a:ext cx="10753200" cy="1441309"/>
          </a:xfrm>
        </p:spPr>
        <p:txBody>
          <a:bodyPr/>
          <a:lstStyle/>
          <a:p>
            <a:pPr algn="ctr">
              <a:lnSpc>
                <a:spcPct val="100000"/>
              </a:lnSpc>
            </a:pPr>
            <a:r>
              <a:rPr lang="cs-CZ" sz="4400" dirty="0" smtClean="0"/>
              <a:t>Zúčastněné pozorování</a:t>
            </a:r>
            <a:endParaRPr lang="cs-CZ" sz="4400" dirty="0"/>
          </a:p>
        </p:txBody>
      </p:sp>
      <p:sp>
        <p:nvSpPr>
          <p:cNvPr id="8" name="Zástupný symbol pro obsah 7"/>
          <p:cNvSpPr>
            <a:spLocks noGrp="1"/>
          </p:cNvSpPr>
          <p:nvPr>
            <p:ph idx="1"/>
          </p:nvPr>
        </p:nvSpPr>
        <p:spPr>
          <a:xfrm>
            <a:off x="465513" y="1592249"/>
            <a:ext cx="11022676" cy="4043780"/>
          </a:xfrm>
        </p:spPr>
        <p:txBody>
          <a:bodyPr/>
          <a:lstStyle/>
          <a:p>
            <a:r>
              <a:rPr lang="cs-CZ" sz="2400" dirty="0" smtClean="0"/>
              <a:t>možné popsat, co se děje, kdo nebo co se účastní dění, kdy a kde se věci dějí, jak se objevují a </a:t>
            </a:r>
            <a:r>
              <a:rPr lang="cs-CZ" sz="2400" dirty="0" smtClean="0"/>
              <a:t>proč</a:t>
            </a:r>
          </a:p>
          <a:p>
            <a:r>
              <a:rPr lang="cs-CZ" sz="2400" dirty="0" smtClean="0"/>
              <a:t>používá </a:t>
            </a:r>
            <a:r>
              <a:rPr lang="cs-CZ" sz="2400" dirty="0" smtClean="0"/>
              <a:t>v etnografickém výzkumu nebo v případových studiích, které se soustřeďují na hloubkový popis a analýzu nějakého jevu</a:t>
            </a:r>
            <a:r>
              <a:rPr lang="cs-CZ" sz="2400" dirty="0" smtClean="0"/>
              <a:t>.</a:t>
            </a:r>
          </a:p>
          <a:p>
            <a:r>
              <a:rPr lang="cs-CZ" sz="2400" dirty="0" smtClean="0"/>
              <a:t>vhodné</a:t>
            </a:r>
            <a:r>
              <a:rPr lang="cs-CZ" sz="2400" dirty="0" smtClean="0"/>
              <a:t>, jestliže:</a:t>
            </a:r>
          </a:p>
          <a:p>
            <a:pPr lvl="0"/>
            <a:r>
              <a:rPr lang="cs-CZ" sz="2400" dirty="0" smtClean="0"/>
              <a:t>jev, který se bude zkoumat, je málo prozkoumaný;</a:t>
            </a:r>
          </a:p>
          <a:p>
            <a:pPr lvl="0"/>
            <a:r>
              <a:rPr lang="cs-CZ" sz="2400" dirty="0" smtClean="0"/>
              <a:t>existují velké rozdíly mezi pohledy členů a nečlenů sledované skupiny; </a:t>
            </a:r>
          </a:p>
          <a:p>
            <a:pPr lvl="0"/>
            <a:r>
              <a:rPr lang="cs-CZ" sz="2400" dirty="0" smtClean="0"/>
              <a:t>jev není přístupný pohledu osob mimo skupinu.</a:t>
            </a:r>
          </a:p>
          <a:p>
            <a:pPr algn="just">
              <a:buFontTx/>
              <a:buChar char="-"/>
            </a:pPr>
            <a:endParaRPr lang="cs-CZ" sz="2000" i="1" dirty="0">
              <a:solidFill>
                <a:srgbClr val="0000DC"/>
              </a:solidFill>
            </a:endParaRP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46</a:t>
            </a:fld>
            <a:endParaRPr lang="cs-CZ" altLang="cs-CZ" sz="800" i="1" dirty="0"/>
          </a:p>
        </p:txBody>
      </p:sp>
      <p:sp>
        <p:nvSpPr>
          <p:cNvPr id="7" name="Nadpis 6"/>
          <p:cNvSpPr>
            <a:spLocks noGrp="1"/>
          </p:cNvSpPr>
          <p:nvPr>
            <p:ph type="title"/>
          </p:nvPr>
        </p:nvSpPr>
        <p:spPr>
          <a:xfrm>
            <a:off x="753251" y="304363"/>
            <a:ext cx="10753200" cy="1441309"/>
          </a:xfrm>
        </p:spPr>
        <p:txBody>
          <a:bodyPr/>
          <a:lstStyle/>
          <a:p>
            <a:pPr algn="ctr">
              <a:lnSpc>
                <a:spcPct val="100000"/>
              </a:lnSpc>
            </a:pPr>
            <a:r>
              <a:rPr lang="cs-CZ" sz="4400" dirty="0" smtClean="0"/>
              <a:t>Postup pro zúčastněné pozorování</a:t>
            </a:r>
            <a:endParaRPr lang="cs-CZ" sz="4400"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1945178" y="1496291"/>
          <a:ext cx="7331826"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47</a:t>
            </a:fld>
            <a:endParaRPr lang="cs-CZ" altLang="cs-CZ" sz="800" i="1" dirty="0"/>
          </a:p>
        </p:txBody>
      </p:sp>
      <p:sp>
        <p:nvSpPr>
          <p:cNvPr id="7" name="Nadpis 6"/>
          <p:cNvSpPr>
            <a:spLocks noGrp="1"/>
          </p:cNvSpPr>
          <p:nvPr>
            <p:ph type="title"/>
          </p:nvPr>
        </p:nvSpPr>
        <p:spPr>
          <a:xfrm>
            <a:off x="670124" y="404116"/>
            <a:ext cx="10753200" cy="451576"/>
          </a:xfrm>
        </p:spPr>
        <p:txBody>
          <a:bodyPr/>
          <a:lstStyle/>
          <a:p>
            <a:pPr algn="ctr">
              <a:lnSpc>
                <a:spcPct val="100000"/>
              </a:lnSpc>
            </a:pPr>
            <a:r>
              <a:rPr lang="cs-CZ" sz="4400" dirty="0" smtClean="0"/>
              <a:t>Nezúčastněné a strukturované pozorování</a:t>
            </a:r>
            <a:endParaRPr lang="cs-CZ" sz="4400" dirty="0"/>
          </a:p>
        </p:txBody>
      </p:sp>
      <p:sp>
        <p:nvSpPr>
          <p:cNvPr id="8" name="Zástupný symbol pro obsah 7"/>
          <p:cNvSpPr>
            <a:spLocks noGrp="1"/>
          </p:cNvSpPr>
          <p:nvPr>
            <p:ph idx="1"/>
          </p:nvPr>
        </p:nvSpPr>
        <p:spPr>
          <a:xfrm>
            <a:off x="703374" y="1941384"/>
            <a:ext cx="10753200" cy="4139998"/>
          </a:xfrm>
        </p:spPr>
        <p:txBody>
          <a:bodyPr/>
          <a:lstStyle/>
          <a:p>
            <a:r>
              <a:rPr lang="cs-CZ" sz="2000" b="1" dirty="0" smtClean="0"/>
              <a:t>Charakteristiky kvalitativního nezúčastněného pozorování</a:t>
            </a:r>
            <a:r>
              <a:rPr lang="cs-CZ" sz="2000" dirty="0" smtClean="0"/>
              <a:t>:</a:t>
            </a:r>
          </a:p>
          <a:p>
            <a:pPr lvl="0"/>
            <a:r>
              <a:rPr lang="cs-CZ" sz="2000" dirty="0" smtClean="0"/>
              <a:t>Postupuje se tak, aby pozorovatel byl v minimální interakci. Usiluje se o odstup a neutrální přístup.</a:t>
            </a:r>
          </a:p>
          <a:p>
            <a:pPr lvl="0"/>
            <a:r>
              <a:rPr lang="cs-CZ" sz="2000" dirty="0" smtClean="0"/>
              <a:t>Umístění a chování pozorovatele by mělo být tak málo rušivé, jak jen to terén dovoluje.</a:t>
            </a:r>
          </a:p>
          <a:p>
            <a:pPr lvl="0"/>
            <a:r>
              <a:rPr lang="cs-CZ" sz="2000" dirty="0" smtClean="0"/>
              <a:t>Tento přístup následuje často po zúčastněném pozorování, kdy se zjistilo, co se má přesně pozorovat.</a:t>
            </a:r>
          </a:p>
          <a:p>
            <a:pPr lvl="0"/>
            <a:r>
              <a:rPr lang="cs-CZ" sz="2000" dirty="0" smtClean="0"/>
              <a:t>Tato metoda je obvykle cíleněji zaměřená na určité způsoby chování než ostatní metody kvalitativního výzkumu.</a:t>
            </a:r>
          </a:p>
          <a:p>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48</a:t>
            </a:fld>
            <a:endParaRPr lang="cs-CZ" altLang="cs-CZ" sz="800" i="1" dirty="0"/>
          </a:p>
        </p:txBody>
      </p:sp>
      <p:sp>
        <p:nvSpPr>
          <p:cNvPr id="7" name="Nadpis 6"/>
          <p:cNvSpPr>
            <a:spLocks noGrp="1"/>
          </p:cNvSpPr>
          <p:nvPr>
            <p:ph type="title"/>
          </p:nvPr>
        </p:nvSpPr>
        <p:spPr>
          <a:xfrm>
            <a:off x="670124" y="404116"/>
            <a:ext cx="10753200" cy="451576"/>
          </a:xfrm>
        </p:spPr>
        <p:txBody>
          <a:bodyPr/>
          <a:lstStyle/>
          <a:p>
            <a:pPr algn="ctr">
              <a:lnSpc>
                <a:spcPct val="100000"/>
              </a:lnSpc>
            </a:pPr>
            <a:r>
              <a:rPr lang="cs-CZ" sz="4400" dirty="0" smtClean="0"/>
              <a:t>Etické otázky výzkumu</a:t>
            </a:r>
            <a:endParaRPr lang="cs-CZ" sz="4400"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1260677" y="1496812"/>
          <a:ext cx="9213360" cy="4326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49</a:t>
            </a:fld>
            <a:endParaRPr lang="cs-CZ" altLang="cs-CZ" sz="800" i="1" dirty="0"/>
          </a:p>
        </p:txBody>
      </p:sp>
      <p:sp>
        <p:nvSpPr>
          <p:cNvPr id="7" name="Nadpis 6"/>
          <p:cNvSpPr>
            <a:spLocks noGrp="1"/>
          </p:cNvSpPr>
          <p:nvPr>
            <p:ph type="title"/>
          </p:nvPr>
        </p:nvSpPr>
        <p:spPr>
          <a:xfrm>
            <a:off x="720000" y="520495"/>
            <a:ext cx="10753200" cy="451576"/>
          </a:xfrm>
        </p:spPr>
        <p:txBody>
          <a:bodyPr/>
          <a:lstStyle/>
          <a:p>
            <a:pPr algn="ctr">
              <a:lnSpc>
                <a:spcPct val="100000"/>
              </a:lnSpc>
            </a:pPr>
            <a:r>
              <a:rPr lang="cs-CZ" sz="4400" dirty="0" smtClean="0"/>
              <a:t>Dotazování</a:t>
            </a:r>
            <a:endParaRPr lang="cs-CZ" sz="4400" dirty="0"/>
          </a:p>
        </p:txBody>
      </p:sp>
      <p:sp>
        <p:nvSpPr>
          <p:cNvPr id="8" name="Zástupný symbol pro obsah 7"/>
          <p:cNvSpPr>
            <a:spLocks noGrp="1"/>
          </p:cNvSpPr>
          <p:nvPr>
            <p:ph idx="1"/>
          </p:nvPr>
        </p:nvSpPr>
        <p:spPr>
          <a:xfrm>
            <a:off x="919505" y="1342867"/>
            <a:ext cx="10753200" cy="4139998"/>
          </a:xfrm>
        </p:spPr>
        <p:txBody>
          <a:bodyPr/>
          <a:lstStyle/>
          <a:p>
            <a:r>
              <a:rPr lang="cs-CZ" sz="2400" b="1" dirty="0" smtClean="0"/>
              <a:t>Zásady tvorby otázek</a:t>
            </a:r>
            <a:r>
              <a:rPr lang="cs-CZ" sz="2400" b="1" dirty="0" smtClean="0"/>
              <a:t>:</a:t>
            </a:r>
          </a:p>
          <a:p>
            <a:r>
              <a:rPr lang="cs-CZ" sz="2400" dirty="0" smtClean="0"/>
              <a:t>srozumitelnost otázky</a:t>
            </a:r>
          </a:p>
          <a:p>
            <a:r>
              <a:rPr lang="cs-CZ" sz="2400" dirty="0" smtClean="0"/>
              <a:t>jednoznačnost </a:t>
            </a:r>
            <a:r>
              <a:rPr lang="cs-CZ" sz="2400" dirty="0" smtClean="0"/>
              <a:t>otázky</a:t>
            </a:r>
          </a:p>
          <a:p>
            <a:r>
              <a:rPr lang="cs-CZ" sz="2400" dirty="0" smtClean="0"/>
              <a:t>psychologická přijatelnost otázky</a:t>
            </a:r>
            <a:r>
              <a:rPr lang="cs-CZ" sz="2400" dirty="0" smtClean="0"/>
              <a:t>.</a:t>
            </a:r>
          </a:p>
          <a:p>
            <a:r>
              <a:rPr lang="cs-CZ" sz="2400" dirty="0" smtClean="0"/>
              <a:t>formulace </a:t>
            </a:r>
            <a:r>
              <a:rPr lang="cs-CZ" sz="2400" dirty="0" smtClean="0"/>
              <a:t>dotazu také nesmí působit jakkoli </a:t>
            </a:r>
            <a:r>
              <a:rPr lang="cs-CZ" sz="2400" dirty="0" smtClean="0"/>
              <a:t>sugestivně</a:t>
            </a:r>
          </a:p>
          <a:p>
            <a:r>
              <a:rPr lang="cs-CZ" sz="2400" dirty="0" smtClean="0"/>
              <a:t>prohřeškem je dovolávání se </a:t>
            </a:r>
            <a:r>
              <a:rPr lang="cs-CZ" sz="2400" dirty="0" smtClean="0"/>
              <a:t>autorit</a:t>
            </a:r>
          </a:p>
          <a:p>
            <a:r>
              <a:rPr lang="cs-CZ" sz="2400" dirty="0" smtClean="0"/>
              <a:t>p</a:t>
            </a:r>
            <a:r>
              <a:rPr lang="cs-CZ" sz="2400" dirty="0" smtClean="0"/>
              <a:t>ozor na doprovodné </a:t>
            </a:r>
            <a:r>
              <a:rPr lang="cs-CZ" sz="2400" dirty="0" smtClean="0"/>
              <a:t>neverbální </a:t>
            </a:r>
            <a:r>
              <a:rPr lang="cs-CZ" sz="2400" dirty="0" smtClean="0"/>
              <a:t>projevy</a:t>
            </a:r>
          </a:p>
          <a:p>
            <a:r>
              <a:rPr lang="cs-CZ" sz="2400" dirty="0" smtClean="0"/>
              <a:t>použití dotazu typu "proč</a:t>
            </a:r>
            <a:r>
              <a:rPr lang="cs-CZ" sz="2400" dirty="0" smtClean="0"/>
              <a:t>"</a:t>
            </a: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4" name="Nadpis 3"/>
          <p:cNvSpPr>
            <a:spLocks noGrp="1"/>
          </p:cNvSpPr>
          <p:nvPr>
            <p:ph type="title"/>
          </p:nvPr>
        </p:nvSpPr>
        <p:spPr>
          <a:xfrm>
            <a:off x="720000" y="291374"/>
            <a:ext cx="10753200" cy="988785"/>
          </a:xfrm>
        </p:spPr>
        <p:txBody>
          <a:bodyPr/>
          <a:lstStyle/>
          <a:p>
            <a:pPr algn="ctr">
              <a:lnSpc>
                <a:spcPct val="100000"/>
              </a:lnSpc>
            </a:pPr>
            <a:r>
              <a:rPr lang="cs-CZ" sz="5400" dirty="0" smtClean="0"/>
              <a:t>Co je to teorie?</a:t>
            </a:r>
            <a:endParaRPr lang="cs-CZ" dirty="0"/>
          </a:p>
        </p:txBody>
      </p:sp>
      <p:sp>
        <p:nvSpPr>
          <p:cNvPr id="7" name="Zástupný symbol pro obsah 6"/>
          <p:cNvSpPr>
            <a:spLocks noGrp="1"/>
          </p:cNvSpPr>
          <p:nvPr>
            <p:ph idx="1"/>
          </p:nvPr>
        </p:nvSpPr>
        <p:spPr>
          <a:xfrm>
            <a:off x="519113" y="1504584"/>
            <a:ext cx="9813607" cy="3135996"/>
          </a:xfrm>
        </p:spPr>
        <p:txBody>
          <a:bodyPr/>
          <a:lstStyle/>
          <a:p>
            <a:r>
              <a:rPr lang="cs-CZ" dirty="0" smtClean="0"/>
              <a:t>„základní </a:t>
            </a:r>
            <a:r>
              <a:rPr lang="cs-CZ" dirty="0" smtClean="0"/>
              <a:t>cíle </a:t>
            </a:r>
            <a:r>
              <a:rPr lang="cs-CZ" dirty="0" smtClean="0"/>
              <a:t>vědy“</a:t>
            </a:r>
          </a:p>
          <a:p>
            <a:endParaRPr lang="cs-CZ" sz="2000" dirty="0" smtClean="0"/>
          </a:p>
          <a:p>
            <a:pPr algn="just">
              <a:buNone/>
            </a:pPr>
            <a:r>
              <a:rPr lang="cs-CZ" sz="2400" b="1" i="1" dirty="0" smtClean="0">
                <a:solidFill>
                  <a:srgbClr val="0000DC"/>
                </a:solidFill>
              </a:rPr>
              <a:t>  „Teorie </a:t>
            </a:r>
            <a:r>
              <a:rPr lang="cs-CZ" sz="2400" b="1" i="1" dirty="0" smtClean="0">
                <a:solidFill>
                  <a:srgbClr val="0000DC"/>
                </a:solidFill>
              </a:rPr>
              <a:t>je soubor vzájemně souvisejících konstruktů (pojmů), definicí a výroků, který představuje systematický pohled na jevy tím, že specifikuje vztahy mezi proměnnými, s cílem vysvětlit a předpovědět tyto jevy." (</a:t>
            </a:r>
            <a:r>
              <a:rPr lang="cs-CZ" sz="2400" b="1" i="1" dirty="0" err="1" smtClean="0">
                <a:solidFill>
                  <a:srgbClr val="0000DC"/>
                </a:solidFill>
              </a:rPr>
              <a:t>Kerlinger</a:t>
            </a:r>
            <a:r>
              <a:rPr lang="cs-CZ" sz="2400" b="1" i="1" dirty="0" smtClean="0">
                <a:solidFill>
                  <a:srgbClr val="0000DC"/>
                </a:solidFill>
              </a:rPr>
              <a:t>, 1972, s. 25)</a:t>
            </a:r>
            <a:endParaRPr lang="cs-CZ" sz="2400" i="1" dirty="0">
              <a:solidFill>
                <a:srgbClr val="0000DC"/>
              </a:solidFill>
            </a:endParaRP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50</a:t>
            </a:fld>
            <a:endParaRPr lang="cs-CZ" altLang="cs-CZ" sz="800" i="1" dirty="0"/>
          </a:p>
        </p:txBody>
      </p:sp>
      <p:sp>
        <p:nvSpPr>
          <p:cNvPr id="7" name="Nadpis 6"/>
          <p:cNvSpPr>
            <a:spLocks noGrp="1"/>
          </p:cNvSpPr>
          <p:nvPr>
            <p:ph type="title"/>
          </p:nvPr>
        </p:nvSpPr>
        <p:spPr>
          <a:xfrm>
            <a:off x="720000" y="520495"/>
            <a:ext cx="10753200" cy="451576"/>
          </a:xfrm>
        </p:spPr>
        <p:txBody>
          <a:bodyPr/>
          <a:lstStyle/>
          <a:p>
            <a:pPr algn="ctr">
              <a:lnSpc>
                <a:spcPct val="100000"/>
              </a:lnSpc>
            </a:pPr>
            <a:r>
              <a:rPr lang="cs-CZ" sz="4400" dirty="0" smtClean="0"/>
              <a:t>Typy a druhy otázek</a:t>
            </a:r>
            <a:endParaRPr lang="cs-CZ" sz="4400"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1163781" y="1546168"/>
          <a:ext cx="10474037"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51</a:t>
            </a:fld>
            <a:endParaRPr lang="cs-CZ" altLang="cs-CZ" sz="800" i="1" dirty="0"/>
          </a:p>
        </p:txBody>
      </p:sp>
      <p:sp>
        <p:nvSpPr>
          <p:cNvPr id="7" name="Nadpis 6"/>
          <p:cNvSpPr>
            <a:spLocks noGrp="1"/>
          </p:cNvSpPr>
          <p:nvPr>
            <p:ph type="title"/>
          </p:nvPr>
        </p:nvSpPr>
        <p:spPr>
          <a:xfrm>
            <a:off x="769876" y="304364"/>
            <a:ext cx="10753200" cy="451576"/>
          </a:xfrm>
        </p:spPr>
        <p:txBody>
          <a:bodyPr/>
          <a:lstStyle/>
          <a:p>
            <a:pPr algn="ctr">
              <a:lnSpc>
                <a:spcPct val="100000"/>
              </a:lnSpc>
            </a:pPr>
            <a:r>
              <a:rPr lang="cs-CZ" sz="4400" dirty="0" smtClean="0"/>
              <a:t>Typy a druhy otázek</a:t>
            </a:r>
            <a:endParaRPr lang="cs-CZ" sz="4400" dirty="0"/>
          </a:p>
        </p:txBody>
      </p:sp>
      <p:sp>
        <p:nvSpPr>
          <p:cNvPr id="8" name="Zástupný symbol pro obsah 7"/>
          <p:cNvSpPr>
            <a:spLocks noGrp="1"/>
          </p:cNvSpPr>
          <p:nvPr>
            <p:ph idx="1"/>
          </p:nvPr>
        </p:nvSpPr>
        <p:spPr>
          <a:xfrm>
            <a:off x="548640" y="1642125"/>
            <a:ext cx="10957811" cy="4492668"/>
          </a:xfrm>
        </p:spPr>
        <p:txBody>
          <a:bodyPr/>
          <a:lstStyle/>
          <a:p>
            <a:r>
              <a:rPr lang="cs-CZ" sz="2400" dirty="0" smtClean="0"/>
              <a:t>Dělení dle rozsahu, resp. počtu variant, a způsobu práce s nimi:</a:t>
            </a:r>
            <a:endParaRPr lang="cs-CZ" sz="2400" dirty="0" smtClean="0"/>
          </a:p>
          <a:p>
            <a:r>
              <a:rPr lang="cs-CZ" sz="2400" b="1" dirty="0" smtClean="0"/>
              <a:t>Dichotomické</a:t>
            </a:r>
          </a:p>
          <a:p>
            <a:r>
              <a:rPr lang="cs-CZ" sz="2400" b="1" dirty="0" err="1" smtClean="0"/>
              <a:t>Polytomické</a:t>
            </a:r>
            <a:r>
              <a:rPr lang="cs-CZ" sz="2400" b="1" dirty="0" smtClean="0"/>
              <a:t> </a:t>
            </a:r>
            <a:r>
              <a:rPr lang="cs-CZ" sz="2400" b="1" dirty="0" smtClean="0"/>
              <a:t>(dále: výběrové a výčtové)</a:t>
            </a:r>
          </a:p>
          <a:p>
            <a:r>
              <a:rPr lang="cs-CZ" sz="2400" dirty="0" smtClean="0"/>
              <a:t>Dělení podle </a:t>
            </a:r>
            <a:r>
              <a:rPr lang="cs-CZ" sz="2400" dirty="0" smtClean="0"/>
              <a:t>druhů, tj. podle funkcí, které v dotazování </a:t>
            </a:r>
            <a:r>
              <a:rPr lang="cs-CZ" sz="2400" dirty="0" smtClean="0"/>
              <a:t>mají:</a:t>
            </a:r>
          </a:p>
          <a:p>
            <a:r>
              <a:rPr lang="cs-CZ" sz="2400" b="1" dirty="0" smtClean="0"/>
              <a:t>Otázky </a:t>
            </a:r>
            <a:r>
              <a:rPr lang="cs-CZ" sz="2400" b="1" dirty="0" smtClean="0"/>
              <a:t>výzkumné, </a:t>
            </a:r>
            <a:r>
              <a:rPr lang="cs-CZ" sz="2400" b="1" dirty="0" smtClean="0"/>
              <a:t>meritorní</a:t>
            </a:r>
          </a:p>
          <a:p>
            <a:r>
              <a:rPr lang="cs-CZ" sz="2400" b="1" dirty="0" smtClean="0"/>
              <a:t>Otázky filtrační</a:t>
            </a:r>
          </a:p>
          <a:p>
            <a:r>
              <a:rPr lang="cs-CZ" sz="2400" dirty="0" smtClean="0"/>
              <a:t>Grafické otázky</a:t>
            </a:r>
          </a:p>
          <a:p>
            <a:r>
              <a:rPr lang="cs-CZ" sz="2400" dirty="0" smtClean="0"/>
              <a:t>Kontrolní </a:t>
            </a:r>
            <a:r>
              <a:rPr lang="cs-CZ" sz="2400" dirty="0" smtClean="0"/>
              <a:t>otázky</a:t>
            </a: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52</a:t>
            </a:fld>
            <a:endParaRPr lang="cs-CZ" altLang="cs-CZ" sz="800" i="1" dirty="0"/>
          </a:p>
        </p:txBody>
      </p:sp>
      <p:sp>
        <p:nvSpPr>
          <p:cNvPr id="7" name="Nadpis 6"/>
          <p:cNvSpPr>
            <a:spLocks noGrp="1"/>
          </p:cNvSpPr>
          <p:nvPr>
            <p:ph type="title"/>
          </p:nvPr>
        </p:nvSpPr>
        <p:spPr>
          <a:xfrm>
            <a:off x="769876" y="304364"/>
            <a:ext cx="10753200" cy="451576"/>
          </a:xfrm>
        </p:spPr>
        <p:txBody>
          <a:bodyPr/>
          <a:lstStyle/>
          <a:p>
            <a:pPr algn="ctr">
              <a:lnSpc>
                <a:spcPct val="100000"/>
              </a:lnSpc>
            </a:pPr>
            <a:r>
              <a:rPr lang="cs-CZ" sz="4400" dirty="0" smtClean="0"/>
              <a:t>Řazení otázek</a:t>
            </a:r>
            <a:endParaRPr lang="cs-CZ" sz="4400" dirty="0"/>
          </a:p>
        </p:txBody>
      </p:sp>
      <p:sp>
        <p:nvSpPr>
          <p:cNvPr id="8" name="Zástupný symbol pro obsah 7"/>
          <p:cNvSpPr>
            <a:spLocks noGrp="1"/>
          </p:cNvSpPr>
          <p:nvPr>
            <p:ph idx="1"/>
          </p:nvPr>
        </p:nvSpPr>
        <p:spPr>
          <a:xfrm>
            <a:off x="315884" y="1525747"/>
            <a:ext cx="11288684" cy="4492668"/>
          </a:xfrm>
        </p:spPr>
        <p:txBody>
          <a:bodyPr/>
          <a:lstStyle/>
          <a:p>
            <a:r>
              <a:rPr lang="cs-CZ" sz="2000" dirty="0" smtClean="0"/>
              <a:t>ve standardizovaném dotazování se otázky pokládají i v předem pevně stanoveném </a:t>
            </a:r>
            <a:r>
              <a:rPr lang="cs-CZ" sz="2000" dirty="0" smtClean="0"/>
              <a:t>pořadí</a:t>
            </a:r>
          </a:p>
          <a:p>
            <a:r>
              <a:rPr lang="cs-CZ" sz="2000" dirty="0" smtClean="0"/>
              <a:t>řazení </a:t>
            </a:r>
            <a:r>
              <a:rPr lang="cs-CZ" sz="2000" dirty="0" smtClean="0"/>
              <a:t>otázek označované </a:t>
            </a:r>
            <a:r>
              <a:rPr lang="cs-CZ" sz="2000" dirty="0" smtClean="0"/>
              <a:t>jako dramaturgie </a:t>
            </a:r>
            <a:r>
              <a:rPr lang="cs-CZ" sz="2000" dirty="0" smtClean="0"/>
              <a:t>dotazování</a:t>
            </a:r>
          </a:p>
          <a:p>
            <a:r>
              <a:rPr lang="cs-CZ" sz="2000" dirty="0" smtClean="0"/>
              <a:t>Na </a:t>
            </a:r>
            <a:r>
              <a:rPr lang="cs-CZ" sz="2000" dirty="0" smtClean="0"/>
              <a:t>začátku: </a:t>
            </a:r>
            <a:r>
              <a:rPr lang="cs-CZ" sz="2000" dirty="0" smtClean="0"/>
              <a:t>otázky </a:t>
            </a:r>
            <a:r>
              <a:rPr lang="cs-CZ" sz="2000" dirty="0" smtClean="0"/>
              <a:t>úvodní</a:t>
            </a:r>
          </a:p>
          <a:p>
            <a:r>
              <a:rPr lang="cs-CZ" sz="2000" dirty="0" smtClean="0"/>
              <a:t>První čtvrtina: </a:t>
            </a:r>
            <a:r>
              <a:rPr lang="cs-CZ" sz="2000" dirty="0" smtClean="0"/>
              <a:t>otázky snadné a pro respondenta současně zajímavé, neproblémové a </a:t>
            </a:r>
            <a:r>
              <a:rPr lang="cs-CZ" sz="2000" dirty="0" smtClean="0"/>
              <a:t>nekonfliktní</a:t>
            </a:r>
          </a:p>
          <a:p>
            <a:r>
              <a:rPr lang="cs-CZ" sz="2000" dirty="0" smtClean="0"/>
              <a:t>Druhá čtvrtina: </a:t>
            </a:r>
            <a:r>
              <a:rPr lang="cs-CZ" sz="2000" dirty="0" smtClean="0"/>
              <a:t>otázky náročné a nejtěžší, pro výzkum </a:t>
            </a:r>
            <a:r>
              <a:rPr lang="cs-CZ" sz="2000" dirty="0" smtClean="0"/>
              <a:t>klíčové</a:t>
            </a:r>
          </a:p>
          <a:p>
            <a:r>
              <a:rPr lang="cs-CZ" sz="2000" dirty="0" smtClean="0"/>
              <a:t>T</a:t>
            </a:r>
            <a:r>
              <a:rPr lang="cs-CZ" sz="2000" dirty="0" smtClean="0"/>
              <a:t>řetí čtvrtina: </a:t>
            </a:r>
            <a:r>
              <a:rPr lang="cs-CZ" sz="2000" dirty="0" smtClean="0"/>
              <a:t>otázky o něco lehčí, nicméně z hlediska zkoumání stále </a:t>
            </a:r>
            <a:r>
              <a:rPr lang="cs-CZ" sz="2000" dirty="0" smtClean="0"/>
              <a:t>významné</a:t>
            </a:r>
          </a:p>
          <a:p>
            <a:r>
              <a:rPr lang="cs-CZ" sz="2000" dirty="0" smtClean="0"/>
              <a:t>Do poslední čtvrtiny je vhodné zařadit otázky relativně lehčí a méně </a:t>
            </a:r>
            <a:r>
              <a:rPr lang="cs-CZ" sz="2000" dirty="0" smtClean="0"/>
              <a:t>důležité</a:t>
            </a:r>
            <a:r>
              <a:rPr lang="cs-CZ" sz="2000" dirty="0" smtClean="0"/>
              <a:t> </a:t>
            </a:r>
            <a:r>
              <a:rPr lang="cs-CZ" sz="2000" dirty="0" smtClean="0"/>
              <a:t>+ </a:t>
            </a:r>
            <a:r>
              <a:rPr lang="cs-CZ" sz="2000" dirty="0" err="1" smtClean="0"/>
              <a:t>socio</a:t>
            </a:r>
            <a:r>
              <a:rPr lang="cs-CZ" sz="2000" dirty="0" smtClean="0"/>
              <a:t>-demografickými znaky </a:t>
            </a:r>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53</a:t>
            </a:fld>
            <a:endParaRPr lang="cs-CZ" altLang="cs-CZ" sz="800" i="1" dirty="0"/>
          </a:p>
        </p:txBody>
      </p:sp>
      <p:sp>
        <p:nvSpPr>
          <p:cNvPr id="7" name="Nadpis 6"/>
          <p:cNvSpPr>
            <a:spLocks noGrp="1"/>
          </p:cNvSpPr>
          <p:nvPr>
            <p:ph type="title"/>
          </p:nvPr>
        </p:nvSpPr>
        <p:spPr>
          <a:xfrm>
            <a:off x="653497" y="0"/>
            <a:ext cx="10753200" cy="947651"/>
          </a:xfrm>
        </p:spPr>
        <p:txBody>
          <a:bodyPr/>
          <a:lstStyle/>
          <a:p>
            <a:pPr algn="ctr">
              <a:lnSpc>
                <a:spcPct val="100000"/>
              </a:lnSpc>
            </a:pPr>
            <a:r>
              <a:rPr lang="cs-CZ" sz="4400" dirty="0" smtClean="0"/>
              <a:t>Rozhovor</a:t>
            </a:r>
            <a:endParaRPr lang="cs-CZ" sz="4400" dirty="0"/>
          </a:p>
        </p:txBody>
      </p:sp>
      <p:sp>
        <p:nvSpPr>
          <p:cNvPr id="8" name="Zástupný symbol pro obsah 7"/>
          <p:cNvSpPr>
            <a:spLocks noGrp="1"/>
          </p:cNvSpPr>
          <p:nvPr>
            <p:ph idx="1"/>
          </p:nvPr>
        </p:nvSpPr>
        <p:spPr>
          <a:xfrm>
            <a:off x="299258" y="810854"/>
            <a:ext cx="11288684" cy="5390442"/>
          </a:xfrm>
        </p:spPr>
        <p:txBody>
          <a:bodyPr/>
          <a:lstStyle/>
          <a:p>
            <a:pPr algn="just"/>
            <a:r>
              <a:rPr lang="cs-CZ" sz="1800" dirty="0" smtClean="0"/>
              <a:t>Hojně </a:t>
            </a:r>
            <a:r>
              <a:rPr lang="cs-CZ" sz="1800" dirty="0" smtClean="0"/>
              <a:t>využívaná na výzkumné půdě řady </a:t>
            </a:r>
            <a:r>
              <a:rPr lang="cs-CZ" sz="1800" dirty="0" smtClean="0"/>
              <a:t>oborů</a:t>
            </a:r>
          </a:p>
          <a:p>
            <a:pPr algn="just"/>
            <a:r>
              <a:rPr lang="cs-CZ" sz="1800" dirty="0" smtClean="0"/>
              <a:t>A</a:t>
            </a:r>
            <a:r>
              <a:rPr lang="cs-CZ" sz="1800" dirty="0" smtClean="0"/>
              <a:t>plikace </a:t>
            </a:r>
            <a:r>
              <a:rPr lang="cs-CZ" sz="1800" dirty="0" smtClean="0"/>
              <a:t>jak v kvantitativních tak kvalitativních přístupech. To pochopitelně určuje konkrétní podoby rozhovorů, které se pak liší především mírou své standardizace (tj. formalizace</a:t>
            </a:r>
            <a:r>
              <a:rPr lang="cs-CZ" sz="1800" dirty="0" smtClean="0"/>
              <a:t>)</a:t>
            </a:r>
          </a:p>
          <a:p>
            <a:pPr algn="just"/>
            <a:r>
              <a:rPr lang="cs-CZ" sz="1800" dirty="0" smtClean="0"/>
              <a:t>V</a:t>
            </a:r>
            <a:r>
              <a:rPr lang="cs-CZ" sz="1800" dirty="0" smtClean="0"/>
              <a:t> </a:t>
            </a:r>
            <a:r>
              <a:rPr lang="cs-CZ" sz="1800" dirty="0" smtClean="0"/>
              <a:t>kvalitativní </a:t>
            </a:r>
            <a:r>
              <a:rPr lang="cs-CZ" sz="1800" dirty="0" smtClean="0"/>
              <a:t>zkoumání provádí většinou jedna jediná </a:t>
            </a:r>
            <a:r>
              <a:rPr lang="cs-CZ" sz="1800" dirty="0" smtClean="0"/>
              <a:t>osoba</a:t>
            </a:r>
          </a:p>
          <a:p>
            <a:pPr algn="just"/>
            <a:r>
              <a:rPr lang="cs-CZ" sz="1800" dirty="0" smtClean="0"/>
              <a:t>V </a:t>
            </a:r>
            <a:r>
              <a:rPr lang="cs-CZ" sz="1800" dirty="0" smtClean="0"/>
              <a:t>kvantitativních </a:t>
            </a:r>
            <a:r>
              <a:rPr lang="cs-CZ" sz="1800" dirty="0" smtClean="0"/>
              <a:t>šetřeních </a:t>
            </a:r>
            <a:r>
              <a:rPr lang="cs-CZ" sz="1800" dirty="0" smtClean="0"/>
              <a:t>skupina tazatelů </a:t>
            </a:r>
            <a:endParaRPr lang="cs-CZ" sz="1800" dirty="0" smtClean="0"/>
          </a:p>
          <a:p>
            <a:pPr algn="just"/>
            <a:r>
              <a:rPr lang="cs-CZ" sz="1800" dirty="0" smtClean="0"/>
              <a:t>Dotazovaným </a:t>
            </a:r>
            <a:r>
              <a:rPr lang="cs-CZ" sz="1800" dirty="0" smtClean="0"/>
              <a:t>osobám se říká </a:t>
            </a:r>
            <a:r>
              <a:rPr lang="cs-CZ" sz="1800" dirty="0" smtClean="0"/>
              <a:t>respondenti, informátoři </a:t>
            </a:r>
            <a:r>
              <a:rPr lang="cs-CZ" sz="1800" dirty="0" smtClean="0"/>
              <a:t>či </a:t>
            </a:r>
            <a:r>
              <a:rPr lang="cs-CZ" sz="1800" dirty="0" err="1" smtClean="0"/>
              <a:t>informanti</a:t>
            </a:r>
            <a:r>
              <a:rPr lang="cs-CZ" sz="1800" dirty="0" smtClean="0"/>
              <a:t> </a:t>
            </a:r>
          </a:p>
          <a:p>
            <a:pPr algn="just"/>
            <a:r>
              <a:rPr lang="cs-CZ" sz="1800" dirty="0" smtClean="0"/>
              <a:t>T</a:t>
            </a:r>
            <a:r>
              <a:rPr lang="cs-CZ" sz="1800" dirty="0" smtClean="0"/>
              <a:t>ypy rozhovorů: </a:t>
            </a:r>
          </a:p>
          <a:p>
            <a:pPr lvl="1" algn="just"/>
            <a:r>
              <a:rPr lang="cs-CZ" sz="1600" dirty="0" smtClean="0"/>
              <a:t>Volný (</a:t>
            </a:r>
            <a:r>
              <a:rPr lang="cs-CZ" sz="1600" dirty="0" smtClean="0"/>
              <a:t>též neformální, nestrukturovaný</a:t>
            </a:r>
            <a:r>
              <a:rPr lang="cs-CZ" sz="1600" dirty="0" smtClean="0"/>
              <a:t>)</a:t>
            </a:r>
          </a:p>
          <a:p>
            <a:pPr lvl="1" algn="just"/>
            <a:r>
              <a:rPr lang="cs-CZ" sz="1600" dirty="0" smtClean="0"/>
              <a:t>Specifickou podobou volného interview je tzv. narativní </a:t>
            </a:r>
            <a:r>
              <a:rPr lang="cs-CZ" sz="1600" dirty="0" smtClean="0"/>
              <a:t>rozhovor</a:t>
            </a:r>
          </a:p>
          <a:p>
            <a:pPr lvl="1" algn="just"/>
            <a:r>
              <a:rPr lang="cs-CZ" sz="1600" dirty="0" err="1" smtClean="0"/>
              <a:t>Polostrukturovaný</a:t>
            </a:r>
            <a:r>
              <a:rPr lang="cs-CZ" sz="1600" dirty="0" smtClean="0"/>
              <a:t> </a:t>
            </a:r>
            <a:r>
              <a:rPr lang="cs-CZ" sz="1600" dirty="0" smtClean="0"/>
              <a:t>(též rozhovor pomocí návodu, částečně </a:t>
            </a:r>
            <a:r>
              <a:rPr lang="cs-CZ" sz="1600" dirty="0" smtClean="0"/>
              <a:t>řízený</a:t>
            </a:r>
          </a:p>
          <a:p>
            <a:pPr lvl="1" algn="just"/>
            <a:r>
              <a:rPr lang="cs-CZ" sz="1600" dirty="0" smtClean="0"/>
              <a:t>S</a:t>
            </a:r>
            <a:r>
              <a:rPr lang="cs-CZ" sz="1600" dirty="0" smtClean="0"/>
              <a:t>trukturovaný </a:t>
            </a:r>
            <a:r>
              <a:rPr lang="cs-CZ" sz="1600" dirty="0" smtClean="0"/>
              <a:t>(též řízený, strukturovaný s otevřenými </a:t>
            </a:r>
            <a:r>
              <a:rPr lang="cs-CZ" sz="1600" dirty="0" smtClean="0"/>
              <a:t>otázkami)</a:t>
            </a:r>
          </a:p>
          <a:p>
            <a:pPr algn="just"/>
            <a:r>
              <a:rPr lang="cs-CZ" sz="1800" dirty="0" smtClean="0"/>
              <a:t>V kvantitativních přístupech se nejčastěji užívá rozhovor standardizovaný</a:t>
            </a:r>
            <a:r>
              <a:rPr lang="cs-CZ" sz="1800" dirty="0" smtClean="0"/>
              <a:t>.</a:t>
            </a:r>
          </a:p>
          <a:p>
            <a:pPr algn="just"/>
            <a:r>
              <a:rPr lang="cs-CZ" sz="1800" dirty="0" smtClean="0"/>
              <a:t>Specifickou variantou rozhovoru je skupinová </a:t>
            </a:r>
            <a:r>
              <a:rPr lang="cs-CZ" sz="1800" dirty="0" smtClean="0"/>
              <a:t>diskuse.</a:t>
            </a:r>
          </a:p>
          <a:p>
            <a:pPr algn="just"/>
            <a:r>
              <a:rPr lang="cs-CZ" sz="1800" dirty="0" smtClean="0"/>
              <a:t>Technickou </a:t>
            </a:r>
            <a:r>
              <a:rPr lang="cs-CZ" sz="1800" dirty="0" smtClean="0"/>
              <a:t>modifikaci standardizovaného </a:t>
            </a:r>
            <a:r>
              <a:rPr lang="cs-CZ" sz="1800" dirty="0" smtClean="0"/>
              <a:t>rozhovoru </a:t>
            </a:r>
            <a:r>
              <a:rPr lang="cs-CZ" sz="1800" dirty="0" smtClean="0"/>
              <a:t>(či dotazníku</a:t>
            </a:r>
            <a:r>
              <a:rPr lang="cs-CZ" sz="1800" dirty="0" smtClean="0"/>
              <a:t>)</a:t>
            </a:r>
          </a:p>
          <a:p>
            <a:pPr algn="just"/>
            <a:r>
              <a:rPr lang="cs-CZ" sz="1800" dirty="0" smtClean="0"/>
              <a:t>Nemusí </a:t>
            </a:r>
            <a:r>
              <a:rPr lang="cs-CZ" sz="1800" dirty="0" smtClean="0"/>
              <a:t>být realizován </a:t>
            </a:r>
            <a:r>
              <a:rPr lang="cs-CZ" sz="1800" dirty="0" smtClean="0"/>
              <a:t>tváří </a:t>
            </a:r>
            <a:r>
              <a:rPr lang="cs-CZ" sz="1800" dirty="0" smtClean="0"/>
              <a:t>v tvář ale též po telefonu nebo přes počítač.</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54</a:t>
            </a:fld>
            <a:endParaRPr lang="cs-CZ" altLang="cs-CZ" sz="800" i="1" dirty="0"/>
          </a:p>
        </p:txBody>
      </p:sp>
      <p:sp>
        <p:nvSpPr>
          <p:cNvPr id="7" name="Nadpis 6"/>
          <p:cNvSpPr>
            <a:spLocks noGrp="1"/>
          </p:cNvSpPr>
          <p:nvPr>
            <p:ph type="title"/>
          </p:nvPr>
        </p:nvSpPr>
        <p:spPr>
          <a:xfrm>
            <a:off x="703373" y="332509"/>
            <a:ext cx="10753200" cy="947651"/>
          </a:xfrm>
        </p:spPr>
        <p:txBody>
          <a:bodyPr/>
          <a:lstStyle/>
          <a:p>
            <a:pPr algn="ctr">
              <a:lnSpc>
                <a:spcPct val="100000"/>
              </a:lnSpc>
            </a:pPr>
            <a:r>
              <a:rPr lang="cs-CZ" sz="4400" dirty="0" smtClean="0"/>
              <a:t>Typy rozhovorů</a:t>
            </a:r>
            <a:endParaRPr lang="cs-CZ" sz="4400" dirty="0"/>
          </a:p>
        </p:txBody>
      </p:sp>
      <p:graphicFrame>
        <p:nvGraphicFramePr>
          <p:cNvPr id="9" name="Zástupný symbol pro obsah 8"/>
          <p:cNvGraphicFramePr>
            <a:graphicFrameLocks noGrp="1"/>
          </p:cNvGraphicFramePr>
          <p:nvPr>
            <p:ph idx="1"/>
          </p:nvPr>
        </p:nvGraphicFramePr>
        <p:xfrm>
          <a:off x="216911" y="1379220"/>
          <a:ext cx="11686916" cy="4373186"/>
        </p:xfrm>
        <a:graphic>
          <a:graphicData uri="http://schemas.openxmlformats.org/drawingml/2006/table">
            <a:tbl>
              <a:tblPr firstRow="1" bandRow="1">
                <a:tableStyleId>{5C22544A-7EE6-4342-B048-85BDC9FD1C3A}</a:tableStyleId>
              </a:tblPr>
              <a:tblGrid>
                <a:gridCol w="2921729"/>
                <a:gridCol w="2921729"/>
                <a:gridCol w="2921729"/>
                <a:gridCol w="2921729"/>
              </a:tblGrid>
              <a:tr h="390750">
                <a:tc>
                  <a:txBody>
                    <a:bodyPr/>
                    <a:lstStyle/>
                    <a:p>
                      <a:r>
                        <a:rPr lang="cs-CZ" sz="1400" b="1" kern="1200" dirty="0" smtClean="0">
                          <a:solidFill>
                            <a:schemeClr val="lt1"/>
                          </a:solidFill>
                          <a:latin typeface="+mn-lt"/>
                          <a:ea typeface="+mn-ea"/>
                          <a:cs typeface="+mn-cs"/>
                        </a:rPr>
                        <a:t>Typ rozhovoru</a:t>
                      </a:r>
                      <a:endParaRPr lang="cs-CZ" sz="1400" dirty="0"/>
                    </a:p>
                  </a:txBody>
                  <a:tcPr/>
                </a:tc>
                <a:tc>
                  <a:txBody>
                    <a:bodyPr/>
                    <a:lstStyle/>
                    <a:p>
                      <a:r>
                        <a:rPr lang="cs-CZ" sz="1400" b="1" kern="1200" dirty="0" smtClean="0">
                          <a:solidFill>
                            <a:schemeClr val="lt1"/>
                          </a:solidFill>
                          <a:latin typeface="+mn-lt"/>
                          <a:ea typeface="+mn-ea"/>
                          <a:cs typeface="+mn-cs"/>
                        </a:rPr>
                        <a:t>Charakteristika</a:t>
                      </a:r>
                      <a:endParaRPr lang="cs-CZ" sz="1400" dirty="0"/>
                    </a:p>
                  </a:txBody>
                  <a:tcPr/>
                </a:tc>
                <a:tc>
                  <a:txBody>
                    <a:bodyPr/>
                    <a:lstStyle/>
                    <a:p>
                      <a:r>
                        <a:rPr lang="cs-CZ" sz="1400" b="1" kern="1200" dirty="0" smtClean="0">
                          <a:solidFill>
                            <a:schemeClr val="lt1"/>
                          </a:solidFill>
                          <a:latin typeface="+mn-lt"/>
                          <a:ea typeface="+mn-ea"/>
                          <a:cs typeface="+mn-cs"/>
                        </a:rPr>
                        <a:t>Přednosti</a:t>
                      </a:r>
                      <a:endParaRPr lang="cs-CZ" sz="1400" dirty="0"/>
                    </a:p>
                  </a:txBody>
                  <a:tcPr/>
                </a:tc>
                <a:tc>
                  <a:txBody>
                    <a:bodyPr/>
                    <a:lstStyle/>
                    <a:p>
                      <a:r>
                        <a:rPr lang="cs-CZ" sz="1400" b="1" kern="1200" dirty="0" smtClean="0">
                          <a:solidFill>
                            <a:schemeClr val="lt1"/>
                          </a:solidFill>
                          <a:latin typeface="+mn-lt"/>
                          <a:ea typeface="+mn-ea"/>
                          <a:cs typeface="+mn-cs"/>
                        </a:rPr>
                        <a:t>Slabá místa</a:t>
                      </a:r>
                      <a:endParaRPr lang="cs-CZ" sz="1400" dirty="0"/>
                    </a:p>
                  </a:txBody>
                  <a:tcPr/>
                </a:tc>
              </a:tr>
              <a:tr h="770794">
                <a:tc>
                  <a:txBody>
                    <a:bodyPr/>
                    <a:lstStyle/>
                    <a:p>
                      <a:r>
                        <a:rPr lang="cs-CZ" sz="1400" kern="1200" dirty="0" smtClean="0">
                          <a:solidFill>
                            <a:schemeClr val="dk1"/>
                          </a:solidFill>
                          <a:latin typeface="+mn-lt"/>
                          <a:ea typeface="+mn-ea"/>
                          <a:cs typeface="+mn-cs"/>
                        </a:rPr>
                        <a:t>Neformální rozhovor</a:t>
                      </a:r>
                      <a:endParaRPr lang="cs-CZ" sz="1400" dirty="0"/>
                    </a:p>
                  </a:txBody>
                  <a:tcPr/>
                </a:tc>
                <a:tc>
                  <a:txBody>
                    <a:bodyPr/>
                    <a:lstStyle/>
                    <a:p>
                      <a:r>
                        <a:rPr lang="cs-CZ" sz="1400" kern="1200" dirty="0" smtClean="0">
                          <a:solidFill>
                            <a:schemeClr val="dk1"/>
                          </a:solidFill>
                          <a:latin typeface="+mn-lt"/>
                          <a:ea typeface="+mn-ea"/>
                          <a:cs typeface="+mn-cs"/>
                        </a:rPr>
                        <a:t>Otázky vznikají podle kontextu a rozhovor bez předchozího určení.</a:t>
                      </a:r>
                      <a:endParaRPr lang="cs-CZ" sz="1400" dirty="0"/>
                    </a:p>
                  </a:txBody>
                  <a:tcPr/>
                </a:tc>
                <a:tc>
                  <a:txBody>
                    <a:bodyPr/>
                    <a:lstStyle/>
                    <a:p>
                      <a:r>
                        <a:rPr lang="cs-CZ" sz="1400" kern="1200" dirty="0" smtClean="0">
                          <a:solidFill>
                            <a:schemeClr val="dk1"/>
                          </a:solidFill>
                          <a:latin typeface="+mn-lt"/>
                          <a:ea typeface="+mn-ea"/>
                          <a:cs typeface="+mn-cs"/>
                        </a:rPr>
                        <a:t>Vysoká relevance odpovědí, které se vážou na zkoumaného jedince a okolnosti.</a:t>
                      </a:r>
                      <a:endParaRPr lang="cs-CZ" sz="1400" dirty="0"/>
                    </a:p>
                  </a:txBody>
                  <a:tcPr/>
                </a:tc>
                <a:tc>
                  <a:txBody>
                    <a:bodyPr/>
                    <a:lstStyle/>
                    <a:p>
                      <a:r>
                        <a:rPr lang="cs-CZ" sz="1400" kern="1200" dirty="0" smtClean="0">
                          <a:solidFill>
                            <a:schemeClr val="dk1"/>
                          </a:solidFill>
                          <a:latin typeface="+mn-lt"/>
                          <a:ea typeface="+mn-ea"/>
                          <a:cs typeface="+mn-cs"/>
                        </a:rPr>
                        <a:t>Různé informace od různých jedinců. Analýza je složitější.</a:t>
                      </a:r>
                      <a:endParaRPr lang="cs-CZ" sz="1400" dirty="0"/>
                    </a:p>
                  </a:txBody>
                  <a:tcPr/>
                </a:tc>
              </a:tr>
              <a:tr h="995609">
                <a:tc>
                  <a:txBody>
                    <a:bodyPr/>
                    <a:lstStyle/>
                    <a:p>
                      <a:r>
                        <a:rPr lang="cs-CZ" sz="1400" kern="1200" dirty="0" smtClean="0">
                          <a:solidFill>
                            <a:schemeClr val="dk1"/>
                          </a:solidFill>
                          <a:latin typeface="+mn-lt"/>
                          <a:ea typeface="+mn-ea"/>
                          <a:cs typeface="+mn-cs"/>
                        </a:rPr>
                        <a:t>Rozhovor s návodem</a:t>
                      </a:r>
                      <a:endParaRPr lang="cs-CZ" sz="1400" dirty="0"/>
                    </a:p>
                  </a:txBody>
                  <a:tcPr/>
                </a:tc>
                <a:tc>
                  <a:txBody>
                    <a:bodyPr/>
                    <a:lstStyle/>
                    <a:p>
                      <a:r>
                        <a:rPr lang="cs-CZ" sz="1400" kern="1200" dirty="0" smtClean="0">
                          <a:solidFill>
                            <a:schemeClr val="dk1"/>
                          </a:solidFill>
                          <a:latin typeface="+mn-lt"/>
                          <a:ea typeface="+mn-ea"/>
                          <a:cs typeface="+mn-cs"/>
                        </a:rPr>
                        <a:t>Jsou předem stanovená témata. Tazatel určuje jejich pořadí.</a:t>
                      </a:r>
                      <a:endParaRPr lang="cs-CZ" sz="1400" dirty="0"/>
                    </a:p>
                  </a:txBody>
                  <a:tcPr/>
                </a:tc>
                <a:tc>
                  <a:txBody>
                    <a:bodyPr/>
                    <a:lstStyle/>
                    <a:p>
                      <a:r>
                        <a:rPr lang="cs-CZ" sz="1400" kern="1200" dirty="0" smtClean="0">
                          <a:solidFill>
                            <a:schemeClr val="dk1"/>
                          </a:solidFill>
                          <a:latin typeface="+mn-lt"/>
                          <a:ea typeface="+mn-ea"/>
                          <a:cs typeface="+mn-cs"/>
                        </a:rPr>
                        <a:t>Určení témat zvyšuje získanou jednotu informací. Logické nesrovnalosti lze během rozhovoru napravit.</a:t>
                      </a:r>
                      <a:endParaRPr lang="cs-CZ" sz="1400" dirty="0"/>
                    </a:p>
                  </a:txBody>
                  <a:tcPr/>
                </a:tc>
                <a:tc>
                  <a:txBody>
                    <a:bodyPr/>
                    <a:lstStyle/>
                    <a:p>
                      <a:r>
                        <a:rPr lang="cs-CZ" sz="1400" kern="1200" dirty="0" smtClean="0">
                          <a:solidFill>
                            <a:schemeClr val="dk1"/>
                          </a:solidFill>
                          <a:latin typeface="+mn-lt"/>
                          <a:ea typeface="+mn-ea"/>
                          <a:cs typeface="+mn-cs"/>
                        </a:rPr>
                        <a:t>Možnost vynechání důležitých témat. Různé perspektivy respondentů zhoršují srovnatelnost.</a:t>
                      </a:r>
                      <a:endParaRPr lang="cs-CZ" sz="1400" dirty="0"/>
                    </a:p>
                  </a:txBody>
                  <a:tcPr/>
                </a:tc>
              </a:tr>
              <a:tr h="995609">
                <a:tc>
                  <a:txBody>
                    <a:bodyPr/>
                    <a:lstStyle/>
                    <a:p>
                      <a:r>
                        <a:rPr lang="cs-CZ" sz="1400" kern="1200" dirty="0" smtClean="0">
                          <a:solidFill>
                            <a:schemeClr val="dk1"/>
                          </a:solidFill>
                          <a:latin typeface="+mn-lt"/>
                          <a:ea typeface="+mn-ea"/>
                          <a:cs typeface="+mn-cs"/>
                        </a:rPr>
                        <a:t>Standardizovaný otevřený rozhovor</a:t>
                      </a:r>
                      <a:endParaRPr lang="cs-CZ" sz="1400" dirty="0"/>
                    </a:p>
                  </a:txBody>
                  <a:tcPr/>
                </a:tc>
                <a:tc>
                  <a:txBody>
                    <a:bodyPr/>
                    <a:lstStyle/>
                    <a:p>
                      <a:r>
                        <a:rPr lang="cs-CZ" sz="1400" kern="1200" dirty="0" smtClean="0">
                          <a:solidFill>
                            <a:schemeClr val="dk1"/>
                          </a:solidFill>
                          <a:latin typeface="+mn-lt"/>
                          <a:ea typeface="+mn-ea"/>
                          <a:cs typeface="+mn-cs"/>
                        </a:rPr>
                        <a:t>Otázky jsou předem dány. Otázky mají otevřený charakter.</a:t>
                      </a:r>
                      <a:endParaRPr lang="cs-CZ" sz="1400" dirty="0"/>
                    </a:p>
                  </a:txBody>
                  <a:tcPr/>
                </a:tc>
                <a:tc>
                  <a:txBody>
                    <a:bodyPr/>
                    <a:lstStyle/>
                    <a:p>
                      <a:r>
                        <a:rPr lang="cs-CZ" sz="1400" kern="1200" dirty="0" smtClean="0">
                          <a:solidFill>
                            <a:schemeClr val="dk1"/>
                          </a:solidFill>
                          <a:latin typeface="+mn-lt"/>
                          <a:ea typeface="+mn-ea"/>
                          <a:cs typeface="+mn-cs"/>
                        </a:rPr>
                        <a:t>Respondenti odpovídají na stejné otázky. Redukuje se vliv tazatele. Zlepšuje se možnost analýzy.</a:t>
                      </a:r>
                      <a:endParaRPr lang="cs-CZ" sz="1400" dirty="0"/>
                    </a:p>
                  </a:txBody>
                  <a:tcPr/>
                </a:tc>
                <a:tc>
                  <a:txBody>
                    <a:bodyPr/>
                    <a:lstStyle/>
                    <a:p>
                      <a:r>
                        <a:rPr lang="cs-CZ" sz="1400" kern="1200" dirty="0" smtClean="0">
                          <a:solidFill>
                            <a:schemeClr val="dk1"/>
                          </a:solidFill>
                          <a:latin typeface="+mn-lt"/>
                          <a:ea typeface="+mn-ea"/>
                          <a:cs typeface="+mn-cs"/>
                        </a:rPr>
                        <a:t>Menší pružnost rozhovoru u určitých jedinců. Standardizace formulací otázek snižuje přirozenost a relevanci.</a:t>
                      </a:r>
                      <a:endParaRPr lang="cs-CZ" sz="1400" dirty="0"/>
                    </a:p>
                  </a:txBody>
                  <a:tcPr/>
                </a:tc>
              </a:tr>
              <a:tr h="1220424">
                <a:tc>
                  <a:txBody>
                    <a:bodyPr/>
                    <a:lstStyle/>
                    <a:p>
                      <a:r>
                        <a:rPr lang="cs-CZ" sz="1400" kern="1200" dirty="0" smtClean="0">
                          <a:solidFill>
                            <a:schemeClr val="dk1"/>
                          </a:solidFill>
                          <a:latin typeface="+mn-lt"/>
                          <a:ea typeface="+mn-ea"/>
                          <a:cs typeface="+mn-cs"/>
                        </a:rPr>
                        <a:t>Kvantitativní strukturovaný rozhovor</a:t>
                      </a:r>
                      <a:endParaRPr lang="cs-CZ" sz="1100" dirty="0"/>
                    </a:p>
                  </a:txBody>
                  <a:tcPr/>
                </a:tc>
                <a:tc>
                  <a:txBody>
                    <a:bodyPr/>
                    <a:lstStyle/>
                    <a:p>
                      <a:r>
                        <a:rPr lang="cs-CZ" sz="1400" kern="1200" dirty="0" smtClean="0">
                          <a:solidFill>
                            <a:schemeClr val="dk1"/>
                          </a:solidFill>
                          <a:latin typeface="+mn-lt"/>
                          <a:ea typeface="+mn-ea"/>
                          <a:cs typeface="+mn-cs"/>
                        </a:rPr>
                        <a:t>Pevně určené otázky i odpovědi. Respondenti si volní z předem daných kategorií u každé otázky.</a:t>
                      </a:r>
                      <a:endParaRPr lang="cs-CZ" sz="1100" dirty="0"/>
                    </a:p>
                  </a:txBody>
                  <a:tcPr/>
                </a:tc>
                <a:tc>
                  <a:txBody>
                    <a:bodyPr/>
                    <a:lstStyle/>
                    <a:p>
                      <a:r>
                        <a:rPr lang="cs-CZ" sz="1400" kern="1200" dirty="0" smtClean="0">
                          <a:solidFill>
                            <a:schemeClr val="dk1"/>
                          </a:solidFill>
                          <a:latin typeface="+mn-lt"/>
                          <a:ea typeface="+mn-ea"/>
                          <a:cs typeface="+mn-cs"/>
                        </a:rPr>
                        <a:t>Jednoduchá analýza dat. Odpovědi je možné hned porovnat.</a:t>
                      </a:r>
                      <a:endParaRPr lang="cs-CZ" sz="1100" dirty="0"/>
                    </a:p>
                  </a:txBody>
                  <a:tcPr/>
                </a:tc>
                <a:tc>
                  <a:txBody>
                    <a:bodyPr/>
                    <a:lstStyle/>
                    <a:p>
                      <a:r>
                        <a:rPr lang="cs-CZ" sz="1400" kern="1200" dirty="0" smtClean="0">
                          <a:solidFill>
                            <a:schemeClr val="dk1"/>
                          </a:solidFill>
                          <a:latin typeface="+mn-lt"/>
                          <a:ea typeface="+mn-ea"/>
                          <a:cs typeface="+mn-cs"/>
                        </a:rPr>
                        <a:t>Respondenti se musí přizpůsobit otázkám. Dotazování se jeví jako neosobní a mechanické. Může se zkreslit skutečný názor respondenta.</a:t>
                      </a:r>
                      <a:endParaRPr lang="cs-CZ" sz="1100"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55</a:t>
            </a:fld>
            <a:endParaRPr lang="cs-CZ" altLang="cs-CZ" sz="800" i="1" dirty="0"/>
          </a:p>
        </p:txBody>
      </p:sp>
      <p:sp>
        <p:nvSpPr>
          <p:cNvPr id="7" name="Nadpis 6"/>
          <p:cNvSpPr>
            <a:spLocks noGrp="1"/>
          </p:cNvSpPr>
          <p:nvPr>
            <p:ph type="title"/>
          </p:nvPr>
        </p:nvSpPr>
        <p:spPr>
          <a:xfrm>
            <a:off x="703373" y="332509"/>
            <a:ext cx="10753200" cy="947651"/>
          </a:xfrm>
        </p:spPr>
        <p:txBody>
          <a:bodyPr/>
          <a:lstStyle/>
          <a:p>
            <a:pPr algn="ctr">
              <a:lnSpc>
                <a:spcPct val="100000"/>
              </a:lnSpc>
            </a:pPr>
            <a:r>
              <a:rPr lang="cs-CZ" sz="4400" dirty="0" smtClean="0"/>
              <a:t>Dotazník</a:t>
            </a:r>
            <a:endParaRPr lang="cs-CZ" sz="4400" dirty="0"/>
          </a:p>
        </p:txBody>
      </p:sp>
      <p:sp>
        <p:nvSpPr>
          <p:cNvPr id="8" name="Zástupný symbol pro obsah 7"/>
          <p:cNvSpPr>
            <a:spLocks noGrp="1"/>
          </p:cNvSpPr>
          <p:nvPr>
            <p:ph idx="1"/>
          </p:nvPr>
        </p:nvSpPr>
        <p:spPr>
          <a:xfrm>
            <a:off x="570370" y="1459246"/>
            <a:ext cx="11017571" cy="4139998"/>
          </a:xfrm>
        </p:spPr>
        <p:txBody>
          <a:bodyPr/>
          <a:lstStyle/>
          <a:p>
            <a:r>
              <a:rPr lang="cs-CZ" sz="2000" dirty="0" smtClean="0"/>
              <a:t>Tento způsob sběru dat </a:t>
            </a:r>
            <a:r>
              <a:rPr lang="cs-CZ" sz="2000" dirty="0" smtClean="0"/>
              <a:t>je </a:t>
            </a:r>
            <a:r>
              <a:rPr lang="cs-CZ" sz="2000" dirty="0" smtClean="0"/>
              <a:t>technikou </a:t>
            </a:r>
            <a:r>
              <a:rPr lang="cs-CZ" sz="2000" dirty="0" smtClean="0"/>
              <a:t>velice rozšířenou. </a:t>
            </a:r>
          </a:p>
          <a:p>
            <a:r>
              <a:rPr lang="cs-CZ" sz="2000" dirty="0" smtClean="0"/>
              <a:t>P</a:t>
            </a:r>
            <a:r>
              <a:rPr lang="cs-CZ" sz="2000" dirty="0" smtClean="0"/>
              <a:t>ísemný </a:t>
            </a:r>
            <a:r>
              <a:rPr lang="cs-CZ" sz="2000" dirty="0" smtClean="0"/>
              <a:t>způsob </a:t>
            </a:r>
            <a:r>
              <a:rPr lang="cs-CZ" sz="2000" dirty="0" smtClean="0"/>
              <a:t>dotazování, </a:t>
            </a:r>
            <a:r>
              <a:rPr lang="cs-CZ" sz="2000" dirty="0" smtClean="0"/>
              <a:t>což přináší určitá aplikační </a:t>
            </a:r>
            <a:r>
              <a:rPr lang="cs-CZ" sz="2000" dirty="0" smtClean="0"/>
              <a:t>omezení.</a:t>
            </a:r>
          </a:p>
          <a:p>
            <a:r>
              <a:rPr lang="cs-CZ" sz="2000" dirty="0" smtClean="0"/>
              <a:t>Používá </a:t>
            </a:r>
            <a:r>
              <a:rPr lang="cs-CZ" sz="2000" dirty="0" smtClean="0"/>
              <a:t>jak v kvantitativních, tak kvalitativních </a:t>
            </a:r>
            <a:r>
              <a:rPr lang="cs-CZ" sz="2000" dirty="0" smtClean="0"/>
              <a:t>akcích.</a:t>
            </a:r>
          </a:p>
          <a:p>
            <a:r>
              <a:rPr lang="cs-CZ" sz="2000" dirty="0" smtClean="0"/>
              <a:t>Různé aplikační varianty jsou analogické jako u </a:t>
            </a:r>
            <a:r>
              <a:rPr lang="cs-CZ" sz="2000" dirty="0" smtClean="0"/>
              <a:t>rozhovoru.</a:t>
            </a:r>
          </a:p>
          <a:p>
            <a:r>
              <a:rPr lang="cs-CZ" sz="2000" dirty="0" smtClean="0"/>
              <a:t>Strukturovaný dotazník </a:t>
            </a:r>
            <a:endParaRPr lang="cs-CZ" sz="2000" dirty="0" smtClean="0"/>
          </a:p>
          <a:p>
            <a:r>
              <a:rPr lang="cs-CZ" sz="2000" dirty="0" err="1" smtClean="0"/>
              <a:t>Polostrukturovaný</a:t>
            </a:r>
            <a:r>
              <a:rPr lang="cs-CZ" sz="2000" dirty="0" smtClean="0"/>
              <a:t> dotazník </a:t>
            </a:r>
            <a:endParaRPr lang="cs-CZ" sz="2000" dirty="0" smtClean="0"/>
          </a:p>
          <a:p>
            <a:r>
              <a:rPr lang="cs-CZ" sz="2000" dirty="0" smtClean="0"/>
              <a:t>Vyplňování </a:t>
            </a:r>
            <a:r>
              <a:rPr lang="cs-CZ" sz="2000" dirty="0" smtClean="0"/>
              <a:t>přímo na papíře, elektronicky na počítači nebo pomocí </a:t>
            </a:r>
            <a:r>
              <a:rPr lang="cs-CZ" sz="2000" dirty="0" smtClean="0"/>
              <a:t>mobilu</a:t>
            </a:r>
          </a:p>
          <a:p>
            <a:r>
              <a:rPr lang="cs-CZ" sz="2000" dirty="0" smtClean="0"/>
              <a:t>Vyplňování se může rovněž odehrát v různém </a:t>
            </a:r>
            <a:r>
              <a:rPr lang="cs-CZ" sz="2000" dirty="0" smtClean="0"/>
              <a:t>prostředí.</a:t>
            </a:r>
          </a:p>
          <a:p>
            <a:r>
              <a:rPr lang="cs-CZ" sz="2000" dirty="0" smtClean="0"/>
              <a:t>Způsoby realizace obsahově stejného dotazováním mohou u různých skupin respondentů lišit</a:t>
            </a:r>
            <a:r>
              <a:rPr lang="cs-CZ" sz="2000" dirty="0" smtClean="0"/>
              <a:t> </a:t>
            </a:r>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56</a:t>
            </a:fld>
            <a:endParaRPr lang="cs-CZ" altLang="cs-CZ" sz="800" i="1" dirty="0"/>
          </a:p>
        </p:txBody>
      </p:sp>
      <p:sp>
        <p:nvSpPr>
          <p:cNvPr id="7" name="Nadpis 6"/>
          <p:cNvSpPr>
            <a:spLocks noGrp="1"/>
          </p:cNvSpPr>
          <p:nvPr>
            <p:ph type="title"/>
          </p:nvPr>
        </p:nvSpPr>
        <p:spPr>
          <a:xfrm>
            <a:off x="719998" y="598516"/>
            <a:ext cx="10753200" cy="947651"/>
          </a:xfrm>
        </p:spPr>
        <p:txBody>
          <a:bodyPr/>
          <a:lstStyle/>
          <a:p>
            <a:pPr algn="ctr">
              <a:lnSpc>
                <a:spcPct val="100000"/>
              </a:lnSpc>
            </a:pPr>
            <a:r>
              <a:rPr lang="cs-CZ" dirty="0" smtClean="0"/>
              <a:t>Poštovní dotazování dotazníkem na papíře</a:t>
            </a:r>
            <a:endParaRPr lang="cs-CZ" dirty="0"/>
          </a:p>
        </p:txBody>
      </p:sp>
      <p:sp>
        <p:nvSpPr>
          <p:cNvPr id="8" name="Zástupný symbol pro obsah 7"/>
          <p:cNvSpPr>
            <a:spLocks noGrp="1"/>
          </p:cNvSpPr>
          <p:nvPr>
            <p:ph idx="1"/>
          </p:nvPr>
        </p:nvSpPr>
        <p:spPr>
          <a:xfrm>
            <a:off x="570370" y="1679170"/>
            <a:ext cx="11621630" cy="3720568"/>
          </a:xfrm>
        </p:spPr>
        <p:txBody>
          <a:bodyPr/>
          <a:lstStyle/>
          <a:p>
            <a:r>
              <a:rPr lang="cs-CZ" sz="1800" dirty="0" smtClean="0"/>
              <a:t>Běžná metoda, </a:t>
            </a:r>
            <a:r>
              <a:rPr lang="cs-CZ" sz="1800" dirty="0" smtClean="0"/>
              <a:t>jejíž pomocí oslovíme ekonomicky a relativně rychle členy velké a demograficky rozsáhlé </a:t>
            </a:r>
            <a:r>
              <a:rPr lang="cs-CZ" sz="1800" dirty="0" smtClean="0"/>
              <a:t>populace</a:t>
            </a:r>
          </a:p>
          <a:p>
            <a:r>
              <a:rPr lang="cs-CZ" sz="1800" dirty="0" smtClean="0"/>
              <a:t>Dotazník se doručuje se </a:t>
            </a:r>
            <a:r>
              <a:rPr lang="cs-CZ" sz="1800" dirty="0" smtClean="0"/>
              <a:t>běžnou </a:t>
            </a:r>
            <a:r>
              <a:rPr lang="cs-CZ" sz="1800" dirty="0" smtClean="0"/>
              <a:t>poštou, </a:t>
            </a:r>
            <a:r>
              <a:rPr lang="cs-CZ" sz="1800" dirty="0" smtClean="0"/>
              <a:t>vyplňuje se doma a odesílá se zpět v předplacené poštovní </a:t>
            </a:r>
            <a:r>
              <a:rPr lang="cs-CZ" sz="1800" dirty="0" smtClean="0"/>
              <a:t>obálce</a:t>
            </a:r>
          </a:p>
          <a:p>
            <a:r>
              <a:rPr lang="cs-CZ" sz="1800" dirty="0" smtClean="0"/>
              <a:t>Omezuje </a:t>
            </a:r>
            <a:r>
              <a:rPr lang="cs-CZ" sz="1800" dirty="0" smtClean="0"/>
              <a:t>zkreslení tazatelem a míru vyplňování na základě sociální </a:t>
            </a:r>
            <a:r>
              <a:rPr lang="cs-CZ" sz="1800" dirty="0" smtClean="0"/>
              <a:t>vhodnosti.</a:t>
            </a:r>
            <a:endParaRPr lang="cs-CZ" sz="1800" dirty="0" smtClean="0"/>
          </a:p>
          <a:p>
            <a:r>
              <a:rPr lang="cs-CZ" sz="1800" dirty="0" smtClean="0"/>
              <a:t>Dobře </a:t>
            </a:r>
            <a:r>
              <a:rPr lang="cs-CZ" sz="1800" dirty="0" smtClean="0"/>
              <a:t>použitelný při zkoumání citlivých témat, protože se vyznačuje větší </a:t>
            </a:r>
            <a:r>
              <a:rPr lang="cs-CZ" sz="1800" dirty="0" smtClean="0"/>
              <a:t>anonymitou.</a:t>
            </a:r>
          </a:p>
          <a:p>
            <a:r>
              <a:rPr lang="cs-CZ" sz="1800" dirty="0" smtClean="0"/>
              <a:t>Méně vhodné, </a:t>
            </a:r>
            <a:r>
              <a:rPr lang="cs-CZ" sz="1800" dirty="0" smtClean="0"/>
              <a:t>jestliže téma a otázky nejsou jednoduché a přímočaré či pokud je populace méně </a:t>
            </a:r>
            <a:r>
              <a:rPr lang="cs-CZ" sz="1800" dirty="0" smtClean="0"/>
              <a:t>gramotná, a pro </a:t>
            </a:r>
            <a:r>
              <a:rPr lang="cs-CZ" sz="1800" dirty="0" smtClean="0"/>
              <a:t>komplexní témata a dlouhé </a:t>
            </a:r>
            <a:r>
              <a:rPr lang="cs-CZ" sz="1800" dirty="0" smtClean="0"/>
              <a:t>dotazníky. </a:t>
            </a:r>
          </a:p>
          <a:p>
            <a:r>
              <a:rPr lang="cs-CZ" sz="1800" dirty="0" smtClean="0"/>
              <a:t>Nemůžeme </a:t>
            </a:r>
            <a:r>
              <a:rPr lang="cs-CZ" sz="1800" dirty="0" smtClean="0"/>
              <a:t>ovlivnit úplnost vyplnění a vliv jiných </a:t>
            </a:r>
            <a:r>
              <a:rPr lang="cs-CZ" sz="1800" dirty="0" smtClean="0"/>
              <a:t>lidí.</a:t>
            </a:r>
          </a:p>
          <a:p>
            <a:r>
              <a:rPr lang="cs-CZ" sz="1800" dirty="0" smtClean="0"/>
              <a:t>Respondenti mohou vyplnit odpovědi </a:t>
            </a:r>
            <a:r>
              <a:rPr lang="cs-CZ" sz="1800" dirty="0" smtClean="0"/>
              <a:t>v jakémkoli </a:t>
            </a:r>
            <a:r>
              <a:rPr lang="cs-CZ" sz="1800" dirty="0" smtClean="0"/>
              <a:t>pořadí.</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57</a:t>
            </a:fld>
            <a:endParaRPr lang="cs-CZ" altLang="cs-CZ" sz="800" i="1" dirty="0"/>
          </a:p>
        </p:txBody>
      </p:sp>
      <p:sp>
        <p:nvSpPr>
          <p:cNvPr id="7" name="Nadpis 6"/>
          <p:cNvSpPr>
            <a:spLocks noGrp="1"/>
          </p:cNvSpPr>
          <p:nvPr>
            <p:ph type="title"/>
          </p:nvPr>
        </p:nvSpPr>
        <p:spPr>
          <a:xfrm>
            <a:off x="703373" y="332509"/>
            <a:ext cx="10753200" cy="1413164"/>
          </a:xfrm>
        </p:spPr>
        <p:txBody>
          <a:bodyPr/>
          <a:lstStyle/>
          <a:p>
            <a:pPr algn="ctr">
              <a:lnSpc>
                <a:spcPct val="100000"/>
              </a:lnSpc>
            </a:pPr>
            <a:r>
              <a:rPr lang="cs-CZ" dirty="0" smtClean="0"/>
              <a:t>Poštovní dotazování dotazníkem na papíře: osvědčené opatření pro zvýšení návratnosti</a:t>
            </a:r>
            <a:endParaRPr lang="cs-CZ" dirty="0"/>
          </a:p>
        </p:txBody>
      </p:sp>
      <p:sp>
        <p:nvSpPr>
          <p:cNvPr id="8" name="Zástupný symbol pro obsah 7"/>
          <p:cNvSpPr>
            <a:spLocks noGrp="1"/>
          </p:cNvSpPr>
          <p:nvPr>
            <p:ph idx="1"/>
          </p:nvPr>
        </p:nvSpPr>
        <p:spPr>
          <a:xfrm>
            <a:off x="570370" y="2460566"/>
            <a:ext cx="11621630" cy="3138677"/>
          </a:xfrm>
        </p:spPr>
        <p:txBody>
          <a:bodyPr/>
          <a:lstStyle/>
          <a:p>
            <a:pPr lvl="0"/>
            <a:r>
              <a:rPr lang="cs-CZ" sz="1800" dirty="0" smtClean="0"/>
              <a:t>Dopis předem upozorňuje, že respondent má očekávat doručení dotazníku.</a:t>
            </a:r>
          </a:p>
          <a:p>
            <a:pPr lvl="0"/>
            <a:r>
              <a:rPr lang="cs-CZ" sz="1800" dirty="0" smtClean="0"/>
              <a:t>Neodpovídajícím respondentům je doručen nový dotazník s předplacenou obálkou.</a:t>
            </a:r>
          </a:p>
          <a:p>
            <a:pPr lvl="0"/>
            <a:r>
              <a:rPr lang="cs-CZ" sz="1800" dirty="0" smtClean="0"/>
              <a:t>Použijeme odměny (dárkové poukazy, peníze). Nabídneme konečnou zprávu s výsledky šetření.</a:t>
            </a:r>
          </a:p>
          <a:p>
            <a:pPr lvl="0"/>
            <a:r>
              <a:rPr lang="cs-CZ" sz="1800" dirty="0" smtClean="0"/>
              <a:t>Zajistíme, aby bylo možné dotazník zaspat zpět s minimem obtíží a nákladů.</a:t>
            </a:r>
          </a:p>
          <a:p>
            <a:pPr lvl="0"/>
            <a:r>
              <a:rPr lang="cs-CZ" sz="1800" dirty="0" smtClean="0"/>
              <a:t>Dotazník má být krátký a jednoduchý.</a:t>
            </a:r>
          </a:p>
          <a:p>
            <a:pPr lvl="0"/>
            <a:r>
              <a:rPr lang="cs-CZ" sz="1800" dirty="0" smtClean="0"/>
              <a:t>Dotazník posíláme lidem, kteří jsou pro šetření relevantní.</a:t>
            </a:r>
          </a:p>
          <a:p>
            <a:pPr lvl="0"/>
            <a:r>
              <a:rPr lang="cs-CZ" sz="1800" dirty="0" smtClean="0"/>
              <a:t>Dotazník je vhodně upraven a je k němu přiložený dopis s prosbou od uznávané osobnosti.</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58</a:t>
            </a:fld>
            <a:endParaRPr lang="cs-CZ" altLang="cs-CZ" sz="800" i="1" dirty="0"/>
          </a:p>
        </p:txBody>
      </p:sp>
      <p:sp>
        <p:nvSpPr>
          <p:cNvPr id="7" name="Nadpis 6"/>
          <p:cNvSpPr>
            <a:spLocks noGrp="1"/>
          </p:cNvSpPr>
          <p:nvPr>
            <p:ph type="title"/>
          </p:nvPr>
        </p:nvSpPr>
        <p:spPr>
          <a:xfrm>
            <a:off x="703373" y="332509"/>
            <a:ext cx="10753200" cy="1413164"/>
          </a:xfrm>
        </p:spPr>
        <p:txBody>
          <a:bodyPr/>
          <a:lstStyle/>
          <a:p>
            <a:pPr algn="ctr">
              <a:lnSpc>
                <a:spcPct val="100000"/>
              </a:lnSpc>
            </a:pPr>
            <a:r>
              <a:rPr lang="cs-CZ" dirty="0" smtClean="0"/>
              <a:t>Poštovní dotazování dotazníkem na papíře: osvědčené opatření pro zvýšení návratnosti</a:t>
            </a:r>
            <a:endParaRPr lang="cs-CZ" dirty="0"/>
          </a:p>
        </p:txBody>
      </p:sp>
      <p:graphicFrame>
        <p:nvGraphicFramePr>
          <p:cNvPr id="9" name="Zástupný symbol pro obsah 8"/>
          <p:cNvGraphicFramePr>
            <a:graphicFrameLocks noGrp="1"/>
          </p:cNvGraphicFramePr>
          <p:nvPr>
            <p:ph idx="1"/>
          </p:nvPr>
        </p:nvGraphicFramePr>
        <p:xfrm>
          <a:off x="432262" y="1762299"/>
          <a:ext cx="11355184" cy="4066098"/>
        </p:xfrm>
        <a:graphic>
          <a:graphicData uri="http://schemas.openxmlformats.org/drawingml/2006/table">
            <a:tbl>
              <a:tblPr firstRow="1" bandRow="1">
                <a:tableStyleId>{5C22544A-7EE6-4342-B048-85BDC9FD1C3A}</a:tableStyleId>
              </a:tblPr>
              <a:tblGrid>
                <a:gridCol w="5677592"/>
                <a:gridCol w="5677592"/>
              </a:tblGrid>
              <a:tr h="542199">
                <a:tc>
                  <a:txBody>
                    <a:bodyPr/>
                    <a:lstStyle/>
                    <a:p>
                      <a:r>
                        <a:rPr lang="cs-CZ" sz="1800" b="1" kern="1200" dirty="0" smtClean="0">
                          <a:solidFill>
                            <a:schemeClr val="lt1"/>
                          </a:solidFill>
                          <a:latin typeface="+mn-lt"/>
                          <a:ea typeface="+mn-ea"/>
                          <a:cs typeface="+mn-cs"/>
                        </a:rPr>
                        <a:t>Výhody</a:t>
                      </a:r>
                      <a:endParaRPr lang="cs-CZ" dirty="0"/>
                    </a:p>
                  </a:txBody>
                  <a:tcPr/>
                </a:tc>
                <a:tc>
                  <a:txBody>
                    <a:bodyPr/>
                    <a:lstStyle/>
                    <a:p>
                      <a:r>
                        <a:rPr lang="cs-CZ" sz="1800" b="1" kern="1200" dirty="0" smtClean="0">
                          <a:solidFill>
                            <a:schemeClr val="lt1"/>
                          </a:solidFill>
                          <a:latin typeface="+mn-lt"/>
                          <a:ea typeface="+mn-ea"/>
                          <a:cs typeface="+mn-cs"/>
                        </a:rPr>
                        <a:t>Nevýhody</a:t>
                      </a:r>
                      <a:endParaRPr lang="cs-CZ" dirty="0"/>
                    </a:p>
                  </a:txBody>
                  <a:tcPr/>
                </a:tc>
              </a:tr>
              <a:tr h="949732">
                <a:tc>
                  <a:txBody>
                    <a:bodyPr/>
                    <a:lstStyle/>
                    <a:p>
                      <a:r>
                        <a:rPr lang="cs-CZ" sz="1800" kern="1200" dirty="0" smtClean="0">
                          <a:solidFill>
                            <a:schemeClr val="dk1"/>
                          </a:solidFill>
                          <a:latin typeface="+mn-lt"/>
                          <a:ea typeface="+mn-ea"/>
                          <a:cs typeface="+mn-cs"/>
                        </a:rPr>
                        <a:t>Šetření je levné k administraci. Náklady jsou spojené s návrhem, tiskem a poštovním doručením.</a:t>
                      </a:r>
                      <a:endParaRPr lang="cs-CZ" dirty="0"/>
                    </a:p>
                  </a:txBody>
                  <a:tcPr/>
                </a:tc>
                <a:tc>
                  <a:txBody>
                    <a:bodyPr/>
                    <a:lstStyle/>
                    <a:p>
                      <a:r>
                        <a:rPr lang="cs-CZ" sz="1800" kern="1200" dirty="0" smtClean="0">
                          <a:solidFill>
                            <a:schemeClr val="dk1"/>
                          </a:solidFill>
                          <a:latin typeface="+mn-lt"/>
                          <a:ea typeface="+mn-ea"/>
                          <a:cs typeface="+mn-cs"/>
                        </a:rPr>
                        <a:t>Dotazníky mají být kratší a jednodušší, protože není možnost doptávání.</a:t>
                      </a:r>
                      <a:endParaRPr lang="cs-CZ" dirty="0"/>
                    </a:p>
                  </a:txBody>
                  <a:tcPr/>
                </a:tc>
              </a:tr>
              <a:tr h="953395">
                <a:tc>
                  <a:txBody>
                    <a:bodyPr/>
                    <a:lstStyle/>
                    <a:p>
                      <a:r>
                        <a:rPr lang="cs-CZ" sz="1800" kern="1200" dirty="0" smtClean="0">
                          <a:solidFill>
                            <a:schemeClr val="dk1"/>
                          </a:solidFill>
                          <a:latin typeface="+mn-lt"/>
                          <a:ea typeface="+mn-ea"/>
                          <a:cs typeface="+mn-cs"/>
                        </a:rPr>
                        <a:t>Umožňují větší geografický rozsah bez dalších nákladů. Vhodné pro populaci řídce osídleného území.</a:t>
                      </a:r>
                      <a:endParaRPr lang="cs-CZ" dirty="0"/>
                    </a:p>
                  </a:txBody>
                  <a:tcPr/>
                </a:tc>
                <a:tc>
                  <a:txBody>
                    <a:bodyPr/>
                    <a:lstStyle/>
                    <a:p>
                      <a:r>
                        <a:rPr lang="cs-CZ" sz="1800" kern="1200" dirty="0" smtClean="0">
                          <a:solidFill>
                            <a:schemeClr val="dk1"/>
                          </a:solidFill>
                          <a:latin typeface="+mn-lt"/>
                          <a:ea typeface="+mn-ea"/>
                          <a:cs typeface="+mn-cs"/>
                        </a:rPr>
                        <a:t>Není kontrola, kdo vyplňuje dotazník.</a:t>
                      </a:r>
                      <a:endParaRPr lang="cs-CZ" dirty="0"/>
                    </a:p>
                  </a:txBody>
                  <a:tcPr/>
                </a:tc>
              </a:tr>
              <a:tr h="667377">
                <a:tc>
                  <a:txBody>
                    <a:bodyPr/>
                    <a:lstStyle/>
                    <a:p>
                      <a:r>
                        <a:rPr lang="cs-CZ" sz="1800" kern="1200" dirty="0" smtClean="0">
                          <a:solidFill>
                            <a:schemeClr val="dk1"/>
                          </a:solidFill>
                          <a:latin typeface="+mn-lt"/>
                          <a:ea typeface="+mn-ea"/>
                          <a:cs typeface="+mn-cs"/>
                        </a:rPr>
                        <a:t>Snižuje se zkreslení tazatele v důsledku jeho různých schopností.</a:t>
                      </a:r>
                      <a:endParaRPr lang="cs-CZ" dirty="0"/>
                    </a:p>
                  </a:txBody>
                  <a:tcPr/>
                </a:tc>
                <a:tc>
                  <a:txBody>
                    <a:bodyPr/>
                    <a:lstStyle/>
                    <a:p>
                      <a:r>
                        <a:rPr lang="cs-CZ" sz="1800" kern="1200" dirty="0" smtClean="0">
                          <a:solidFill>
                            <a:schemeClr val="dk1"/>
                          </a:solidFill>
                          <a:latin typeface="+mn-lt"/>
                          <a:ea typeface="+mn-ea"/>
                          <a:cs typeface="+mn-cs"/>
                        </a:rPr>
                        <a:t>Vyžaduje gramotnost.</a:t>
                      </a:r>
                      <a:endParaRPr lang="cs-CZ" dirty="0"/>
                    </a:p>
                  </a:txBody>
                  <a:tcPr/>
                </a:tc>
              </a:tr>
              <a:tr h="953395">
                <a:tc>
                  <a:txBody>
                    <a:bodyPr/>
                    <a:lstStyle/>
                    <a:p>
                      <a:r>
                        <a:rPr lang="cs-CZ" sz="1800" kern="1200" dirty="0" smtClean="0">
                          <a:solidFill>
                            <a:schemeClr val="dk1"/>
                          </a:solidFill>
                          <a:latin typeface="+mn-lt"/>
                          <a:ea typeface="+mn-ea"/>
                          <a:cs typeface="+mn-cs"/>
                        </a:rPr>
                        <a:t>Výhoda větší anonymity. Větší návratnost u citlivějších a více soukromých otázek.</a:t>
                      </a:r>
                      <a:endParaRPr lang="cs-CZ" dirty="0"/>
                    </a:p>
                  </a:txBody>
                  <a:tcPr/>
                </a:tc>
                <a:tc>
                  <a:txBody>
                    <a:bodyPr/>
                    <a:lstStyle/>
                    <a:p>
                      <a:r>
                        <a:rPr lang="cs-CZ" sz="1800" kern="1200" dirty="0" smtClean="0">
                          <a:solidFill>
                            <a:schemeClr val="dk1"/>
                          </a:solidFill>
                          <a:latin typeface="+mn-lt"/>
                          <a:ea typeface="+mn-ea"/>
                          <a:cs typeface="+mn-cs"/>
                        </a:rPr>
                        <a:t>Spíše nižší návratnost, neznáme charakteristiky těch, kteří nevyplnili, a tedy jak by jejich odpovědi ovlivnily výsledky šetření.</a:t>
                      </a:r>
                      <a:endParaRPr lang="cs-CZ" dirty="0"/>
                    </a:p>
                  </a:txBody>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59</a:t>
            </a:fld>
            <a:endParaRPr lang="cs-CZ" altLang="cs-CZ" sz="800" i="1" dirty="0"/>
          </a:p>
        </p:txBody>
      </p:sp>
      <p:sp>
        <p:nvSpPr>
          <p:cNvPr id="7" name="Nadpis 6"/>
          <p:cNvSpPr>
            <a:spLocks noGrp="1"/>
          </p:cNvSpPr>
          <p:nvPr>
            <p:ph type="title"/>
          </p:nvPr>
        </p:nvSpPr>
        <p:spPr>
          <a:xfrm>
            <a:off x="703373" y="332509"/>
            <a:ext cx="10753200" cy="881149"/>
          </a:xfrm>
        </p:spPr>
        <p:txBody>
          <a:bodyPr/>
          <a:lstStyle/>
          <a:p>
            <a:pPr algn="ctr">
              <a:lnSpc>
                <a:spcPct val="100000"/>
              </a:lnSpc>
            </a:pPr>
            <a:r>
              <a:rPr lang="cs-CZ" dirty="0" smtClean="0"/>
              <a:t>Osobní dotazování</a:t>
            </a:r>
            <a:endParaRPr lang="cs-CZ" dirty="0"/>
          </a:p>
        </p:txBody>
      </p:sp>
      <p:sp>
        <p:nvSpPr>
          <p:cNvPr id="8" name="Zástupný symbol pro obsah 7"/>
          <p:cNvSpPr>
            <a:spLocks noGrp="1"/>
          </p:cNvSpPr>
          <p:nvPr>
            <p:ph idx="1"/>
          </p:nvPr>
        </p:nvSpPr>
        <p:spPr>
          <a:xfrm>
            <a:off x="320989" y="1342867"/>
            <a:ext cx="11665964" cy="4758674"/>
          </a:xfrm>
        </p:spPr>
        <p:txBody>
          <a:bodyPr/>
          <a:lstStyle/>
          <a:p>
            <a:r>
              <a:rPr lang="cs-CZ" sz="1800" dirty="0" smtClean="0"/>
              <a:t>Dotazování a vyplňování probíhá za přítomnosti tazatele </a:t>
            </a:r>
            <a:endParaRPr lang="cs-CZ" sz="1800" dirty="0" smtClean="0"/>
          </a:p>
          <a:p>
            <a:r>
              <a:rPr lang="cs-CZ" sz="1800" dirty="0" smtClean="0"/>
              <a:t>Může </a:t>
            </a:r>
            <a:r>
              <a:rPr lang="cs-CZ" sz="1800" dirty="0" smtClean="0"/>
              <a:t>se týkat strukturovaného dotazování s předem danými možnostmi odpovědí nebo </a:t>
            </a:r>
            <a:r>
              <a:rPr lang="cs-CZ" sz="1800" dirty="0" err="1" smtClean="0"/>
              <a:t>polostrukturovaného</a:t>
            </a:r>
            <a:r>
              <a:rPr lang="cs-CZ" sz="1800" dirty="0" smtClean="0"/>
              <a:t> dotazování (s otevřenými otázkami, neznáme předem kategorie k zařazení </a:t>
            </a:r>
            <a:r>
              <a:rPr lang="cs-CZ" sz="1800" dirty="0" smtClean="0"/>
              <a:t>odpovědí)</a:t>
            </a:r>
          </a:p>
          <a:p>
            <a:r>
              <a:rPr lang="cs-CZ" sz="1800" dirty="0" smtClean="0"/>
              <a:t>Lze </a:t>
            </a:r>
            <a:r>
              <a:rPr lang="cs-CZ" sz="1800" dirty="0" smtClean="0"/>
              <a:t>realizovat jako kombinaci obou </a:t>
            </a:r>
            <a:r>
              <a:rPr lang="cs-CZ" sz="1800" dirty="0" smtClean="0"/>
              <a:t>způsobů</a:t>
            </a:r>
          </a:p>
          <a:p>
            <a:r>
              <a:rPr lang="cs-CZ" sz="1800" dirty="0" smtClean="0"/>
              <a:t>Výhody: tazatel </a:t>
            </a:r>
            <a:r>
              <a:rPr lang="cs-CZ" sz="1800" dirty="0" smtClean="0"/>
              <a:t>může objasňovat otázku a vyžadovat relevantní odpověď, </a:t>
            </a:r>
            <a:r>
              <a:rPr lang="cs-CZ" sz="1800" dirty="0" smtClean="0"/>
              <a:t>může </a:t>
            </a:r>
            <a:r>
              <a:rPr lang="cs-CZ" sz="1800" dirty="0" smtClean="0"/>
              <a:t>klást komplexnější otázky, </a:t>
            </a:r>
            <a:r>
              <a:rPr lang="cs-CZ" sz="1800" dirty="0" smtClean="0"/>
              <a:t>může </a:t>
            </a:r>
            <a:r>
              <a:rPr lang="cs-CZ" sz="1800" dirty="0" smtClean="0"/>
              <a:t>získat hlubší informace, zkontrolovat nekonzistence a neporozumění, není po respondentovi vyžadována gramotnost, zkreslení se minimalizuje řazením </a:t>
            </a:r>
            <a:r>
              <a:rPr lang="cs-CZ" sz="1800" dirty="0" smtClean="0"/>
              <a:t>otázek, </a:t>
            </a:r>
            <a:r>
              <a:rPr lang="cs-CZ" sz="1800" dirty="0" smtClean="0"/>
              <a:t>může klást otevřené </a:t>
            </a:r>
            <a:r>
              <a:rPr lang="cs-CZ" sz="1800" dirty="0" smtClean="0"/>
              <a:t>otázky, návratnost obecně větší</a:t>
            </a:r>
          </a:p>
          <a:p>
            <a:r>
              <a:rPr lang="cs-CZ" sz="1800" dirty="0" smtClean="0"/>
              <a:t>Nevýhody: finančně </a:t>
            </a:r>
            <a:r>
              <a:rPr lang="cs-CZ" sz="1800" dirty="0" smtClean="0"/>
              <a:t>a časově </a:t>
            </a:r>
            <a:r>
              <a:rPr lang="cs-CZ" sz="1800" dirty="0" smtClean="0"/>
              <a:t>náročnější, odpovědi </a:t>
            </a:r>
            <a:r>
              <a:rPr lang="cs-CZ" sz="1800" dirty="0" smtClean="0"/>
              <a:t>mohou být zkreslené </a:t>
            </a:r>
            <a:r>
              <a:rPr lang="cs-CZ" sz="1800" dirty="0" smtClean="0"/>
              <a:t> </a:t>
            </a:r>
            <a:r>
              <a:rPr lang="cs-CZ" sz="1800" dirty="0" smtClean="0"/>
              <a:t>tazatel choval přirozeně a </a:t>
            </a:r>
            <a:r>
              <a:rPr lang="cs-CZ" sz="1800" dirty="0" smtClean="0"/>
              <a:t>nezúčastněně</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sp>
        <p:nvSpPr>
          <p:cNvPr id="4" name="Nadpis 3"/>
          <p:cNvSpPr>
            <a:spLocks noGrp="1"/>
          </p:cNvSpPr>
          <p:nvPr>
            <p:ph type="title"/>
          </p:nvPr>
        </p:nvSpPr>
        <p:spPr>
          <a:xfrm>
            <a:off x="720000" y="291374"/>
            <a:ext cx="10753200" cy="988785"/>
          </a:xfrm>
        </p:spPr>
        <p:txBody>
          <a:bodyPr/>
          <a:lstStyle/>
          <a:p>
            <a:pPr algn="ctr">
              <a:lnSpc>
                <a:spcPct val="100000"/>
              </a:lnSpc>
            </a:pPr>
            <a:r>
              <a:rPr lang="cs-CZ" sz="4400" dirty="0" smtClean="0"/>
              <a:t>Kritéria kvality teorie ve společenskovědním výzkumu</a:t>
            </a:r>
            <a:endParaRPr lang="cs-CZ" sz="3200" dirty="0"/>
          </a:p>
        </p:txBody>
      </p:sp>
      <p:sp>
        <p:nvSpPr>
          <p:cNvPr id="7" name="Zástupný symbol pro obsah 6"/>
          <p:cNvSpPr>
            <a:spLocks noGrp="1"/>
          </p:cNvSpPr>
          <p:nvPr>
            <p:ph idx="1"/>
          </p:nvPr>
        </p:nvSpPr>
        <p:spPr>
          <a:xfrm>
            <a:off x="647129" y="2034936"/>
            <a:ext cx="10453687" cy="4347576"/>
          </a:xfrm>
        </p:spPr>
        <p:txBody>
          <a:bodyPr/>
          <a:lstStyle/>
          <a:p>
            <a:pPr lvl="0"/>
            <a:r>
              <a:rPr lang="cs-CZ" sz="2000" dirty="0" smtClean="0"/>
              <a:t>Je logicky sestavena?</a:t>
            </a:r>
          </a:p>
          <a:p>
            <a:pPr lvl="0"/>
            <a:r>
              <a:rPr lang="cs-CZ" sz="2000" dirty="0" smtClean="0"/>
              <a:t>Je jasně a úsporně popsána?</a:t>
            </a:r>
          </a:p>
          <a:p>
            <a:pPr lvl="0"/>
            <a:r>
              <a:rPr lang="cs-CZ" sz="2000" dirty="0" smtClean="0"/>
              <a:t>Odpovídá dostupným datům?</a:t>
            </a:r>
          </a:p>
          <a:p>
            <a:pPr lvl="0"/>
            <a:r>
              <a:rPr lang="cs-CZ" sz="2000" dirty="0" smtClean="0"/>
              <a:t>Obsahuje tvrzení, která lze testovat pomocí dat?</a:t>
            </a:r>
          </a:p>
          <a:p>
            <a:pPr lvl="0"/>
            <a:r>
              <a:rPr lang="cs-CZ" sz="2000" dirty="0" smtClean="0"/>
              <a:t>Byly predikce teorie testovány?</a:t>
            </a:r>
          </a:p>
          <a:p>
            <a:pPr lvl="0"/>
            <a:r>
              <a:rPr lang="cs-CZ" sz="2000" dirty="0" smtClean="0"/>
              <a:t>Vyjadřuje uvažované vztahy lépe než jiné konkurující teorie?</a:t>
            </a:r>
          </a:p>
          <a:p>
            <a:pPr lvl="0"/>
            <a:r>
              <a:rPr lang="cs-CZ" sz="2000" dirty="0" smtClean="0"/>
              <a:t>Je obecná natolik, že ji lze použít na více místech, pro různé skupiny jedinců nebo v různých časových okamžicích?</a:t>
            </a:r>
          </a:p>
          <a:p>
            <a:endParaRPr lang="cs-CZ" sz="2000" i="1" dirty="0">
              <a:solidFill>
                <a:srgbClr val="0000DC"/>
              </a:solidFill>
            </a:endParaRP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60</a:t>
            </a:fld>
            <a:endParaRPr lang="cs-CZ" altLang="cs-CZ" sz="800" i="1" dirty="0"/>
          </a:p>
        </p:txBody>
      </p:sp>
      <p:sp>
        <p:nvSpPr>
          <p:cNvPr id="7" name="Nadpis 6"/>
          <p:cNvSpPr>
            <a:spLocks noGrp="1"/>
          </p:cNvSpPr>
          <p:nvPr>
            <p:ph type="title"/>
          </p:nvPr>
        </p:nvSpPr>
        <p:spPr>
          <a:xfrm>
            <a:off x="703373" y="332509"/>
            <a:ext cx="10753200" cy="881149"/>
          </a:xfrm>
        </p:spPr>
        <p:txBody>
          <a:bodyPr/>
          <a:lstStyle/>
          <a:p>
            <a:pPr algn="ctr">
              <a:lnSpc>
                <a:spcPct val="100000"/>
              </a:lnSpc>
            </a:pPr>
            <a:r>
              <a:rPr lang="cs-CZ" dirty="0" smtClean="0"/>
              <a:t>Souhrn výhod a nevýhod dotazování vedeného tazatelem</a:t>
            </a:r>
            <a:endParaRPr lang="cs-CZ" dirty="0"/>
          </a:p>
        </p:txBody>
      </p:sp>
      <p:graphicFrame>
        <p:nvGraphicFramePr>
          <p:cNvPr id="9" name="Zástupný symbol pro obsah 8"/>
          <p:cNvGraphicFramePr>
            <a:graphicFrameLocks noGrp="1"/>
          </p:cNvGraphicFramePr>
          <p:nvPr>
            <p:ph idx="1"/>
          </p:nvPr>
        </p:nvGraphicFramePr>
        <p:xfrm>
          <a:off x="270799" y="1845424"/>
          <a:ext cx="11666538" cy="3667357"/>
        </p:xfrm>
        <a:graphic>
          <a:graphicData uri="http://schemas.openxmlformats.org/drawingml/2006/table">
            <a:tbl>
              <a:tblPr firstRow="1" bandRow="1">
                <a:tableStyleId>{5C22544A-7EE6-4342-B048-85BDC9FD1C3A}</a:tableStyleId>
              </a:tblPr>
              <a:tblGrid>
                <a:gridCol w="5833269"/>
                <a:gridCol w="5833269"/>
              </a:tblGrid>
              <a:tr h="401375">
                <a:tc>
                  <a:txBody>
                    <a:bodyPr/>
                    <a:lstStyle/>
                    <a:p>
                      <a:r>
                        <a:rPr lang="cs-CZ" sz="1800" b="1" kern="1200" dirty="0" smtClean="0">
                          <a:solidFill>
                            <a:schemeClr val="lt1"/>
                          </a:solidFill>
                          <a:latin typeface="+mn-lt"/>
                          <a:ea typeface="+mn-ea"/>
                          <a:cs typeface="+mn-cs"/>
                        </a:rPr>
                        <a:t>Výhody</a:t>
                      </a:r>
                      <a:endParaRPr lang="cs-CZ" dirty="0"/>
                    </a:p>
                  </a:txBody>
                  <a:tcPr/>
                </a:tc>
                <a:tc>
                  <a:txBody>
                    <a:bodyPr/>
                    <a:lstStyle/>
                    <a:p>
                      <a:r>
                        <a:rPr lang="cs-CZ" sz="1800" b="1" kern="1200" dirty="0" smtClean="0">
                          <a:solidFill>
                            <a:schemeClr val="lt1"/>
                          </a:solidFill>
                          <a:latin typeface="+mn-lt"/>
                          <a:ea typeface="+mn-ea"/>
                          <a:cs typeface="+mn-cs"/>
                        </a:rPr>
                        <a:t>Nevýhody</a:t>
                      </a:r>
                      <a:endParaRPr lang="cs-CZ" dirty="0"/>
                    </a:p>
                  </a:txBody>
                  <a:tcPr/>
                </a:tc>
              </a:tr>
              <a:tr h="692784">
                <a:tc>
                  <a:txBody>
                    <a:bodyPr/>
                    <a:lstStyle/>
                    <a:p>
                      <a:r>
                        <a:rPr lang="cs-CZ" sz="1800" kern="1200" dirty="0" smtClean="0">
                          <a:solidFill>
                            <a:schemeClr val="dk1"/>
                          </a:solidFill>
                          <a:latin typeface="+mn-lt"/>
                          <a:ea typeface="+mn-ea"/>
                          <a:cs typeface="+mn-cs"/>
                        </a:rPr>
                        <a:t>Přítomnost tazatele umožňuje klást složitější otázky a vysvětlit je.</a:t>
                      </a:r>
                      <a:endParaRPr lang="cs-CZ" dirty="0"/>
                    </a:p>
                  </a:txBody>
                  <a:tcPr/>
                </a:tc>
                <a:tc>
                  <a:txBody>
                    <a:bodyPr/>
                    <a:lstStyle/>
                    <a:p>
                      <a:r>
                        <a:rPr lang="cs-CZ" sz="1800" kern="1200" dirty="0" smtClean="0">
                          <a:solidFill>
                            <a:schemeClr val="dk1"/>
                          </a:solidFill>
                          <a:latin typeface="+mn-lt"/>
                          <a:ea typeface="+mn-ea"/>
                          <a:cs typeface="+mn-cs"/>
                        </a:rPr>
                        <a:t>Náklady jsou vyšší.</a:t>
                      </a:r>
                      <a:endParaRPr lang="cs-CZ" dirty="0"/>
                    </a:p>
                  </a:txBody>
                  <a:tcPr/>
                </a:tc>
              </a:tr>
              <a:tr h="1286599">
                <a:tc>
                  <a:txBody>
                    <a:bodyPr/>
                    <a:lstStyle/>
                    <a:p>
                      <a:r>
                        <a:rPr lang="cs-CZ" sz="1800" kern="1200" dirty="0" smtClean="0">
                          <a:solidFill>
                            <a:schemeClr val="dk1"/>
                          </a:solidFill>
                          <a:latin typeface="+mn-lt"/>
                          <a:ea typeface="+mn-ea"/>
                          <a:cs typeface="+mn-cs"/>
                        </a:rPr>
                        <a:t>Interview může být delší, protože tazatel ho předčasně neukončí. Je větší prostor pro kladení otevřených otázek, neboť je respondenti nemusí psát, a tazatel může zohlednit neverbální informace.</a:t>
                      </a:r>
                      <a:endParaRPr lang="cs-CZ" dirty="0"/>
                    </a:p>
                  </a:txBody>
                  <a:tcPr/>
                </a:tc>
                <a:tc>
                  <a:txBody>
                    <a:bodyPr/>
                    <a:lstStyle/>
                    <a:p>
                      <a:r>
                        <a:rPr lang="cs-CZ" sz="1800" kern="1200" dirty="0" smtClean="0">
                          <a:solidFill>
                            <a:schemeClr val="dk1"/>
                          </a:solidFill>
                          <a:latin typeface="+mn-lt"/>
                          <a:ea typeface="+mn-ea"/>
                          <a:cs typeface="+mn-cs"/>
                        </a:rPr>
                        <a:t>Tazatel může způsobit, že odpovědi jsou zkreslené způsobem kladení otázek nebo osobními charakteristikami tazatele.</a:t>
                      </a:r>
                      <a:endParaRPr lang="cs-CZ" dirty="0"/>
                    </a:p>
                  </a:txBody>
                  <a:tcPr/>
                </a:tc>
              </a:tr>
              <a:tr h="1286599">
                <a:tc>
                  <a:txBody>
                    <a:bodyPr/>
                    <a:lstStyle/>
                    <a:p>
                      <a:r>
                        <a:rPr lang="cs-CZ" sz="1800" kern="1200" dirty="0" smtClean="0">
                          <a:solidFill>
                            <a:schemeClr val="dk1"/>
                          </a:solidFill>
                          <a:latin typeface="+mn-lt"/>
                          <a:ea typeface="+mn-ea"/>
                          <a:cs typeface="+mn-cs"/>
                        </a:rPr>
                        <a:t>Mohou být využity vizuální prostředky. Tazatel může kontrolovat kontext a prostředí pro interview. Například jde o pořadí otázek a skutečné odpovídání na určité otázky.</a:t>
                      </a:r>
                      <a:endParaRPr lang="cs-CZ" dirty="0"/>
                    </a:p>
                  </a:txBody>
                  <a:tcPr/>
                </a:tc>
                <a:tc>
                  <a:txBody>
                    <a:bodyPr/>
                    <a:lstStyle/>
                    <a:p>
                      <a:r>
                        <a:rPr lang="cs-CZ" sz="1800" kern="1200" dirty="0" smtClean="0">
                          <a:solidFill>
                            <a:schemeClr val="dk1"/>
                          </a:solidFill>
                          <a:latin typeface="+mn-lt"/>
                          <a:ea typeface="+mn-ea"/>
                          <a:cs typeface="+mn-cs"/>
                        </a:rPr>
                        <a:t>Respondent také dává sociálně požadované odpovědi. Například je zvýšena četnost dobrovolných aktivit.</a:t>
                      </a:r>
                      <a:endParaRPr lang="cs-CZ" dirty="0"/>
                    </a:p>
                  </a:txBody>
                  <a:tcPr/>
                </a:tc>
              </a:tr>
            </a:tbl>
          </a:graphicData>
        </a:graphic>
      </p:graphicFrame>
      <p:sp>
        <p:nvSpPr>
          <p:cNvPr id="10" name="TextovéPole 9"/>
          <p:cNvSpPr txBox="1"/>
          <p:nvPr/>
        </p:nvSpPr>
        <p:spPr>
          <a:xfrm>
            <a:off x="299258" y="5602778"/>
            <a:ext cx="4322618" cy="646331"/>
          </a:xfrm>
          <a:prstGeom prst="rect">
            <a:avLst/>
          </a:prstGeom>
          <a:noFill/>
        </p:spPr>
        <p:txBody>
          <a:bodyPr wrap="square" rtlCol="0">
            <a:spAutoFit/>
          </a:bodyPr>
          <a:lstStyle/>
          <a:p>
            <a:r>
              <a:rPr lang="cs-CZ" sz="1800" i="1" dirty="0" smtClean="0"/>
              <a:t>Zdroj: </a:t>
            </a:r>
            <a:r>
              <a:rPr lang="cs-CZ" sz="1800" i="1" dirty="0" err="1" smtClean="0"/>
              <a:t>Hendl</a:t>
            </a:r>
            <a:r>
              <a:rPr lang="cs-CZ" sz="1800" i="1" dirty="0" smtClean="0"/>
              <a:t>, </a:t>
            </a:r>
            <a:r>
              <a:rPr lang="cs-CZ" sz="1800" i="1" dirty="0" err="1" smtClean="0"/>
              <a:t>Remr</a:t>
            </a:r>
            <a:r>
              <a:rPr lang="cs-CZ" sz="1800" i="1" dirty="0" smtClean="0"/>
              <a:t> (2017, s. 149)</a:t>
            </a:r>
          </a:p>
          <a:p>
            <a:endParaRPr lang="cs-CZ" sz="18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61</a:t>
            </a:fld>
            <a:endParaRPr lang="cs-CZ" altLang="cs-CZ" sz="800" i="1" dirty="0"/>
          </a:p>
        </p:txBody>
      </p:sp>
      <p:sp>
        <p:nvSpPr>
          <p:cNvPr id="7" name="Nadpis 6"/>
          <p:cNvSpPr>
            <a:spLocks noGrp="1"/>
          </p:cNvSpPr>
          <p:nvPr>
            <p:ph type="title"/>
          </p:nvPr>
        </p:nvSpPr>
        <p:spPr>
          <a:xfrm>
            <a:off x="703373" y="332509"/>
            <a:ext cx="10753200" cy="881149"/>
          </a:xfrm>
        </p:spPr>
        <p:txBody>
          <a:bodyPr/>
          <a:lstStyle/>
          <a:p>
            <a:pPr algn="ctr">
              <a:lnSpc>
                <a:spcPct val="100000"/>
              </a:lnSpc>
            </a:pPr>
            <a:r>
              <a:rPr lang="cs-CZ" dirty="0" smtClean="0"/>
              <a:t>Dotazování po telefonu</a:t>
            </a:r>
            <a:endParaRPr lang="cs-CZ" dirty="0"/>
          </a:p>
        </p:txBody>
      </p:sp>
      <p:sp>
        <p:nvSpPr>
          <p:cNvPr id="8" name="Zástupný symbol pro obsah 7"/>
          <p:cNvSpPr>
            <a:spLocks noGrp="1"/>
          </p:cNvSpPr>
          <p:nvPr>
            <p:ph idx="1"/>
          </p:nvPr>
        </p:nvSpPr>
        <p:spPr>
          <a:xfrm>
            <a:off x="720000" y="1359493"/>
            <a:ext cx="10753200" cy="4139998"/>
          </a:xfrm>
        </p:spPr>
        <p:txBody>
          <a:bodyPr/>
          <a:lstStyle/>
          <a:p>
            <a:r>
              <a:rPr lang="cs-CZ" sz="2400" dirty="0" smtClean="0"/>
              <a:t>ekonomičnost v čase a ostatních zdrojích </a:t>
            </a:r>
            <a:r>
              <a:rPr lang="cs-CZ" sz="2400" dirty="0" smtClean="0"/>
              <a:t>provedení</a:t>
            </a:r>
          </a:p>
          <a:p>
            <a:r>
              <a:rPr lang="cs-CZ" sz="2400" dirty="0" smtClean="0"/>
              <a:t>o</a:t>
            </a:r>
            <a:r>
              <a:rPr lang="cs-CZ" sz="2400" dirty="0" smtClean="0"/>
              <a:t>bvykle </a:t>
            </a:r>
            <a:r>
              <a:rPr lang="cs-CZ" sz="2400" dirty="0" smtClean="0"/>
              <a:t>je nutné více </a:t>
            </a:r>
            <a:r>
              <a:rPr lang="cs-CZ" sz="2400" dirty="0" smtClean="0"/>
              <a:t>zavolání </a:t>
            </a:r>
            <a:r>
              <a:rPr lang="cs-CZ" sz="2400" dirty="0" smtClean="0"/>
              <a:t>kvůli minimalizaci výběrového </a:t>
            </a:r>
            <a:r>
              <a:rPr lang="cs-CZ" sz="2400" dirty="0" smtClean="0"/>
              <a:t>vychýlení</a:t>
            </a:r>
          </a:p>
          <a:p>
            <a:r>
              <a:rPr lang="cs-CZ" sz="2400" dirty="0" smtClean="0"/>
              <a:t>relativně jednoduché docílit požadovaného rozsahu výběru </a:t>
            </a:r>
            <a:endParaRPr lang="cs-CZ" sz="2400" dirty="0" smtClean="0"/>
          </a:p>
          <a:p>
            <a:r>
              <a:rPr lang="cs-CZ" sz="2400" dirty="0" smtClean="0"/>
              <a:t>vyžaduje delší seznam potenciálních </a:t>
            </a:r>
            <a:r>
              <a:rPr lang="cs-CZ" sz="2400" dirty="0" smtClean="0"/>
              <a:t>respondentů</a:t>
            </a:r>
          </a:p>
          <a:p>
            <a:r>
              <a:rPr lang="cs-CZ" sz="2400" dirty="0" smtClean="0"/>
              <a:t>mluvit </a:t>
            </a:r>
            <a:r>
              <a:rPr lang="cs-CZ" sz="2400" dirty="0" smtClean="0"/>
              <a:t>zřetelně a jasně, dobře naslouchat a dokázat odpovědi vpravit do počítače během </a:t>
            </a:r>
            <a:r>
              <a:rPr lang="cs-CZ" sz="2400" dirty="0" smtClean="0"/>
              <a:t>rozhovoru</a:t>
            </a:r>
          </a:p>
          <a:p>
            <a:r>
              <a:rPr lang="cs-CZ" sz="2400" dirty="0" smtClean="0"/>
              <a:t>vhodné </a:t>
            </a:r>
            <a:r>
              <a:rPr lang="cs-CZ" sz="2400" dirty="0" smtClean="0"/>
              <a:t>ve zvláštním rozhovoru nebo emailu respondenta upozornit na to, že bude dotazován telefonem</a:t>
            </a: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62</a:t>
            </a:fld>
            <a:endParaRPr lang="cs-CZ" altLang="cs-CZ" sz="800" i="1" dirty="0"/>
          </a:p>
        </p:txBody>
      </p:sp>
      <p:sp>
        <p:nvSpPr>
          <p:cNvPr id="7" name="Nadpis 6"/>
          <p:cNvSpPr>
            <a:spLocks noGrp="1"/>
          </p:cNvSpPr>
          <p:nvPr>
            <p:ph type="title"/>
          </p:nvPr>
        </p:nvSpPr>
        <p:spPr>
          <a:xfrm>
            <a:off x="703373" y="332509"/>
            <a:ext cx="10753200" cy="881149"/>
          </a:xfrm>
        </p:spPr>
        <p:txBody>
          <a:bodyPr/>
          <a:lstStyle/>
          <a:p>
            <a:pPr algn="ctr">
              <a:lnSpc>
                <a:spcPct val="100000"/>
              </a:lnSpc>
            </a:pPr>
            <a:r>
              <a:rPr lang="cs-CZ" dirty="0" smtClean="0"/>
              <a:t>Souhrn výhod a nevýhod dotazování po telefonu</a:t>
            </a:r>
            <a:endParaRPr lang="cs-CZ" dirty="0"/>
          </a:p>
        </p:txBody>
      </p:sp>
      <p:graphicFrame>
        <p:nvGraphicFramePr>
          <p:cNvPr id="9" name="Zástupný symbol pro obsah 8"/>
          <p:cNvGraphicFramePr>
            <a:graphicFrameLocks noGrp="1"/>
          </p:cNvGraphicFramePr>
          <p:nvPr>
            <p:ph idx="1"/>
          </p:nvPr>
        </p:nvGraphicFramePr>
        <p:xfrm>
          <a:off x="432263" y="1845424"/>
          <a:ext cx="11554690" cy="3923608"/>
        </p:xfrm>
        <a:graphic>
          <a:graphicData uri="http://schemas.openxmlformats.org/drawingml/2006/table">
            <a:tbl>
              <a:tblPr firstRow="1" bandRow="1">
                <a:tableStyleId>{5C22544A-7EE6-4342-B048-85BDC9FD1C3A}</a:tableStyleId>
              </a:tblPr>
              <a:tblGrid>
                <a:gridCol w="5777345"/>
                <a:gridCol w="5777345"/>
              </a:tblGrid>
              <a:tr h="418136">
                <a:tc>
                  <a:txBody>
                    <a:bodyPr/>
                    <a:lstStyle/>
                    <a:p>
                      <a:r>
                        <a:rPr lang="cs-CZ" sz="1800" b="1" kern="1200" dirty="0" smtClean="0">
                          <a:solidFill>
                            <a:schemeClr val="lt1"/>
                          </a:solidFill>
                          <a:latin typeface="+mn-lt"/>
                          <a:ea typeface="+mn-ea"/>
                          <a:cs typeface="+mn-cs"/>
                        </a:rPr>
                        <a:t>Výhody</a:t>
                      </a:r>
                      <a:endParaRPr lang="cs-CZ" dirty="0"/>
                    </a:p>
                  </a:txBody>
                  <a:tcPr/>
                </a:tc>
                <a:tc>
                  <a:txBody>
                    <a:bodyPr/>
                    <a:lstStyle/>
                    <a:p>
                      <a:r>
                        <a:rPr lang="cs-CZ" sz="1800" b="1" kern="1200" dirty="0" smtClean="0">
                          <a:solidFill>
                            <a:schemeClr val="lt1"/>
                          </a:solidFill>
                          <a:latin typeface="+mn-lt"/>
                          <a:ea typeface="+mn-ea"/>
                          <a:cs typeface="+mn-cs"/>
                        </a:rPr>
                        <a:t>Nevýhody</a:t>
                      </a:r>
                      <a:endParaRPr lang="cs-CZ" dirty="0"/>
                    </a:p>
                  </a:txBody>
                  <a:tcPr/>
                </a:tc>
              </a:tr>
              <a:tr h="721715">
                <a:tc>
                  <a:txBody>
                    <a:bodyPr/>
                    <a:lstStyle/>
                    <a:p>
                      <a:r>
                        <a:rPr lang="cs-CZ" sz="1800" kern="1200" dirty="0" smtClean="0">
                          <a:solidFill>
                            <a:schemeClr val="dk1"/>
                          </a:solidFill>
                          <a:latin typeface="+mn-lt"/>
                          <a:ea typeface="+mn-ea"/>
                          <a:cs typeface="+mn-cs"/>
                        </a:rPr>
                        <a:t>Protože tazatel nemusí cestovat, může šetření pokrýt rozsáhlejší geografickou oblast.</a:t>
                      </a:r>
                      <a:endParaRPr lang="cs-CZ" dirty="0"/>
                    </a:p>
                  </a:txBody>
                  <a:tcPr/>
                </a:tc>
                <a:tc>
                  <a:txBody>
                    <a:bodyPr/>
                    <a:lstStyle/>
                    <a:p>
                      <a:r>
                        <a:rPr lang="cs-CZ" sz="1800" kern="1200" dirty="0" smtClean="0">
                          <a:solidFill>
                            <a:schemeClr val="dk1"/>
                          </a:solidFill>
                          <a:latin typeface="+mn-lt"/>
                          <a:ea typeface="+mn-ea"/>
                          <a:cs typeface="+mn-cs"/>
                        </a:rPr>
                        <a:t>Otázky i rozhovor mají být kratší. Rozhovor je jinak častěji přerušen.</a:t>
                      </a:r>
                      <a:endParaRPr lang="cs-CZ" dirty="0"/>
                    </a:p>
                  </a:txBody>
                  <a:tcPr/>
                </a:tc>
              </a:tr>
              <a:tr h="1031021">
                <a:tc>
                  <a:txBody>
                    <a:bodyPr/>
                    <a:lstStyle/>
                    <a:p>
                      <a:r>
                        <a:rPr lang="cs-CZ" sz="1800" kern="1200" dirty="0" smtClean="0">
                          <a:solidFill>
                            <a:schemeClr val="dk1"/>
                          </a:solidFill>
                          <a:latin typeface="+mn-lt"/>
                          <a:ea typeface="+mn-ea"/>
                          <a:cs typeface="+mn-cs"/>
                        </a:rPr>
                        <a:t>Projevuje se méně efekt tazatele – jeho charakteristiky nehrají takovou roli jako u rozhovoru F2F.</a:t>
                      </a:r>
                      <a:endParaRPr lang="cs-CZ" dirty="0"/>
                    </a:p>
                  </a:txBody>
                  <a:tcPr/>
                </a:tc>
                <a:tc>
                  <a:txBody>
                    <a:bodyPr/>
                    <a:lstStyle/>
                    <a:p>
                      <a:r>
                        <a:rPr lang="cs-CZ" sz="1800" kern="1200" dirty="0" smtClean="0">
                          <a:solidFill>
                            <a:schemeClr val="dk1"/>
                          </a:solidFill>
                          <a:latin typeface="+mn-lt"/>
                          <a:ea typeface="+mn-ea"/>
                          <a:cs typeface="+mn-cs"/>
                        </a:rPr>
                        <a:t>Je obtížnější klást po telefonu citlivé otázky.</a:t>
                      </a:r>
                      <a:endParaRPr lang="cs-CZ" dirty="0"/>
                    </a:p>
                  </a:txBody>
                  <a:tcPr/>
                </a:tc>
              </a:tr>
              <a:tr h="721715">
                <a:tc>
                  <a:txBody>
                    <a:bodyPr/>
                    <a:lstStyle/>
                    <a:p>
                      <a:r>
                        <a:rPr lang="cs-CZ" sz="1800" kern="1200" dirty="0" smtClean="0">
                          <a:solidFill>
                            <a:schemeClr val="dk1"/>
                          </a:solidFill>
                          <a:latin typeface="+mn-lt"/>
                          <a:ea typeface="+mn-ea"/>
                          <a:cs typeface="+mn-cs"/>
                        </a:rPr>
                        <a:t>Není problém bezpečnostní aspekt tazatele.</a:t>
                      </a:r>
                      <a:endParaRPr lang="cs-CZ" dirty="0"/>
                    </a:p>
                  </a:txBody>
                  <a:tcPr/>
                </a:tc>
                <a:tc>
                  <a:txBody>
                    <a:bodyPr/>
                    <a:lstStyle/>
                    <a:p>
                      <a:r>
                        <a:rPr lang="cs-CZ" sz="1800" kern="1200" dirty="0" smtClean="0">
                          <a:solidFill>
                            <a:schemeClr val="dk1"/>
                          </a:solidFill>
                          <a:latin typeface="+mn-lt"/>
                          <a:ea typeface="+mn-ea"/>
                          <a:cs typeface="+mn-cs"/>
                        </a:rPr>
                        <a:t>Je obtížnější používat vizuální pomůcky a reagovat na neverbální reakce.</a:t>
                      </a:r>
                      <a:endParaRPr lang="cs-CZ" dirty="0"/>
                    </a:p>
                  </a:txBody>
                  <a:tcPr/>
                </a:tc>
              </a:tr>
              <a:tr h="1031021">
                <a:tc>
                  <a:txBody>
                    <a:bodyPr/>
                    <a:lstStyle/>
                    <a:p>
                      <a:r>
                        <a:rPr lang="cs-CZ" sz="1800" kern="1200" dirty="0" smtClean="0">
                          <a:solidFill>
                            <a:schemeClr val="dk1"/>
                          </a:solidFill>
                          <a:latin typeface="+mn-lt"/>
                          <a:ea typeface="+mn-ea"/>
                          <a:cs typeface="+mn-cs"/>
                        </a:rPr>
                        <a:t>Telefonní hovory mohou být lépe kontrolovány, Dohled nad tazatelem má zajistit, že rozhovor proběhne korektně.</a:t>
                      </a:r>
                      <a:endParaRPr lang="cs-CZ" dirty="0"/>
                    </a:p>
                  </a:txBody>
                  <a:tcPr/>
                </a:tc>
                <a:tc>
                  <a:txBody>
                    <a:bodyPr/>
                    <a:lstStyle/>
                    <a:p>
                      <a:r>
                        <a:rPr lang="cs-CZ" sz="1800" kern="1200" dirty="0" smtClean="0">
                          <a:solidFill>
                            <a:schemeClr val="dk1"/>
                          </a:solidFill>
                          <a:latin typeface="+mn-lt"/>
                          <a:ea typeface="+mn-ea"/>
                          <a:cs typeface="+mn-cs"/>
                        </a:rPr>
                        <a:t>V telefonním dotazování nejsou dobře respektovány některé skupiny (starší lidé, nemocní a chudí).</a:t>
                      </a:r>
                      <a:endParaRPr lang="cs-CZ" dirty="0"/>
                    </a:p>
                  </a:txBody>
                  <a:tcPr/>
                </a:tc>
              </a:tr>
            </a:tbl>
          </a:graphicData>
        </a:graphic>
      </p:graphicFrame>
      <p:sp>
        <p:nvSpPr>
          <p:cNvPr id="10" name="TextovéPole 9"/>
          <p:cNvSpPr txBox="1"/>
          <p:nvPr/>
        </p:nvSpPr>
        <p:spPr>
          <a:xfrm>
            <a:off x="465512" y="5752407"/>
            <a:ext cx="4123113" cy="646331"/>
          </a:xfrm>
          <a:prstGeom prst="rect">
            <a:avLst/>
          </a:prstGeom>
          <a:noFill/>
        </p:spPr>
        <p:txBody>
          <a:bodyPr wrap="square" rtlCol="0">
            <a:spAutoFit/>
          </a:bodyPr>
          <a:lstStyle/>
          <a:p>
            <a:r>
              <a:rPr lang="cs-CZ" sz="1800" i="1" dirty="0" smtClean="0"/>
              <a:t>Zdroj: </a:t>
            </a:r>
            <a:r>
              <a:rPr lang="cs-CZ" sz="1800" i="1" dirty="0" err="1" smtClean="0"/>
              <a:t>Hendl</a:t>
            </a:r>
            <a:r>
              <a:rPr lang="cs-CZ" sz="1800" i="1" dirty="0" smtClean="0"/>
              <a:t>, </a:t>
            </a:r>
            <a:r>
              <a:rPr lang="cs-CZ" sz="1800" i="1" dirty="0" err="1" smtClean="0"/>
              <a:t>Remr</a:t>
            </a:r>
            <a:r>
              <a:rPr lang="cs-CZ" sz="1800" i="1" dirty="0" smtClean="0"/>
              <a:t> (2017, s. 150)</a:t>
            </a:r>
          </a:p>
          <a:p>
            <a:endParaRPr lang="cs-CZ" sz="18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63</a:t>
            </a:fld>
            <a:endParaRPr lang="cs-CZ" altLang="cs-CZ" sz="800" i="1" dirty="0"/>
          </a:p>
        </p:txBody>
      </p:sp>
      <p:sp>
        <p:nvSpPr>
          <p:cNvPr id="7" name="Nadpis 6"/>
          <p:cNvSpPr>
            <a:spLocks noGrp="1"/>
          </p:cNvSpPr>
          <p:nvPr>
            <p:ph type="title"/>
          </p:nvPr>
        </p:nvSpPr>
        <p:spPr>
          <a:xfrm>
            <a:off x="703373" y="332509"/>
            <a:ext cx="10753200" cy="881149"/>
          </a:xfrm>
        </p:spPr>
        <p:txBody>
          <a:bodyPr/>
          <a:lstStyle/>
          <a:p>
            <a:pPr algn="ctr">
              <a:lnSpc>
                <a:spcPct val="100000"/>
              </a:lnSpc>
            </a:pPr>
            <a:r>
              <a:rPr lang="cs-CZ" dirty="0" smtClean="0"/>
              <a:t>Dotazování online dotazníkem</a:t>
            </a:r>
            <a:endParaRPr lang="cs-CZ" dirty="0"/>
          </a:p>
        </p:txBody>
      </p:sp>
      <p:sp>
        <p:nvSpPr>
          <p:cNvPr id="8" name="Zástupný symbol pro obsah 7"/>
          <p:cNvSpPr>
            <a:spLocks noGrp="1"/>
          </p:cNvSpPr>
          <p:nvPr>
            <p:ph idx="1"/>
          </p:nvPr>
        </p:nvSpPr>
        <p:spPr>
          <a:xfrm>
            <a:off x="803128" y="1409369"/>
            <a:ext cx="10753200" cy="4139998"/>
          </a:xfrm>
        </p:spPr>
        <p:txBody>
          <a:bodyPr/>
          <a:lstStyle/>
          <a:p>
            <a:r>
              <a:rPr lang="cs-CZ" sz="2000" dirty="0" smtClean="0"/>
              <a:t>V poslední době se stává převažujícím způsobem získávání dat </a:t>
            </a:r>
            <a:endParaRPr lang="cs-CZ" sz="2000" dirty="0" smtClean="0"/>
          </a:p>
          <a:p>
            <a:r>
              <a:rPr lang="cs-CZ" sz="2000" dirty="0" smtClean="0"/>
              <a:t>Dvě možnosti: </a:t>
            </a:r>
          </a:p>
          <a:p>
            <a:pPr lvl="1"/>
            <a:r>
              <a:rPr lang="cs-CZ" sz="1800" dirty="0" smtClean="0"/>
              <a:t>zaslat dokument k vyplnění elektronickou </a:t>
            </a:r>
            <a:r>
              <a:rPr lang="cs-CZ" sz="1800" dirty="0" smtClean="0"/>
              <a:t>poštou</a:t>
            </a:r>
          </a:p>
          <a:p>
            <a:pPr lvl="1"/>
            <a:r>
              <a:rPr lang="cs-CZ" sz="1800" dirty="0" smtClean="0"/>
              <a:t>dotazník přístupný na www </a:t>
            </a:r>
            <a:r>
              <a:rPr lang="cs-CZ" sz="1800" dirty="0" smtClean="0"/>
              <a:t>stránce</a:t>
            </a:r>
          </a:p>
          <a:p>
            <a:r>
              <a:rPr lang="cs-CZ" sz="2000" dirty="0" smtClean="0"/>
              <a:t>V</a:t>
            </a:r>
            <a:r>
              <a:rPr lang="cs-CZ" sz="2000" dirty="0" smtClean="0"/>
              <a:t>ýběr založený </a:t>
            </a:r>
            <a:r>
              <a:rPr lang="cs-CZ" sz="2000" dirty="0" smtClean="0"/>
              <a:t>na dobrovolnosti spíše než </a:t>
            </a:r>
            <a:r>
              <a:rPr lang="cs-CZ" sz="2000" dirty="0" smtClean="0"/>
              <a:t>na</a:t>
            </a:r>
            <a:r>
              <a:rPr lang="cs-CZ" sz="2000" dirty="0" smtClean="0"/>
              <a:t> </a:t>
            </a:r>
            <a:r>
              <a:rPr lang="cs-CZ" sz="2000" dirty="0" smtClean="0"/>
              <a:t>náhodném výběru</a:t>
            </a:r>
          </a:p>
          <a:p>
            <a:r>
              <a:rPr lang="cs-CZ" sz="2000" dirty="0" smtClean="0"/>
              <a:t>Výběrová chyba je určitým úskalím validity některých online šetření </a:t>
            </a:r>
            <a:r>
              <a:rPr lang="cs-CZ" sz="2000" dirty="0" smtClean="0"/>
              <a:t> </a:t>
            </a:r>
          </a:p>
          <a:p>
            <a:r>
              <a:rPr lang="cs-CZ" sz="2000" dirty="0" smtClean="0"/>
              <a:t>Některé </a:t>
            </a:r>
            <a:r>
              <a:rPr lang="cs-CZ" sz="2000" dirty="0" smtClean="0"/>
              <a:t>skupiny nejsou dobře reprezentovány </a:t>
            </a:r>
            <a:endParaRPr lang="cs-CZ" sz="2000" dirty="0" smtClean="0"/>
          </a:p>
          <a:p>
            <a:r>
              <a:rPr lang="cs-CZ" sz="2000" dirty="0" smtClean="0"/>
              <a:t>Online šetření se dává přednost, jestliže chceme zmenšit finanční náklady a nezáleží nám tolik na zkreslení výběrovou chybou.</a:t>
            </a:r>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64</a:t>
            </a:fld>
            <a:endParaRPr lang="cs-CZ" altLang="cs-CZ" sz="800" i="1" dirty="0"/>
          </a:p>
        </p:txBody>
      </p:sp>
      <p:sp>
        <p:nvSpPr>
          <p:cNvPr id="7" name="Nadpis 6"/>
          <p:cNvSpPr>
            <a:spLocks noGrp="1"/>
          </p:cNvSpPr>
          <p:nvPr>
            <p:ph type="title"/>
          </p:nvPr>
        </p:nvSpPr>
        <p:spPr>
          <a:xfrm>
            <a:off x="686747" y="0"/>
            <a:ext cx="10753200" cy="881149"/>
          </a:xfrm>
        </p:spPr>
        <p:txBody>
          <a:bodyPr/>
          <a:lstStyle/>
          <a:p>
            <a:pPr algn="ctr">
              <a:lnSpc>
                <a:spcPct val="100000"/>
              </a:lnSpc>
            </a:pPr>
            <a:r>
              <a:rPr lang="cs-CZ" dirty="0" smtClean="0"/>
              <a:t>Výhody a nevýhody šetření pomocí webových stránek</a:t>
            </a:r>
            <a:endParaRPr lang="cs-CZ" dirty="0"/>
          </a:p>
        </p:txBody>
      </p:sp>
      <p:graphicFrame>
        <p:nvGraphicFramePr>
          <p:cNvPr id="10" name="Zástupný symbol pro obsah 9"/>
          <p:cNvGraphicFramePr>
            <a:graphicFrameLocks noGrp="1"/>
          </p:cNvGraphicFramePr>
          <p:nvPr>
            <p:ph idx="1"/>
          </p:nvPr>
        </p:nvGraphicFramePr>
        <p:xfrm>
          <a:off x="320125" y="1346662"/>
          <a:ext cx="11472864" cy="4730577"/>
        </p:xfrm>
        <a:graphic>
          <a:graphicData uri="http://schemas.openxmlformats.org/drawingml/2006/table">
            <a:tbl>
              <a:tblPr firstRow="1" bandRow="1">
                <a:tableStyleId>{5C22544A-7EE6-4342-B048-85BDC9FD1C3A}</a:tableStyleId>
              </a:tblPr>
              <a:tblGrid>
                <a:gridCol w="5736432"/>
                <a:gridCol w="5736432"/>
              </a:tblGrid>
              <a:tr h="412583">
                <a:tc>
                  <a:txBody>
                    <a:bodyPr/>
                    <a:lstStyle/>
                    <a:p>
                      <a:r>
                        <a:rPr lang="cs-CZ" sz="1600" b="1" kern="1200" dirty="0" smtClean="0">
                          <a:solidFill>
                            <a:schemeClr val="lt1"/>
                          </a:solidFill>
                          <a:latin typeface="+mn-lt"/>
                          <a:ea typeface="+mn-ea"/>
                          <a:cs typeface="+mn-cs"/>
                        </a:rPr>
                        <a:t>Výhody</a:t>
                      </a:r>
                      <a:endParaRPr lang="cs-CZ" sz="1600" dirty="0"/>
                    </a:p>
                  </a:txBody>
                  <a:tcPr/>
                </a:tc>
                <a:tc>
                  <a:txBody>
                    <a:bodyPr/>
                    <a:lstStyle/>
                    <a:p>
                      <a:r>
                        <a:rPr lang="cs-CZ" sz="1600" b="1" kern="1200" dirty="0" smtClean="0">
                          <a:solidFill>
                            <a:schemeClr val="lt1"/>
                          </a:solidFill>
                          <a:latin typeface="+mn-lt"/>
                          <a:ea typeface="+mn-ea"/>
                          <a:cs typeface="+mn-cs"/>
                        </a:rPr>
                        <a:t>Nevýhody</a:t>
                      </a:r>
                      <a:endParaRPr lang="cs-CZ" sz="1600" dirty="0"/>
                    </a:p>
                  </a:txBody>
                  <a:tcPr/>
                </a:tc>
              </a:tr>
              <a:tr h="412583">
                <a:tc>
                  <a:txBody>
                    <a:bodyPr/>
                    <a:lstStyle/>
                    <a:p>
                      <a:r>
                        <a:rPr lang="cs-CZ" sz="1600" kern="1200" dirty="0" smtClean="0">
                          <a:solidFill>
                            <a:schemeClr val="dk1"/>
                          </a:solidFill>
                          <a:latin typeface="+mn-lt"/>
                          <a:ea typeface="+mn-ea"/>
                          <a:cs typeface="+mn-cs"/>
                        </a:rPr>
                        <a:t>Webová rozhraní jsou velmi rychlá.</a:t>
                      </a:r>
                      <a:endParaRPr lang="cs-CZ" sz="1600" dirty="0"/>
                    </a:p>
                  </a:txBody>
                  <a:tcPr/>
                </a:tc>
                <a:tc>
                  <a:txBody>
                    <a:bodyPr/>
                    <a:lstStyle/>
                    <a:p>
                      <a:r>
                        <a:rPr lang="cs-CZ" sz="1600" kern="1200" dirty="0" smtClean="0">
                          <a:solidFill>
                            <a:schemeClr val="dk1"/>
                          </a:solidFill>
                          <a:latin typeface="+mn-lt"/>
                          <a:ea typeface="+mn-ea"/>
                          <a:cs typeface="+mn-cs"/>
                        </a:rPr>
                        <a:t>Dosažení po internetu nemusí být k dispozici.</a:t>
                      </a:r>
                      <a:endParaRPr lang="cs-CZ" sz="1600" dirty="0"/>
                    </a:p>
                  </a:txBody>
                  <a:tcPr/>
                </a:tc>
              </a:tr>
              <a:tr h="644308">
                <a:tc>
                  <a:txBody>
                    <a:bodyPr/>
                    <a:lstStyle/>
                    <a:p>
                      <a:r>
                        <a:rPr lang="cs-CZ" sz="1600" kern="1200" dirty="0" smtClean="0">
                          <a:solidFill>
                            <a:schemeClr val="dk1"/>
                          </a:solidFill>
                          <a:latin typeface="+mn-lt"/>
                          <a:ea typeface="+mn-ea"/>
                          <a:cs typeface="+mn-cs"/>
                        </a:rPr>
                        <a:t>Jestliže stránka je navržena, nezvyšují se dále náklady.</a:t>
                      </a:r>
                      <a:endParaRPr lang="cs-CZ" sz="1600" dirty="0"/>
                    </a:p>
                  </a:txBody>
                  <a:tcPr/>
                </a:tc>
                <a:tc>
                  <a:txBody>
                    <a:bodyPr/>
                    <a:lstStyle/>
                    <a:p>
                      <a:r>
                        <a:rPr lang="cs-CZ" sz="1600" kern="1200" dirty="0" smtClean="0">
                          <a:solidFill>
                            <a:schemeClr val="dk1"/>
                          </a:solidFill>
                          <a:latin typeface="+mn-lt"/>
                          <a:ea typeface="+mn-ea"/>
                          <a:cs typeface="+mn-cs"/>
                        </a:rPr>
                        <a:t>Nemáme kontrolu, kdo odpověděl a kolikrát, pokud není dotazník chráněn určitým heslem.</a:t>
                      </a:r>
                      <a:endParaRPr lang="cs-CZ" sz="1600" dirty="0"/>
                    </a:p>
                  </a:txBody>
                  <a:tcPr/>
                </a:tc>
              </a:tr>
              <a:tr h="412583">
                <a:tc>
                  <a:txBody>
                    <a:bodyPr/>
                    <a:lstStyle/>
                    <a:p>
                      <a:r>
                        <a:rPr lang="cs-CZ" sz="1600" kern="1200" dirty="0" smtClean="0">
                          <a:solidFill>
                            <a:schemeClr val="dk1"/>
                          </a:solidFill>
                          <a:latin typeface="+mn-lt"/>
                          <a:ea typeface="+mn-ea"/>
                          <a:cs typeface="+mn-cs"/>
                        </a:rPr>
                        <a:t>Můžeme zařadit obrázky, video a audio.</a:t>
                      </a:r>
                      <a:endParaRPr lang="cs-CZ" sz="1600" dirty="0"/>
                    </a:p>
                  </a:txBody>
                  <a:tcPr/>
                </a:tc>
                <a:tc>
                  <a:txBody>
                    <a:bodyPr/>
                    <a:lstStyle/>
                    <a:p>
                      <a:r>
                        <a:rPr lang="cs-CZ" sz="1600" kern="1200" dirty="0" smtClean="0">
                          <a:solidFill>
                            <a:schemeClr val="dk1"/>
                          </a:solidFill>
                          <a:latin typeface="+mn-lt"/>
                          <a:ea typeface="+mn-ea"/>
                          <a:cs typeface="+mn-cs"/>
                        </a:rPr>
                        <a:t>Lidé mohou přestat v polovině vyplňovat dotazník.</a:t>
                      </a:r>
                      <a:endParaRPr lang="cs-CZ" sz="1600" dirty="0"/>
                    </a:p>
                  </a:txBody>
                  <a:tcPr/>
                </a:tc>
              </a:tr>
              <a:tr h="644308">
                <a:tc>
                  <a:txBody>
                    <a:bodyPr/>
                    <a:lstStyle/>
                    <a:p>
                      <a:r>
                        <a:rPr lang="cs-CZ" sz="1600" kern="1200" dirty="0" smtClean="0">
                          <a:solidFill>
                            <a:schemeClr val="dk1"/>
                          </a:solidFill>
                          <a:latin typeface="+mn-lt"/>
                          <a:ea typeface="+mn-ea"/>
                          <a:cs typeface="+mn-cs"/>
                        </a:rPr>
                        <a:t>Webové stránky můžou obsahovat podmíněné odskoky.</a:t>
                      </a:r>
                      <a:endParaRPr lang="cs-CZ" sz="1600" dirty="0"/>
                    </a:p>
                  </a:txBody>
                  <a:tcPr/>
                </a:tc>
                <a:tc>
                  <a:txBody>
                    <a:bodyPr/>
                    <a:lstStyle/>
                    <a:p>
                      <a:r>
                        <a:rPr lang="cs-CZ" sz="1600" kern="1200" dirty="0" smtClean="0">
                          <a:solidFill>
                            <a:schemeClr val="dk1"/>
                          </a:solidFill>
                          <a:latin typeface="+mn-lt"/>
                          <a:ea typeface="+mn-ea"/>
                          <a:cs typeface="+mn-cs"/>
                        </a:rPr>
                        <a:t>Výběr je založen na dobrovolnosti než na náhodném výběru.</a:t>
                      </a:r>
                      <a:endParaRPr lang="cs-CZ" sz="1600" dirty="0"/>
                    </a:p>
                  </a:txBody>
                  <a:tcPr/>
                </a:tc>
              </a:tr>
              <a:tr h="915596">
                <a:tc>
                  <a:txBody>
                    <a:bodyPr/>
                    <a:lstStyle/>
                    <a:p>
                      <a:r>
                        <a:rPr lang="cs-CZ" sz="1600" kern="1200" dirty="0" smtClean="0">
                          <a:solidFill>
                            <a:schemeClr val="dk1"/>
                          </a:solidFill>
                          <a:latin typeface="+mn-lt"/>
                          <a:ea typeface="+mn-ea"/>
                          <a:cs typeface="+mn-cs"/>
                        </a:rPr>
                        <a:t>Webové dotazníky mohou používat různé barvy, fonty a další formátovací volby, které není možné využít u šetření pomocí emailů. </a:t>
                      </a:r>
                      <a:endParaRPr lang="cs-CZ" sz="1600" dirty="0"/>
                    </a:p>
                  </a:txBody>
                  <a:tcPr/>
                </a:tc>
                <a:tc>
                  <a:txBody>
                    <a:bodyPr/>
                    <a:lstStyle/>
                    <a:p>
                      <a:r>
                        <a:rPr lang="cs-CZ" sz="1600" kern="1200" dirty="0" smtClean="0">
                          <a:solidFill>
                            <a:schemeClr val="dk1"/>
                          </a:solidFill>
                          <a:latin typeface="+mn-lt"/>
                          <a:ea typeface="+mn-ea"/>
                          <a:cs typeface="+mn-cs"/>
                        </a:rPr>
                        <a:t>Nezamezíme tomu, aby některé otázky nebyly vynechány.</a:t>
                      </a:r>
                      <a:endParaRPr lang="cs-CZ" sz="1600" dirty="0"/>
                    </a:p>
                  </a:txBody>
                  <a:tcPr/>
                </a:tc>
              </a:tr>
              <a:tr h="644308">
                <a:tc>
                  <a:txBody>
                    <a:bodyPr/>
                    <a:lstStyle/>
                    <a:p>
                      <a:r>
                        <a:rPr lang="cs-CZ" sz="1600" kern="1200" dirty="0" smtClean="0">
                          <a:solidFill>
                            <a:schemeClr val="dk1"/>
                          </a:solidFill>
                          <a:latin typeface="+mn-lt"/>
                          <a:ea typeface="+mn-ea"/>
                          <a:cs typeface="+mn-cs"/>
                        </a:rPr>
                        <a:t>Větší část odpovědí bude nezkreslená.</a:t>
                      </a:r>
                      <a:endParaRPr lang="cs-CZ" sz="1600" dirty="0"/>
                    </a:p>
                  </a:txBody>
                  <a:tcPr/>
                </a:tc>
                <a:tc>
                  <a:txBody>
                    <a:bodyPr/>
                    <a:lstStyle/>
                    <a:p>
                      <a:r>
                        <a:rPr lang="cs-CZ" sz="1600" kern="1200" dirty="0" smtClean="0">
                          <a:solidFill>
                            <a:schemeClr val="dk1"/>
                          </a:solidFill>
                          <a:latin typeface="+mn-lt"/>
                          <a:ea typeface="+mn-ea"/>
                          <a:cs typeface="+mn-cs"/>
                        </a:rPr>
                        <a:t>Vyžaduje počítačovou gramotnost, čímž můžeme nechtěně vyloučit některé skupiny respondentů.</a:t>
                      </a:r>
                      <a:endParaRPr lang="cs-CZ" sz="1600" dirty="0"/>
                    </a:p>
                  </a:txBody>
                  <a:tcPr/>
                </a:tc>
              </a:tr>
              <a:tr h="644308">
                <a:tc>
                  <a:txBody>
                    <a:bodyPr/>
                    <a:lstStyle/>
                    <a:p>
                      <a:r>
                        <a:rPr lang="cs-CZ" sz="1600" kern="1200" dirty="0" smtClean="0">
                          <a:solidFill>
                            <a:schemeClr val="dk1"/>
                          </a:solidFill>
                          <a:latin typeface="+mn-lt"/>
                          <a:ea typeface="+mn-ea"/>
                          <a:cs typeface="+mn-cs"/>
                        </a:rPr>
                        <a:t>Odpovědi na webové šetření mohou být někdy kombinovány s existujícími informacemi o respondentovi.</a:t>
                      </a:r>
                      <a:endParaRPr lang="cs-CZ" sz="1600" dirty="0"/>
                    </a:p>
                  </a:txBody>
                  <a:tcPr/>
                </a:tc>
                <a:tc>
                  <a:txBody>
                    <a:bodyPr/>
                    <a:lstStyle/>
                    <a:p>
                      <a:r>
                        <a:rPr lang="cs-CZ" sz="1600" kern="1200" dirty="0" smtClean="0">
                          <a:solidFill>
                            <a:schemeClr val="dk1"/>
                          </a:solidFill>
                          <a:latin typeface="+mn-lt"/>
                          <a:ea typeface="+mn-ea"/>
                          <a:cs typeface="+mn-cs"/>
                        </a:rPr>
                        <a:t>Nezamezíme problémům s připojením k internetu a možným „neuloženým“ dotazníkům.</a:t>
                      </a:r>
                      <a:endParaRPr lang="cs-CZ" sz="1600" dirty="0"/>
                    </a:p>
                  </a:txBody>
                  <a:tcPr/>
                </a:tc>
              </a:tr>
            </a:tbl>
          </a:graphicData>
        </a:graphic>
      </p:graphicFrame>
      <p:sp>
        <p:nvSpPr>
          <p:cNvPr id="11" name="TextovéPole 10"/>
          <p:cNvSpPr txBox="1"/>
          <p:nvPr/>
        </p:nvSpPr>
        <p:spPr>
          <a:xfrm>
            <a:off x="2709949" y="6201295"/>
            <a:ext cx="3158837" cy="338554"/>
          </a:xfrm>
          <a:prstGeom prst="rect">
            <a:avLst/>
          </a:prstGeom>
          <a:noFill/>
        </p:spPr>
        <p:txBody>
          <a:bodyPr wrap="square" rtlCol="0">
            <a:spAutoFit/>
          </a:bodyPr>
          <a:lstStyle/>
          <a:p>
            <a:r>
              <a:rPr lang="cs-CZ" sz="1600" i="1" dirty="0" err="1" smtClean="0"/>
              <a:t>Hendl</a:t>
            </a:r>
            <a:r>
              <a:rPr lang="cs-CZ" sz="1600" i="1" dirty="0" smtClean="0"/>
              <a:t>, </a:t>
            </a:r>
            <a:r>
              <a:rPr lang="cs-CZ" sz="1600" i="1" dirty="0" err="1" smtClean="0"/>
              <a:t>Remr</a:t>
            </a:r>
            <a:r>
              <a:rPr lang="cs-CZ" sz="1600" i="1" dirty="0" smtClean="0"/>
              <a:t> (2017, s. 151)</a:t>
            </a:r>
            <a:endParaRPr lang="cs-CZ" sz="16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65</a:t>
            </a:fld>
            <a:endParaRPr lang="cs-CZ" altLang="cs-CZ" sz="800" i="1" dirty="0"/>
          </a:p>
        </p:txBody>
      </p:sp>
      <p:sp>
        <p:nvSpPr>
          <p:cNvPr id="7" name="Nadpis 6"/>
          <p:cNvSpPr>
            <a:spLocks noGrp="1"/>
          </p:cNvSpPr>
          <p:nvPr>
            <p:ph type="title"/>
          </p:nvPr>
        </p:nvSpPr>
        <p:spPr>
          <a:xfrm>
            <a:off x="670121" y="332509"/>
            <a:ext cx="10753200" cy="881149"/>
          </a:xfrm>
        </p:spPr>
        <p:txBody>
          <a:bodyPr/>
          <a:lstStyle/>
          <a:p>
            <a:pPr algn="ctr">
              <a:lnSpc>
                <a:spcPct val="100000"/>
              </a:lnSpc>
            </a:pPr>
            <a:r>
              <a:rPr lang="cs-CZ" dirty="0" smtClean="0"/>
              <a:t>Výhody a nevýhody emailového šetření</a:t>
            </a:r>
            <a:endParaRPr lang="cs-CZ" dirty="0"/>
          </a:p>
        </p:txBody>
      </p:sp>
      <p:graphicFrame>
        <p:nvGraphicFramePr>
          <p:cNvPr id="10" name="Zástupný symbol pro obsah 9"/>
          <p:cNvGraphicFramePr>
            <a:graphicFrameLocks noGrp="1"/>
          </p:cNvGraphicFramePr>
          <p:nvPr>
            <p:ph idx="1"/>
          </p:nvPr>
        </p:nvGraphicFramePr>
        <p:xfrm>
          <a:off x="320123" y="1346662"/>
          <a:ext cx="11616952" cy="4389120"/>
        </p:xfrm>
        <a:graphic>
          <a:graphicData uri="http://schemas.openxmlformats.org/drawingml/2006/table">
            <a:tbl>
              <a:tblPr firstRow="1" bandRow="1">
                <a:tableStyleId>{5C22544A-7EE6-4342-B048-85BDC9FD1C3A}</a:tableStyleId>
              </a:tblPr>
              <a:tblGrid>
                <a:gridCol w="5808476"/>
                <a:gridCol w="5808476"/>
              </a:tblGrid>
              <a:tr h="607400">
                <a:tc>
                  <a:txBody>
                    <a:bodyPr/>
                    <a:lstStyle/>
                    <a:p>
                      <a:r>
                        <a:rPr lang="cs-CZ" sz="1800" b="1" kern="1200" dirty="0" smtClean="0">
                          <a:solidFill>
                            <a:schemeClr val="lt1"/>
                          </a:solidFill>
                          <a:latin typeface="+mn-lt"/>
                          <a:ea typeface="+mn-ea"/>
                          <a:cs typeface="+mn-cs"/>
                        </a:rPr>
                        <a:t>Výhody</a:t>
                      </a:r>
                      <a:endParaRPr lang="cs-CZ" sz="1600" dirty="0"/>
                    </a:p>
                  </a:txBody>
                  <a:tcPr/>
                </a:tc>
                <a:tc>
                  <a:txBody>
                    <a:bodyPr/>
                    <a:lstStyle/>
                    <a:p>
                      <a:r>
                        <a:rPr lang="cs-CZ" sz="1800" b="1" kern="1200" dirty="0" smtClean="0">
                          <a:solidFill>
                            <a:schemeClr val="lt1"/>
                          </a:solidFill>
                          <a:latin typeface="+mn-lt"/>
                          <a:ea typeface="+mn-ea"/>
                          <a:cs typeface="+mn-cs"/>
                        </a:rPr>
                        <a:t>Nevýhody</a:t>
                      </a:r>
                      <a:endParaRPr lang="cs-CZ" sz="1600" dirty="0"/>
                    </a:p>
                  </a:txBody>
                  <a:tcPr/>
                </a:tc>
              </a:tr>
              <a:tr h="942318">
                <a:tc>
                  <a:txBody>
                    <a:bodyPr/>
                    <a:lstStyle/>
                    <a:p>
                      <a:r>
                        <a:rPr lang="cs-CZ" sz="1800" kern="1200" dirty="0" smtClean="0">
                          <a:solidFill>
                            <a:schemeClr val="dk1"/>
                          </a:solidFill>
                          <a:latin typeface="+mn-lt"/>
                          <a:ea typeface="+mn-ea"/>
                          <a:cs typeface="+mn-cs"/>
                        </a:rPr>
                        <a:t>Rychlost: emailové šetření lze realizovat pro tisíce respondentů během několika dnů.</a:t>
                      </a:r>
                      <a:endParaRPr lang="cs-CZ" sz="1600" dirty="0"/>
                    </a:p>
                  </a:txBody>
                  <a:tcPr/>
                </a:tc>
                <a:tc>
                  <a:txBody>
                    <a:bodyPr/>
                    <a:lstStyle/>
                    <a:p>
                      <a:r>
                        <a:rPr lang="cs-CZ" sz="1800" kern="1200" dirty="0" smtClean="0">
                          <a:solidFill>
                            <a:schemeClr val="dk1"/>
                          </a:solidFill>
                          <a:latin typeface="+mn-lt"/>
                          <a:ea typeface="+mn-ea"/>
                          <a:cs typeface="+mn-cs"/>
                        </a:rPr>
                        <a:t>Musíme mít k dispozici seznam poštovních adres.</a:t>
                      </a:r>
                      <a:endParaRPr lang="cs-CZ" sz="1600" dirty="0"/>
                    </a:p>
                  </a:txBody>
                  <a:tcPr/>
                </a:tc>
              </a:tr>
              <a:tr h="948542">
                <a:tc>
                  <a:txBody>
                    <a:bodyPr/>
                    <a:lstStyle/>
                    <a:p>
                      <a:r>
                        <a:rPr lang="cs-CZ" sz="1800" kern="1200" dirty="0" smtClean="0">
                          <a:solidFill>
                            <a:schemeClr val="dk1"/>
                          </a:solidFill>
                          <a:latin typeface="+mn-lt"/>
                          <a:ea typeface="+mn-ea"/>
                          <a:cs typeface="+mn-cs"/>
                        </a:rPr>
                        <a:t>Po navržení dotazníku nejsou další náklady v souvislosti s kontaktováním respondenta.</a:t>
                      </a:r>
                      <a:endParaRPr lang="cs-CZ" sz="1600" dirty="0"/>
                    </a:p>
                  </a:txBody>
                  <a:tcPr/>
                </a:tc>
                <a:tc>
                  <a:txBody>
                    <a:bodyPr/>
                    <a:lstStyle/>
                    <a:p>
                      <a:r>
                        <a:rPr lang="cs-CZ" sz="1800" kern="1200" dirty="0" smtClean="0">
                          <a:solidFill>
                            <a:schemeClr val="dk1"/>
                          </a:solidFill>
                          <a:latin typeface="+mn-lt"/>
                          <a:ea typeface="+mn-ea"/>
                          <a:cs typeface="+mn-cs"/>
                        </a:rPr>
                        <a:t>Můžeme dostat odpovědi od jednoho respondenta vícekrát, návod může být ignorován.</a:t>
                      </a:r>
                      <a:endParaRPr lang="cs-CZ" sz="1600" dirty="0"/>
                    </a:p>
                  </a:txBody>
                  <a:tcPr/>
                </a:tc>
              </a:tr>
              <a:tr h="942318">
                <a:tc>
                  <a:txBody>
                    <a:bodyPr/>
                    <a:lstStyle/>
                    <a:p>
                      <a:r>
                        <a:rPr lang="cs-CZ" sz="1800" kern="1200" dirty="0" smtClean="0">
                          <a:solidFill>
                            <a:schemeClr val="dk1"/>
                          </a:solidFill>
                          <a:latin typeface="+mn-lt"/>
                          <a:ea typeface="+mn-ea"/>
                          <a:cs typeface="+mn-cs"/>
                        </a:rPr>
                        <a:t>Můžeme připojit obrázky a různé přílohy.</a:t>
                      </a:r>
                      <a:endParaRPr lang="cs-CZ" sz="1600" dirty="0"/>
                    </a:p>
                  </a:txBody>
                  <a:tcPr/>
                </a:tc>
                <a:tc>
                  <a:txBody>
                    <a:bodyPr/>
                    <a:lstStyle/>
                    <a:p>
                      <a:r>
                        <a:rPr lang="cs-CZ" sz="1800" kern="1200" dirty="0" smtClean="0">
                          <a:solidFill>
                            <a:schemeClr val="dk1"/>
                          </a:solidFill>
                          <a:latin typeface="+mn-lt"/>
                          <a:ea typeface="+mn-ea"/>
                          <a:cs typeface="+mn-cs"/>
                        </a:rPr>
                        <a:t>Někteří lidé nemají rádi nevyžádané emaily. Možná je i obava respondentů o anonymitu.</a:t>
                      </a:r>
                      <a:endParaRPr lang="cs-CZ" sz="1600" dirty="0"/>
                    </a:p>
                  </a:txBody>
                  <a:tcPr/>
                </a:tc>
              </a:tr>
              <a:tr h="948542">
                <a:tc>
                  <a:txBody>
                    <a:bodyPr/>
                    <a:lstStyle/>
                    <a:p>
                      <a:r>
                        <a:rPr lang="cs-CZ" sz="1800" kern="1200" dirty="0" smtClean="0">
                          <a:solidFill>
                            <a:schemeClr val="dk1"/>
                          </a:solidFill>
                          <a:latin typeface="+mn-lt"/>
                          <a:ea typeface="+mn-ea"/>
                          <a:cs typeface="+mn-cs"/>
                        </a:rPr>
                        <a:t>Respondent na nás získá kontakt, může nás kontaktovat pro doplňující informace o výzkumu.</a:t>
                      </a:r>
                      <a:endParaRPr lang="cs-CZ" sz="1600" dirty="0"/>
                    </a:p>
                  </a:txBody>
                  <a:tcPr/>
                </a:tc>
                <a:tc>
                  <a:txBody>
                    <a:bodyPr/>
                    <a:lstStyle/>
                    <a:p>
                      <a:r>
                        <a:rPr lang="cs-CZ" sz="1800" kern="1200" dirty="0" smtClean="0">
                          <a:solidFill>
                            <a:schemeClr val="dk1"/>
                          </a:solidFill>
                          <a:latin typeface="+mn-lt"/>
                          <a:ea typeface="+mn-ea"/>
                          <a:cs typeface="+mn-cs"/>
                        </a:rPr>
                        <a:t>Musíme počítat s přístupem k emailu a internetu.</a:t>
                      </a:r>
                      <a:endParaRPr lang="cs-CZ" sz="1600" dirty="0"/>
                    </a:p>
                  </a:txBody>
                  <a:tcPr/>
                </a:tc>
              </a:tr>
            </a:tbl>
          </a:graphicData>
        </a:graphic>
      </p:graphicFrame>
      <p:sp>
        <p:nvSpPr>
          <p:cNvPr id="11" name="TextovéPole 10"/>
          <p:cNvSpPr txBox="1"/>
          <p:nvPr/>
        </p:nvSpPr>
        <p:spPr>
          <a:xfrm>
            <a:off x="266007" y="5835535"/>
            <a:ext cx="4289368" cy="338554"/>
          </a:xfrm>
          <a:prstGeom prst="rect">
            <a:avLst/>
          </a:prstGeom>
          <a:noFill/>
        </p:spPr>
        <p:txBody>
          <a:bodyPr wrap="square" rtlCol="0">
            <a:spAutoFit/>
          </a:bodyPr>
          <a:lstStyle/>
          <a:p>
            <a:r>
              <a:rPr lang="cs-CZ" sz="1600" i="1" dirty="0" smtClean="0"/>
              <a:t>Zdroj: </a:t>
            </a:r>
            <a:r>
              <a:rPr lang="cs-CZ" sz="1600" i="1" dirty="0" err="1" smtClean="0"/>
              <a:t>Hendl</a:t>
            </a:r>
            <a:r>
              <a:rPr lang="cs-CZ" sz="1600" i="1" dirty="0" smtClean="0"/>
              <a:t>, </a:t>
            </a:r>
            <a:r>
              <a:rPr lang="cs-CZ" sz="1600" i="1" dirty="0" err="1" smtClean="0"/>
              <a:t>Remr</a:t>
            </a:r>
            <a:r>
              <a:rPr lang="cs-CZ" sz="1600" i="1" dirty="0" smtClean="0"/>
              <a:t> (2017, s. </a:t>
            </a:r>
            <a:r>
              <a:rPr lang="cs-CZ" sz="1600" i="1" dirty="0" smtClean="0"/>
              <a:t>152)</a:t>
            </a:r>
            <a:endParaRPr lang="cs-CZ" sz="16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66</a:t>
            </a:fld>
            <a:endParaRPr lang="cs-CZ" altLang="cs-CZ" sz="800" i="1" dirty="0"/>
          </a:p>
        </p:txBody>
      </p:sp>
      <p:sp>
        <p:nvSpPr>
          <p:cNvPr id="7" name="Nadpis 6"/>
          <p:cNvSpPr>
            <a:spLocks noGrp="1"/>
          </p:cNvSpPr>
          <p:nvPr>
            <p:ph type="title"/>
          </p:nvPr>
        </p:nvSpPr>
        <p:spPr>
          <a:xfrm>
            <a:off x="670121" y="332509"/>
            <a:ext cx="10753200" cy="881149"/>
          </a:xfrm>
        </p:spPr>
        <p:txBody>
          <a:bodyPr/>
          <a:lstStyle/>
          <a:p>
            <a:pPr algn="ctr">
              <a:lnSpc>
                <a:spcPct val="100000"/>
              </a:lnSpc>
            </a:pPr>
            <a:r>
              <a:rPr lang="cs-CZ" dirty="0" smtClean="0"/>
              <a:t>Závěrečné poznámky k tvorbě dotazníku</a:t>
            </a:r>
            <a:endParaRPr lang="cs-CZ" dirty="0"/>
          </a:p>
        </p:txBody>
      </p:sp>
      <p:sp>
        <p:nvSpPr>
          <p:cNvPr id="8" name="Zástupný symbol pro obsah 7"/>
          <p:cNvSpPr>
            <a:spLocks noGrp="1"/>
          </p:cNvSpPr>
          <p:nvPr>
            <p:ph idx="1"/>
          </p:nvPr>
        </p:nvSpPr>
        <p:spPr/>
        <p:txBody>
          <a:bodyPr/>
          <a:lstStyle/>
          <a:p>
            <a:r>
              <a:rPr lang="cs-CZ" sz="2000" dirty="0" smtClean="0"/>
              <a:t>Tvorba dotazníku je dlouhý proces, který vyžaduje značnou </a:t>
            </a:r>
            <a:r>
              <a:rPr lang="cs-CZ" sz="2000" dirty="0" smtClean="0"/>
              <a:t>pozornost.</a:t>
            </a:r>
          </a:p>
          <a:p>
            <a:r>
              <a:rPr lang="cs-CZ" sz="2000" dirty="0" smtClean="0"/>
              <a:t>Dotazník je silný nástroj sběru </a:t>
            </a:r>
            <a:r>
              <a:rPr lang="cs-CZ" sz="2000" dirty="0" smtClean="0"/>
              <a:t>dat.</a:t>
            </a:r>
          </a:p>
          <a:p>
            <a:r>
              <a:rPr lang="cs-CZ" sz="2000" dirty="0" smtClean="0"/>
              <a:t>Na začátku jeho tvorby stojí snaha o porozumění jeho možnostem a tomu, jak může pomoci s výzkumem. </a:t>
            </a:r>
            <a:endParaRPr lang="cs-CZ" sz="2000" dirty="0" smtClean="0"/>
          </a:p>
          <a:p>
            <a:r>
              <a:rPr lang="cs-CZ" sz="2000" dirty="0" smtClean="0"/>
              <a:t>Největší </a:t>
            </a:r>
            <a:r>
              <a:rPr lang="cs-CZ" sz="2000" dirty="0" smtClean="0"/>
              <a:t>péče věnována vymezení výzkumných cílů</a:t>
            </a:r>
            <a:r>
              <a:rPr lang="cs-CZ" sz="2000" dirty="0" smtClean="0"/>
              <a:t>.</a:t>
            </a:r>
          </a:p>
          <a:p>
            <a:r>
              <a:rPr lang="cs-CZ" sz="2000" dirty="0" smtClean="0"/>
              <a:t>Třeba </a:t>
            </a:r>
            <a:r>
              <a:rPr lang="cs-CZ" sz="2000" dirty="0" smtClean="0"/>
              <a:t>navrhnout hypotézu a experiment, který ji pomůže potvrdit, nebo vyvrátit. </a:t>
            </a:r>
            <a:endParaRPr lang="cs-CZ" sz="2000" dirty="0" smtClean="0"/>
          </a:p>
          <a:p>
            <a:r>
              <a:rPr lang="cs-CZ" sz="2000" dirty="0" smtClean="0"/>
              <a:t>Dotazníky jsou tvárné a umožňují sběr subjektivních i objektivních údajů prostřednictvím otevřených a uzavřených otázek. </a:t>
            </a:r>
            <a:endParaRPr lang="cs-CZ" sz="2000" dirty="0" smtClean="0"/>
          </a:p>
          <a:p>
            <a:r>
              <a:rPr lang="cs-CZ" sz="2000" dirty="0" smtClean="0"/>
              <a:t>Dotazník je ale jen tak dobrý, jako jsou dobré jeho otázky</a:t>
            </a:r>
          </a:p>
          <a:p>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67</a:t>
            </a:fld>
            <a:endParaRPr lang="cs-CZ" altLang="cs-CZ" sz="800" i="1" dirty="0"/>
          </a:p>
        </p:txBody>
      </p:sp>
      <p:sp>
        <p:nvSpPr>
          <p:cNvPr id="7" name="Nadpis 6"/>
          <p:cNvSpPr>
            <a:spLocks noGrp="1"/>
          </p:cNvSpPr>
          <p:nvPr>
            <p:ph type="title"/>
          </p:nvPr>
        </p:nvSpPr>
        <p:spPr>
          <a:xfrm>
            <a:off x="670121" y="332509"/>
            <a:ext cx="10753200" cy="881149"/>
          </a:xfrm>
        </p:spPr>
        <p:txBody>
          <a:bodyPr/>
          <a:lstStyle/>
          <a:p>
            <a:pPr algn="ctr">
              <a:lnSpc>
                <a:spcPct val="100000"/>
              </a:lnSpc>
            </a:pPr>
            <a:r>
              <a:rPr lang="cs-CZ" dirty="0" smtClean="0"/>
              <a:t>Shrnutí požadavků při tvorbě dotazníku</a:t>
            </a:r>
            <a:endParaRPr lang="cs-CZ"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432262" y="1064030"/>
          <a:ext cx="11089177" cy="5037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68</a:t>
            </a:fld>
            <a:endParaRPr lang="cs-CZ" altLang="cs-CZ" sz="800" i="1" dirty="0"/>
          </a:p>
        </p:txBody>
      </p:sp>
      <p:sp>
        <p:nvSpPr>
          <p:cNvPr id="7" name="Nadpis 6"/>
          <p:cNvSpPr>
            <a:spLocks noGrp="1"/>
          </p:cNvSpPr>
          <p:nvPr>
            <p:ph type="title"/>
          </p:nvPr>
        </p:nvSpPr>
        <p:spPr>
          <a:xfrm>
            <a:off x="670121" y="332509"/>
            <a:ext cx="10753200" cy="881149"/>
          </a:xfrm>
        </p:spPr>
        <p:txBody>
          <a:bodyPr/>
          <a:lstStyle/>
          <a:p>
            <a:pPr algn="ctr">
              <a:lnSpc>
                <a:spcPct val="100000"/>
              </a:lnSpc>
            </a:pPr>
            <a:r>
              <a:rPr lang="cs-CZ" dirty="0" smtClean="0"/>
              <a:t>Shrnutí úpravy dotazníku</a:t>
            </a:r>
            <a:endParaRPr lang="cs-CZ" dirty="0"/>
          </a:p>
        </p:txBody>
      </p:sp>
      <p:graphicFrame>
        <p:nvGraphicFramePr>
          <p:cNvPr id="10" name="Diagram 9"/>
          <p:cNvGraphicFramePr/>
          <p:nvPr>
            <p:extLst>
              <p:ext uri="{D42A27DB-BD31-4B8C-83A1-F6EECF244321}">
                <p14:modId xmlns="" xmlns:p14="http://schemas.microsoft.com/office/powerpoint/2010/main" val="1823095767"/>
              </p:ext>
            </p:extLst>
          </p:nvPr>
        </p:nvGraphicFramePr>
        <p:xfrm>
          <a:off x="432262" y="1064030"/>
          <a:ext cx="11272058" cy="5137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69</a:t>
            </a:fld>
            <a:endParaRPr lang="cs-CZ" altLang="cs-CZ" sz="800" i="1" dirty="0"/>
          </a:p>
        </p:txBody>
      </p:sp>
      <p:sp>
        <p:nvSpPr>
          <p:cNvPr id="7" name="Nadpis 6"/>
          <p:cNvSpPr>
            <a:spLocks noGrp="1"/>
          </p:cNvSpPr>
          <p:nvPr>
            <p:ph type="title"/>
          </p:nvPr>
        </p:nvSpPr>
        <p:spPr>
          <a:xfrm>
            <a:off x="0" y="1596044"/>
            <a:ext cx="3220235" cy="2942706"/>
          </a:xfrm>
        </p:spPr>
        <p:txBody>
          <a:bodyPr/>
          <a:lstStyle/>
          <a:p>
            <a:pPr algn="ctr">
              <a:lnSpc>
                <a:spcPct val="100000"/>
              </a:lnSpc>
            </a:pPr>
            <a:r>
              <a:rPr lang="cs-CZ" sz="3200" dirty="0" smtClean="0"/>
              <a:t>Shrnující srovnání standardizovaného dotazníku a rozhovoru</a:t>
            </a:r>
            <a:endParaRPr lang="cs-CZ" sz="3200" dirty="0"/>
          </a:p>
        </p:txBody>
      </p:sp>
      <p:graphicFrame>
        <p:nvGraphicFramePr>
          <p:cNvPr id="8" name="Tabulka 7"/>
          <p:cNvGraphicFramePr>
            <a:graphicFrameLocks noGrp="1"/>
          </p:cNvGraphicFramePr>
          <p:nvPr/>
        </p:nvGraphicFramePr>
        <p:xfrm>
          <a:off x="3541220" y="266005"/>
          <a:ext cx="8434648" cy="5519655"/>
        </p:xfrm>
        <a:graphic>
          <a:graphicData uri="http://schemas.openxmlformats.org/drawingml/2006/table">
            <a:tbl>
              <a:tblPr/>
              <a:tblGrid>
                <a:gridCol w="2810940"/>
                <a:gridCol w="2811854"/>
                <a:gridCol w="2811854"/>
              </a:tblGrid>
              <a:tr h="479970">
                <a:tc>
                  <a:txBody>
                    <a:bodyPr/>
                    <a:lstStyle/>
                    <a:p>
                      <a:pPr algn="just">
                        <a:lnSpc>
                          <a:spcPct val="115000"/>
                        </a:lnSpc>
                        <a:spcAft>
                          <a:spcPts val="0"/>
                        </a:spcAft>
                      </a:pPr>
                      <a:r>
                        <a:rPr lang="cs-CZ" sz="1100" b="1" dirty="0">
                          <a:latin typeface="Calibri"/>
                          <a:ea typeface="Calibri"/>
                          <a:cs typeface="Times New Roman"/>
                        </a:rPr>
                        <a:t>Srovnávací kategorie</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b="1">
                          <a:latin typeface="Calibri"/>
                          <a:ea typeface="Calibri"/>
                          <a:cs typeface="Times New Roman"/>
                        </a:rPr>
                        <a:t>Standardizovaný rozhovor (F2F)</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b="1" dirty="0">
                          <a:latin typeface="Calibri"/>
                          <a:ea typeface="Calibri"/>
                          <a:cs typeface="Times New Roman"/>
                        </a:rPr>
                        <a:t>Standardizovaný dotazník poštou nebo emailem</a:t>
                      </a:r>
                      <a:endParaRPr lang="cs-CZ"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85">
                <a:tc>
                  <a:txBody>
                    <a:bodyPr/>
                    <a:lstStyle/>
                    <a:p>
                      <a:pPr algn="just">
                        <a:lnSpc>
                          <a:spcPct val="115000"/>
                        </a:lnSpc>
                        <a:spcAft>
                          <a:spcPts val="0"/>
                        </a:spcAft>
                      </a:pPr>
                      <a:r>
                        <a:rPr lang="cs-CZ" sz="1100" b="1">
                          <a:latin typeface="Calibri"/>
                          <a:ea typeface="Calibri"/>
                          <a:cs typeface="Times New Roman"/>
                        </a:rPr>
                        <a:t>Finanční náročnost</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Zřetelně vyšší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Zřetelně nižší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85">
                <a:tc>
                  <a:txBody>
                    <a:bodyPr/>
                    <a:lstStyle/>
                    <a:p>
                      <a:pPr algn="just">
                        <a:lnSpc>
                          <a:spcPct val="115000"/>
                        </a:lnSpc>
                        <a:spcAft>
                          <a:spcPts val="0"/>
                        </a:spcAft>
                      </a:pPr>
                      <a:r>
                        <a:rPr lang="cs-CZ" sz="1100" b="1">
                          <a:latin typeface="Calibri"/>
                          <a:ea typeface="Calibri"/>
                          <a:cs typeface="Times New Roman"/>
                        </a:rPr>
                        <a:t>Návratnost</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plná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Relativně nízká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Reprezentativa</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Většinou dosahuje požadované úrovně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dirty="0">
                          <a:latin typeface="Calibri"/>
                          <a:ea typeface="Calibri"/>
                          <a:cs typeface="Times New Roman"/>
                        </a:rPr>
                        <a:t>Může být vážně ohrožena nízkou návratností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Délka dotazování</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Může být o něco delší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Měla by být o něco kratší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Náročnost pro tazatele</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Je nezbytné jejich průběžné proškolování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dirty="0">
                          <a:latin typeface="Calibri"/>
                          <a:ea typeface="Calibri"/>
                          <a:cs typeface="Times New Roman"/>
                        </a:rPr>
                        <a:t>Obvykle jich není třeba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Aplikace u osob čtoucích a píšících s obtížemi</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Vhodná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Nevhodná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85">
                <a:tc>
                  <a:txBody>
                    <a:bodyPr/>
                    <a:lstStyle/>
                    <a:p>
                      <a:pPr algn="just">
                        <a:lnSpc>
                          <a:spcPct val="115000"/>
                        </a:lnSpc>
                        <a:spcAft>
                          <a:spcPts val="0"/>
                        </a:spcAft>
                      </a:pPr>
                      <a:r>
                        <a:rPr lang="cs-CZ" sz="1100" b="1">
                          <a:latin typeface="Calibri"/>
                          <a:ea typeface="Calibri"/>
                          <a:cs typeface="Times New Roman"/>
                        </a:rPr>
                        <a:t>Náročnost pro respondenta</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nižší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vyšší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85">
                <a:tc>
                  <a:txBody>
                    <a:bodyPr/>
                    <a:lstStyle/>
                    <a:p>
                      <a:pPr algn="just">
                        <a:lnSpc>
                          <a:spcPct val="115000"/>
                        </a:lnSpc>
                        <a:spcAft>
                          <a:spcPts val="0"/>
                        </a:spcAft>
                      </a:pPr>
                      <a:r>
                        <a:rPr lang="cs-CZ" sz="1100" b="1">
                          <a:latin typeface="Calibri"/>
                          <a:ea typeface="Calibri"/>
                          <a:cs typeface="Times New Roman"/>
                        </a:rPr>
                        <a:t>Zajímavost pro respondenta</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vyšší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nižší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Respondentův pocit anonymity</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Zpravidla menší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Zpravidla větší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85">
                <a:tc>
                  <a:txBody>
                    <a:bodyPr/>
                    <a:lstStyle/>
                    <a:p>
                      <a:pPr algn="just">
                        <a:lnSpc>
                          <a:spcPct val="115000"/>
                        </a:lnSpc>
                        <a:spcAft>
                          <a:spcPts val="0"/>
                        </a:spcAft>
                      </a:pPr>
                      <a:r>
                        <a:rPr lang="cs-CZ" sz="1100" b="1">
                          <a:latin typeface="Calibri"/>
                          <a:ea typeface="Calibri"/>
                          <a:cs typeface="Times New Roman"/>
                        </a:rPr>
                        <a:t>Šetření citlivých témat</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Méně vhodný způsob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Vcelku vhodný způsob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Možnost položení iritujícího dotazu</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Existuje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Nedoporučuje 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Bezchybnost a úplnost odpovědí</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častější než u dotazníku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Obvykle méně častá než u rozhovoru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70">
                <a:tc>
                  <a:txBody>
                    <a:bodyPr/>
                    <a:lstStyle/>
                    <a:p>
                      <a:pPr algn="just">
                        <a:lnSpc>
                          <a:spcPct val="115000"/>
                        </a:lnSpc>
                        <a:spcAft>
                          <a:spcPts val="0"/>
                        </a:spcAft>
                      </a:pPr>
                      <a:r>
                        <a:rPr lang="cs-CZ" sz="1100" b="1">
                          <a:latin typeface="Calibri"/>
                          <a:ea typeface="Calibri"/>
                          <a:cs typeface="Times New Roman"/>
                        </a:rPr>
                        <a:t>Záruka, že skutečně odpovídal původně vybraný respondent</a:t>
                      </a:r>
                      <a:endParaRPr lang="cs-CZ"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a:latin typeface="Calibri"/>
                          <a:ea typeface="Calibri"/>
                          <a:cs typeface="Times New Roman"/>
                        </a:rPr>
                        <a:t>Naprostá (nebo alespoň vysoká)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cs-CZ" sz="1100" dirty="0">
                          <a:latin typeface="Calibri"/>
                          <a:ea typeface="Calibri"/>
                          <a:cs typeface="Times New Roman"/>
                        </a:rPr>
                        <a:t>Nízká (u emailu drobně vyšší než u pošty)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4" name="Nadpis 3"/>
          <p:cNvSpPr>
            <a:spLocks noGrp="1"/>
          </p:cNvSpPr>
          <p:nvPr>
            <p:ph type="title"/>
          </p:nvPr>
        </p:nvSpPr>
        <p:spPr>
          <a:xfrm>
            <a:off x="720000" y="291374"/>
            <a:ext cx="10753200" cy="988785"/>
          </a:xfrm>
        </p:spPr>
        <p:txBody>
          <a:bodyPr/>
          <a:lstStyle/>
          <a:p>
            <a:pPr algn="ctr">
              <a:lnSpc>
                <a:spcPct val="100000"/>
              </a:lnSpc>
            </a:pPr>
            <a:r>
              <a:rPr lang="cs-CZ" sz="4800" dirty="0" smtClean="0"/>
              <a:t>Co je to výzkum?</a:t>
            </a:r>
            <a:endParaRPr lang="cs-CZ" sz="4800" dirty="0"/>
          </a:p>
        </p:txBody>
      </p:sp>
      <p:sp>
        <p:nvSpPr>
          <p:cNvPr id="7" name="Zástupný symbol pro obsah 6"/>
          <p:cNvSpPr>
            <a:spLocks noGrp="1"/>
          </p:cNvSpPr>
          <p:nvPr>
            <p:ph idx="1"/>
          </p:nvPr>
        </p:nvSpPr>
        <p:spPr>
          <a:xfrm>
            <a:off x="647129" y="1797192"/>
            <a:ext cx="10453687" cy="4347576"/>
          </a:xfrm>
        </p:spPr>
        <p:txBody>
          <a:bodyPr/>
          <a:lstStyle/>
          <a:p>
            <a:pPr algn="just"/>
            <a:r>
              <a:rPr lang="cs-CZ" sz="2400" i="1" dirty="0" smtClean="0">
                <a:solidFill>
                  <a:srgbClr val="0000DC"/>
                </a:solidFill>
              </a:rPr>
              <a:t>„Vědecký </a:t>
            </a:r>
            <a:r>
              <a:rPr lang="cs-CZ" sz="2400" i="1" dirty="0" smtClean="0">
                <a:solidFill>
                  <a:srgbClr val="0000DC"/>
                </a:solidFill>
              </a:rPr>
              <a:t>výzkum je systematické, kontrolované, empirické a kritické zkoumání hypotetických výroků o předpokládaných vztazích mezi přirozenými </a:t>
            </a:r>
            <a:r>
              <a:rPr lang="cs-CZ" sz="2400" i="1" dirty="0" smtClean="0">
                <a:solidFill>
                  <a:srgbClr val="0000DC"/>
                </a:solidFill>
              </a:rPr>
              <a:t>jevy." </a:t>
            </a:r>
            <a:r>
              <a:rPr lang="cs-CZ" sz="2400" i="1" dirty="0" smtClean="0">
                <a:solidFill>
                  <a:srgbClr val="0000DC"/>
                </a:solidFill>
              </a:rPr>
              <a:t>(</a:t>
            </a:r>
            <a:r>
              <a:rPr lang="cs-CZ" sz="2400" i="1" dirty="0" err="1" smtClean="0">
                <a:solidFill>
                  <a:srgbClr val="0000DC"/>
                </a:solidFill>
              </a:rPr>
              <a:t>Kerlinger</a:t>
            </a:r>
            <a:r>
              <a:rPr lang="cs-CZ" sz="2400" i="1" dirty="0" smtClean="0">
                <a:solidFill>
                  <a:srgbClr val="0000DC"/>
                </a:solidFill>
              </a:rPr>
              <a:t>, 1972, s. 27) </a:t>
            </a:r>
            <a:endParaRPr lang="cs-CZ" sz="2400" i="1" dirty="0" smtClean="0">
              <a:solidFill>
                <a:srgbClr val="0000DC"/>
              </a:solidFill>
            </a:endParaRPr>
          </a:p>
          <a:p>
            <a:pPr algn="just"/>
            <a:endParaRPr lang="cs-CZ" sz="2400" i="1" dirty="0" smtClean="0">
              <a:solidFill>
                <a:srgbClr val="0000DC"/>
              </a:solidFill>
            </a:endParaRPr>
          </a:p>
          <a:p>
            <a:pPr algn="just"/>
            <a:r>
              <a:rPr lang="cs-CZ" sz="2400" dirty="0" smtClean="0"/>
              <a:t>proces vytváření nových </a:t>
            </a:r>
            <a:r>
              <a:rPr lang="cs-CZ" sz="2400" dirty="0" smtClean="0"/>
              <a:t>poznatků</a:t>
            </a:r>
          </a:p>
          <a:p>
            <a:pPr algn="just"/>
            <a:r>
              <a:rPr lang="cs-CZ" sz="2400" dirty="0" smtClean="0"/>
              <a:t>systematická </a:t>
            </a:r>
            <a:r>
              <a:rPr lang="cs-CZ" sz="2400" dirty="0" smtClean="0"/>
              <a:t>a pečlivě </a:t>
            </a:r>
            <a:r>
              <a:rPr lang="cs-CZ" sz="2400" dirty="0" smtClean="0"/>
              <a:t>naplánovaná </a:t>
            </a:r>
            <a:r>
              <a:rPr lang="cs-CZ" sz="2400" dirty="0" smtClean="0"/>
              <a:t>činnost, která je vedena snahou zodpovědět kladené výzkumné otázky a přispět k rozvoji daného oboru</a:t>
            </a:r>
            <a:endParaRPr lang="cs-CZ" sz="2400" i="1" dirty="0">
              <a:solidFill>
                <a:srgbClr val="0000DC"/>
              </a:solidFill>
            </a:endParaRP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70</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Vyhodnocení a interpretace dat</a:t>
            </a:r>
            <a:endParaRPr lang="cs-CZ" sz="3600" dirty="0"/>
          </a:p>
        </p:txBody>
      </p:sp>
      <p:sp>
        <p:nvSpPr>
          <p:cNvPr id="9" name="Zástupný symbol pro obsah 8"/>
          <p:cNvSpPr>
            <a:spLocks noGrp="1"/>
          </p:cNvSpPr>
          <p:nvPr>
            <p:ph idx="1"/>
          </p:nvPr>
        </p:nvSpPr>
        <p:spPr>
          <a:xfrm>
            <a:off x="720000" y="1442621"/>
            <a:ext cx="10753200" cy="4139998"/>
          </a:xfrm>
        </p:spPr>
        <p:txBody>
          <a:bodyPr/>
          <a:lstStyle/>
          <a:p>
            <a:r>
              <a:rPr lang="cs-CZ" sz="1800" dirty="0" smtClean="0"/>
              <a:t>Cílem </a:t>
            </a:r>
            <a:r>
              <a:rPr lang="cs-CZ" sz="1800" dirty="0" smtClean="0"/>
              <a:t>zachytit smysluplně komplexitu zkoumaných jevů a případů sociálního </a:t>
            </a:r>
            <a:r>
              <a:rPr lang="cs-CZ" sz="1800" dirty="0" smtClean="0"/>
              <a:t>světa.</a:t>
            </a:r>
          </a:p>
          <a:p>
            <a:r>
              <a:rPr lang="cs-CZ" sz="1800" dirty="0" smtClean="0"/>
              <a:t>Míra smysluplnosti je určena účelem studie a výzkumnou </a:t>
            </a:r>
            <a:r>
              <a:rPr lang="cs-CZ" sz="1800" dirty="0" smtClean="0"/>
              <a:t>otázkou.</a:t>
            </a:r>
          </a:p>
          <a:p>
            <a:r>
              <a:rPr lang="cs-CZ" sz="1800" dirty="0" smtClean="0"/>
              <a:t>Systematické </a:t>
            </a:r>
            <a:r>
              <a:rPr lang="cs-CZ" sz="1800" dirty="0" smtClean="0"/>
              <a:t>nenumerické organizování dat s cílem odhalit témata, pravidelnosti, datové konfigurace, formy, kvality a </a:t>
            </a:r>
            <a:r>
              <a:rPr lang="cs-CZ" sz="1800" dirty="0" smtClean="0"/>
              <a:t>vztahy.</a:t>
            </a:r>
          </a:p>
          <a:p>
            <a:r>
              <a:rPr lang="cs-CZ" sz="1800" dirty="0" smtClean="0"/>
              <a:t>Všechny kroky tohoto procesu se mají dokumentovat, čímž se zajišťuje průhlednost a kontrola kvality celého </a:t>
            </a:r>
            <a:r>
              <a:rPr lang="cs-CZ" sz="1800" dirty="0" smtClean="0"/>
              <a:t>procesu (role počítačových programů)</a:t>
            </a:r>
          </a:p>
          <a:p>
            <a:r>
              <a:rPr lang="cs-CZ" sz="1800" dirty="0" smtClean="0"/>
              <a:t>Kvalitativní data nemají strukturovanou podobu dat v kvantitativním výzkumu, což komplikuje jejich </a:t>
            </a:r>
            <a:r>
              <a:rPr lang="cs-CZ" sz="1800" dirty="0" smtClean="0"/>
              <a:t>vyhodnocení.</a:t>
            </a:r>
          </a:p>
          <a:p>
            <a:r>
              <a:rPr lang="cs-CZ" sz="1800" dirty="0" smtClean="0"/>
              <a:t>S organizováním dat a jejich analýzou se začíná většinou již ve fázi sběru dat. V tom se liší kvalitativní postup od běžné strategie kvantitativního výzkumu. </a:t>
            </a:r>
            <a:endParaRPr lang="cs-CZ" sz="1800" dirty="0" smtClean="0"/>
          </a:p>
          <a:p>
            <a:r>
              <a:rPr lang="cs-CZ" sz="1800" dirty="0" smtClean="0"/>
              <a:t>V mnoha případech analýza směruje výzkumníka k novým zdrojům dat</a:t>
            </a:r>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71</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Faktory ovlivňující negativně analytický proces</a:t>
            </a:r>
            <a:endParaRPr lang="cs-CZ" sz="3600" dirty="0"/>
          </a:p>
        </p:txBody>
      </p:sp>
      <p:sp>
        <p:nvSpPr>
          <p:cNvPr id="9" name="Zástupný symbol pro obsah 8"/>
          <p:cNvSpPr>
            <a:spLocks noGrp="1"/>
          </p:cNvSpPr>
          <p:nvPr>
            <p:ph idx="1"/>
          </p:nvPr>
        </p:nvSpPr>
        <p:spPr>
          <a:xfrm>
            <a:off x="720000" y="1442621"/>
            <a:ext cx="10753200" cy="4139998"/>
          </a:xfrm>
        </p:spPr>
        <p:txBody>
          <a:bodyPr/>
          <a:lstStyle/>
          <a:p>
            <a:pPr lvl="0"/>
            <a:r>
              <a:rPr lang="cs-CZ" sz="1600" dirty="0" smtClean="0"/>
              <a:t>Přetížení daty. Člověk je omezen při přijímání, zpracování a zapamatování dat. </a:t>
            </a:r>
          </a:p>
          <a:p>
            <a:pPr lvl="0"/>
            <a:r>
              <a:rPr lang="cs-CZ" sz="1600" dirty="0" smtClean="0"/>
              <a:t>První dojem. První datové vstupy dělají větší dojem než pozdější. </a:t>
            </a:r>
          </a:p>
          <a:p>
            <a:pPr lvl="0"/>
            <a:r>
              <a:rPr lang="cs-CZ" sz="1600" dirty="0" smtClean="0"/>
              <a:t>Informační nedostupnost. Informacím, které jsou dostupnější, věnujeme větší pozornost. </a:t>
            </a:r>
          </a:p>
          <a:p>
            <a:pPr lvl="0"/>
            <a:r>
              <a:rPr lang="cs-CZ" sz="1600" dirty="0" smtClean="0"/>
              <a:t>Pozitivní instance. Existuje tendence ignorovat informace, které jsou v konfliktu s dosud zastávanými názory, a naopak přeceňovat informace, které je podporují. </a:t>
            </a:r>
          </a:p>
          <a:p>
            <a:pPr lvl="0"/>
            <a:r>
              <a:rPr lang="cs-CZ" sz="1600" dirty="0" smtClean="0"/>
              <a:t>Interní konzistence. Existuje tendence ignorovat překvapivou informaci. </a:t>
            </a:r>
          </a:p>
          <a:p>
            <a:pPr lvl="0"/>
            <a:r>
              <a:rPr lang="cs-CZ" sz="1600" dirty="0" smtClean="0"/>
              <a:t>Nestejná spolehlivost. Nevěnuje se pozornost okolnosti, že jednotlivé informační zdroje jsou různě spolehlivé.</a:t>
            </a:r>
          </a:p>
          <a:p>
            <a:pPr lvl="0"/>
            <a:r>
              <a:rPr lang="cs-CZ" sz="1600" dirty="0" smtClean="0"/>
              <a:t>Scházející informace. Tomu, k čemu schází informace, se věnuje menší pozornost.</a:t>
            </a:r>
          </a:p>
          <a:p>
            <a:pPr lvl="0"/>
            <a:r>
              <a:rPr lang="cs-CZ" sz="1600" dirty="0" smtClean="0"/>
              <a:t>Revize hypotéz. Dalším informacím se věnuje buď přehnaně velká, nebo přehnaně malá pozornost.</a:t>
            </a:r>
          </a:p>
          <a:p>
            <a:pPr lvl="0"/>
            <a:r>
              <a:rPr lang="cs-CZ" sz="1600" dirty="0" smtClean="0"/>
              <a:t>Přehnaná sebedůvěra. Pokud se udělá rozhodnutí, považuje se dále za přehnaně spolehlivé.</a:t>
            </a:r>
          </a:p>
          <a:p>
            <a:pPr lvl="0"/>
            <a:r>
              <a:rPr lang="cs-CZ" sz="1600" dirty="0" smtClean="0"/>
              <a:t>Příčinnost současných jevů. Pokud se jev vyskytuje současně s jiným, považují se oba za příčinně propojené.</a:t>
            </a:r>
          </a:p>
          <a:p>
            <a:pPr lvl="0"/>
            <a:r>
              <a:rPr lang="cs-CZ" sz="1600" dirty="0" smtClean="0"/>
              <a:t>Fiktivní základ. Pokud nejsou k dispozici data, provádí se srovnání s průměrem nebo libovolně zvoleným základem</a:t>
            </a:r>
            <a:r>
              <a:rPr lang="cs-CZ" sz="1600" dirty="0" smtClean="0"/>
              <a:t>.</a:t>
            </a:r>
          </a:p>
          <a:p>
            <a:r>
              <a:rPr lang="cs-CZ" sz="1600" dirty="0" smtClean="0"/>
              <a:t>Výsledky opakované analýzy se často liší od původních</a:t>
            </a:r>
          </a:p>
          <a:p>
            <a:pPr lvl="0"/>
            <a:endParaRPr lang="cs-CZ" sz="16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72</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Shrnutí aneb deset analytických principů</a:t>
            </a:r>
            <a:endParaRPr lang="cs-CZ" sz="3600" dirty="0"/>
          </a:p>
        </p:txBody>
      </p:sp>
      <p:sp>
        <p:nvSpPr>
          <p:cNvPr id="9" name="Zástupný symbol pro obsah 8"/>
          <p:cNvSpPr>
            <a:spLocks noGrp="1"/>
          </p:cNvSpPr>
          <p:nvPr>
            <p:ph idx="1"/>
          </p:nvPr>
        </p:nvSpPr>
        <p:spPr>
          <a:xfrm>
            <a:off x="720000" y="1795549"/>
            <a:ext cx="10753200" cy="3787070"/>
          </a:xfrm>
        </p:spPr>
        <p:txBody>
          <a:bodyPr/>
          <a:lstStyle/>
          <a:p>
            <a:r>
              <a:rPr lang="cs-CZ" sz="2000" dirty="0" smtClean="0"/>
              <a:t>1. Analýz a není poslední fází výzkumu. Probíhá paralelně se sběrem dat.</a:t>
            </a:r>
          </a:p>
          <a:p>
            <a:r>
              <a:rPr lang="cs-CZ" sz="2000" dirty="0" smtClean="0"/>
              <a:t>2. Analýz a je proces systematického přezkoumávání materiálu, ale není rigidní.</a:t>
            </a:r>
          </a:p>
          <a:p>
            <a:r>
              <a:rPr lang="cs-CZ" sz="2000" dirty="0" smtClean="0"/>
              <a:t>3. Přístup k datům zahrnuje reflexi, jež ústí do provádění analytických a metodologických poznámek, které řídí celý proces.</a:t>
            </a:r>
          </a:p>
          <a:p>
            <a:r>
              <a:rPr lang="cs-CZ" sz="2000" dirty="0" smtClean="0"/>
              <a:t>4. Data jsou segmentována, tj. rozčleněna do relevantních a smysluplných jednotek.</a:t>
            </a:r>
          </a:p>
          <a:p>
            <a:r>
              <a:rPr lang="cs-CZ" sz="2000" dirty="0" smtClean="0"/>
              <a:t>5. Datové segmenty se kategorizují podle nějakého organizačního schématu. Ten je obvykle zakotven v samotných datech.</a:t>
            </a:r>
          </a:p>
          <a:p>
            <a:pPr lvl="0"/>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73</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Shrnutí aneb deset analytických principů</a:t>
            </a:r>
            <a:endParaRPr lang="cs-CZ" sz="3600" dirty="0"/>
          </a:p>
        </p:txBody>
      </p:sp>
      <p:sp>
        <p:nvSpPr>
          <p:cNvPr id="9" name="Zástupný symbol pro obsah 8"/>
          <p:cNvSpPr>
            <a:spLocks noGrp="1"/>
          </p:cNvSpPr>
          <p:nvPr>
            <p:ph idx="1"/>
          </p:nvPr>
        </p:nvSpPr>
        <p:spPr>
          <a:xfrm>
            <a:off x="537119" y="1246909"/>
            <a:ext cx="11183825" cy="3787070"/>
          </a:xfrm>
        </p:spPr>
        <p:txBody>
          <a:bodyPr/>
          <a:lstStyle/>
          <a:p>
            <a:r>
              <a:rPr lang="cs-CZ" sz="1800" dirty="0" smtClean="0"/>
              <a:t>6</a:t>
            </a:r>
            <a:r>
              <a:rPr lang="cs-CZ" sz="1800" dirty="0" smtClean="0"/>
              <a:t>. Hlavní roli hraje intelektuální proces porovnávání segmentů dat. Tento proces se uplatňuje při tvorbě kategorií, při definici jejich hranic, při klasifikaci dat i při shrnování dat v kategoriích a hledání negativní evidence.</a:t>
            </a:r>
          </a:p>
          <a:p>
            <a:r>
              <a:rPr lang="cs-CZ" sz="1800" dirty="0" smtClean="0"/>
              <a:t>7. Kategorie pro třídění dat mají prozatímní charakter, kategorizaci u systém se může stále upravovat.</a:t>
            </a:r>
          </a:p>
          <a:p>
            <a:r>
              <a:rPr lang="cs-CZ" sz="1800" dirty="0" smtClean="0"/>
              <a:t>8. Manipulace s daty v průběhu analýzy je eklektická aktivita, neexistuje jediná správná cesta. Výzkumníci se vyhýbají přílišné standardizaci používaných metod.</a:t>
            </a:r>
          </a:p>
          <a:p>
            <a:r>
              <a:rPr lang="cs-CZ" sz="1800" dirty="0" smtClean="0"/>
              <a:t>9. Postupy nemají vědecký charakter ve smyslu přírodovědy, nejsou mechanistické. Kvalitativní analýza je intelektuálním řemeslem.</a:t>
            </a:r>
          </a:p>
          <a:p>
            <a:r>
              <a:rPr lang="cs-CZ" sz="1800" dirty="0" smtClean="0"/>
              <a:t>10. Výsledkem analýzy má být nějaký typ syntézy vyššího řádu, integrovaný obraz, který může být určitým souhrnem složité problematiky, popisem pravidelností a témat, identifikací fundamentální struktury, vyslovením podložených hypotéz, vymezením nového konceptu nebo zobrazením substantivní teorie.</a:t>
            </a:r>
          </a:p>
          <a:p>
            <a:pPr lvl="0"/>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74</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Závěrečné vyhodnocení, závěrečná zpráva o výzkumu</a:t>
            </a:r>
            <a:br>
              <a:rPr lang="cs-CZ" sz="3600" dirty="0" smtClean="0"/>
            </a:br>
            <a:endParaRPr lang="cs-CZ" sz="3600" dirty="0"/>
          </a:p>
        </p:txBody>
      </p:sp>
      <p:sp>
        <p:nvSpPr>
          <p:cNvPr id="9" name="Zástupný symbol pro obsah 8"/>
          <p:cNvSpPr>
            <a:spLocks noGrp="1"/>
          </p:cNvSpPr>
          <p:nvPr>
            <p:ph idx="1"/>
          </p:nvPr>
        </p:nvSpPr>
        <p:spPr>
          <a:xfrm>
            <a:off x="537119" y="2011680"/>
            <a:ext cx="11183825" cy="3657600"/>
          </a:xfrm>
        </p:spPr>
        <p:txBody>
          <a:bodyPr/>
          <a:lstStyle/>
          <a:p>
            <a:pPr lvl="0"/>
            <a:r>
              <a:rPr lang="cs-CZ" sz="2000" dirty="0" smtClean="0"/>
              <a:t>Ve způsobech podání výsledků kvalitativně zaměřeného výzkumu existuje značná </a:t>
            </a:r>
            <a:r>
              <a:rPr lang="cs-CZ" sz="2000" dirty="0" smtClean="0"/>
              <a:t>variabilita.</a:t>
            </a:r>
          </a:p>
          <a:p>
            <a:pPr lvl="0"/>
            <a:r>
              <a:rPr lang="cs-CZ" sz="2000" dirty="0" smtClean="0"/>
              <a:t>Minimální požadavky</a:t>
            </a:r>
            <a:r>
              <a:rPr lang="cs-CZ" sz="2000" dirty="0" smtClean="0"/>
              <a:t> </a:t>
            </a:r>
            <a:r>
              <a:rPr lang="cs-CZ" sz="2000" dirty="0" smtClean="0"/>
              <a:t>na zprávu </a:t>
            </a:r>
            <a:r>
              <a:rPr lang="cs-CZ" sz="2000" dirty="0" smtClean="0"/>
              <a:t>o </a:t>
            </a:r>
            <a:r>
              <a:rPr lang="cs-CZ" sz="2000" dirty="0" smtClean="0"/>
              <a:t>výzkumu:</a:t>
            </a:r>
          </a:p>
          <a:p>
            <a:r>
              <a:rPr lang="cs-CZ" sz="2000" dirty="0" smtClean="0"/>
              <a:t>1. vysvětlit, čím se výzkum zabýval; </a:t>
            </a:r>
            <a:endParaRPr lang="cs-CZ" sz="2000" dirty="0" smtClean="0"/>
          </a:p>
          <a:p>
            <a:r>
              <a:rPr lang="cs-CZ" sz="2000" dirty="0" smtClean="0"/>
              <a:t>2. informovat jasným způsobem o sociálním a historickém kontextu </a:t>
            </a:r>
            <a:r>
              <a:rPr lang="cs-CZ" sz="2000" dirty="0" smtClean="0"/>
              <a:t>prostředí</a:t>
            </a:r>
          </a:p>
          <a:p>
            <a:r>
              <a:rPr lang="cs-CZ" sz="2000" dirty="0" smtClean="0"/>
              <a:t>3. sdělit přirozenou historii výzkumu, aby se vědělo, co se dělalo, kdo to dělal a jak </a:t>
            </a:r>
            <a:endParaRPr lang="cs-CZ" sz="2000" dirty="0" smtClean="0"/>
          </a:p>
          <a:p>
            <a:r>
              <a:rPr lang="cs-CZ" sz="2000" dirty="0" smtClean="0"/>
              <a:t>4. obsahovat základní data </a:t>
            </a:r>
            <a:endParaRPr lang="cs-CZ" sz="2000" dirty="0" smtClean="0"/>
          </a:p>
          <a:p>
            <a:r>
              <a:rPr lang="cs-CZ" sz="2000" dirty="0" smtClean="0"/>
              <a:t>5. formulovat závěry </a:t>
            </a:r>
          </a:p>
          <a:p>
            <a:r>
              <a:rPr lang="cs-CZ" sz="2000" dirty="0" smtClean="0"/>
              <a:t>Standardní forma </a:t>
            </a:r>
            <a:r>
              <a:rPr lang="cs-CZ" sz="2000" dirty="0" smtClean="0"/>
              <a:t>vědeckého článku (úvod, metody, výsledky a závěry) je kompromisem</a:t>
            </a:r>
          </a:p>
          <a:p>
            <a:pPr lvl="0"/>
            <a:endParaRPr lang="cs-CZ" sz="20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75</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Příklad závěrečné zprávy: Zpráva o případové studii</a:t>
            </a:r>
            <a:br>
              <a:rPr lang="cs-CZ" sz="3600" dirty="0" smtClean="0"/>
            </a:br>
            <a:endParaRPr lang="cs-CZ" sz="3600" dirty="0"/>
          </a:p>
        </p:txBody>
      </p:sp>
      <p:sp>
        <p:nvSpPr>
          <p:cNvPr id="9" name="Zástupný symbol pro obsah 8"/>
          <p:cNvSpPr>
            <a:spLocks noGrp="1"/>
          </p:cNvSpPr>
          <p:nvPr>
            <p:ph idx="1"/>
          </p:nvPr>
        </p:nvSpPr>
        <p:spPr>
          <a:xfrm>
            <a:off x="537119" y="2011679"/>
            <a:ext cx="11183825" cy="3657600"/>
          </a:xfrm>
        </p:spPr>
        <p:txBody>
          <a:bodyPr/>
          <a:lstStyle/>
          <a:p>
            <a:r>
              <a:rPr lang="cs-CZ" sz="1400" dirty="0" smtClean="0"/>
              <a:t>1. Vstupní realistická momentka nebo příběh pro upoutání čtenáře. Čtenář má okamžitě získat živou zkušenost, cit pro místo a čas.</a:t>
            </a:r>
          </a:p>
          <a:p>
            <a:r>
              <a:rPr lang="cs-CZ" sz="1400" dirty="0" smtClean="0"/>
              <a:t>2. Identifikace problému, popis účelu studie a metod. Výzkumník má také prozradit něco o sobě a o tom, co si myslí, že může pomoci čtenáři porozumět případu.</a:t>
            </a:r>
          </a:p>
          <a:p>
            <a:r>
              <a:rPr lang="cs-CZ" sz="1400" dirty="0" smtClean="0"/>
              <a:t>3. Extenzivní narativní popis pro hlubší definici případu a jeho kontextu. Prezentují se i kontroverzní data. Místy lze uvést i interpretace.</a:t>
            </a:r>
          </a:p>
          <a:p>
            <a:r>
              <a:rPr lang="cs-CZ" sz="1400" dirty="0" smtClean="0"/>
              <a:t>4. Rozvinutí linie klíčových problémových okruhů s možnými odkazy na jiné podobné práce a autory (zatím bez zobecnění, ale pro porozumění složitosti případu).</a:t>
            </a:r>
          </a:p>
          <a:p>
            <a:r>
              <a:rPr lang="cs-CZ" sz="1400" dirty="0" smtClean="0"/>
              <a:t>5. Některé zvláště důležité aspekty potřebují hlubší výklad. Následují tedy další popisné detaily, dokumenty, citace, triangulace dat (uvedení snah autora o potvrzení i vyvrácení vlastních pozorování a závěrů).</a:t>
            </a:r>
          </a:p>
          <a:p>
            <a:r>
              <a:rPr lang="cs-CZ" sz="1400" dirty="0" smtClean="0"/>
              <a:t>6. Zobecnění a tvrzení autora. Čtenář si již udělal svůj názor na případ. Nyní je na řadě autor s jeho závěry a pokusy o zobecnění jednotlivých informací podaných dříve s uvedením jejich validity.</a:t>
            </a:r>
          </a:p>
          <a:p>
            <a:r>
              <a:rPr lang="cs-CZ" sz="1400" dirty="0" smtClean="0"/>
              <a:t>7. Závěrečné postřehy, které vyzdvihují subjektivitu zprávy o složitém případu.</a:t>
            </a:r>
          </a:p>
          <a:p>
            <a:pPr lvl="0"/>
            <a:endParaRPr lang="cs-CZ" sz="1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76</a:t>
            </a:fld>
            <a:endParaRPr lang="cs-CZ" altLang="cs-CZ" sz="800" i="1" dirty="0"/>
          </a:p>
        </p:txBody>
      </p:sp>
      <p:sp>
        <p:nvSpPr>
          <p:cNvPr id="7" name="Nadpis 6"/>
          <p:cNvSpPr>
            <a:spLocks noGrp="1"/>
          </p:cNvSpPr>
          <p:nvPr>
            <p:ph type="title"/>
          </p:nvPr>
        </p:nvSpPr>
        <p:spPr>
          <a:xfrm>
            <a:off x="703374" y="487244"/>
            <a:ext cx="10753200" cy="451576"/>
          </a:xfrm>
        </p:spPr>
        <p:txBody>
          <a:bodyPr/>
          <a:lstStyle/>
          <a:p>
            <a:pPr algn="ctr">
              <a:lnSpc>
                <a:spcPct val="100000"/>
              </a:lnSpc>
            </a:pPr>
            <a:r>
              <a:rPr lang="cs-CZ" sz="3600" dirty="0" smtClean="0"/>
              <a:t>5 typů schémat při návrhu struktury výzkumné zprávy o případové studii dle </a:t>
            </a:r>
            <a:r>
              <a:rPr lang="cs-CZ" sz="3600" dirty="0" err="1" smtClean="0"/>
              <a:t>Yina</a:t>
            </a:r>
            <a:r>
              <a:rPr lang="cs-CZ" sz="3600" dirty="0" smtClean="0"/>
              <a:t> (1994)</a:t>
            </a:r>
            <a:br>
              <a:rPr lang="cs-CZ" sz="3600" dirty="0" smtClean="0"/>
            </a:br>
            <a:r>
              <a:rPr lang="cs-CZ" sz="3600" dirty="0" smtClean="0"/>
              <a:t/>
            </a:r>
            <a:br>
              <a:rPr lang="cs-CZ" sz="3600" dirty="0" smtClean="0"/>
            </a:br>
            <a:endParaRPr lang="cs-CZ" sz="3600" dirty="0"/>
          </a:p>
        </p:txBody>
      </p:sp>
      <p:graphicFrame>
        <p:nvGraphicFramePr>
          <p:cNvPr id="8" name="Diagram 7"/>
          <p:cNvGraphicFramePr/>
          <p:nvPr>
            <p:extLst>
              <p:ext uri="{D42A27DB-BD31-4B8C-83A1-F6EECF244321}">
                <p14:modId xmlns="" xmlns:p14="http://schemas.microsoft.com/office/powerpoint/2010/main" val="1823095767"/>
              </p:ext>
            </p:extLst>
          </p:nvPr>
        </p:nvGraphicFramePr>
        <p:xfrm>
          <a:off x="1463039" y="1729047"/>
          <a:ext cx="9376757"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77</a:t>
            </a:fld>
            <a:endParaRPr lang="cs-CZ" altLang="cs-CZ" sz="800" i="1" dirty="0"/>
          </a:p>
        </p:txBody>
      </p:sp>
      <p:sp>
        <p:nvSpPr>
          <p:cNvPr id="7" name="Nadpis 6"/>
          <p:cNvSpPr>
            <a:spLocks noGrp="1"/>
          </p:cNvSpPr>
          <p:nvPr>
            <p:ph type="title"/>
          </p:nvPr>
        </p:nvSpPr>
        <p:spPr/>
        <p:txBody>
          <a:bodyPr/>
          <a:lstStyle/>
          <a:p>
            <a:pPr algn="ctr">
              <a:lnSpc>
                <a:spcPct val="100000"/>
              </a:lnSpc>
            </a:pPr>
            <a:r>
              <a:rPr lang="cs-CZ" sz="3600" dirty="0" smtClean="0"/>
              <a:t>Diskuze výsledků</a:t>
            </a:r>
            <a:endParaRPr lang="cs-CZ" sz="3600" dirty="0"/>
          </a:p>
        </p:txBody>
      </p:sp>
      <p:sp>
        <p:nvSpPr>
          <p:cNvPr id="9" name="Zástupný symbol pro obsah 8"/>
          <p:cNvSpPr>
            <a:spLocks noGrp="1"/>
          </p:cNvSpPr>
          <p:nvPr>
            <p:ph idx="1"/>
          </p:nvPr>
        </p:nvSpPr>
        <p:spPr/>
        <p:txBody>
          <a:bodyPr/>
          <a:lstStyle/>
          <a:p>
            <a:r>
              <a:rPr kumimoji="1" lang="cs-CZ" sz="1800" kern="1200" dirty="0" smtClean="0">
                <a:latin typeface="Arial" charset="0"/>
              </a:rPr>
              <a:t>Obsah sekce „Diskuze výsledků“</a:t>
            </a:r>
            <a:r>
              <a:rPr kumimoji="1" lang="cs-CZ" sz="1800" b="1" kern="1200" dirty="0" smtClean="0">
                <a:latin typeface="Arial" charset="0"/>
              </a:rPr>
              <a:t> </a:t>
            </a:r>
            <a:r>
              <a:rPr lang="cs-CZ" sz="1800" dirty="0" smtClean="0"/>
              <a:t>závisí </a:t>
            </a:r>
            <a:r>
              <a:rPr lang="cs-CZ" sz="1800" dirty="0" smtClean="0"/>
              <a:t>na tom, zda výzkumník prezentoval v předchozí sekci pouze data nebo zda prováděl i jejich analýzu a </a:t>
            </a:r>
            <a:r>
              <a:rPr lang="cs-CZ" sz="1800" dirty="0" smtClean="0"/>
              <a:t>interpretaci</a:t>
            </a:r>
          </a:p>
          <a:p>
            <a:r>
              <a:rPr lang="cs-CZ" sz="1800" dirty="0" smtClean="0"/>
              <a:t>V druhém případě se autor vrací k základním poznatkům a uvádí je do kontextu současné literatury</a:t>
            </a:r>
            <a:r>
              <a:rPr lang="cs-CZ" sz="1800" dirty="0" smtClean="0"/>
              <a:t>.</a:t>
            </a:r>
          </a:p>
          <a:p>
            <a:r>
              <a:rPr lang="cs-CZ" sz="1800" dirty="0" smtClean="0"/>
              <a:t>V prvním případě přistupuje výzkumník k hlubší interpretaci výsledku</a:t>
            </a:r>
            <a:r>
              <a:rPr lang="cs-CZ" sz="1800" dirty="0" smtClean="0"/>
              <a:t>.</a:t>
            </a:r>
          </a:p>
          <a:p>
            <a:r>
              <a:rPr lang="cs-CZ" sz="1800" dirty="0" smtClean="0"/>
              <a:t>Sekce s diskusí poskytuje výzkumníkovi příležitost sdělit jeho osobní dojmy o získaných </a:t>
            </a:r>
            <a:r>
              <a:rPr lang="cs-CZ" sz="1800" dirty="0" smtClean="0"/>
              <a:t>poznatcích.</a:t>
            </a:r>
          </a:p>
          <a:p>
            <a:r>
              <a:rPr lang="cs-CZ" sz="1800" dirty="0" smtClean="0"/>
              <a:t>Obvykle dává v této fázi na vědomí, že výzkum dané problematiky je teprve na začátku a je nutné v něm pokračovat</a:t>
            </a:r>
            <a:r>
              <a:rPr lang="cs-CZ" sz="1800" dirty="0" smtClean="0"/>
              <a:t>.</a:t>
            </a:r>
          </a:p>
          <a:p>
            <a:r>
              <a:rPr lang="cs-CZ" sz="1800" dirty="0" smtClean="0"/>
              <a:t>Uvádí nejdůležitější otázky, které je nutné řešit. Výzkumník také sebekriticky posuzuje získané poznatky a celý průběh výzkumu.</a:t>
            </a:r>
            <a:endParaRPr lang="cs-CZ" sz="18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1"/>
          <p:cNvSpPr>
            <a:spLocks noGrp="1"/>
          </p:cNvSpPr>
          <p:nvPr>
            <p:ph type="ftr" sz="quarter" idx="10"/>
          </p:nvPr>
        </p:nvSpPr>
        <p:spPr/>
        <p:txBody>
          <a:bodyPr/>
          <a:lstStyle/>
          <a:p>
            <a:r>
              <a:rPr lang="cs-CZ" altLang="cs-CZ" sz="800" i="1" dirty="0"/>
              <a:t>MKR_PRAN Prostorová analýza</a:t>
            </a:r>
            <a:endParaRPr lang="cs-CZ" sz="800" i="1" dirty="0"/>
          </a:p>
        </p:txBody>
      </p:sp>
      <p:sp>
        <p:nvSpPr>
          <p:cNvPr id="6" name="Zástupný symbol pro číslo snímku 2"/>
          <p:cNvSpPr>
            <a:spLocks noGrp="1"/>
          </p:cNvSpPr>
          <p:nvPr>
            <p:ph type="sldNum" sz="quarter" idx="11"/>
          </p:nvPr>
        </p:nvSpPr>
        <p:spPr/>
        <p:txBody>
          <a:bodyPr/>
          <a:lstStyle/>
          <a:p>
            <a:fld id="{0DE708CC-0C3F-4567-9698-B54C0F35BD31}" type="slidenum">
              <a:rPr lang="cs-CZ" altLang="cs-CZ" sz="800" i="1" smtClean="0"/>
              <a:pPr/>
              <a:t>78</a:t>
            </a:fld>
            <a:endParaRPr lang="cs-CZ" altLang="cs-CZ" sz="800" i="1" dirty="0"/>
          </a:p>
        </p:txBody>
      </p:sp>
      <p:sp>
        <p:nvSpPr>
          <p:cNvPr id="7" name="Nadpis 6"/>
          <p:cNvSpPr>
            <a:spLocks noGrp="1"/>
          </p:cNvSpPr>
          <p:nvPr>
            <p:ph type="title"/>
          </p:nvPr>
        </p:nvSpPr>
        <p:spPr/>
        <p:txBody>
          <a:bodyPr/>
          <a:lstStyle/>
          <a:p>
            <a:pPr algn="ctr">
              <a:lnSpc>
                <a:spcPct val="100000"/>
              </a:lnSpc>
            </a:pPr>
            <a:r>
              <a:rPr lang="cs-CZ" sz="3600" dirty="0" smtClean="0"/>
              <a:t>Použitá literatura</a:t>
            </a:r>
            <a:endParaRPr lang="cs-CZ" sz="3600" dirty="0"/>
          </a:p>
        </p:txBody>
      </p:sp>
      <p:sp>
        <p:nvSpPr>
          <p:cNvPr id="9" name="Zástupný symbol pro obsah 8"/>
          <p:cNvSpPr>
            <a:spLocks noGrp="1"/>
          </p:cNvSpPr>
          <p:nvPr>
            <p:ph idx="1"/>
          </p:nvPr>
        </p:nvSpPr>
        <p:spPr/>
        <p:txBody>
          <a:bodyPr/>
          <a:lstStyle/>
          <a:p>
            <a:r>
              <a:rPr lang="cs-CZ" sz="2400" dirty="0" err="1" smtClean="0"/>
              <a:t>Hendl</a:t>
            </a:r>
            <a:r>
              <a:rPr lang="cs-CZ" sz="2400" dirty="0" smtClean="0"/>
              <a:t>, Jan (2005): Kvalitativní výzkum. Základní teorie, metody a aplikace</a:t>
            </a:r>
          </a:p>
          <a:p>
            <a:r>
              <a:rPr lang="cs-CZ" sz="2400" dirty="0" smtClean="0"/>
              <a:t>Reichel, Jiří (2009): Kapitoly metodologie sociálních výzkumů</a:t>
            </a:r>
          </a:p>
          <a:p>
            <a:r>
              <a:rPr lang="cs-CZ" sz="2400" dirty="0" err="1" smtClean="0"/>
              <a:t>Hendl</a:t>
            </a:r>
            <a:r>
              <a:rPr lang="cs-CZ" sz="2400" dirty="0" smtClean="0"/>
              <a:t>, </a:t>
            </a:r>
            <a:r>
              <a:rPr lang="cs-CZ" sz="2400" dirty="0" err="1" smtClean="0"/>
              <a:t>Remr</a:t>
            </a:r>
            <a:r>
              <a:rPr lang="cs-CZ" sz="2400" dirty="0" smtClean="0"/>
              <a:t> (2017): Metody výzkumu a evaluace</a:t>
            </a:r>
          </a:p>
          <a:p>
            <a:r>
              <a:rPr lang="cs-CZ" sz="2400" dirty="0" err="1" smtClean="0"/>
              <a:t>Hay</a:t>
            </a:r>
            <a:r>
              <a:rPr lang="cs-CZ" sz="2400" dirty="0" smtClean="0"/>
              <a:t>,</a:t>
            </a:r>
            <a:r>
              <a:rPr lang="cs-CZ" sz="2400" dirty="0" err="1" smtClean="0"/>
              <a:t>Iain</a:t>
            </a:r>
            <a:r>
              <a:rPr lang="cs-CZ" sz="2400" dirty="0" smtClean="0"/>
              <a:t> (2010): </a:t>
            </a:r>
            <a:r>
              <a:rPr lang="cs-CZ" sz="2400" dirty="0" err="1" smtClean="0"/>
              <a:t>Qualitative</a:t>
            </a:r>
            <a:r>
              <a:rPr lang="cs-CZ" sz="2400" dirty="0" smtClean="0"/>
              <a:t> </a:t>
            </a:r>
            <a:r>
              <a:rPr lang="cs-CZ" sz="2400" dirty="0" err="1" smtClean="0"/>
              <a:t>research</a:t>
            </a:r>
            <a:r>
              <a:rPr lang="cs-CZ" sz="2400" dirty="0" smtClean="0"/>
              <a:t> </a:t>
            </a:r>
            <a:r>
              <a:rPr lang="cs-CZ" sz="2400" dirty="0" err="1" smtClean="0"/>
              <a:t>methods</a:t>
            </a:r>
            <a:r>
              <a:rPr lang="cs-CZ" sz="2400" dirty="0" smtClean="0"/>
              <a:t> in </a:t>
            </a:r>
            <a:r>
              <a:rPr lang="cs-CZ" sz="2400" dirty="0" err="1" smtClean="0"/>
              <a:t>human</a:t>
            </a:r>
            <a:r>
              <a:rPr lang="cs-CZ" sz="2400" dirty="0" smtClean="0"/>
              <a:t> </a:t>
            </a:r>
            <a:r>
              <a:rPr lang="cs-CZ" sz="2400" dirty="0" err="1" smtClean="0"/>
              <a:t>geography</a:t>
            </a:r>
            <a:endParaRPr lang="cs-CZ" sz="2400" dirty="0" smtClean="0"/>
          </a:p>
          <a:p>
            <a:r>
              <a:rPr lang="cs-CZ" sz="2400" dirty="0" smtClean="0"/>
              <a:t>Walter, </a:t>
            </a:r>
            <a:r>
              <a:rPr lang="cs-CZ" sz="2400" dirty="0" err="1" smtClean="0"/>
              <a:t>Isard</a:t>
            </a:r>
            <a:r>
              <a:rPr lang="cs-CZ" sz="2400" dirty="0" smtClean="0"/>
              <a:t> a kol. (1998): </a:t>
            </a:r>
            <a:r>
              <a:rPr lang="cs-CZ" sz="2400" dirty="0" err="1" smtClean="0"/>
              <a:t>Methody</a:t>
            </a:r>
            <a:r>
              <a:rPr lang="cs-CZ" sz="2400" dirty="0" smtClean="0"/>
              <a:t> os </a:t>
            </a:r>
            <a:r>
              <a:rPr lang="cs-CZ" sz="2400" dirty="0" err="1" smtClean="0"/>
              <a:t>interregional</a:t>
            </a:r>
            <a:r>
              <a:rPr lang="cs-CZ" sz="2400" dirty="0" smtClean="0"/>
              <a:t> </a:t>
            </a:r>
            <a:r>
              <a:rPr lang="cs-CZ" sz="2400" dirty="0" err="1" smtClean="0"/>
              <a:t>and</a:t>
            </a:r>
            <a:r>
              <a:rPr lang="cs-CZ" sz="2400" dirty="0" smtClean="0"/>
              <a:t> </a:t>
            </a:r>
            <a:r>
              <a:rPr lang="cs-CZ" sz="2400" dirty="0" err="1" smtClean="0"/>
              <a:t>regional</a:t>
            </a:r>
            <a:r>
              <a:rPr lang="cs-CZ" sz="2400" dirty="0" smtClean="0"/>
              <a:t> </a:t>
            </a:r>
            <a:r>
              <a:rPr lang="cs-CZ" sz="2400" dirty="0" err="1" smtClean="0"/>
              <a:t>analysis</a:t>
            </a:r>
            <a:endParaRPr lang="cs-CZ" sz="2400"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Definujte zápatí - název prezentace / pracoviště</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79</a:t>
            </a:fld>
            <a:endParaRPr lang="cs-CZ" alt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8</a:t>
            </a:fld>
            <a:endParaRPr lang="cs-CZ" altLang="cs-CZ" dirty="0"/>
          </a:p>
        </p:txBody>
      </p:sp>
      <p:sp>
        <p:nvSpPr>
          <p:cNvPr id="4" name="Nadpis 3"/>
          <p:cNvSpPr>
            <a:spLocks noGrp="1"/>
          </p:cNvSpPr>
          <p:nvPr>
            <p:ph type="title"/>
          </p:nvPr>
        </p:nvSpPr>
        <p:spPr>
          <a:xfrm>
            <a:off x="384048" y="364526"/>
            <a:ext cx="11473200" cy="988785"/>
          </a:xfrm>
        </p:spPr>
        <p:txBody>
          <a:bodyPr/>
          <a:lstStyle/>
          <a:p>
            <a:pPr algn="ctr">
              <a:lnSpc>
                <a:spcPct val="100000"/>
              </a:lnSpc>
            </a:pPr>
            <a:r>
              <a:rPr lang="cs-CZ" sz="4800" dirty="0" smtClean="0"/>
              <a:t>Vztah mezi teorií a empirií ve výzkumu</a:t>
            </a:r>
            <a:endParaRPr lang="cs-CZ" sz="4800" dirty="0"/>
          </a:p>
        </p:txBody>
      </p:sp>
      <p:pic>
        <p:nvPicPr>
          <p:cNvPr id="9" name="Obrázek 8"/>
          <p:cNvPicPr/>
          <p:nvPr/>
        </p:nvPicPr>
        <p:blipFill>
          <a:blip r:embed="rId3" cstate="print"/>
          <a:srcRect/>
          <a:stretch>
            <a:fillRect/>
          </a:stretch>
        </p:blipFill>
        <p:spPr bwMode="auto">
          <a:xfrm>
            <a:off x="1682496" y="1536192"/>
            <a:ext cx="8394192" cy="3858768"/>
          </a:xfrm>
          <a:prstGeom prst="rect">
            <a:avLst/>
          </a:prstGeom>
          <a:noFill/>
          <a:ln w="9525">
            <a:noFill/>
            <a:miter lim="800000"/>
            <a:headEnd/>
            <a:tailEnd/>
          </a:ln>
        </p:spPr>
      </p:pic>
      <p:sp>
        <p:nvSpPr>
          <p:cNvPr id="10" name="TextovéPole 9"/>
          <p:cNvSpPr txBox="1"/>
          <p:nvPr/>
        </p:nvSpPr>
        <p:spPr>
          <a:xfrm>
            <a:off x="768096" y="5614416"/>
            <a:ext cx="5047488" cy="646331"/>
          </a:xfrm>
          <a:prstGeom prst="rect">
            <a:avLst/>
          </a:prstGeom>
          <a:noFill/>
        </p:spPr>
        <p:txBody>
          <a:bodyPr wrap="square" rtlCol="0">
            <a:spAutoFit/>
          </a:bodyPr>
          <a:lstStyle/>
          <a:p>
            <a:r>
              <a:rPr lang="cs-CZ" sz="1800" i="1" dirty="0" smtClean="0"/>
              <a:t>Zdroj: Reichel (2009, s. 18</a:t>
            </a:r>
            <a:r>
              <a:rPr lang="cs-CZ" sz="1800" i="1" dirty="0" smtClean="0"/>
              <a:t>)</a:t>
            </a:r>
            <a:endParaRPr lang="cs-CZ" sz="1800" i="1" dirty="0" smtClean="0"/>
          </a:p>
          <a:p>
            <a:endParaRPr lang="cs-CZ" sz="1800" i="1" dirty="0"/>
          </a:p>
        </p:txBody>
      </p:sp>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MKR_PRAN Prostorová analýza</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4" name="Nadpis 3"/>
          <p:cNvSpPr>
            <a:spLocks noGrp="1"/>
          </p:cNvSpPr>
          <p:nvPr>
            <p:ph type="title"/>
          </p:nvPr>
        </p:nvSpPr>
        <p:spPr>
          <a:xfrm>
            <a:off x="347472" y="602270"/>
            <a:ext cx="11473200" cy="988785"/>
          </a:xfrm>
        </p:spPr>
        <p:txBody>
          <a:bodyPr/>
          <a:lstStyle/>
          <a:p>
            <a:pPr algn="ctr">
              <a:lnSpc>
                <a:spcPct val="100000"/>
              </a:lnSpc>
            </a:pPr>
            <a:r>
              <a:rPr lang="cs-CZ" sz="4800" dirty="0" smtClean="0"/>
              <a:t>Typy výzkumů (teoretický, empirický)</a:t>
            </a:r>
            <a:endParaRPr lang="cs-CZ" sz="4800" dirty="0"/>
          </a:p>
        </p:txBody>
      </p:sp>
      <p:graphicFrame>
        <p:nvGraphicFramePr>
          <p:cNvPr id="7" name="Diagram 6"/>
          <p:cNvGraphicFramePr/>
          <p:nvPr/>
        </p:nvGraphicFramePr>
        <p:xfrm>
          <a:off x="768096" y="1853523"/>
          <a:ext cx="10936224" cy="366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7236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šablona-nový vizuál</Template>
  <TotalTime>504</TotalTime>
  <Words>12606</Words>
  <Application>Microsoft Office PowerPoint</Application>
  <PresentationFormat>Vlastní</PresentationFormat>
  <Paragraphs>1238</Paragraphs>
  <Slides>79</Slides>
  <Notes>77</Notes>
  <HiddenSlides>0</HiddenSlides>
  <MMClips>0</MMClips>
  <ScaleCrop>false</ScaleCrop>
  <HeadingPairs>
    <vt:vector size="4" baseType="variant">
      <vt:variant>
        <vt:lpstr>Motiv</vt:lpstr>
      </vt:variant>
      <vt:variant>
        <vt:i4>1</vt:i4>
      </vt:variant>
      <vt:variant>
        <vt:lpstr>Nadpisy snímků</vt:lpstr>
      </vt:variant>
      <vt:variant>
        <vt:i4>79</vt:i4>
      </vt:variant>
    </vt:vector>
  </HeadingPairs>
  <TitlesOfParts>
    <vt:vector size="80" baseType="lpstr">
      <vt:lpstr>Prezentace_MU_CZ</vt:lpstr>
      <vt:lpstr>Kvantitativní a kvalitativní metody   </vt:lpstr>
      <vt:lpstr>Obecné způsoby poznání  </vt:lpstr>
      <vt:lpstr>Co je to věda?</vt:lpstr>
      <vt:lpstr>Co je to paradigma?</vt:lpstr>
      <vt:lpstr>Co je to teorie?</vt:lpstr>
      <vt:lpstr>Kritéria kvality teorie ve společenskovědním výzkumu</vt:lpstr>
      <vt:lpstr>Co je to výzkum?</vt:lpstr>
      <vt:lpstr>Vztah mezi teorií a empirií ve výzkumu</vt:lpstr>
      <vt:lpstr>Typy výzkumů (teoretický, empirický)</vt:lpstr>
      <vt:lpstr>Typy výzkumů (základní, aplikovaný)</vt:lpstr>
      <vt:lpstr>Další typy výzkumů</vt:lpstr>
      <vt:lpstr>Kvantitativní, kvalitativní a smíšený výzkum</vt:lpstr>
      <vt:lpstr>Kvantitativní výzkum</vt:lpstr>
      <vt:lpstr>Kvantitativní výzkum</vt:lpstr>
      <vt:lpstr>Kvantitativní výzkum: Experimentální výzkum</vt:lpstr>
      <vt:lpstr>Kvantitativní výzkum: Neexperimentální výzkum</vt:lpstr>
      <vt:lpstr>Základní metody kvantitativního přístupu</vt:lpstr>
      <vt:lpstr>Kvantitativní výzkum: modelový příklad</vt:lpstr>
      <vt:lpstr>Přednosti a nevýhody kvantitativního výzkumu</vt:lpstr>
      <vt:lpstr>Kvalitativní výzkum</vt:lpstr>
      <vt:lpstr>Kvalitativní výzkum</vt:lpstr>
      <vt:lpstr>Základní metody kvalitativního přístupu</vt:lpstr>
      <vt:lpstr>Kvalitativní výzkum: modelový příklad</vt:lpstr>
      <vt:lpstr>Přednosti a nevýhody kvantitativního výzkumu</vt:lpstr>
      <vt:lpstr>Vztah mezi kvantitativním a kvalitativním výzkumem</vt:lpstr>
      <vt:lpstr>Rozdíly mezi kvantitativním a kvalitativním výzkumem</vt:lpstr>
      <vt:lpstr>Smíšený výzkum</vt:lpstr>
      <vt:lpstr>Přednosti smíšeného výzkumu</vt:lpstr>
      <vt:lpstr>Nevýhody smíšeného výzkumu</vt:lpstr>
      <vt:lpstr>Charakteristiky kvantitativního, kvalitativního a smíšeného výzkumu</vt:lpstr>
      <vt:lpstr>Rozdíly mezi kvantitativním a kvalitativním přístupem</vt:lpstr>
      <vt:lpstr>Základní přístupy kvalitativního výzkumu</vt:lpstr>
      <vt:lpstr>Případová studie</vt:lpstr>
      <vt:lpstr>Typy případových studií podle sledovaného případu</vt:lpstr>
      <vt:lpstr>Typy případových studií dle Stake (1995)</vt:lpstr>
      <vt:lpstr>Typy případových studií dle Yina (1994)</vt:lpstr>
      <vt:lpstr>Přehled rozdílů v pojetí případové studie dle Yina (1194) a Stake (1995)</vt:lpstr>
      <vt:lpstr>Postup případové studie</vt:lpstr>
      <vt:lpstr>Charakteristiky výborné případové studie</vt:lpstr>
      <vt:lpstr>Námitky proti případové studii a její obrana</vt:lpstr>
      <vt:lpstr>Návrh plánu výzkumu</vt:lpstr>
      <vt:lpstr>Metody sběru dat: pravidla pro výběr metody</vt:lpstr>
      <vt:lpstr>Pozorování</vt:lpstr>
      <vt:lpstr>Role pozorovatele</vt:lpstr>
      <vt:lpstr>Zúčastněné pozorování</vt:lpstr>
      <vt:lpstr>Postup pro zúčastněné pozorování</vt:lpstr>
      <vt:lpstr>Nezúčastněné a strukturované pozorování</vt:lpstr>
      <vt:lpstr>Etické otázky výzkumu</vt:lpstr>
      <vt:lpstr>Dotazování</vt:lpstr>
      <vt:lpstr>Typy a druhy otázek</vt:lpstr>
      <vt:lpstr>Typy a druhy otázek</vt:lpstr>
      <vt:lpstr>Řazení otázek</vt:lpstr>
      <vt:lpstr>Rozhovor</vt:lpstr>
      <vt:lpstr>Typy rozhovorů</vt:lpstr>
      <vt:lpstr>Dotazník</vt:lpstr>
      <vt:lpstr>Poštovní dotazování dotazníkem na papíře</vt:lpstr>
      <vt:lpstr>Poštovní dotazování dotazníkem na papíře: osvědčené opatření pro zvýšení návratnosti</vt:lpstr>
      <vt:lpstr>Poštovní dotazování dotazníkem na papíře: osvědčené opatření pro zvýšení návratnosti</vt:lpstr>
      <vt:lpstr>Osobní dotazování</vt:lpstr>
      <vt:lpstr>Souhrn výhod a nevýhod dotazování vedeného tazatelem</vt:lpstr>
      <vt:lpstr>Dotazování po telefonu</vt:lpstr>
      <vt:lpstr>Souhrn výhod a nevýhod dotazování po telefonu</vt:lpstr>
      <vt:lpstr>Dotazování online dotazníkem</vt:lpstr>
      <vt:lpstr>Výhody a nevýhody šetření pomocí webových stránek</vt:lpstr>
      <vt:lpstr>Výhody a nevýhody emailového šetření</vt:lpstr>
      <vt:lpstr>Závěrečné poznámky k tvorbě dotazníku</vt:lpstr>
      <vt:lpstr>Shrnutí požadavků při tvorbě dotazníku</vt:lpstr>
      <vt:lpstr>Shrnutí úpravy dotazníku</vt:lpstr>
      <vt:lpstr>Shrnující srovnání standardizovaného dotazníku a rozhovoru</vt:lpstr>
      <vt:lpstr>Vyhodnocení a interpretace dat</vt:lpstr>
      <vt:lpstr>Faktory ovlivňující negativně analytický proces</vt:lpstr>
      <vt:lpstr>Shrnutí aneb deset analytických principů</vt:lpstr>
      <vt:lpstr>Shrnutí aneb deset analytických principů</vt:lpstr>
      <vt:lpstr>Závěrečné vyhodnocení, závěrečná zpráva o výzkumu </vt:lpstr>
      <vt:lpstr>Příklad závěrečné zprávy: Zpráva o případové studii </vt:lpstr>
      <vt:lpstr>5 typů schémat při návrhu struktury výzkumné zprávy o případové studii dle Yina (1994)  </vt:lpstr>
      <vt:lpstr>Diskuze výsledků</vt:lpstr>
      <vt:lpstr>Použitá literatura</vt:lpstr>
      <vt:lpstr>Snímek 79</vt:lpstr>
    </vt:vector>
  </TitlesOfParts>
  <Company>Ekonomicko-správní fakulta Masarykovy univerzity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Markéta Chaloupková</dc:creator>
  <cp:lastModifiedBy>Windows User</cp:lastModifiedBy>
  <cp:revision>149</cp:revision>
  <cp:lastPrinted>1601-01-01T00:00:00Z</cp:lastPrinted>
  <dcterms:created xsi:type="dcterms:W3CDTF">2019-12-02T13:51:15Z</dcterms:created>
  <dcterms:modified xsi:type="dcterms:W3CDTF">2020-03-20T17:43:48Z</dcterms:modified>
</cp:coreProperties>
</file>