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70" r:id="rId15"/>
    <p:sldId id="271" r:id="rId16"/>
    <p:sldId id="274" r:id="rId17"/>
    <p:sldId id="273" r:id="rId18"/>
    <p:sldId id="275" r:id="rId19"/>
    <p:sldId id="272" r:id="rId20"/>
    <p:sldId id="277" r:id="rId21"/>
    <p:sldId id="278" r:id="rId22"/>
    <p:sldId id="280" r:id="rId23"/>
    <p:sldId id="281" r:id="rId24"/>
    <p:sldId id="276" r:id="rId25"/>
    <p:sldId id="279" r:id="rId26"/>
    <p:sldId id="269"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8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99AB69-9365-4A5F-85E5-07824625844A}" type="datetimeFigureOut">
              <a:rPr lang="cs-CZ" smtClean="0"/>
              <a:t>29. 4. 2019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1FE1FE-FD88-4344-8F46-B85501ADB1BC}" type="slidenum">
              <a:rPr lang="cs-CZ" smtClean="0"/>
              <a:t>‹#›</a:t>
            </a:fld>
            <a:endParaRPr lang="cs-CZ"/>
          </a:p>
        </p:txBody>
      </p:sp>
    </p:spTree>
    <p:extLst>
      <p:ext uri="{BB962C8B-B14F-4D97-AF65-F5344CB8AC3E}">
        <p14:creationId xmlns:p14="http://schemas.microsoft.com/office/powerpoint/2010/main" val="3109194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1FE1FE-FD88-4344-8F46-B85501ADB1BC}" type="slidenum">
              <a:rPr lang="cs-CZ" smtClean="0"/>
              <a:t>21</a:t>
            </a:fld>
            <a:endParaRPr lang="cs-CZ"/>
          </a:p>
        </p:txBody>
      </p:sp>
    </p:spTree>
    <p:extLst>
      <p:ext uri="{BB962C8B-B14F-4D97-AF65-F5344CB8AC3E}">
        <p14:creationId xmlns:p14="http://schemas.microsoft.com/office/powerpoint/2010/main" val="2589280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5A7B450-BA33-41EC-8E19-3BABD1B11AE8}" type="datetimeFigureOut">
              <a:rPr lang="cs-CZ" smtClean="0"/>
              <a:t>29. 4. 2019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E347D9B-5B05-4372-B5DC-D47D933EADF1}" type="slidenum">
              <a:rPr lang="cs-CZ" smtClean="0"/>
              <a:t>‹#›</a:t>
            </a:fld>
            <a:endParaRPr lang="cs-CZ"/>
          </a:p>
        </p:txBody>
      </p:sp>
    </p:spTree>
    <p:extLst>
      <p:ext uri="{BB962C8B-B14F-4D97-AF65-F5344CB8AC3E}">
        <p14:creationId xmlns:p14="http://schemas.microsoft.com/office/powerpoint/2010/main" val="214540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5A7B450-BA33-41EC-8E19-3BABD1B11AE8}" type="datetimeFigureOut">
              <a:rPr lang="cs-CZ" smtClean="0"/>
              <a:t>29. 4. 2019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E347D9B-5B05-4372-B5DC-D47D933EADF1}" type="slidenum">
              <a:rPr lang="cs-CZ" smtClean="0"/>
              <a:t>‹#›</a:t>
            </a:fld>
            <a:endParaRPr lang="cs-CZ"/>
          </a:p>
        </p:txBody>
      </p:sp>
    </p:spTree>
    <p:extLst>
      <p:ext uri="{BB962C8B-B14F-4D97-AF65-F5344CB8AC3E}">
        <p14:creationId xmlns:p14="http://schemas.microsoft.com/office/powerpoint/2010/main" val="868293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5A7B450-BA33-41EC-8E19-3BABD1B11AE8}" type="datetimeFigureOut">
              <a:rPr lang="cs-CZ" smtClean="0"/>
              <a:t>29. 4. 2019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E347D9B-5B05-4372-B5DC-D47D933EADF1}" type="slidenum">
              <a:rPr lang="cs-CZ" smtClean="0"/>
              <a:t>‹#›</a:t>
            </a:fld>
            <a:endParaRPr lang="cs-CZ"/>
          </a:p>
        </p:txBody>
      </p:sp>
    </p:spTree>
    <p:extLst>
      <p:ext uri="{BB962C8B-B14F-4D97-AF65-F5344CB8AC3E}">
        <p14:creationId xmlns:p14="http://schemas.microsoft.com/office/powerpoint/2010/main" val="3592264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5A7B450-BA33-41EC-8E19-3BABD1B11AE8}" type="datetimeFigureOut">
              <a:rPr lang="cs-CZ" smtClean="0"/>
              <a:t>29. 4. 2019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E347D9B-5B05-4372-B5DC-D47D933EADF1}" type="slidenum">
              <a:rPr lang="cs-CZ" smtClean="0"/>
              <a:t>‹#›</a:t>
            </a:fld>
            <a:endParaRPr lang="cs-CZ"/>
          </a:p>
        </p:txBody>
      </p:sp>
    </p:spTree>
    <p:extLst>
      <p:ext uri="{BB962C8B-B14F-4D97-AF65-F5344CB8AC3E}">
        <p14:creationId xmlns:p14="http://schemas.microsoft.com/office/powerpoint/2010/main" val="1461154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5A7B450-BA33-41EC-8E19-3BABD1B11AE8}" type="datetimeFigureOut">
              <a:rPr lang="cs-CZ" smtClean="0"/>
              <a:t>29. 4. 2019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E347D9B-5B05-4372-B5DC-D47D933EADF1}" type="slidenum">
              <a:rPr lang="cs-CZ" smtClean="0"/>
              <a:t>‹#›</a:t>
            </a:fld>
            <a:endParaRPr lang="cs-CZ"/>
          </a:p>
        </p:txBody>
      </p:sp>
    </p:spTree>
    <p:extLst>
      <p:ext uri="{BB962C8B-B14F-4D97-AF65-F5344CB8AC3E}">
        <p14:creationId xmlns:p14="http://schemas.microsoft.com/office/powerpoint/2010/main" val="2193190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5A7B450-BA33-41EC-8E19-3BABD1B11AE8}" type="datetimeFigureOut">
              <a:rPr lang="cs-CZ" smtClean="0"/>
              <a:t>29. 4. 2019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E347D9B-5B05-4372-B5DC-D47D933EADF1}" type="slidenum">
              <a:rPr lang="cs-CZ" smtClean="0"/>
              <a:t>‹#›</a:t>
            </a:fld>
            <a:endParaRPr lang="cs-CZ"/>
          </a:p>
        </p:txBody>
      </p:sp>
    </p:spTree>
    <p:extLst>
      <p:ext uri="{BB962C8B-B14F-4D97-AF65-F5344CB8AC3E}">
        <p14:creationId xmlns:p14="http://schemas.microsoft.com/office/powerpoint/2010/main" val="1311600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5A7B450-BA33-41EC-8E19-3BABD1B11AE8}" type="datetimeFigureOut">
              <a:rPr lang="cs-CZ" smtClean="0"/>
              <a:t>29. 4. 2019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E347D9B-5B05-4372-B5DC-D47D933EADF1}" type="slidenum">
              <a:rPr lang="cs-CZ" smtClean="0"/>
              <a:t>‹#›</a:t>
            </a:fld>
            <a:endParaRPr lang="cs-CZ"/>
          </a:p>
        </p:txBody>
      </p:sp>
    </p:spTree>
    <p:extLst>
      <p:ext uri="{BB962C8B-B14F-4D97-AF65-F5344CB8AC3E}">
        <p14:creationId xmlns:p14="http://schemas.microsoft.com/office/powerpoint/2010/main" val="3545154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5A7B450-BA33-41EC-8E19-3BABD1B11AE8}" type="datetimeFigureOut">
              <a:rPr lang="cs-CZ" smtClean="0"/>
              <a:t>29. 4. 2019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E347D9B-5B05-4372-B5DC-D47D933EADF1}" type="slidenum">
              <a:rPr lang="cs-CZ" smtClean="0"/>
              <a:t>‹#›</a:t>
            </a:fld>
            <a:endParaRPr lang="cs-CZ"/>
          </a:p>
        </p:txBody>
      </p:sp>
    </p:spTree>
    <p:extLst>
      <p:ext uri="{BB962C8B-B14F-4D97-AF65-F5344CB8AC3E}">
        <p14:creationId xmlns:p14="http://schemas.microsoft.com/office/powerpoint/2010/main" val="1328524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5A7B450-BA33-41EC-8E19-3BABD1B11AE8}" type="datetimeFigureOut">
              <a:rPr lang="cs-CZ" smtClean="0"/>
              <a:t>29. 4. 2019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E347D9B-5B05-4372-B5DC-D47D933EADF1}" type="slidenum">
              <a:rPr lang="cs-CZ" smtClean="0"/>
              <a:t>‹#›</a:t>
            </a:fld>
            <a:endParaRPr lang="cs-CZ"/>
          </a:p>
        </p:txBody>
      </p:sp>
    </p:spTree>
    <p:extLst>
      <p:ext uri="{BB962C8B-B14F-4D97-AF65-F5344CB8AC3E}">
        <p14:creationId xmlns:p14="http://schemas.microsoft.com/office/powerpoint/2010/main" val="3277339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5A7B450-BA33-41EC-8E19-3BABD1B11AE8}" type="datetimeFigureOut">
              <a:rPr lang="cs-CZ" smtClean="0"/>
              <a:t>29. 4. 2019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E347D9B-5B05-4372-B5DC-D47D933EADF1}" type="slidenum">
              <a:rPr lang="cs-CZ" smtClean="0"/>
              <a:t>‹#›</a:t>
            </a:fld>
            <a:endParaRPr lang="cs-CZ"/>
          </a:p>
        </p:txBody>
      </p:sp>
    </p:spTree>
    <p:extLst>
      <p:ext uri="{BB962C8B-B14F-4D97-AF65-F5344CB8AC3E}">
        <p14:creationId xmlns:p14="http://schemas.microsoft.com/office/powerpoint/2010/main" val="2154081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5A7B450-BA33-41EC-8E19-3BABD1B11AE8}" type="datetimeFigureOut">
              <a:rPr lang="cs-CZ" smtClean="0"/>
              <a:t>29. 4. 2019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E347D9B-5B05-4372-B5DC-D47D933EADF1}" type="slidenum">
              <a:rPr lang="cs-CZ" smtClean="0"/>
              <a:t>‹#›</a:t>
            </a:fld>
            <a:endParaRPr lang="cs-CZ"/>
          </a:p>
        </p:txBody>
      </p:sp>
    </p:spTree>
    <p:extLst>
      <p:ext uri="{BB962C8B-B14F-4D97-AF65-F5344CB8AC3E}">
        <p14:creationId xmlns:p14="http://schemas.microsoft.com/office/powerpoint/2010/main" val="3327937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7B450-BA33-41EC-8E19-3BABD1B11AE8}" type="datetimeFigureOut">
              <a:rPr lang="cs-CZ" smtClean="0"/>
              <a:t>29. 4. 2019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47D9B-5B05-4372-B5DC-D47D933EADF1}" type="slidenum">
              <a:rPr lang="cs-CZ" smtClean="0"/>
              <a:t>‹#›</a:t>
            </a:fld>
            <a:endParaRPr lang="cs-CZ"/>
          </a:p>
        </p:txBody>
      </p:sp>
    </p:spTree>
    <p:extLst>
      <p:ext uri="{BB962C8B-B14F-4D97-AF65-F5344CB8AC3E}">
        <p14:creationId xmlns:p14="http://schemas.microsoft.com/office/powerpoint/2010/main" val="1701550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or.justice.cz/ias/ui/podan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Stanovy spolku – obsah a procesní záležitosti</a:t>
            </a:r>
            <a:endParaRPr lang="cs-CZ" dirty="0"/>
          </a:p>
        </p:txBody>
      </p:sp>
      <p:sp>
        <p:nvSpPr>
          <p:cNvPr id="3" name="Podnadpis 2"/>
          <p:cNvSpPr>
            <a:spLocks noGrp="1"/>
          </p:cNvSpPr>
          <p:nvPr>
            <p:ph type="subTitle" idx="1"/>
          </p:nvPr>
        </p:nvSpPr>
        <p:spPr/>
        <p:txBody>
          <a:bodyPr/>
          <a:lstStyle/>
          <a:p>
            <a:r>
              <a:rPr lang="cs-CZ" dirty="0" smtClean="0"/>
              <a:t>EKSP</a:t>
            </a:r>
            <a:endParaRPr lang="cs-CZ" dirty="0"/>
          </a:p>
        </p:txBody>
      </p:sp>
    </p:spTree>
    <p:extLst>
      <p:ext uri="{BB962C8B-B14F-4D97-AF65-F5344CB8AC3E}">
        <p14:creationId xmlns:p14="http://schemas.microsoft.com/office/powerpoint/2010/main" val="2544821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Členové v praxi – př. 2a</a:t>
            </a:r>
            <a:endParaRPr lang="cs-CZ" dirty="0"/>
          </a:p>
        </p:txBody>
      </p:sp>
      <p:sp>
        <p:nvSpPr>
          <p:cNvPr id="3" name="Zástupný symbol pro obsah 2"/>
          <p:cNvSpPr>
            <a:spLocks noGrp="1"/>
          </p:cNvSpPr>
          <p:nvPr>
            <p:ph idx="1"/>
          </p:nvPr>
        </p:nvSpPr>
        <p:spPr>
          <a:xfrm>
            <a:off x="457200" y="1412776"/>
            <a:ext cx="8229600" cy="5040560"/>
          </a:xfrm>
        </p:spPr>
        <p:txBody>
          <a:bodyPr>
            <a:normAutofit fontScale="55000" lnSpcReduction="20000"/>
          </a:bodyPr>
          <a:lstStyle/>
          <a:p>
            <a:pPr lvl="0"/>
            <a:r>
              <a:rPr lang="cs-CZ" dirty="0"/>
              <a:t>Členství ve spolku se rozlišuje na </a:t>
            </a:r>
            <a:r>
              <a:rPr lang="cs-CZ" dirty="0" smtClean="0"/>
              <a:t>Řádné a Čestné</a:t>
            </a:r>
            <a:endParaRPr lang="cs-CZ" sz="3200" dirty="0"/>
          </a:p>
          <a:p>
            <a:pPr lvl="0"/>
            <a:r>
              <a:rPr lang="cs-CZ" dirty="0"/>
              <a:t>Řádným členem spolku se může stát jakákoliv fyzická osoba starší 6 let, ovšem s právy a povinnostmi omezenými následujícím způsobem</a:t>
            </a:r>
            <a:endParaRPr lang="cs-CZ" sz="3600" dirty="0"/>
          </a:p>
          <a:p>
            <a:pPr lvl="1"/>
            <a:r>
              <a:rPr lang="cs-CZ" dirty="0"/>
              <a:t>Členové od 6 do 14 let, nemají právo volit ani být voleni do orgánů spolku. Pokud je jim svěřen nebo propůjčen majetek spolku, nelze za jeho poškození, zcizení nebo zničení vymáhat náhradu. </a:t>
            </a:r>
            <a:endParaRPr lang="cs-CZ" sz="3200" dirty="0"/>
          </a:p>
          <a:p>
            <a:pPr lvl="1"/>
            <a:r>
              <a:rPr lang="cs-CZ" dirty="0"/>
              <a:t>Členové starší 15 let a mladší 18 let mají právo volit, ale nemohou být voleni do orgánů klubu. Pokud je jim svěřen nebo propůjčen majetek spolku, lze za jeho poškození, zcizení nebo zničení vymáhat náhradu maximálně do výše 50% z jeho pořizovací ceny, nejvýše však polovinu roční výše členského příspěvku</a:t>
            </a:r>
            <a:endParaRPr lang="cs-CZ" sz="3200" dirty="0"/>
          </a:p>
          <a:p>
            <a:pPr lvl="1"/>
            <a:r>
              <a:rPr lang="cs-CZ" dirty="0"/>
              <a:t>Členové starší 18 let mají právo volit a být voleni do orgánů klubu. Pokud je jim svěřen nebo propůjčen majetek spolku, lze za jeho poškození, zcizení nebo zničení vymáhat náhradu ve výši pořizovacích nákladů</a:t>
            </a:r>
            <a:endParaRPr lang="cs-CZ" sz="3200" dirty="0"/>
          </a:p>
          <a:p>
            <a:pPr lvl="0"/>
            <a:r>
              <a:rPr lang="cs-CZ" dirty="0"/>
              <a:t>Čestným členem spolku se může stát jakákoliv osoba, starší 18 let, která je za čestného člena přijata nadpoloviční většinou výboru spolku. Čestný člen spolku nemá povinnost platit členské příspěvky. Čestný člen spolku má právo volit a být volen do orgánů spolku.</a:t>
            </a:r>
            <a:endParaRPr lang="cs-CZ" sz="3600" dirty="0"/>
          </a:p>
          <a:p>
            <a:pPr lvl="0"/>
            <a:r>
              <a:rPr lang="cs-CZ" dirty="0"/>
              <a:t>Členství ve spolku vzniká zaplacením nejméně poloviny členského příspěvku, jehož roční výši stanoví výbor spolku a poskytnutím osobních údajů nutných k evidenci členské základny. Tímto okamžikem vznikají práva člena spolku a současně se člen zavazuje plnit základní povinnosti plynoucí pro něj z tohoto členství. </a:t>
            </a:r>
            <a:endParaRPr lang="cs-CZ" sz="3600" dirty="0"/>
          </a:p>
          <a:p>
            <a:endParaRPr lang="cs-CZ" dirty="0"/>
          </a:p>
        </p:txBody>
      </p:sp>
    </p:spTree>
    <p:extLst>
      <p:ext uri="{BB962C8B-B14F-4D97-AF65-F5344CB8AC3E}">
        <p14:creationId xmlns:p14="http://schemas.microsoft.com/office/powerpoint/2010/main" val="4084936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Členové v praxi – př. </a:t>
            </a:r>
            <a:r>
              <a:rPr lang="cs-CZ" dirty="0" smtClean="0"/>
              <a:t>2b</a:t>
            </a:r>
            <a:endParaRPr lang="cs-CZ" dirty="0"/>
          </a:p>
        </p:txBody>
      </p:sp>
      <p:sp>
        <p:nvSpPr>
          <p:cNvPr id="3" name="Zástupný symbol pro obsah 2"/>
          <p:cNvSpPr>
            <a:spLocks noGrp="1"/>
          </p:cNvSpPr>
          <p:nvPr>
            <p:ph idx="1"/>
          </p:nvPr>
        </p:nvSpPr>
        <p:spPr>
          <a:xfrm>
            <a:off x="457200" y="1340768"/>
            <a:ext cx="8229600" cy="4896544"/>
          </a:xfrm>
        </p:spPr>
        <p:txBody>
          <a:bodyPr>
            <a:normAutofit fontScale="55000" lnSpcReduction="20000"/>
          </a:bodyPr>
          <a:lstStyle/>
          <a:p>
            <a:pPr lvl="0"/>
            <a:r>
              <a:rPr lang="cs-CZ" dirty="0"/>
              <a:t>Řádné členství může být pozastaveno z důvodů uvedených v čl. IV. Odst. 10. Pokud se tak stane, člen nemá právo se účastnit aktivit spolku.</a:t>
            </a:r>
            <a:endParaRPr lang="cs-CZ" sz="3600" dirty="0"/>
          </a:p>
          <a:p>
            <a:pPr lvl="0"/>
            <a:r>
              <a:rPr lang="cs-CZ" dirty="0"/>
              <a:t>Práva člena spolku, pokud nejsou omezena v čl. IV. Odst. 2, :</a:t>
            </a:r>
            <a:endParaRPr lang="cs-CZ" sz="3600" dirty="0"/>
          </a:p>
          <a:p>
            <a:pPr lvl="1"/>
            <a:r>
              <a:rPr lang="cs-CZ" dirty="0"/>
              <a:t>podílet se na činnosti spolku, spolurozhodovat o činnosti a hospodaření spolku, volit orgány spolku, být volen do orgánů </a:t>
            </a:r>
            <a:r>
              <a:rPr lang="cs-CZ" dirty="0" smtClean="0"/>
              <a:t>spolku……</a:t>
            </a:r>
            <a:endParaRPr lang="cs-CZ" dirty="0"/>
          </a:p>
          <a:p>
            <a:pPr lvl="0"/>
            <a:r>
              <a:rPr lang="cs-CZ" dirty="0"/>
              <a:t>Povinnosti člena spolku:</a:t>
            </a:r>
            <a:endParaRPr lang="cs-CZ" sz="3600" dirty="0"/>
          </a:p>
          <a:p>
            <a:pPr lvl="0"/>
            <a:r>
              <a:rPr lang="cs-CZ" dirty="0" smtClean="0"/>
              <a:t>…. + svědomitě </a:t>
            </a:r>
            <a:r>
              <a:rPr lang="cs-CZ" dirty="0"/>
              <a:t>vykonávat funkce v orgánech spolku, do nichž byl jmenován či volen, platit členské příspěvky a to tak, že 2x ročně, ve stanoveném termínu zaplatí polovinu roční výše členského příspěvku, zacházet šetrně se svěřeným nebo propůjčeným majetkem klubu.</a:t>
            </a:r>
            <a:endParaRPr lang="cs-CZ" sz="3600" dirty="0"/>
          </a:p>
          <a:p>
            <a:pPr lvl="0"/>
            <a:r>
              <a:rPr lang="cs-CZ" dirty="0"/>
              <a:t>Členství spolku zaniká:</a:t>
            </a:r>
            <a:endParaRPr lang="cs-CZ" sz="3600" dirty="0"/>
          </a:p>
          <a:p>
            <a:pPr lvl="1"/>
            <a:r>
              <a:rPr lang="cs-CZ" dirty="0"/>
              <a:t>Předáním písemné odhlášky člena spolku předsedovi spolku. </a:t>
            </a:r>
            <a:endParaRPr lang="cs-CZ" sz="3200" dirty="0"/>
          </a:p>
          <a:p>
            <a:pPr lvl="1"/>
            <a:r>
              <a:rPr lang="cs-CZ" dirty="0"/>
              <a:t>Nezaplacením poloviny roční výše členského příspěvku ve dvou po sobě jdoucích termínech splatnosti (pololetích).</a:t>
            </a:r>
            <a:endParaRPr lang="cs-CZ" sz="3200" dirty="0"/>
          </a:p>
          <a:p>
            <a:pPr lvl="1"/>
            <a:r>
              <a:rPr lang="cs-CZ" dirty="0"/>
              <a:t>Vyloučením na základě rozhodnutí Výboru spolku, pokud člen poruší stanovy klubu.</a:t>
            </a:r>
            <a:endParaRPr lang="cs-CZ" sz="3200" dirty="0"/>
          </a:p>
          <a:p>
            <a:pPr lvl="0"/>
            <a:r>
              <a:rPr lang="cs-CZ" dirty="0"/>
              <a:t>Členství ve spolku je pozastaveno pokud</a:t>
            </a:r>
            <a:endParaRPr lang="cs-CZ" sz="3600" dirty="0"/>
          </a:p>
          <a:p>
            <a:pPr lvl="1"/>
            <a:r>
              <a:rPr lang="cs-CZ" dirty="0"/>
              <a:t>Člen spolku nezaplatí polovinu roční výše členského příspěvku ve stanovených termínech</a:t>
            </a:r>
            <a:endParaRPr lang="cs-CZ" sz="3200" dirty="0"/>
          </a:p>
          <a:p>
            <a:pPr lvl="1"/>
            <a:r>
              <a:rPr lang="cs-CZ" dirty="0"/>
              <a:t>Rozhodnutím Výboru, pokud člen svým jednáním porušil nebo poškodil zájmy klubu, avšak ty nejsou důvodem k zániku členství</a:t>
            </a:r>
            <a:endParaRPr lang="cs-CZ" sz="3200" dirty="0"/>
          </a:p>
          <a:p>
            <a:endParaRPr lang="cs-CZ" dirty="0"/>
          </a:p>
        </p:txBody>
      </p:sp>
    </p:spTree>
    <p:extLst>
      <p:ext uri="{BB962C8B-B14F-4D97-AF65-F5344CB8AC3E}">
        <p14:creationId xmlns:p14="http://schemas.microsoft.com/office/powerpoint/2010/main" val="3804564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Členové – parametry volby</a:t>
            </a:r>
            <a:endParaRPr lang="cs-CZ" dirty="0"/>
          </a:p>
        </p:txBody>
      </p:sp>
      <p:sp>
        <p:nvSpPr>
          <p:cNvPr id="3" name="Zástupný symbol pro obsah 2"/>
          <p:cNvSpPr>
            <a:spLocks noGrp="1"/>
          </p:cNvSpPr>
          <p:nvPr>
            <p:ph idx="1"/>
          </p:nvPr>
        </p:nvSpPr>
        <p:spPr/>
        <p:txBody>
          <a:bodyPr>
            <a:normAutofit fontScale="92500"/>
          </a:bodyPr>
          <a:lstStyle/>
          <a:p>
            <a:r>
              <a:rPr lang="cs-CZ" dirty="0" smtClean="0"/>
              <a:t>Chci demokratický nebo despotický klub?</a:t>
            </a:r>
          </a:p>
          <a:p>
            <a:r>
              <a:rPr lang="cs-CZ" dirty="0" smtClean="0"/>
              <a:t>Jak jsem ochoten zapojit členy mladší 18-ti let?</a:t>
            </a:r>
          </a:p>
          <a:p>
            <a:pPr lvl="1"/>
            <a:r>
              <a:rPr lang="cs-CZ" dirty="0" smtClean="0"/>
              <a:t>Jsem ochoten přenést na rodiče hlasovací právo? Viz </a:t>
            </a:r>
            <a:r>
              <a:rPr lang="cs-CZ" dirty="0"/>
              <a:t>§ </a:t>
            </a:r>
            <a:r>
              <a:rPr lang="cs-CZ" dirty="0" smtClean="0"/>
              <a:t>232, odst. 1</a:t>
            </a:r>
          </a:p>
          <a:p>
            <a:r>
              <a:rPr lang="cs-CZ" dirty="0" smtClean="0"/>
              <a:t>Jak členství vznikne a jak zanikne?</a:t>
            </a:r>
          </a:p>
          <a:p>
            <a:pPr lvl="1"/>
            <a:r>
              <a:rPr lang="cs-CZ" dirty="0" smtClean="0"/>
              <a:t>Vznikne zaplacením nebo přijetím?</a:t>
            </a:r>
          </a:p>
          <a:p>
            <a:pPr lvl="1"/>
            <a:r>
              <a:rPr lang="cs-CZ" dirty="0" smtClean="0"/>
              <a:t>Co když mi někdo klub bude chtít vzít pomocí masového přílivu členů?</a:t>
            </a:r>
          </a:p>
          <a:p>
            <a:pPr lvl="1"/>
            <a:r>
              <a:rPr lang="cs-CZ" dirty="0" smtClean="0"/>
              <a:t>Zánik – problém usnášeníschopnosti</a:t>
            </a:r>
            <a:endParaRPr lang="cs-CZ" dirty="0"/>
          </a:p>
          <a:p>
            <a:pPr lvl="1"/>
            <a:endParaRPr lang="cs-CZ" dirty="0"/>
          </a:p>
        </p:txBody>
      </p:sp>
    </p:spTree>
    <p:extLst>
      <p:ext uri="{BB962C8B-B14F-4D97-AF65-F5344CB8AC3E}">
        <p14:creationId xmlns:p14="http://schemas.microsoft.com/office/powerpoint/2010/main" val="833324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vedení</a:t>
            </a:r>
            <a:endParaRPr lang="cs-CZ" dirty="0"/>
          </a:p>
        </p:txBody>
      </p:sp>
      <p:sp>
        <p:nvSpPr>
          <p:cNvPr id="3" name="Zástupný symbol pro obsah 2"/>
          <p:cNvSpPr>
            <a:spLocks noGrp="1"/>
          </p:cNvSpPr>
          <p:nvPr>
            <p:ph idx="1"/>
          </p:nvPr>
        </p:nvSpPr>
        <p:spPr/>
        <p:txBody>
          <a:bodyPr/>
          <a:lstStyle/>
          <a:p>
            <a:r>
              <a:rPr lang="cs-CZ" dirty="0"/>
              <a:t>§ 244</a:t>
            </a:r>
          </a:p>
          <a:p>
            <a:r>
              <a:rPr lang="cs-CZ" dirty="0"/>
              <a:t>Stanovy určí, je-li statutární orgán kolektivní (výbor) nebo individuální (předseda). Neurčí-li stanovy jinak, volí a odvolává členy statutárního orgánu nejvyšší orgán spolku.</a:t>
            </a:r>
          </a:p>
          <a:p>
            <a:endParaRPr lang="cs-CZ" dirty="0"/>
          </a:p>
        </p:txBody>
      </p:sp>
    </p:spTree>
    <p:extLst>
      <p:ext uri="{BB962C8B-B14F-4D97-AF65-F5344CB8AC3E}">
        <p14:creationId xmlns:p14="http://schemas.microsoft.com/office/powerpoint/2010/main" val="1680979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Členská schůze – výbor – předseda</a:t>
            </a:r>
          </a:p>
          <a:p>
            <a:r>
              <a:rPr lang="cs-CZ" dirty="0" smtClean="0"/>
              <a:t>Valná hromada – kolegium imperátora – císař</a:t>
            </a:r>
          </a:p>
          <a:p>
            <a:endParaRPr lang="cs-CZ" dirty="0"/>
          </a:p>
          <a:p>
            <a:r>
              <a:rPr lang="cs-CZ" dirty="0" smtClean="0"/>
              <a:t>Make </a:t>
            </a:r>
            <a:r>
              <a:rPr lang="cs-CZ" dirty="0" err="1" smtClean="0"/>
              <a:t>your</a:t>
            </a:r>
            <a:r>
              <a:rPr lang="cs-CZ" dirty="0" smtClean="0"/>
              <a:t> </a:t>
            </a:r>
            <a:r>
              <a:rPr lang="cs-CZ" dirty="0" err="1" smtClean="0"/>
              <a:t>choice</a:t>
            </a:r>
            <a:endParaRPr lang="cs-CZ" dirty="0" smtClean="0"/>
          </a:p>
          <a:p>
            <a:endParaRPr lang="cs-CZ" dirty="0"/>
          </a:p>
          <a:p>
            <a:r>
              <a:rPr lang="cs-CZ" dirty="0"/>
              <a:t>§ 248</a:t>
            </a:r>
          </a:p>
          <a:p>
            <a:r>
              <a:rPr lang="cs-CZ" i="1" dirty="0"/>
              <a:t>(1)</a:t>
            </a:r>
            <a:r>
              <a:rPr lang="cs-CZ" dirty="0"/>
              <a:t> Členskou schůzi svolává k zasedání statutární orgán spolku nejméně jedenkrát do roka.</a:t>
            </a:r>
          </a:p>
          <a:p>
            <a:r>
              <a:rPr lang="cs-CZ" dirty="0" smtClean="0"/>
              <a:t>Oznámení 30 dnů předem</a:t>
            </a:r>
            <a:endParaRPr lang="cs-CZ" dirty="0"/>
          </a:p>
        </p:txBody>
      </p:sp>
    </p:spTree>
    <p:extLst>
      <p:ext uri="{BB962C8B-B14F-4D97-AF65-F5344CB8AC3E}">
        <p14:creationId xmlns:p14="http://schemas.microsoft.com/office/powerpoint/2010/main" val="2687346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Výbor x předseda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Výbor  jako statutární orgán</a:t>
            </a:r>
          </a:p>
          <a:p>
            <a:pPr lvl="1"/>
            <a:r>
              <a:rPr lang="cs-CZ" dirty="0" smtClean="0"/>
              <a:t>Větší kontrola</a:t>
            </a:r>
          </a:p>
          <a:p>
            <a:pPr lvl="1"/>
            <a:r>
              <a:rPr lang="cs-CZ" dirty="0" smtClean="0"/>
              <a:t>Větší komplikace</a:t>
            </a:r>
          </a:p>
          <a:p>
            <a:r>
              <a:rPr lang="cs-CZ" dirty="0" smtClean="0"/>
              <a:t>Předseda jako SO</a:t>
            </a:r>
          </a:p>
          <a:p>
            <a:pPr lvl="1"/>
            <a:r>
              <a:rPr lang="cs-CZ" dirty="0" smtClean="0"/>
              <a:t>Flexibilní</a:t>
            </a:r>
          </a:p>
          <a:p>
            <a:pPr lvl="1"/>
            <a:r>
              <a:rPr lang="cs-CZ" dirty="0" smtClean="0"/>
              <a:t>Nezávislý</a:t>
            </a:r>
          </a:p>
          <a:p>
            <a:pPr lvl="1"/>
            <a:endParaRPr lang="cs-CZ" dirty="0"/>
          </a:p>
          <a:p>
            <a:r>
              <a:rPr lang="cs-CZ" dirty="0" smtClean="0"/>
              <a:t>Demokrat – výbor</a:t>
            </a:r>
          </a:p>
          <a:p>
            <a:r>
              <a:rPr lang="cs-CZ" dirty="0" smtClean="0"/>
              <a:t>Despota – výbor nebo předseda</a:t>
            </a:r>
            <a:endParaRPr lang="cs-CZ" dirty="0"/>
          </a:p>
        </p:txBody>
      </p:sp>
    </p:spTree>
    <p:extLst>
      <p:ext uri="{BB962C8B-B14F-4D97-AF65-F5344CB8AC3E}">
        <p14:creationId xmlns:p14="http://schemas.microsoft.com/office/powerpoint/2010/main" val="1191202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Výbor - volba</a:t>
            </a:r>
            <a:endParaRPr lang="cs-CZ" dirty="0"/>
          </a:p>
        </p:txBody>
      </p:sp>
      <p:sp>
        <p:nvSpPr>
          <p:cNvPr id="3" name="Zástupný symbol pro obsah 2"/>
          <p:cNvSpPr>
            <a:spLocks noGrp="1"/>
          </p:cNvSpPr>
          <p:nvPr>
            <p:ph idx="1"/>
          </p:nvPr>
        </p:nvSpPr>
        <p:spPr/>
        <p:txBody>
          <a:bodyPr/>
          <a:lstStyle/>
          <a:p>
            <a:r>
              <a:rPr lang="cs-CZ" dirty="0" smtClean="0"/>
              <a:t>Kolik členů</a:t>
            </a:r>
          </a:p>
          <a:p>
            <a:r>
              <a:rPr lang="cs-CZ" dirty="0" smtClean="0"/>
              <a:t>Rovný hlas nebo předseda rozhoduje při rovnosti hlasů?</a:t>
            </a:r>
          </a:p>
          <a:p>
            <a:r>
              <a:rPr lang="cs-CZ" dirty="0" smtClean="0"/>
              <a:t>Usnášeníschopnost</a:t>
            </a:r>
          </a:p>
          <a:p>
            <a:r>
              <a:rPr lang="cs-CZ" dirty="0" smtClean="0"/>
              <a:t>Kompetence!</a:t>
            </a:r>
          </a:p>
          <a:p>
            <a:r>
              <a:rPr lang="cs-CZ" dirty="0" smtClean="0"/>
              <a:t>Zastupitelnost</a:t>
            </a:r>
          </a:p>
          <a:p>
            <a:r>
              <a:rPr lang="cs-CZ" dirty="0" smtClean="0"/>
              <a:t>Funkční období a zvolení</a:t>
            </a:r>
            <a:endParaRPr lang="cs-CZ" dirty="0"/>
          </a:p>
        </p:txBody>
      </p:sp>
    </p:spTree>
    <p:extLst>
      <p:ext uri="{BB962C8B-B14F-4D97-AF65-F5344CB8AC3E}">
        <p14:creationId xmlns:p14="http://schemas.microsoft.com/office/powerpoint/2010/main" val="1162999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Výbor příklad - despota</a:t>
            </a:r>
            <a:endParaRPr lang="cs-CZ" dirty="0"/>
          </a:p>
        </p:txBody>
      </p:sp>
      <p:sp>
        <p:nvSpPr>
          <p:cNvPr id="3" name="Zástupný symbol pro obsah 2"/>
          <p:cNvSpPr>
            <a:spLocks noGrp="1"/>
          </p:cNvSpPr>
          <p:nvPr>
            <p:ph idx="1"/>
          </p:nvPr>
        </p:nvSpPr>
        <p:spPr/>
        <p:txBody>
          <a:bodyPr>
            <a:normAutofit fontScale="85000" lnSpcReduction="20000"/>
          </a:bodyPr>
          <a:lstStyle/>
          <a:p>
            <a:pPr lvl="0"/>
            <a:r>
              <a:rPr lang="cs-CZ" dirty="0"/>
              <a:t>Členy výboru jsou:</a:t>
            </a:r>
            <a:endParaRPr lang="cs-CZ" sz="3600" dirty="0"/>
          </a:p>
          <a:p>
            <a:pPr lvl="1"/>
            <a:r>
              <a:rPr lang="cs-CZ" dirty="0"/>
              <a:t>Předseda klubu </a:t>
            </a:r>
            <a:r>
              <a:rPr lang="cs-CZ" dirty="0" smtClean="0"/>
              <a:t>–Místopředseda </a:t>
            </a:r>
            <a:r>
              <a:rPr lang="cs-CZ" dirty="0"/>
              <a:t>klubu – </a:t>
            </a:r>
            <a:r>
              <a:rPr lang="cs-CZ" dirty="0" smtClean="0"/>
              <a:t>Jednatel </a:t>
            </a:r>
            <a:r>
              <a:rPr lang="cs-CZ" dirty="0"/>
              <a:t>klubu </a:t>
            </a:r>
            <a:r>
              <a:rPr lang="cs-CZ" dirty="0" smtClean="0"/>
              <a:t>–detailní </a:t>
            </a:r>
            <a:r>
              <a:rPr lang="cs-CZ" dirty="0"/>
              <a:t>kompetence si v případě potřeby stanoví členové výboru hlasováním.</a:t>
            </a:r>
            <a:endParaRPr lang="cs-CZ" sz="3200" dirty="0"/>
          </a:p>
          <a:p>
            <a:pPr lvl="0"/>
            <a:r>
              <a:rPr lang="cs-CZ" dirty="0"/>
              <a:t>Pokud se uvolní místo ve výboru, zbývající členové hlasováním určí, jaká pozice bude obsazována volbou provedenou na shromáždění členů.</a:t>
            </a:r>
            <a:endParaRPr lang="cs-CZ" sz="3600" dirty="0"/>
          </a:p>
          <a:p>
            <a:pPr lvl="0"/>
            <a:r>
              <a:rPr lang="cs-CZ" dirty="0"/>
              <a:t>Pokud dojde k situaci, kdy výbor ztratí dva členy, dovolí shromáždění členů dva nové členy, dle postupu v článku V., odd. 1, odst. 7, s tím, že shromáždění svolá poslední člen výboru, který se stane prozatímním předsedou. Nově zvolený výbor si potom hlasováním určí pozice ve výboru</a:t>
            </a:r>
            <a:endParaRPr lang="cs-CZ" sz="3600" dirty="0"/>
          </a:p>
          <a:p>
            <a:endParaRPr lang="cs-CZ" dirty="0"/>
          </a:p>
        </p:txBody>
      </p:sp>
    </p:spTree>
    <p:extLst>
      <p:ext uri="{BB962C8B-B14F-4D97-AF65-F5344CB8AC3E}">
        <p14:creationId xmlns:p14="http://schemas.microsoft.com/office/powerpoint/2010/main" val="426805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Výbor příklad 2</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 246</a:t>
            </a:r>
          </a:p>
          <a:p>
            <a:r>
              <a:rPr lang="cs-CZ" i="1" dirty="0"/>
              <a:t>(1)</a:t>
            </a:r>
            <a:r>
              <a:rPr lang="cs-CZ" dirty="0"/>
              <a:t> Neurčí-li stanovy funkční období členů volených orgánů spolku, je toto období pětileté.</a:t>
            </a:r>
          </a:p>
          <a:p>
            <a:pPr lvl="0"/>
            <a:r>
              <a:rPr lang="cs-CZ" dirty="0" smtClean="0"/>
              <a:t>………………..</a:t>
            </a:r>
          </a:p>
          <a:p>
            <a:pPr lvl="0"/>
            <a:r>
              <a:rPr lang="cs-CZ" dirty="0" smtClean="0"/>
              <a:t>Funkční </a:t>
            </a:r>
            <a:r>
              <a:rPr lang="cs-CZ" dirty="0"/>
              <a:t>období členů výboru není omezené. Členství ve výboru zaniká:</a:t>
            </a:r>
            <a:endParaRPr lang="cs-CZ" sz="3600" dirty="0"/>
          </a:p>
          <a:p>
            <a:pPr lvl="1"/>
            <a:r>
              <a:rPr lang="cs-CZ" dirty="0"/>
              <a:t>Na vlastní žádost člena - resignací</a:t>
            </a:r>
            <a:endParaRPr lang="cs-CZ" sz="3200" dirty="0"/>
          </a:p>
          <a:p>
            <a:pPr lvl="1"/>
            <a:r>
              <a:rPr lang="cs-CZ" dirty="0"/>
              <a:t>Zánikem členství ve spolku</a:t>
            </a:r>
            <a:endParaRPr lang="cs-CZ" sz="3200" dirty="0"/>
          </a:p>
          <a:p>
            <a:pPr lvl="1"/>
            <a:r>
              <a:rPr lang="cs-CZ" dirty="0"/>
              <a:t>Úmrtím</a:t>
            </a:r>
            <a:endParaRPr lang="cs-CZ" sz="3200" dirty="0"/>
          </a:p>
          <a:p>
            <a:pPr lvl="1"/>
            <a:r>
              <a:rPr lang="cs-CZ" dirty="0"/>
              <a:t>Neaktivitou. O této skutečnosti rozhodne shromáždění členů na návrh všech ostatních členů výboru. Za neaktivního se považuje člen výboru, který nevykonává svoji funkci a neúčastní se spolkových aktivit, pokud tato situace trvá déle než jeden rok.</a:t>
            </a:r>
            <a:endParaRPr lang="cs-CZ" sz="3200" dirty="0"/>
          </a:p>
          <a:p>
            <a:endParaRPr lang="cs-CZ" dirty="0"/>
          </a:p>
        </p:txBody>
      </p:sp>
    </p:spTree>
    <p:extLst>
      <p:ext uri="{BB962C8B-B14F-4D97-AF65-F5344CB8AC3E}">
        <p14:creationId xmlns:p14="http://schemas.microsoft.com/office/powerpoint/2010/main" val="3406997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Hlasování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Většina z přítomných x většina ze všech oprávněných členů</a:t>
            </a:r>
          </a:p>
          <a:p>
            <a:r>
              <a:rPr lang="cs-CZ" dirty="0" smtClean="0"/>
              <a:t>Kvalifikovaná většina – např. 2/3 z přítomných (všech)</a:t>
            </a:r>
          </a:p>
          <a:p>
            <a:r>
              <a:rPr lang="cs-CZ" dirty="0" smtClean="0"/>
              <a:t>Rovný hlas ( 1 osoba = 1 hlas) versus vážený hlas (1 osoba = x hlasů odvozených od nějakého parametru). Typicky sportovní svazy – kluby hlasují podle počtu členů (doloženo nákupem členských známek). Ale co třeba počet hlasů podle počtu let v klubu? (Pak mají zakládající členové největší „vážený“ hlas)</a:t>
            </a:r>
            <a:endParaRPr lang="cs-CZ" dirty="0"/>
          </a:p>
        </p:txBody>
      </p:sp>
    </p:spTree>
    <p:extLst>
      <p:ext uri="{BB962C8B-B14F-4D97-AF65-F5344CB8AC3E}">
        <p14:creationId xmlns:p14="http://schemas.microsoft.com/office/powerpoint/2010/main" val="2626757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Přednáška se zaměřuje na stanovy spolku z obsahového hlediska, přesné formulace by následně měly být konzultovány z hlediska právní správnosti</a:t>
            </a:r>
          </a:p>
          <a:p>
            <a:endParaRPr lang="cs-CZ" dirty="0"/>
          </a:p>
          <a:p>
            <a:r>
              <a:rPr lang="cs-CZ" dirty="0" smtClean="0"/>
              <a:t>Literatura: Občanský zákoník </a:t>
            </a:r>
            <a:r>
              <a:rPr lang="cs-CZ" dirty="0"/>
              <a:t>§ </a:t>
            </a:r>
            <a:r>
              <a:rPr lang="cs-CZ" dirty="0" smtClean="0"/>
              <a:t>254 - 302</a:t>
            </a:r>
            <a:endParaRPr lang="cs-CZ" dirty="0"/>
          </a:p>
        </p:txBody>
      </p:sp>
    </p:spTree>
    <p:extLst>
      <p:ext uri="{BB962C8B-B14F-4D97-AF65-F5344CB8AC3E}">
        <p14:creationId xmlns:p14="http://schemas.microsoft.com/office/powerpoint/2010/main" val="314644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Majetek</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Kdo disponuje s majetkem</a:t>
            </a:r>
          </a:p>
          <a:p>
            <a:r>
              <a:rPr lang="cs-CZ" dirty="0" smtClean="0"/>
              <a:t>Kdo má právo přístupu k bankovnímu účtu?</a:t>
            </a:r>
          </a:p>
          <a:p>
            <a:r>
              <a:rPr lang="cs-CZ" dirty="0" smtClean="0"/>
              <a:t>Kdo má právo „utrácet“ z pokladny (nejde o vyúčtování)</a:t>
            </a:r>
          </a:p>
          <a:p>
            <a:r>
              <a:rPr lang="cs-CZ" dirty="0" smtClean="0"/>
              <a:t>Kdo a jak hradí škody</a:t>
            </a:r>
          </a:p>
          <a:p>
            <a:pPr lvl="1"/>
            <a:r>
              <a:rPr lang="cs-CZ" dirty="0" smtClean="0"/>
              <a:t>Co když propůjčíte majetek a člen přestane chodit?</a:t>
            </a:r>
          </a:p>
          <a:p>
            <a:r>
              <a:rPr lang="cs-CZ" dirty="0" smtClean="0"/>
              <a:t>Komu co patří v případě zániku – určí stanovy klíč?</a:t>
            </a:r>
          </a:p>
          <a:p>
            <a:endParaRPr lang="cs-CZ" dirty="0"/>
          </a:p>
        </p:txBody>
      </p:sp>
    </p:spTree>
    <p:extLst>
      <p:ext uri="{BB962C8B-B14F-4D97-AF65-F5344CB8AC3E}">
        <p14:creationId xmlns:p14="http://schemas.microsoft.com/office/powerpoint/2010/main" val="1679241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problémy	</a:t>
            </a:r>
            <a:endParaRPr lang="cs-CZ" dirty="0"/>
          </a:p>
        </p:txBody>
      </p:sp>
      <p:sp>
        <p:nvSpPr>
          <p:cNvPr id="3" name="Zástupný symbol pro obsah 2"/>
          <p:cNvSpPr>
            <a:spLocks noGrp="1"/>
          </p:cNvSpPr>
          <p:nvPr>
            <p:ph idx="1"/>
          </p:nvPr>
        </p:nvSpPr>
        <p:spPr/>
        <p:txBody>
          <a:bodyPr/>
          <a:lstStyle/>
          <a:p>
            <a:r>
              <a:rPr lang="cs-CZ" dirty="0" smtClean="0"/>
              <a:t>Sídlo spolku</a:t>
            </a:r>
          </a:p>
          <a:p>
            <a:pPr lvl="1"/>
            <a:r>
              <a:rPr lang="cs-CZ" dirty="0" smtClean="0"/>
              <a:t>Souhlas vlastníka nemovitosti</a:t>
            </a:r>
          </a:p>
          <a:p>
            <a:pPr lvl="1"/>
            <a:r>
              <a:rPr lang="cs-CZ" dirty="0" smtClean="0"/>
              <a:t>Doručování pošty</a:t>
            </a:r>
          </a:p>
          <a:p>
            <a:r>
              <a:rPr lang="cs-CZ" dirty="0" smtClean="0"/>
              <a:t>Strategická volba – dotace většinou dle územní příslušnosti (u malých žadatelů)</a:t>
            </a:r>
          </a:p>
          <a:p>
            <a:r>
              <a:rPr lang="cs-CZ" dirty="0" smtClean="0"/>
              <a:t>Zjednodušení: Sídlo = domácí, působnost = cizáci za účelem zisku</a:t>
            </a:r>
            <a:endParaRPr lang="cs-CZ" dirty="0"/>
          </a:p>
        </p:txBody>
      </p:sp>
    </p:spTree>
    <p:extLst>
      <p:ext uri="{BB962C8B-B14F-4D97-AF65-F5344CB8AC3E}">
        <p14:creationId xmlns:p14="http://schemas.microsoft.com/office/powerpoint/2010/main" val="3098271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Změna stanov s jiné</a:t>
            </a:r>
            <a:endParaRPr lang="cs-CZ" dirty="0"/>
          </a:p>
        </p:txBody>
      </p:sp>
      <p:sp>
        <p:nvSpPr>
          <p:cNvPr id="3" name="Zástupný symbol pro obsah 2"/>
          <p:cNvSpPr>
            <a:spLocks noGrp="1"/>
          </p:cNvSpPr>
          <p:nvPr>
            <p:ph idx="1"/>
          </p:nvPr>
        </p:nvSpPr>
        <p:spPr/>
        <p:txBody>
          <a:bodyPr/>
          <a:lstStyle/>
          <a:p>
            <a:r>
              <a:rPr lang="cs-CZ" dirty="0" smtClean="0"/>
              <a:t>Změna stanov = změna u rejstříkového soudu</a:t>
            </a:r>
          </a:p>
          <a:p>
            <a:pPr lvl="1"/>
            <a:r>
              <a:rPr lang="cs-CZ" dirty="0" smtClean="0"/>
              <a:t>Netriviální</a:t>
            </a:r>
          </a:p>
          <a:p>
            <a:pPr lvl="1"/>
            <a:r>
              <a:rPr lang="cs-CZ" dirty="0" smtClean="0"/>
              <a:t>Například musíte doložit: nové stanovy, staré stanovy, zápis ze schůze, seznam členů, vzorovou pozvánku a způsob jejího doručení, souhlas předsedy s jeho zápisem do rejstříku (vše samozřejmě ověřené kopie, ověřené podpisy)</a:t>
            </a:r>
          </a:p>
        </p:txBody>
      </p:sp>
    </p:spTree>
    <p:extLst>
      <p:ext uri="{BB962C8B-B14F-4D97-AF65-F5344CB8AC3E}">
        <p14:creationId xmlns:p14="http://schemas.microsoft.com/office/powerpoint/2010/main" val="3951893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Členské příspěvky a jiné</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ČP a dotace se nepočítají do základu daně (pokud se ČR vážou na předmět činnosti)</a:t>
            </a:r>
          </a:p>
          <a:p>
            <a:r>
              <a:rPr lang="cs-CZ" dirty="0" smtClean="0"/>
              <a:t>Kdo a kdy má nárok na odměnu?</a:t>
            </a:r>
          </a:p>
          <a:p>
            <a:pPr lvl="1"/>
            <a:r>
              <a:rPr lang="cs-CZ" dirty="0" smtClean="0"/>
              <a:t>ČP lze i vyplatit nejen přijmout</a:t>
            </a:r>
          </a:p>
          <a:p>
            <a:pPr lvl="1"/>
            <a:r>
              <a:rPr lang="cs-CZ" dirty="0" smtClean="0"/>
              <a:t>Dohoda o provedení práce</a:t>
            </a:r>
          </a:p>
          <a:p>
            <a:pPr lvl="1"/>
            <a:r>
              <a:rPr lang="cs-CZ" dirty="0" smtClean="0"/>
              <a:t>Pracovní smlouva</a:t>
            </a:r>
          </a:p>
          <a:p>
            <a:pPr lvl="1"/>
            <a:r>
              <a:rPr lang="cs-CZ" dirty="0" smtClean="0"/>
              <a:t>Jinak</a:t>
            </a:r>
          </a:p>
          <a:p>
            <a:r>
              <a:rPr lang="cs-CZ" dirty="0" smtClean="0"/>
              <a:t>Je výše odměny zveřejněna? Je to k diskuzi na členské schůzi?</a:t>
            </a:r>
            <a:endParaRPr lang="cs-CZ" dirty="0"/>
          </a:p>
        </p:txBody>
      </p:sp>
    </p:spTree>
    <p:extLst>
      <p:ext uri="{BB962C8B-B14F-4D97-AF65-F5344CB8AC3E}">
        <p14:creationId xmlns:p14="http://schemas.microsoft.com/office/powerpoint/2010/main" val="2937761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drobnosti</a:t>
            </a:r>
            <a:endParaRPr lang="cs-CZ" dirty="0"/>
          </a:p>
        </p:txBody>
      </p:sp>
      <p:sp>
        <p:nvSpPr>
          <p:cNvPr id="3" name="Zástupný symbol pro obsah 2"/>
          <p:cNvSpPr>
            <a:spLocks noGrp="1"/>
          </p:cNvSpPr>
          <p:nvPr>
            <p:ph idx="1"/>
          </p:nvPr>
        </p:nvSpPr>
        <p:spPr/>
        <p:txBody>
          <a:bodyPr/>
          <a:lstStyle/>
          <a:p>
            <a:r>
              <a:rPr lang="cs-CZ" dirty="0" smtClean="0"/>
              <a:t>Např. </a:t>
            </a:r>
            <a:r>
              <a:rPr lang="cs-CZ" b="1" dirty="0" smtClean="0"/>
              <a:t>Správní rok</a:t>
            </a:r>
          </a:p>
          <a:p>
            <a:r>
              <a:rPr lang="cs-CZ" dirty="0" smtClean="0"/>
              <a:t>Klub si určí kdy začíná a kdy končí – to ovlivní i účetní uzávěrku</a:t>
            </a:r>
            <a:endParaRPr lang="cs-CZ" dirty="0"/>
          </a:p>
          <a:p>
            <a:pPr lvl="0"/>
            <a:r>
              <a:rPr lang="cs-CZ" dirty="0" smtClean="0"/>
              <a:t>Př. Správní </a:t>
            </a:r>
            <a:r>
              <a:rPr lang="cs-CZ" dirty="0"/>
              <a:t>rok začíná 1. září a končí 31. srpna následujícího roku.</a:t>
            </a:r>
          </a:p>
          <a:p>
            <a:r>
              <a:rPr lang="cs-CZ" dirty="0" smtClean="0"/>
              <a:t>Expanze – fúze, pobočné spolky, rozdělení</a:t>
            </a:r>
          </a:p>
          <a:p>
            <a:pPr lvl="1"/>
            <a:r>
              <a:rPr lang="cs-CZ" dirty="0" smtClean="0"/>
              <a:t>Jaká je pravděpodobnost – </a:t>
            </a:r>
            <a:r>
              <a:rPr lang="cs-CZ" dirty="0" err="1" smtClean="0"/>
              <a:t>if</a:t>
            </a:r>
            <a:r>
              <a:rPr lang="cs-CZ" dirty="0" smtClean="0"/>
              <a:t> ano, pak dořešit</a:t>
            </a:r>
          </a:p>
          <a:p>
            <a:pPr marL="0" indent="0">
              <a:buNone/>
            </a:pPr>
            <a:endParaRPr lang="cs-CZ" dirty="0"/>
          </a:p>
        </p:txBody>
      </p:sp>
    </p:spTree>
    <p:extLst>
      <p:ext uri="{BB962C8B-B14F-4D97-AF65-F5344CB8AC3E}">
        <p14:creationId xmlns:p14="http://schemas.microsoft.com/office/powerpoint/2010/main" val="2050461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diskuze</a:t>
            </a:r>
            <a:endParaRPr lang="cs-CZ" dirty="0"/>
          </a:p>
        </p:txBody>
      </p:sp>
      <p:sp>
        <p:nvSpPr>
          <p:cNvPr id="3" name="Zástupný symbol pro obsah 2"/>
          <p:cNvSpPr>
            <a:spLocks noGrp="1"/>
          </p:cNvSpPr>
          <p:nvPr>
            <p:ph idx="1"/>
          </p:nvPr>
        </p:nvSpPr>
        <p:spPr/>
        <p:txBody>
          <a:bodyPr/>
          <a:lstStyle/>
          <a:p>
            <a:r>
              <a:rPr lang="cs-CZ" dirty="0" smtClean="0"/>
              <a:t>Co vezmete v úvahu při rozhodnutí o počtu členů výboru</a:t>
            </a:r>
          </a:p>
          <a:p>
            <a:r>
              <a:rPr lang="cs-CZ" dirty="0" smtClean="0"/>
              <a:t>Zakládám spolek – jak začnu připravovat stanovy?</a:t>
            </a:r>
            <a:endParaRPr lang="cs-CZ" dirty="0"/>
          </a:p>
        </p:txBody>
      </p:sp>
    </p:spTree>
    <p:extLst>
      <p:ext uri="{BB962C8B-B14F-4D97-AF65-F5344CB8AC3E}">
        <p14:creationId xmlns:p14="http://schemas.microsoft.com/office/powerpoint/2010/main" val="1031554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cs-CZ" dirty="0"/>
          </a:p>
        </p:txBody>
      </p:sp>
      <p:sp>
        <p:nvSpPr>
          <p:cNvPr id="3" name="Zástupný symbol pro obsah 2"/>
          <p:cNvSpPr>
            <a:spLocks noGrp="1"/>
          </p:cNvSpPr>
          <p:nvPr>
            <p:ph idx="1"/>
          </p:nvPr>
        </p:nvSpPr>
        <p:spPr/>
        <p:txBody>
          <a:bodyPr/>
          <a:lstStyle/>
          <a:p>
            <a:r>
              <a:rPr lang="cs-CZ" dirty="0" smtClean="0"/>
              <a:t>Občanský </a:t>
            </a:r>
            <a:r>
              <a:rPr lang="cs-CZ" dirty="0"/>
              <a:t>zákoník § 254 </a:t>
            </a:r>
            <a:r>
              <a:rPr lang="cs-CZ" dirty="0" smtClean="0"/>
              <a:t>– 302. (Součást </a:t>
            </a:r>
            <a:r>
              <a:rPr lang="cs-CZ" dirty="0"/>
              <a:t>z</a:t>
            </a:r>
            <a:r>
              <a:rPr lang="cs-CZ" dirty="0" smtClean="0"/>
              <a:t>ákladních znalostí)</a:t>
            </a:r>
          </a:p>
          <a:p>
            <a:endParaRPr lang="cs-CZ" dirty="0"/>
          </a:p>
          <a:p>
            <a:r>
              <a:rPr lang="cs-CZ" dirty="0" smtClean="0"/>
              <a:t>Doporučená literatura – vyhledejte stanovy několika libovolných spolků a porovnejte je</a:t>
            </a:r>
            <a:endParaRPr lang="cs-CZ" dirty="0"/>
          </a:p>
          <a:p>
            <a:endParaRPr lang="cs-CZ" dirty="0"/>
          </a:p>
        </p:txBody>
      </p:sp>
    </p:spTree>
    <p:extLst>
      <p:ext uri="{BB962C8B-B14F-4D97-AF65-F5344CB8AC3E}">
        <p14:creationId xmlns:p14="http://schemas.microsoft.com/office/powerpoint/2010/main" val="1179768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Stanovy</a:t>
            </a:r>
            <a:endParaRPr lang="cs-CZ" dirty="0"/>
          </a:p>
        </p:txBody>
      </p:sp>
      <p:sp>
        <p:nvSpPr>
          <p:cNvPr id="5" name="Zástupný symbol pro obsah 4"/>
          <p:cNvSpPr>
            <a:spLocks noGrp="1"/>
          </p:cNvSpPr>
          <p:nvPr>
            <p:ph idx="1"/>
          </p:nvPr>
        </p:nvSpPr>
        <p:spPr/>
        <p:txBody>
          <a:bodyPr/>
          <a:lstStyle/>
          <a:p>
            <a:r>
              <a:rPr lang="cs-CZ" dirty="0" smtClean="0"/>
              <a:t>Základní listina spolku – ústava</a:t>
            </a:r>
          </a:p>
          <a:p>
            <a:r>
              <a:rPr lang="cs-CZ" dirty="0" smtClean="0"/>
              <a:t>Klíč podle kterého se řeší všechny situace v klubu</a:t>
            </a:r>
          </a:p>
          <a:p>
            <a:r>
              <a:rPr lang="cs-CZ" dirty="0" smtClean="0"/>
              <a:t>Pokud situace není ve stanovách řešena – jediné další řešení je soudní spor</a:t>
            </a:r>
          </a:p>
          <a:p>
            <a:r>
              <a:rPr lang="cs-CZ" dirty="0" smtClean="0"/>
              <a:t>Zákon dává značný prostor pro rozhodnutí spolku o jeho podobě a řízení</a:t>
            </a:r>
            <a:endParaRPr lang="cs-CZ" dirty="0"/>
          </a:p>
        </p:txBody>
      </p:sp>
    </p:spTree>
    <p:extLst>
      <p:ext uri="{BB962C8B-B14F-4D97-AF65-F5344CB8AC3E}">
        <p14:creationId xmlns:p14="http://schemas.microsoft.com/office/powerpoint/2010/main" val="2847704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 218</a:t>
            </a:r>
          </a:p>
          <a:p>
            <a:r>
              <a:rPr lang="cs-CZ" dirty="0"/>
              <a:t>Zakladatelé založí spolek, shodnou-li se na obsahu stanov; stanovy obsahují alespoň</a:t>
            </a:r>
          </a:p>
          <a:p>
            <a:pPr lvl="1"/>
            <a:r>
              <a:rPr lang="cs-CZ" i="1" dirty="0"/>
              <a:t>a)</a:t>
            </a:r>
            <a:r>
              <a:rPr lang="cs-CZ" dirty="0"/>
              <a:t> název a sídlo spolku,</a:t>
            </a:r>
          </a:p>
          <a:p>
            <a:pPr lvl="1"/>
            <a:r>
              <a:rPr lang="cs-CZ" i="1" dirty="0"/>
              <a:t>b)</a:t>
            </a:r>
            <a:r>
              <a:rPr lang="cs-CZ" dirty="0"/>
              <a:t> účel spolku,</a:t>
            </a:r>
          </a:p>
          <a:p>
            <a:pPr lvl="1"/>
            <a:r>
              <a:rPr lang="cs-CZ" i="1" dirty="0"/>
              <a:t>c)</a:t>
            </a:r>
            <a:r>
              <a:rPr lang="cs-CZ" dirty="0"/>
              <a:t> práva a povinnosti členů vůči spolku, popřípadě určení způsobu, jak jim budou práva a povinnosti vznikat,</a:t>
            </a:r>
          </a:p>
          <a:p>
            <a:pPr lvl="1"/>
            <a:r>
              <a:rPr lang="cs-CZ" i="1" dirty="0"/>
              <a:t>d)</a:t>
            </a:r>
            <a:r>
              <a:rPr lang="cs-CZ" dirty="0"/>
              <a:t> </a:t>
            </a:r>
            <a:r>
              <a:rPr lang="cs-CZ" b="1" dirty="0"/>
              <a:t>určení statutárního orgánu</a:t>
            </a:r>
            <a:r>
              <a:rPr lang="cs-CZ" b="1" dirty="0" smtClean="0"/>
              <a:t>.</a:t>
            </a:r>
          </a:p>
          <a:p>
            <a:r>
              <a:rPr lang="cs-CZ" dirty="0"/>
              <a:t>§ 219</a:t>
            </a:r>
          </a:p>
          <a:p>
            <a:r>
              <a:rPr lang="cs-CZ" dirty="0"/>
              <a:t>Stanovy mohou založit pobočný spolek jako organizační jednotku spolku nebo určit, jakým způsobem se pobočný spolek zakládá a který orgán rozhoduje o založení, zrušení nebo přeměně pobočného spolku.</a:t>
            </a:r>
          </a:p>
          <a:p>
            <a:endParaRPr lang="cs-CZ" dirty="0"/>
          </a:p>
          <a:p>
            <a:endParaRPr lang="cs-CZ" dirty="0"/>
          </a:p>
        </p:txBody>
      </p:sp>
    </p:spTree>
    <p:extLst>
      <p:ext uri="{BB962C8B-B14F-4D97-AF65-F5344CB8AC3E}">
        <p14:creationId xmlns:p14="http://schemas.microsoft.com/office/powerpoint/2010/main" val="253876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 220</a:t>
            </a:r>
          </a:p>
          <a:p>
            <a:r>
              <a:rPr lang="cs-CZ" i="1" dirty="0"/>
              <a:t>(1)</a:t>
            </a:r>
            <a:r>
              <a:rPr lang="cs-CZ" dirty="0"/>
              <a:t> Určí-li stanovy, že členství je různého druhu, vymezí zároveň práva a povinnosti spojené s jednotlivými druhy členství.</a:t>
            </a:r>
          </a:p>
          <a:p>
            <a:r>
              <a:rPr lang="cs-CZ" i="1" dirty="0"/>
              <a:t>(2)</a:t>
            </a:r>
            <a:r>
              <a:rPr lang="cs-CZ" dirty="0"/>
              <a:t> Omezit práva nebo rozšířit povinnosti spojené s určitým druhem členství lze jen za podmínek určených předem ve stanovách, jinak se souhlasem většiny dotčených členů. To neplatí, má-li spolek k omezení práv nebo rozšíření povinností spravedlivý důvod.</a:t>
            </a:r>
          </a:p>
          <a:p>
            <a:endParaRPr lang="cs-CZ" dirty="0"/>
          </a:p>
        </p:txBody>
      </p:sp>
    </p:spTree>
    <p:extLst>
      <p:ext uri="{BB962C8B-B14F-4D97-AF65-F5344CB8AC3E}">
        <p14:creationId xmlns:p14="http://schemas.microsoft.com/office/powerpoint/2010/main" val="6229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Strategické oblasti</a:t>
            </a:r>
            <a:endParaRPr lang="cs-CZ" dirty="0"/>
          </a:p>
        </p:txBody>
      </p:sp>
      <p:sp>
        <p:nvSpPr>
          <p:cNvPr id="3" name="Zástupný symbol pro obsah 2"/>
          <p:cNvSpPr>
            <a:spLocks noGrp="1"/>
          </p:cNvSpPr>
          <p:nvPr>
            <p:ph idx="1"/>
          </p:nvPr>
        </p:nvSpPr>
        <p:spPr/>
        <p:txBody>
          <a:bodyPr/>
          <a:lstStyle/>
          <a:p>
            <a:r>
              <a:rPr lang="cs-CZ" dirty="0" smtClean="0"/>
              <a:t>Činnost spolku</a:t>
            </a:r>
          </a:p>
          <a:p>
            <a:r>
              <a:rPr lang="cs-CZ" dirty="0" smtClean="0"/>
              <a:t>Druhy členství a na to navázané členské povinnosti a práva</a:t>
            </a:r>
          </a:p>
          <a:p>
            <a:r>
              <a:rPr lang="cs-CZ" dirty="0" smtClean="0"/>
              <a:t>Hlasování</a:t>
            </a:r>
          </a:p>
          <a:p>
            <a:r>
              <a:rPr lang="cs-CZ" dirty="0" smtClean="0"/>
              <a:t>Kolektivní nebo individuální statutární orgán, role nejvyššího orgánu spolku</a:t>
            </a:r>
          </a:p>
          <a:p>
            <a:r>
              <a:rPr lang="cs-CZ" dirty="0" smtClean="0"/>
              <a:t>Mechanismus hlasování a volba vedení klubu</a:t>
            </a:r>
            <a:endParaRPr lang="cs-CZ" dirty="0"/>
          </a:p>
        </p:txBody>
      </p:sp>
    </p:spTree>
    <p:extLst>
      <p:ext uri="{BB962C8B-B14F-4D97-AF65-F5344CB8AC3E}">
        <p14:creationId xmlns:p14="http://schemas.microsoft.com/office/powerpoint/2010/main" val="224289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 226</a:t>
            </a:r>
          </a:p>
          <a:p>
            <a:r>
              <a:rPr lang="cs-CZ" i="1" dirty="0"/>
              <a:t>(1)</a:t>
            </a:r>
            <a:r>
              <a:rPr lang="cs-CZ" dirty="0"/>
              <a:t> Spolek vzniká dnem zápisu do veřejného rejstříku.</a:t>
            </a:r>
          </a:p>
          <a:p>
            <a:endParaRPr lang="cs-CZ" dirty="0" smtClean="0"/>
          </a:p>
          <a:p>
            <a:r>
              <a:rPr lang="cs-CZ" dirty="0" smtClean="0"/>
              <a:t>Rejstříkový soud</a:t>
            </a:r>
          </a:p>
          <a:p>
            <a:r>
              <a:rPr lang="cs-CZ" dirty="0" smtClean="0"/>
              <a:t>Změna = žádost o změnu</a:t>
            </a:r>
          </a:p>
          <a:p>
            <a:r>
              <a:rPr lang="cs-CZ" dirty="0">
                <a:hlinkClick r:id="rId2"/>
              </a:rPr>
              <a:t>https://</a:t>
            </a:r>
            <a:r>
              <a:rPr lang="cs-CZ" dirty="0" smtClean="0">
                <a:hlinkClick r:id="rId2"/>
              </a:rPr>
              <a:t>or.justice.cz/ias/ui/podani</a:t>
            </a:r>
            <a:r>
              <a:rPr lang="cs-CZ" dirty="0" smtClean="0"/>
              <a:t> </a:t>
            </a:r>
            <a:endParaRPr lang="cs-CZ" dirty="0"/>
          </a:p>
        </p:txBody>
      </p:sp>
    </p:spTree>
    <p:extLst>
      <p:ext uri="{BB962C8B-B14F-4D97-AF65-F5344CB8AC3E}">
        <p14:creationId xmlns:p14="http://schemas.microsoft.com/office/powerpoint/2010/main" val="2816727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Členství - zákon</a:t>
            </a:r>
            <a:endParaRPr lang="cs-CZ" dirty="0"/>
          </a:p>
        </p:txBody>
      </p:sp>
      <p:sp>
        <p:nvSpPr>
          <p:cNvPr id="3" name="Zástupný symbol pro obsah 2"/>
          <p:cNvSpPr>
            <a:spLocks noGrp="1"/>
          </p:cNvSpPr>
          <p:nvPr>
            <p:ph idx="1"/>
          </p:nvPr>
        </p:nvSpPr>
        <p:spPr>
          <a:xfrm>
            <a:off x="457200" y="1340768"/>
            <a:ext cx="8229600" cy="4896544"/>
          </a:xfrm>
        </p:spPr>
        <p:txBody>
          <a:bodyPr>
            <a:normAutofit fontScale="55000" lnSpcReduction="20000"/>
          </a:bodyPr>
          <a:lstStyle/>
          <a:p>
            <a:r>
              <a:rPr lang="cs-CZ" dirty="0"/>
              <a:t>§ 232</a:t>
            </a:r>
          </a:p>
          <a:p>
            <a:r>
              <a:rPr lang="cs-CZ" i="1" dirty="0"/>
              <a:t>(1)</a:t>
            </a:r>
            <a:r>
              <a:rPr lang="cs-CZ" dirty="0"/>
              <a:t> Neurčí-li stanovy jinak, váže se členství ve spolku na osobu člena a nepřechází na jeho právního nástupce.</a:t>
            </a:r>
          </a:p>
          <a:p>
            <a:r>
              <a:rPr lang="cs-CZ" i="1" dirty="0"/>
              <a:t>(2)</a:t>
            </a:r>
            <a:r>
              <a:rPr lang="cs-CZ" dirty="0"/>
              <a:t> Je-li členem spolku právnická osoba, zastupuje ji statutární orgán, ledaže právnická osoba určí jiného zástupce.</a:t>
            </a:r>
          </a:p>
          <a:p>
            <a:r>
              <a:rPr lang="cs-CZ" dirty="0"/>
              <a:t>§ 233</a:t>
            </a:r>
          </a:p>
          <a:p>
            <a:r>
              <a:rPr lang="cs-CZ" i="1" dirty="0"/>
              <a:t>(1)</a:t>
            </a:r>
            <a:r>
              <a:rPr lang="cs-CZ" dirty="0"/>
              <a:t> Po vzniku spolku může členství v něm vzniknout přijetím za člena nebo jiným způsobem určeným stanovami.</a:t>
            </a:r>
          </a:p>
          <a:p>
            <a:r>
              <a:rPr lang="cs-CZ" i="1" dirty="0"/>
              <a:t>(2)</a:t>
            </a:r>
            <a:r>
              <a:rPr lang="cs-CZ" dirty="0"/>
              <a:t> Kdo se uchází o členství ve spolku, projevuje tím vůli být vázán stanovami od okamžiku, kdy se stane členem spolku.</a:t>
            </a:r>
          </a:p>
          <a:p>
            <a:r>
              <a:rPr lang="cs-CZ" i="1" dirty="0"/>
              <a:t>(3)</a:t>
            </a:r>
            <a:r>
              <a:rPr lang="cs-CZ" dirty="0"/>
              <a:t> O přijetí za člena rozhoduje orgán určený stanovami, jinak nejvyšší orgán spolku.</a:t>
            </a:r>
          </a:p>
          <a:p>
            <a:r>
              <a:rPr lang="cs-CZ" dirty="0"/>
              <a:t>§ 234</a:t>
            </a:r>
          </a:p>
          <a:p>
            <a:r>
              <a:rPr lang="cs-CZ" dirty="0"/>
              <a:t>Má se za to, že vznikem členství v pobočném spolku vzniká i členství v hlavním spolku; to platí i o zániku členství.</a:t>
            </a:r>
          </a:p>
          <a:p>
            <a:r>
              <a:rPr lang="cs-CZ" dirty="0"/>
              <a:t>§ 235</a:t>
            </a:r>
          </a:p>
          <a:p>
            <a:r>
              <a:rPr lang="cs-CZ" dirty="0"/>
              <a:t>Stanovy mohou určit výši a splatnost členského příspěvku nebo určí, který orgán spolku určí výši a splatnost členského příspěvku a jakým způsobem.</a:t>
            </a:r>
          </a:p>
          <a:p>
            <a:endParaRPr lang="cs-CZ" dirty="0"/>
          </a:p>
        </p:txBody>
      </p:sp>
    </p:spTree>
    <p:extLst>
      <p:ext uri="{BB962C8B-B14F-4D97-AF65-F5344CB8AC3E}">
        <p14:creationId xmlns:p14="http://schemas.microsoft.com/office/powerpoint/2010/main" val="2189964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Členství – v praxi př.1</a:t>
            </a:r>
            <a:endParaRPr lang="cs-CZ" dirty="0"/>
          </a:p>
        </p:txBody>
      </p:sp>
      <p:sp>
        <p:nvSpPr>
          <p:cNvPr id="3" name="Zástupný symbol pro obsah 2"/>
          <p:cNvSpPr>
            <a:spLocks noGrp="1"/>
          </p:cNvSpPr>
          <p:nvPr>
            <p:ph idx="1"/>
          </p:nvPr>
        </p:nvSpPr>
        <p:spPr>
          <a:xfrm>
            <a:off x="457200" y="1340768"/>
            <a:ext cx="8229600" cy="4785395"/>
          </a:xfrm>
        </p:spPr>
        <p:txBody>
          <a:bodyPr>
            <a:normAutofit fontScale="62500" lnSpcReduction="20000"/>
          </a:bodyPr>
          <a:lstStyle/>
          <a:p>
            <a:pPr lvl="0"/>
            <a:r>
              <a:rPr lang="cs-CZ" dirty="0"/>
              <a:t>Členem klubu se stane každá osoba, jejíž žádost o členství v klubu schválí valná hromada klubu (čl.11) minimálně 70% hlasů oprávněných členů (čl.6)</a:t>
            </a:r>
          </a:p>
          <a:p>
            <a:r>
              <a:rPr lang="cs-CZ" dirty="0"/>
              <a:t> </a:t>
            </a:r>
            <a:r>
              <a:rPr lang="cs-CZ" dirty="0" smtClean="0"/>
              <a:t>Členové </a:t>
            </a:r>
            <a:r>
              <a:rPr lang="cs-CZ" dirty="0"/>
              <a:t>klubu, kteří dovršili 18. let mají hlasovací právo při rozhodování o klubových záležitostech (tzv. oprávnění členové) a mají navíc tyto práva:</a:t>
            </a:r>
          </a:p>
          <a:p>
            <a:pPr lvl="1"/>
            <a:r>
              <a:rPr lang="cs-CZ" dirty="0"/>
              <a:t>volit a být volen do výboru klubu</a:t>
            </a:r>
          </a:p>
          <a:p>
            <a:pPr lvl="1"/>
            <a:r>
              <a:rPr lang="cs-CZ" dirty="0"/>
              <a:t>podílet se přímo na řízení a kontrole činnosti klubu</a:t>
            </a:r>
            <a:r>
              <a:rPr lang="cs-CZ" dirty="0" smtClean="0"/>
              <a:t>.</a:t>
            </a:r>
          </a:p>
          <a:p>
            <a:r>
              <a:rPr lang="cs-CZ" dirty="0"/>
              <a:t>Provinění členů projednává a tresty udílí výbor klubu. Vyloučení musí schválit valná   hromada, jinak je neplatné. V nutném případě může výbor klubu pozastavit členství v klubu, až do vyřízení případu na nejbližší valné hromadě.</a:t>
            </a:r>
          </a:p>
          <a:p>
            <a:r>
              <a:rPr lang="cs-CZ" dirty="0"/>
              <a:t> </a:t>
            </a:r>
          </a:p>
          <a:p>
            <a:pPr lvl="0"/>
            <a:r>
              <a:rPr lang="cs-CZ" dirty="0"/>
              <a:t>Členství v klubu zaniká:</a:t>
            </a:r>
          </a:p>
          <a:p>
            <a:pPr lvl="1"/>
            <a:r>
              <a:rPr lang="cs-CZ" dirty="0"/>
              <a:t>vystoupením</a:t>
            </a:r>
          </a:p>
          <a:p>
            <a:pPr lvl="1"/>
            <a:r>
              <a:rPr lang="cs-CZ" dirty="0"/>
              <a:t>vyloučením</a:t>
            </a:r>
          </a:p>
          <a:p>
            <a:pPr lvl="1"/>
            <a:r>
              <a:rPr lang="cs-CZ" dirty="0"/>
              <a:t>úmrtím</a:t>
            </a:r>
          </a:p>
          <a:p>
            <a:pPr lvl="1"/>
            <a:r>
              <a:rPr lang="cs-CZ" dirty="0"/>
              <a:t>zánikem klubu</a:t>
            </a:r>
          </a:p>
          <a:p>
            <a:pPr lvl="1"/>
            <a:endParaRPr lang="cs-CZ" dirty="0"/>
          </a:p>
          <a:p>
            <a:endParaRPr lang="cs-CZ" dirty="0"/>
          </a:p>
        </p:txBody>
      </p:sp>
    </p:spTree>
    <p:extLst>
      <p:ext uri="{BB962C8B-B14F-4D97-AF65-F5344CB8AC3E}">
        <p14:creationId xmlns:p14="http://schemas.microsoft.com/office/powerpoint/2010/main" val="6292125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1169</Words>
  <Application>Microsoft Office PowerPoint</Application>
  <PresentationFormat>Předvádění na obrazovce (4:3)</PresentationFormat>
  <Paragraphs>171</Paragraphs>
  <Slides>26</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26</vt:i4>
      </vt:variant>
    </vt:vector>
  </HeadingPairs>
  <TitlesOfParts>
    <vt:vector size="29" baseType="lpstr">
      <vt:lpstr>Arial</vt:lpstr>
      <vt:lpstr>Calibri</vt:lpstr>
      <vt:lpstr>Motiv systému Office</vt:lpstr>
      <vt:lpstr>Stanovy spolku – obsah a procesní záležitosti</vt:lpstr>
      <vt:lpstr>Prezentace aplikace PowerPoint</vt:lpstr>
      <vt:lpstr>Stanovy</vt:lpstr>
      <vt:lpstr>Prezentace aplikace PowerPoint</vt:lpstr>
      <vt:lpstr>Prezentace aplikace PowerPoint</vt:lpstr>
      <vt:lpstr>Strategické oblasti</vt:lpstr>
      <vt:lpstr>Prezentace aplikace PowerPoint</vt:lpstr>
      <vt:lpstr>Členství - zákon</vt:lpstr>
      <vt:lpstr>Členství – v praxi př.1</vt:lpstr>
      <vt:lpstr>Členové v praxi – př. 2a</vt:lpstr>
      <vt:lpstr>Členové v praxi – př. 2b</vt:lpstr>
      <vt:lpstr>Členové – parametry volby</vt:lpstr>
      <vt:lpstr>vedení</vt:lpstr>
      <vt:lpstr>Prezentace aplikace PowerPoint</vt:lpstr>
      <vt:lpstr>Výbor x předseda</vt:lpstr>
      <vt:lpstr>Výbor - volba</vt:lpstr>
      <vt:lpstr>Výbor příklad - despota</vt:lpstr>
      <vt:lpstr>Výbor příklad 2</vt:lpstr>
      <vt:lpstr>Hlasování</vt:lpstr>
      <vt:lpstr>Majetek</vt:lpstr>
      <vt:lpstr>Další problémy </vt:lpstr>
      <vt:lpstr>Změna stanov s jiné</vt:lpstr>
      <vt:lpstr>Členské příspěvky a jiné</vt:lpstr>
      <vt:lpstr>drobnosti</vt:lpstr>
      <vt:lpstr>diskuze</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Stanovy spolku – obsah a procesní záležitosti</dc:title>
  <dc:creator>Marek</dc:creator>
  <cp:lastModifiedBy>Pavlik Marek</cp:lastModifiedBy>
  <cp:revision>15</cp:revision>
  <dcterms:created xsi:type="dcterms:W3CDTF">2018-03-17T14:42:22Z</dcterms:created>
  <dcterms:modified xsi:type="dcterms:W3CDTF">2019-04-29T07:19:29Z</dcterms:modified>
</cp:coreProperties>
</file>