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61" r:id="rId5"/>
    <p:sldId id="260" r:id="rId6"/>
    <p:sldId id="263" r:id="rId7"/>
    <p:sldId id="264" r:id="rId8"/>
    <p:sldId id="265" r:id="rId9"/>
    <p:sldId id="272" r:id="rId10"/>
    <p:sldId id="262" r:id="rId11"/>
    <p:sldId id="266" r:id="rId12"/>
    <p:sldId id="267" r:id="rId13"/>
    <p:sldId id="268" r:id="rId14"/>
    <p:sldId id="269" r:id="rId15"/>
    <p:sldId id="276" r:id="rId16"/>
    <p:sldId id="270" r:id="rId17"/>
    <p:sldId id="273" r:id="rId18"/>
    <p:sldId id="271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EAC304-AE5A-C443-988D-EA9AF7F808A7}" type="datetimeFigureOut">
              <a:rPr lang="cs-CZ" smtClean="0"/>
              <a:t>2. 3. 2020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A4791-FE46-6943-B3C8-F23993499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844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964C1-02C1-2F4D-966F-26E151118FF7}" type="datetime1">
              <a:rPr lang="cs-CZ" smtClean="0"/>
              <a:t>2. 3. 2020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7148-7FEB-AD4A-91D7-A257F516A604}" type="datetime1">
              <a:rPr lang="cs-CZ" smtClean="0"/>
              <a:t>2. 3. 2020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3FB6D-71D8-FB49-9059-2F55F196AF52}" type="datetime1">
              <a:rPr lang="cs-CZ" smtClean="0"/>
              <a:t>2. 3. 2020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499C-5FFE-CC48-987D-DE8EE3A2251F}" type="datetime1">
              <a:rPr lang="cs-CZ" smtClean="0"/>
              <a:t>2. 3. 2020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9B8F-963C-E74C-AAAC-126BECE624D3}" type="datetime1">
              <a:rPr lang="cs-CZ" smtClean="0"/>
              <a:t>2. 3. 2020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DCBC-67C9-594C-AEC8-3991FB8B9A5A}" type="datetime1">
              <a:rPr lang="cs-CZ" smtClean="0"/>
              <a:t>2. 3. 2020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41FB-5BEB-E44E-9774-8D5EF39150EE}" type="datetime1">
              <a:rPr lang="cs-CZ" smtClean="0"/>
              <a:t>2. 3. 2020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3154-E90D-964C-9814-38EBC6779F31}" type="datetime1">
              <a:rPr lang="cs-CZ" smtClean="0"/>
              <a:t>2. 3. 2020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365-054A-634F-AFC2-765FE20AE603}" type="datetime1">
              <a:rPr lang="cs-CZ" smtClean="0"/>
              <a:t>2. 3. 2020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EA5C6-DFB5-2F4E-8D18-0AA5C527B4D1}" type="datetime1">
              <a:rPr lang="cs-CZ" smtClean="0"/>
              <a:t>2. 3. 2020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A9C6-E6F0-3A48-8034-C45C115D420C}" type="datetime1">
              <a:rPr lang="cs-CZ" smtClean="0"/>
              <a:t>2. 3. 2020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DF52E6F-FADC-B348-B929-EA635E48DC82}" type="datetime1">
              <a:rPr lang="cs-CZ" smtClean="0"/>
              <a:t>2. 3. 2020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02EBEC3-2034-4515-8C38-EE5F68C2AA3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eagrants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319543@econ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taceeu.cz/cs/ostatni/dulezite/slovnik-pojm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500" dirty="0">
                <a:latin typeface="Century Gothic" panose="020B0502020202020204" pitchFamily="34" charset="0"/>
              </a:rPr>
              <a:t>Dotační tituly </a:t>
            </a:r>
            <a:br>
              <a:rPr lang="cs-CZ" sz="5500" dirty="0">
                <a:latin typeface="Century Gothic" panose="020B0502020202020204" pitchFamily="34" charset="0"/>
              </a:rPr>
            </a:br>
            <a:r>
              <a:rPr lang="cs-CZ" sz="5500" dirty="0">
                <a:latin typeface="Century Gothic" panose="020B0502020202020204" pitchFamily="34" charset="0"/>
              </a:rPr>
              <a:t>a základy dotačního managementu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Mgr. </a:t>
            </a:r>
            <a:r>
              <a:rPr lang="cs-CZ" dirty="0" smtClean="0">
                <a:solidFill>
                  <a:schemeClr val="tx1"/>
                </a:solidFill>
              </a:rPr>
              <a:t>Maciej </a:t>
            </a:r>
            <a:r>
              <a:rPr lang="cs-CZ" dirty="0" err="1">
                <a:solidFill>
                  <a:schemeClr val="tx1"/>
                </a:solidFill>
              </a:rPr>
              <a:t>Molak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E9BDB296-D2BE-354A-9E4E-10A3C20272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142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7655"/>
            <a:ext cx="8229600" cy="868363"/>
          </a:xfrm>
        </p:spPr>
        <p:txBody>
          <a:bodyPr/>
          <a:lstStyle/>
          <a:p>
            <a:r>
              <a:rPr lang="cs-CZ" sz="3600" dirty="0">
                <a:latin typeface="Century Gothic" panose="020B0502020202020204" pitchFamily="34" charset="0"/>
              </a:rPr>
              <a:t>Národní dotační tituly v ČR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01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chemeClr val="tx1"/>
                </a:solidFill>
              </a:rPr>
              <a:t>Státní fond životního prostředí ČR </a:t>
            </a:r>
            <a:r>
              <a:rPr lang="cs-CZ" sz="1800" dirty="0">
                <a:solidFill>
                  <a:schemeClr val="tx1"/>
                </a:solidFill>
              </a:rPr>
              <a:t>poskytuje potřebné finance pro zkvalitňování životního prostředí v České republice, a to prostřednictvím několika dotačních titulů a výhodných půjček.</a:t>
            </a:r>
          </a:p>
          <a:p>
            <a:pPr marL="0" indent="0">
              <a:buNone/>
            </a:pPr>
            <a:r>
              <a:rPr lang="cs-CZ" sz="1800" b="1" dirty="0">
                <a:solidFill>
                  <a:schemeClr val="tx1"/>
                </a:solidFill>
              </a:rPr>
              <a:t>Národní program Životní prostředí</a:t>
            </a:r>
          </a:p>
          <a:p>
            <a:r>
              <a:rPr lang="cs-CZ" sz="1800" dirty="0">
                <a:solidFill>
                  <a:schemeClr val="tx1"/>
                </a:solidFill>
              </a:rPr>
              <a:t>Prioritní oblast 1: Voda</a:t>
            </a:r>
          </a:p>
          <a:p>
            <a:r>
              <a:rPr lang="cs-CZ" sz="1800" dirty="0">
                <a:solidFill>
                  <a:schemeClr val="tx1"/>
                </a:solidFill>
              </a:rPr>
              <a:t>Prioritní oblast 2: Ovzduší</a:t>
            </a:r>
          </a:p>
          <a:p>
            <a:r>
              <a:rPr lang="cs-CZ" sz="1800" dirty="0">
                <a:solidFill>
                  <a:schemeClr val="tx1"/>
                </a:solidFill>
              </a:rPr>
              <a:t>Prioritní oblast 3: Odpady, staré zátěže, environmentální rizika</a:t>
            </a:r>
          </a:p>
          <a:p>
            <a:r>
              <a:rPr lang="cs-CZ" sz="1800" dirty="0">
                <a:solidFill>
                  <a:schemeClr val="tx1"/>
                </a:solidFill>
              </a:rPr>
              <a:t>Prioritní oblast 4: Příroda a krajina</a:t>
            </a:r>
          </a:p>
          <a:p>
            <a:r>
              <a:rPr lang="cs-CZ" sz="1800" dirty="0">
                <a:solidFill>
                  <a:schemeClr val="tx1"/>
                </a:solidFill>
              </a:rPr>
              <a:t>Prioritní oblast 5: Životní prostředí ve městech a obcích</a:t>
            </a:r>
          </a:p>
          <a:p>
            <a:r>
              <a:rPr lang="cs-CZ" sz="1800" dirty="0">
                <a:solidFill>
                  <a:schemeClr val="tx1"/>
                </a:solidFill>
              </a:rPr>
              <a:t>Prioritní oblast 6: Environmentální prevence</a:t>
            </a:r>
          </a:p>
          <a:p>
            <a:r>
              <a:rPr lang="cs-CZ" sz="1800" dirty="0">
                <a:solidFill>
                  <a:schemeClr val="tx1"/>
                </a:solidFill>
              </a:rPr>
              <a:t>Prioritní oblast 7: Inovativní a demonstrační projekty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</a:rPr>
              <a:t>Příspěvky mohou čerpat jak veřejnoprávní a soukromoprávní právnické osoby, tak fyzické osoby na velmi širokou škálu projektů.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</a:rPr>
              <a:t>K nejčastěji podporovaným aktivitám patří odstraňování nelegálních skladů odpadů, starých </a:t>
            </a:r>
            <a:r>
              <a:rPr lang="cs-CZ" sz="1800" dirty="0" err="1">
                <a:solidFill>
                  <a:schemeClr val="tx1"/>
                </a:solidFill>
              </a:rPr>
              <a:t>ekozátěží</a:t>
            </a:r>
            <a:r>
              <a:rPr lang="cs-CZ" sz="1800" dirty="0">
                <a:solidFill>
                  <a:schemeClr val="tx1"/>
                </a:solidFill>
              </a:rPr>
              <a:t> a nepotřebných hydrogeologických vrtů, snižování zápachu a emisí těžkých kovů, zavádění </a:t>
            </a:r>
            <a:r>
              <a:rPr lang="cs-CZ" sz="1800" dirty="0" err="1">
                <a:solidFill>
                  <a:schemeClr val="tx1"/>
                </a:solidFill>
              </a:rPr>
              <a:t>nízkoemisních</a:t>
            </a:r>
            <a:r>
              <a:rPr lang="cs-CZ" sz="1800" dirty="0">
                <a:solidFill>
                  <a:schemeClr val="tx1"/>
                </a:solidFill>
              </a:rPr>
              <a:t> zón, podpora čisté mobility a alternativních způsobů dopravy.</a:t>
            </a:r>
          </a:p>
          <a:p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E4D469FA-819F-7144-A7DA-DF4EF2025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38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800100"/>
            <a:ext cx="8229600" cy="1600200"/>
          </a:xfrm>
        </p:spPr>
        <p:txBody>
          <a:bodyPr/>
          <a:lstStyle/>
          <a:p>
            <a:r>
              <a:rPr lang="cs-CZ" sz="3600" dirty="0">
                <a:latin typeface="Century Gothic" panose="020B0502020202020204" pitchFamily="34" charset="0"/>
              </a:rPr>
              <a:t>Evropské fondy v </a:t>
            </a:r>
            <a:r>
              <a:rPr lang="cs-CZ" sz="3600" dirty="0" smtClean="0">
                <a:latin typeface="Century Gothic" panose="020B0502020202020204" pitchFamily="34" charset="0"/>
              </a:rPr>
              <a:t>ČR</a:t>
            </a:r>
            <a:r>
              <a:rPr lang="cs-CZ" sz="3600" dirty="0" smtClean="0">
                <a:latin typeface="Century Gothic" panose="020B0502020202020204" pitchFamily="34" charset="0"/>
              </a:rPr>
              <a:t> </a:t>
            </a:r>
            <a:r>
              <a:rPr lang="cs-CZ" sz="3600" dirty="0">
                <a:latin typeface="Century Gothic" panose="020B0502020202020204" pitchFamily="34" charset="0"/>
              </a:rPr>
              <a:t>2014-2020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36712"/>
            <a:ext cx="9252521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876256" y="914915"/>
            <a:ext cx="338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Century Gothic" panose="020B0502020202020204" pitchFamily="34" charset="0"/>
              </a:rPr>
              <a:t>Zdroj: www.dotaceeu.cz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B4B1132D-8C2B-8344-9B50-F29A5252D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418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29" y="764704"/>
            <a:ext cx="8568844" cy="463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570397" y="5589240"/>
            <a:ext cx="338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Century Gothic" panose="020B0502020202020204" pitchFamily="34" charset="0"/>
              </a:rPr>
              <a:t>Zdroj: www.dotaceeu.cz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82B3EEB-2602-884F-8A52-F59FA713B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289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600200"/>
          </a:xfrm>
        </p:spPr>
        <p:txBody>
          <a:bodyPr/>
          <a:lstStyle/>
          <a:p>
            <a:r>
              <a:rPr lang="cs-CZ" sz="3600" dirty="0">
                <a:latin typeface="Century Gothic" panose="020B0502020202020204" pitchFamily="34" charset="0"/>
              </a:rPr>
              <a:t>EU fondy v ČR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Integrovaný regionální operační program (ŘO – MMR ČR)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Prioritou </a:t>
            </a:r>
            <a:r>
              <a:rPr lang="cs-CZ" dirty="0" err="1">
                <a:solidFill>
                  <a:schemeClr val="tx1"/>
                </a:solidFill>
              </a:rPr>
              <a:t>IROPu</a:t>
            </a:r>
            <a:r>
              <a:rPr lang="cs-CZ" dirty="0">
                <a:solidFill>
                  <a:schemeClr val="tx1"/>
                </a:solidFill>
              </a:rPr>
              <a:t> je umožnění vyváženého rozvoje území, zkvalitnění infrastruktury, zlepšení veřejných služeb a veřejné správy a zajištění udržitelného rozvoje v obcích, městech a regionech. Významnou složkou IROP jsou integrované nástroje, které představují 28 % z celkové alokace IROP. </a:t>
            </a:r>
          </a:p>
          <a:p>
            <a:r>
              <a:rPr lang="cs-CZ" dirty="0">
                <a:solidFill>
                  <a:schemeClr val="tx1"/>
                </a:solidFill>
              </a:rPr>
              <a:t>Prioritní osa 1: Konkurenceschopné, dostupné a bezpečné regiony </a:t>
            </a:r>
          </a:p>
          <a:p>
            <a:r>
              <a:rPr lang="cs-CZ" dirty="0">
                <a:solidFill>
                  <a:schemeClr val="tx1"/>
                </a:solidFill>
              </a:rPr>
              <a:t>Prioritní osa 2: Zkvalitnění veřejných služeb a podmínek života pro obyvatele regionů </a:t>
            </a:r>
          </a:p>
          <a:p>
            <a:r>
              <a:rPr lang="cs-CZ" dirty="0">
                <a:solidFill>
                  <a:schemeClr val="tx1"/>
                </a:solidFill>
              </a:rPr>
              <a:t>Prioritní osa 3: Dobrá správa území a zefektivnění veřejných institucí</a:t>
            </a:r>
          </a:p>
          <a:p>
            <a:r>
              <a:rPr lang="cs-CZ" dirty="0">
                <a:solidFill>
                  <a:schemeClr val="tx1"/>
                </a:solidFill>
              </a:rPr>
              <a:t>Prioritní osa 4: Komunitně vedený místní rozvoj (CLLD)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17252F8-3678-3C4A-AE7E-D7F148AE3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168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8363"/>
          </a:xfrm>
        </p:spPr>
        <p:txBody>
          <a:bodyPr/>
          <a:lstStyle/>
          <a:p>
            <a:r>
              <a:rPr lang="cs-CZ" sz="3600" dirty="0">
                <a:latin typeface="Century Gothic" panose="020B0502020202020204" pitchFamily="34" charset="0"/>
              </a:rPr>
              <a:t>LIFE – komunitární 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Jeho záměrem je podpora implementace a integrace environmentálních a klimatických cílů EU do politik členských států i praxe soukromého sektoru. V letech 2014-2020 je rozdělen na podprogram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1. Podprogram Životní prostředí (LIFE </a:t>
            </a:r>
            <a:r>
              <a:rPr lang="cs-CZ" b="1" dirty="0" err="1">
                <a:solidFill>
                  <a:schemeClr val="tx1"/>
                </a:solidFill>
              </a:rPr>
              <a:t>Environment</a:t>
            </a:r>
            <a:r>
              <a:rPr lang="cs-CZ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2. </a:t>
            </a:r>
            <a:r>
              <a:rPr lang="en-US" b="1" dirty="0" err="1">
                <a:solidFill>
                  <a:schemeClr val="tx1"/>
                </a:solidFill>
              </a:rPr>
              <a:t>Podprogram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Změna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klimatu</a:t>
            </a:r>
            <a:r>
              <a:rPr lang="en-US" b="1" dirty="0">
                <a:solidFill>
                  <a:schemeClr val="tx1"/>
                </a:solidFill>
              </a:rPr>
              <a:t> (LIFE Climate Action)</a:t>
            </a:r>
            <a:endParaRPr lang="cs-CZ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Rozpočet pro období 2014-2020 – 3,46 mld. €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30358E48-7170-1944-B134-DD21ECD4B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694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807" y="476672"/>
            <a:ext cx="8229600" cy="763488"/>
          </a:xfrm>
        </p:spPr>
        <p:txBody>
          <a:bodyPr/>
          <a:lstStyle/>
          <a:p>
            <a:r>
              <a:rPr lang="cs-CZ" sz="3600" dirty="0">
                <a:latin typeface="Century Gothic" panose="020B0502020202020204" pitchFamily="34" charset="0"/>
              </a:rPr>
              <a:t>Norské fondy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000" dirty="0">
                <a:solidFill>
                  <a:schemeClr val="tx1"/>
                </a:solidFill>
              </a:rPr>
              <a:t>Prostřednictvím Fondů EHP a Norska přispívají státy Island, Lichtenštejnsko a Norsko ke </a:t>
            </a:r>
            <a:r>
              <a:rPr lang="cs-CZ" sz="2000" b="1" dirty="0">
                <a:solidFill>
                  <a:schemeClr val="tx1"/>
                </a:solidFill>
              </a:rPr>
              <a:t>snižování ekonomických a sociálních rozdílů v Evropském hospodářském prostoru </a:t>
            </a:r>
            <a:r>
              <a:rPr lang="cs-CZ" sz="2000" dirty="0">
                <a:solidFill>
                  <a:schemeClr val="tx1"/>
                </a:solidFill>
              </a:rPr>
              <a:t>(EHP) a k </a:t>
            </a:r>
            <a:r>
              <a:rPr lang="cs-CZ" sz="2000" b="1" dirty="0">
                <a:solidFill>
                  <a:schemeClr val="tx1"/>
                </a:solidFill>
              </a:rPr>
              <a:t>posilování spolupráce </a:t>
            </a:r>
            <a:r>
              <a:rPr lang="cs-CZ" sz="2000" dirty="0">
                <a:solidFill>
                  <a:schemeClr val="tx1"/>
                </a:solidFill>
              </a:rPr>
              <a:t>s patnácti evropskými státy. Příjemci finanční podpory jsou země střední, východní a jižní Evropy. Právě velký důraz na sdílení a výměnu zkušeností mezi donory a příjemci grantů je důležitý aspekt, kterým se tyto fondy liší od fondů EU.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Česká republika je příjemcem těchto fondů od roku 2004, kdy vstoupila do Evropské unie a tím také do Evropského hospodářského prostoru, který je dohodou mezi EU a zeměmi Evropského sdružení volného obchodu (ESVO).</a:t>
            </a:r>
          </a:p>
          <a:p>
            <a:pPr algn="just"/>
            <a:r>
              <a:rPr lang="cs-CZ" sz="2000" b="1" dirty="0">
                <a:solidFill>
                  <a:schemeClr val="tx1"/>
                </a:solidFill>
              </a:rPr>
              <a:t>Od roku 2004 podpořily Fondy EHP a Norska v České republice přes 1 000 zajímavých projektů za více než 6 mld. Kč. </a:t>
            </a:r>
            <a:r>
              <a:rPr lang="cs-CZ" sz="2000" dirty="0">
                <a:solidFill>
                  <a:schemeClr val="tx1"/>
                </a:solidFill>
              </a:rPr>
              <a:t>Aktuálně je Česká republika pátým největším příjemcem, a to po Polsku, Rumunsku, Maďarsku a Bulharsku.</a:t>
            </a:r>
          </a:p>
          <a:p>
            <a:pPr algn="just"/>
            <a:endParaRPr lang="cs-CZ" sz="2000" dirty="0">
              <a:solidFill>
                <a:schemeClr val="tx1"/>
              </a:solidFill>
            </a:endParaRP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Zdroj: </a:t>
            </a:r>
            <a:r>
              <a:rPr lang="cs-CZ" sz="20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https://www.eeagrants.cz/</a:t>
            </a:r>
            <a:endParaRPr lang="cs-CZ" sz="2000" dirty="0">
              <a:solidFill>
                <a:schemeClr val="tx1"/>
              </a:solidFill>
            </a:endParaRPr>
          </a:p>
          <a:p>
            <a:pPr algn="just"/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D49BA603-B9E7-954A-B1FE-FB3407922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95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648072"/>
          </a:xfrm>
        </p:spPr>
        <p:txBody>
          <a:bodyPr/>
          <a:lstStyle/>
          <a:p>
            <a:r>
              <a:rPr lang="cs-CZ" sz="3600" dirty="0">
                <a:latin typeface="Century Gothic" panose="020B0502020202020204" pitchFamily="34" charset="0"/>
              </a:rPr>
              <a:t>Budoucnost EU fondů 2021+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Vyjednávaní o novém rozpočtovém rámci a programech z ESIF: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chemeClr val="tx1"/>
                </a:solidFill>
              </a:rPr>
              <a:t>Trialog ohledně Obecného nařízení a specifických nařízení (EP, ER, EK)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chemeClr val="tx1"/>
                </a:solidFill>
              </a:rPr>
              <a:t>Schválení nařízení (EP)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chemeClr val="tx1"/>
                </a:solidFill>
              </a:rPr>
              <a:t>Uzavření partnerské dohody s členskými státy (EK)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chemeClr val="tx1"/>
                </a:solidFill>
              </a:rPr>
              <a:t>Příprava (ČS) a schválení operačních programů (EK)</a:t>
            </a:r>
          </a:p>
          <a:p>
            <a:pPr>
              <a:buFontTx/>
              <a:buChar char="-"/>
            </a:pPr>
            <a:r>
              <a:rPr lang="cs-CZ" sz="2000" dirty="0">
                <a:solidFill>
                  <a:schemeClr val="tx1"/>
                </a:solidFill>
              </a:rPr>
              <a:t>Implementace programů (ČS)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013DD16A-9B29-3B46-898D-D68D8B6AA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887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latin typeface="Century Gothic" panose="020B0502020202020204" pitchFamily="34" charset="0"/>
              </a:rPr>
              <a:t>Budoucnost EU fondů 2021+ </a:t>
            </a:r>
            <a:br>
              <a:rPr lang="cs-CZ" sz="3600" dirty="0">
                <a:latin typeface="Century Gothic" panose="020B0502020202020204" pitchFamily="34" charset="0"/>
              </a:rPr>
            </a:br>
            <a:r>
              <a:rPr lang="cs-CZ" sz="3600" dirty="0">
                <a:latin typeface="Century Gothic" panose="020B0502020202020204" pitchFamily="34" charset="0"/>
              </a:rPr>
              <a:t>Cíle politik – tematická koncentrace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dirty="0">
                <a:solidFill>
                  <a:schemeClr val="tx1"/>
                </a:solidFill>
              </a:rPr>
              <a:t>Inteligentní Evropa </a:t>
            </a:r>
            <a:r>
              <a:rPr lang="cs-CZ" dirty="0">
                <a:solidFill>
                  <a:schemeClr val="tx1"/>
                </a:solidFill>
              </a:rPr>
              <a:t>díky inovativní a inteligentní ekonomické transformaci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Zelenější, nízkouhlíková a odolná Evropa </a:t>
            </a:r>
            <a:r>
              <a:rPr lang="cs-CZ" dirty="0">
                <a:solidFill>
                  <a:schemeClr val="tx1"/>
                </a:solidFill>
              </a:rPr>
              <a:t>díky podpoře čisté a spravedlivé transformace energetiky, zelených a modrých investic, oběhového hospodářství, přizpůsobení se změnám klimatu a prevence a řízení rizik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Více propojená Evropa </a:t>
            </a:r>
            <a:r>
              <a:rPr lang="cs-CZ" dirty="0">
                <a:solidFill>
                  <a:schemeClr val="tx1"/>
                </a:solidFill>
              </a:rPr>
              <a:t>zvýšením mobility a regionální ICT konektivity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Sociálnější Evropa </a:t>
            </a:r>
            <a:r>
              <a:rPr lang="cs-CZ" dirty="0">
                <a:solidFill>
                  <a:schemeClr val="tx1"/>
                </a:solidFill>
              </a:rPr>
              <a:t>– provádění evropského pilíře sociálních práv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Evropa bližší občanům </a:t>
            </a:r>
            <a:r>
              <a:rPr lang="cs-CZ" dirty="0">
                <a:solidFill>
                  <a:schemeClr val="tx1"/>
                </a:solidFill>
              </a:rPr>
              <a:t>– trvale udržitelný a integrovaný rozvoj městských, venkovských a pobřežních oblastí prostřednictvím místních iniciativ</a:t>
            </a:r>
          </a:p>
          <a:p>
            <a:pPr algn="just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F499196-7DC8-354C-BD6F-839EF312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102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24955"/>
          </a:xfrm>
        </p:spPr>
        <p:txBody>
          <a:bodyPr/>
          <a:lstStyle/>
          <a:p>
            <a:r>
              <a:rPr lang="cs-CZ" sz="3600" dirty="0">
                <a:latin typeface="Century Gothic" panose="020B0502020202020204" pitchFamily="34" charset="0"/>
              </a:rPr>
              <a:t>Finanční nástroje EU 2021+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7 fondů/nástrojů tvoří:</a:t>
            </a:r>
          </a:p>
          <a:p>
            <a:r>
              <a:rPr lang="cs-CZ" dirty="0">
                <a:solidFill>
                  <a:schemeClr val="tx1"/>
                </a:solidFill>
              </a:rPr>
              <a:t>FS: Fond soudržnosti</a:t>
            </a:r>
          </a:p>
          <a:p>
            <a:r>
              <a:rPr lang="cs-CZ" dirty="0">
                <a:solidFill>
                  <a:schemeClr val="tx1"/>
                </a:solidFill>
              </a:rPr>
              <a:t>ENRF: Evropský námořní a rybářský fond</a:t>
            </a:r>
          </a:p>
          <a:p>
            <a:r>
              <a:rPr lang="cs-CZ" dirty="0">
                <a:solidFill>
                  <a:schemeClr val="tx1"/>
                </a:solidFill>
              </a:rPr>
              <a:t>EFRR: Evropský fond pro regionální rozvoj</a:t>
            </a:r>
          </a:p>
          <a:p>
            <a:r>
              <a:rPr lang="cs-CZ" dirty="0">
                <a:solidFill>
                  <a:schemeClr val="tx1"/>
                </a:solidFill>
              </a:rPr>
              <a:t>ESF+: Evropský sociální fond Plus</a:t>
            </a:r>
          </a:p>
          <a:p>
            <a:r>
              <a:rPr lang="cs-CZ" dirty="0">
                <a:solidFill>
                  <a:schemeClr val="tx1"/>
                </a:solidFill>
              </a:rPr>
              <a:t>AMIF: Azylový a migrační fond</a:t>
            </a:r>
          </a:p>
          <a:p>
            <a:r>
              <a:rPr lang="cs-CZ" dirty="0">
                <a:solidFill>
                  <a:schemeClr val="tx1"/>
                </a:solidFill>
              </a:rPr>
              <a:t>BMVI: Nástroj pro správu hranic a víza</a:t>
            </a:r>
          </a:p>
          <a:p>
            <a:r>
              <a:rPr lang="cs-CZ" dirty="0">
                <a:solidFill>
                  <a:schemeClr val="tx1"/>
                </a:solidFill>
              </a:rPr>
              <a:t>ISF: Fond pro vnitřní bezpečnost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9722D8C-CF5B-164A-B26F-5C8A9C9BB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227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19472"/>
          </a:xfrm>
        </p:spPr>
        <p:txBody>
          <a:bodyPr/>
          <a:lstStyle/>
          <a:p>
            <a:r>
              <a:rPr lang="cs-CZ" sz="3600" dirty="0">
                <a:latin typeface="Century Gothic" panose="020B0502020202020204" pitchFamily="34" charset="0"/>
              </a:rPr>
              <a:t>Finanční aspekty EU fondů 2021 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b="1" dirty="0">
                <a:solidFill>
                  <a:schemeClr val="tx1"/>
                </a:solidFill>
              </a:rPr>
              <a:t>Celková alokace pro ČR 20,019 mld. €</a:t>
            </a:r>
            <a:r>
              <a:rPr lang="cs-CZ" sz="2000" dirty="0">
                <a:solidFill>
                  <a:schemeClr val="tx1"/>
                </a:solidFill>
              </a:rPr>
              <a:t> (tj. cca o 4 mld. € méně, než v tomto období)</a:t>
            </a:r>
          </a:p>
          <a:p>
            <a:pPr algn="just"/>
            <a:r>
              <a:rPr lang="cs-CZ" sz="2000" b="1" dirty="0">
                <a:solidFill>
                  <a:schemeClr val="tx1"/>
                </a:solidFill>
              </a:rPr>
              <a:t>Tři kategorie regionů</a:t>
            </a:r>
            <a:endParaRPr lang="cs-CZ" sz="2000" dirty="0">
              <a:solidFill>
                <a:schemeClr val="tx1"/>
              </a:solidFill>
            </a:endParaRPr>
          </a:p>
          <a:p>
            <a:pPr lvl="1" algn="just"/>
            <a:r>
              <a:rPr lang="cs-CZ" sz="2000" dirty="0">
                <a:solidFill>
                  <a:schemeClr val="tx1"/>
                </a:solidFill>
              </a:rPr>
              <a:t>Méně rozvinuté (Severozápad, Severovýchod, Střední Morava, Moravsko-Slezsko)</a:t>
            </a:r>
          </a:p>
          <a:p>
            <a:pPr lvl="1" algn="just"/>
            <a:r>
              <a:rPr lang="cs-CZ" sz="2000" dirty="0">
                <a:solidFill>
                  <a:schemeClr val="tx1"/>
                </a:solidFill>
              </a:rPr>
              <a:t>Přechodové (Střední Čechy, Jihozápad, Jihovýchod)</a:t>
            </a:r>
          </a:p>
          <a:p>
            <a:pPr lvl="1" algn="just"/>
            <a:r>
              <a:rPr lang="cs-CZ" sz="2000" dirty="0">
                <a:solidFill>
                  <a:schemeClr val="tx1"/>
                </a:solidFill>
              </a:rPr>
              <a:t>Více rozvinuté regiony (Praha)</a:t>
            </a:r>
          </a:p>
          <a:p>
            <a:pPr algn="just"/>
            <a:r>
              <a:rPr lang="cs-CZ" sz="2000" b="1" dirty="0">
                <a:solidFill>
                  <a:schemeClr val="tx1"/>
                </a:solidFill>
              </a:rPr>
              <a:t>Snížení míry spolufinancování EU dle typu regionů</a:t>
            </a:r>
            <a:endParaRPr lang="cs-CZ" sz="2000" dirty="0">
              <a:solidFill>
                <a:schemeClr val="tx1"/>
              </a:solidFill>
            </a:endParaRPr>
          </a:p>
          <a:p>
            <a:pPr lvl="1" algn="just"/>
            <a:r>
              <a:rPr lang="cs-CZ" sz="2000" dirty="0">
                <a:solidFill>
                  <a:schemeClr val="tx1"/>
                </a:solidFill>
              </a:rPr>
              <a:t>Méně rozvinuté 70 % (nyní 85 %)</a:t>
            </a:r>
          </a:p>
          <a:p>
            <a:pPr lvl="1" algn="just"/>
            <a:r>
              <a:rPr lang="cs-CZ" sz="2000" dirty="0">
                <a:solidFill>
                  <a:schemeClr val="tx1"/>
                </a:solidFill>
              </a:rPr>
              <a:t>Přechodové 55 % (nyní 60 %)</a:t>
            </a:r>
          </a:p>
          <a:p>
            <a:pPr lvl="1" algn="just"/>
            <a:r>
              <a:rPr lang="cs-CZ" sz="2000" dirty="0">
                <a:solidFill>
                  <a:schemeClr val="tx1"/>
                </a:solidFill>
              </a:rPr>
              <a:t>Více rozvinuté regiony 40 % (nyní 50 %)</a:t>
            </a:r>
          </a:p>
          <a:p>
            <a:pPr algn="just"/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8F7D6407-77B7-5A47-BB54-BA2F19F2C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433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9553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Century Gothic" panose="020B0502020202020204" pitchFamily="34" charset="0"/>
              </a:rPr>
              <a:t>Typy fondů/dotačních titulů s ohledem na zdroj financování (investiční a neinvestiční):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Národní veřejné rozpočty (např. SFDI, SFŽP, MMR, MV)</a:t>
            </a:r>
          </a:p>
          <a:p>
            <a:r>
              <a:rPr lang="cs-CZ" dirty="0">
                <a:solidFill>
                  <a:schemeClr val="tx1"/>
                </a:solidFill>
              </a:rPr>
              <a:t>Evropské unie – na úrovní členských států (např. OP Doprava, </a:t>
            </a:r>
            <a:r>
              <a:rPr lang="cs-CZ" dirty="0" err="1">
                <a:solidFill>
                  <a:schemeClr val="tx1"/>
                </a:solidFill>
              </a:rPr>
              <a:t>VaV</a:t>
            </a:r>
            <a:r>
              <a:rPr lang="cs-CZ" dirty="0">
                <a:solidFill>
                  <a:schemeClr val="tx1"/>
                </a:solidFill>
              </a:rPr>
              <a:t>, OP Životní prostředí, IROP)</a:t>
            </a:r>
          </a:p>
          <a:p>
            <a:r>
              <a:rPr lang="cs-CZ" dirty="0">
                <a:solidFill>
                  <a:schemeClr val="tx1"/>
                </a:solidFill>
              </a:rPr>
              <a:t>Evropské unie – komunitární programy (např. Program Horizont 2020, LIFE, Evropa pro občany)</a:t>
            </a:r>
          </a:p>
          <a:p>
            <a:r>
              <a:rPr lang="cs-CZ" dirty="0">
                <a:solidFill>
                  <a:schemeClr val="tx1"/>
                </a:solidFill>
              </a:rPr>
              <a:t>Evropské unie – speciální tematické finanční mechanismy (např. Úhelná platforma, Fond pro spravedlivou transformaci, </a:t>
            </a:r>
            <a:r>
              <a:rPr lang="cs-CZ" dirty="0" err="1">
                <a:solidFill>
                  <a:schemeClr val="tx1"/>
                </a:solidFill>
              </a:rPr>
              <a:t>European</a:t>
            </a:r>
            <a:r>
              <a:rPr lang="cs-CZ" dirty="0">
                <a:solidFill>
                  <a:schemeClr val="tx1"/>
                </a:solidFill>
              </a:rPr>
              <a:t> Green </a:t>
            </a:r>
            <a:r>
              <a:rPr lang="cs-CZ" dirty="0" err="1">
                <a:solidFill>
                  <a:schemeClr val="tx1"/>
                </a:solidFill>
              </a:rPr>
              <a:t>Deal</a:t>
            </a:r>
            <a:r>
              <a:rPr lang="cs-CZ" dirty="0">
                <a:solidFill>
                  <a:schemeClr val="tx1"/>
                </a:solidFill>
              </a:rPr>
              <a:t> atd.)</a:t>
            </a:r>
          </a:p>
          <a:p>
            <a:r>
              <a:rPr lang="cs-CZ" dirty="0">
                <a:solidFill>
                  <a:schemeClr val="tx1"/>
                </a:solidFill>
              </a:rPr>
              <a:t>Norské fondy   </a:t>
            </a:r>
          </a:p>
          <a:p>
            <a:r>
              <a:rPr lang="cs-CZ" dirty="0">
                <a:solidFill>
                  <a:schemeClr val="tx1"/>
                </a:solidFill>
              </a:rPr>
              <a:t>Evropská investiční banka (velké infrastrukturní projekty)</a:t>
            </a:r>
          </a:p>
          <a:p>
            <a:r>
              <a:rPr lang="cs-CZ" dirty="0">
                <a:solidFill>
                  <a:schemeClr val="tx1"/>
                </a:solidFill>
              </a:rPr>
              <a:t>Nadnárodní a celosvětové např. OECD, </a:t>
            </a:r>
            <a:r>
              <a:rPr lang="cs-CZ" dirty="0" err="1">
                <a:solidFill>
                  <a:schemeClr val="tx1"/>
                </a:solidFill>
              </a:rPr>
              <a:t>Interreg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Central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Europe</a:t>
            </a:r>
            <a:r>
              <a:rPr lang="cs-CZ" dirty="0">
                <a:solidFill>
                  <a:schemeClr val="tx1"/>
                </a:solidFill>
              </a:rPr>
              <a:t> (projekty výzkumu a rozvoje, strategie atd.) </a:t>
            </a:r>
          </a:p>
          <a:p>
            <a:r>
              <a:rPr lang="cs-CZ" dirty="0">
                <a:solidFill>
                  <a:schemeClr val="tx1"/>
                </a:solidFill>
              </a:rPr>
              <a:t>Dotační příležitosti NGO sektoru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2426857-19D1-FC40-B0E7-A6D82D943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520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entury Gothic" panose="020B0502020202020204" pitchFamily="34" charset="0"/>
                <a:ea typeface="+mj-ea"/>
                <a:cs typeface="+mj-cs"/>
              </a:rPr>
              <a:t>Děkuji za pozornost</a:t>
            </a:r>
          </a:p>
          <a:p>
            <a:pPr algn="ctr"/>
            <a:endParaRPr lang="cs-CZ" sz="36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cs-CZ" sz="3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entury Gothic" panose="020B0502020202020204" pitchFamily="34" charset="0"/>
                <a:ea typeface="+mj-ea"/>
                <a:cs typeface="+mj-cs"/>
              </a:rPr>
              <a:t>Mgr. Maciej </a:t>
            </a:r>
            <a:r>
              <a:rPr lang="cs-CZ" sz="3600" dirty="0" err="1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entury Gothic" panose="020B0502020202020204" pitchFamily="34" charset="0"/>
                <a:ea typeface="+mj-ea"/>
                <a:cs typeface="+mj-cs"/>
              </a:rPr>
              <a:t>Molak</a:t>
            </a:r>
            <a:endParaRPr lang="cs-CZ" sz="36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>
                <a:hlinkClick r:id="rId2"/>
              </a:rPr>
              <a:t>319543@econ.muni.cz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xmlns="" id="{966BBE30-75DF-3444-9CD1-41880C132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828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600200"/>
          </a:xfrm>
        </p:spPr>
        <p:txBody>
          <a:bodyPr/>
          <a:lstStyle/>
          <a:p>
            <a:r>
              <a:rPr lang="cs-CZ" sz="3600" dirty="0">
                <a:latin typeface="Century Gothic" panose="020B0502020202020204" pitchFamily="34" charset="0"/>
              </a:rPr>
              <a:t>Typy finančních mechanismů</a:t>
            </a:r>
            <a:r>
              <a:rPr lang="cs-CZ" sz="3600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Nevratné dotace</a:t>
            </a:r>
          </a:p>
          <a:p>
            <a:r>
              <a:rPr lang="cs-CZ" dirty="0">
                <a:solidFill>
                  <a:schemeClr val="tx1"/>
                </a:solidFill>
              </a:rPr>
              <a:t>Bezúročné/ </a:t>
            </a:r>
            <a:r>
              <a:rPr lang="cs-CZ" dirty="0" err="1">
                <a:solidFill>
                  <a:schemeClr val="tx1"/>
                </a:solidFill>
              </a:rPr>
              <a:t>nízkoúročné</a:t>
            </a:r>
            <a:r>
              <a:rPr lang="cs-CZ" dirty="0">
                <a:solidFill>
                  <a:schemeClr val="tx1"/>
                </a:solidFill>
              </a:rPr>
              <a:t> půjčky</a:t>
            </a:r>
          </a:p>
          <a:p>
            <a:r>
              <a:rPr lang="cs-CZ" dirty="0">
                <a:solidFill>
                  <a:schemeClr val="tx1"/>
                </a:solidFill>
              </a:rPr>
              <a:t>Kapitálové účelové fondy pro investice do ŽP </a:t>
            </a:r>
          </a:p>
          <a:p>
            <a:r>
              <a:rPr lang="cs-CZ" dirty="0">
                <a:solidFill>
                  <a:schemeClr val="tx1"/>
                </a:solidFill>
              </a:rPr>
              <a:t>PPP – </a:t>
            </a:r>
            <a:r>
              <a:rPr lang="cs-CZ" dirty="0" err="1">
                <a:solidFill>
                  <a:schemeClr val="tx1"/>
                </a:solidFill>
              </a:rPr>
              <a:t>Private</a:t>
            </a:r>
            <a:r>
              <a:rPr lang="cs-CZ" dirty="0">
                <a:solidFill>
                  <a:schemeClr val="tx1"/>
                </a:solidFill>
              </a:rPr>
              <a:t> Public </a:t>
            </a:r>
            <a:r>
              <a:rPr lang="cs-CZ" dirty="0" err="1">
                <a:solidFill>
                  <a:schemeClr val="tx1"/>
                </a:solidFill>
              </a:rPr>
              <a:t>Partnership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Investiční záruky</a:t>
            </a:r>
          </a:p>
          <a:p>
            <a:r>
              <a:rPr lang="cs-CZ" dirty="0">
                <a:solidFill>
                  <a:schemeClr val="tx1"/>
                </a:solidFill>
              </a:rPr>
              <a:t>Kombinování zdrojů financování („</a:t>
            </a:r>
            <a:r>
              <a:rPr lang="cs-CZ" dirty="0" err="1">
                <a:solidFill>
                  <a:schemeClr val="tx1"/>
                </a:solidFill>
              </a:rPr>
              <a:t>blending</a:t>
            </a:r>
            <a:r>
              <a:rPr lang="cs-CZ" dirty="0">
                <a:solidFill>
                  <a:schemeClr val="tx1"/>
                </a:solidFill>
              </a:rPr>
              <a:t>“) – např. EIB + EFRR, inovační finanční nástroj (v ČR např. pro OP ŽP) vs. dvojí financování (</a:t>
            </a:r>
            <a:r>
              <a:rPr lang="cs-CZ" b="1" dirty="0">
                <a:solidFill>
                  <a:schemeClr val="tx1"/>
                </a:solidFill>
              </a:rPr>
              <a:t>zakázáno!</a:t>
            </a:r>
            <a:r>
              <a:rPr lang="cs-CZ" dirty="0">
                <a:solidFill>
                  <a:schemeClr val="tx1"/>
                </a:solidFill>
              </a:rPr>
              <a:t>). </a:t>
            </a:r>
          </a:p>
          <a:p>
            <a:r>
              <a:rPr lang="cs-CZ" dirty="0">
                <a:solidFill>
                  <a:schemeClr val="tx1"/>
                </a:solidFill>
              </a:rPr>
              <a:t>Financování pomocí střednědobých a dlouhodobých dluhopisů (národní a evropská úroveň)</a:t>
            </a:r>
          </a:p>
          <a:p>
            <a:r>
              <a:rPr lang="cs-CZ" dirty="0">
                <a:solidFill>
                  <a:schemeClr val="tx1"/>
                </a:solidFill>
              </a:rPr>
              <a:t>Investiční pobídky (např. </a:t>
            </a:r>
            <a:r>
              <a:rPr lang="cs-CZ" dirty="0" err="1">
                <a:solidFill>
                  <a:schemeClr val="tx1"/>
                </a:solidFill>
              </a:rPr>
              <a:t>CzechInvest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8F480888-C6AA-0E44-B2A9-AB01D6407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5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600200"/>
          </a:xfrm>
        </p:spPr>
        <p:txBody>
          <a:bodyPr/>
          <a:lstStyle/>
          <a:p>
            <a:r>
              <a:rPr lang="cs-CZ" sz="3600" dirty="0">
                <a:latin typeface="Century Gothic" panose="020B0502020202020204" pitchFamily="34" charset="0"/>
              </a:rPr>
              <a:t>Typy příjemců fondů a dotačních titulů: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Právní subjektivita podmínkou. </a:t>
            </a:r>
          </a:p>
          <a:p>
            <a:r>
              <a:rPr lang="cs-CZ" dirty="0">
                <a:solidFill>
                  <a:schemeClr val="tx1"/>
                </a:solidFill>
              </a:rPr>
              <a:t>Veřejnoprávní osoby – subjekty veřejných financí a veřejného práva </a:t>
            </a:r>
          </a:p>
          <a:p>
            <a:r>
              <a:rPr lang="cs-CZ" dirty="0">
                <a:solidFill>
                  <a:schemeClr val="tx1"/>
                </a:solidFill>
              </a:rPr>
              <a:t>Soukromoprávní právnické osoby </a:t>
            </a:r>
          </a:p>
          <a:p>
            <a:r>
              <a:rPr lang="cs-CZ" dirty="0">
                <a:solidFill>
                  <a:schemeClr val="tx1"/>
                </a:solidFill>
              </a:rPr>
              <a:t>Fyzické osoby (velmi omezeně - ekologické dotace, místní rozpočty atd.),</a:t>
            </a:r>
          </a:p>
          <a:p>
            <a:r>
              <a:rPr lang="cs-CZ" dirty="0">
                <a:solidFill>
                  <a:schemeClr val="tx1"/>
                </a:solidFill>
              </a:rPr>
              <a:t>NNO – např. nadace, </a:t>
            </a:r>
            <a:r>
              <a:rPr lang="cs-CZ" dirty="0" err="1">
                <a:solidFill>
                  <a:schemeClr val="tx1"/>
                </a:solidFill>
              </a:rPr>
              <a:t>z.s</a:t>
            </a:r>
            <a:r>
              <a:rPr lang="cs-CZ" dirty="0">
                <a:solidFill>
                  <a:schemeClr val="tx1"/>
                </a:solidFill>
              </a:rPr>
              <a:t>., sdružení).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40BE124F-A64F-E240-8444-225F3DB8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063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947806"/>
              </p:ext>
            </p:extLst>
          </p:nvPr>
        </p:nvGraphicFramePr>
        <p:xfrm>
          <a:off x="19306" y="44623"/>
          <a:ext cx="8801166" cy="6940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72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938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6451">
                <a:tc rowSpan="7"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Orgány veřejné správy, jejich svazky a sdružení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Organizační složka státu  (např. ministerstva, IZS, NKÚ,</a:t>
                      </a:r>
                      <a:r>
                        <a:rPr lang="cs-CZ" sz="1200" b="0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AV ČR , FÚ atd.) </a:t>
                      </a:r>
                      <a:endParaRPr lang="cs-CZ" sz="12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55345" marR="5534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Správa železniční dopravní cesty, státní organizace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Veřejnoprávní instituce (ČT, </a:t>
                      </a:r>
                      <a:r>
                        <a:rPr lang="cs-CZ" sz="1200" dirty="0" err="1">
                          <a:effectLst/>
                          <a:latin typeface="Century Gothic" panose="020B0502020202020204" pitchFamily="34" charset="0"/>
                        </a:rPr>
                        <a:t>ČRo</a:t>
                      </a: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, ČTK)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Svazek obcí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Obec nebo městská část  územně členěného statutárního města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Kraj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Zastupitelský orgán jiných států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7046">
                <a:tc rowSpan="5"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Organizace zřizované a zakládané orgány veřejné správy (min. podíl  veřejnoprávních</a:t>
                      </a:r>
                      <a:r>
                        <a:rPr lang="cs-CZ" sz="1200" baseline="0" dirty="0">
                          <a:effectLst/>
                          <a:latin typeface="Century Gothic" panose="020B0502020202020204" pitchFamily="34" charset="0"/>
                        </a:rPr>
                        <a:t> osob nad 80 %). 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Společnost s ručením omezeným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Akciová společnost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Státní podnik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Příspěvková organizace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Veřejné výzkumné instituce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7046">
                <a:tc rowSpan="6"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Hospodářské a profesní komory, svazy a sdružení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Zájmové sdružení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Stavovská organizace - profesní komora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Komora (s výjimkou profesních komor)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Zájmové sdružení právnických osob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Evropské hospodářské zájmové sdružení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97046">
                <a:tc rowSpan="2"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entury Gothic" panose="020B0502020202020204" pitchFamily="34" charset="0"/>
                        </a:rPr>
                        <a:t>Vzdělávací instituce včetně vysokých škol</a:t>
                      </a:r>
                      <a:endParaRPr lang="cs-CZ" sz="120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Vysoká škola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Školská právnická osoba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97046">
                <a:tc rowSpan="8"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Century Gothic" panose="020B0502020202020204" pitchFamily="34" charset="0"/>
                        </a:rPr>
                        <a:t>Nestátní neziskové organizace </a:t>
                      </a:r>
                      <a:endParaRPr lang="cs-CZ" sz="120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Nadace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Nadační fond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Obecně prospěšná společnost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Ústav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Sdružení (svaz, spolek, společnost, klub aj.)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Spolek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Organizační jednotka sdružení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Pobočný spolek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394092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Evropské seskupení pro územní spolupráci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Evropské seskupení pro územní spolupráci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197046">
                <a:tc rowSpan="3"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Církve a náboženské spolky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Církevní organizace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Evidované církevní právnické osoby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  <a:tr h="197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entury Gothic" panose="020B0502020202020204" pitchFamily="34" charset="0"/>
                        </a:rPr>
                        <a:t>Svazy církví a náboženských společností</a:t>
                      </a:r>
                      <a:endParaRPr lang="cs-CZ" sz="12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345" marR="55345" marT="0" marB="0"/>
                </a:tc>
                <a:extLst>
                  <a:ext uri="{0D108BD9-81ED-4DB2-BD59-A6C34878D82A}">
                    <a16:rowId xmlns:a16="http://schemas.microsoft.com/office/drawing/2014/main" xmlns="" val="10031"/>
                  </a:ext>
                </a:extLst>
              </a:tr>
            </a:tbl>
          </a:graphicData>
        </a:graphic>
      </p:graphicFrame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xmlns="" id="{28A993EF-3E43-5245-A8FA-24532B1A9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08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600200"/>
          </a:xfrm>
        </p:spPr>
        <p:txBody>
          <a:bodyPr/>
          <a:lstStyle/>
          <a:p>
            <a:r>
              <a:rPr lang="cs-CZ" sz="3600" dirty="0" err="1">
                <a:latin typeface="Century Gothic" panose="020B0502020202020204" pitchFamily="34" charset="0"/>
              </a:rPr>
              <a:t>Kontrafaktuální</a:t>
            </a:r>
            <a:r>
              <a:rPr lang="cs-CZ" sz="3600" dirty="0">
                <a:latin typeface="Century Gothic" panose="020B0502020202020204" pitchFamily="34" charset="0"/>
              </a:rPr>
              <a:t> přístup </a:t>
            </a:r>
            <a:br>
              <a:rPr lang="cs-CZ" sz="3600" dirty="0">
                <a:latin typeface="Century Gothic" panose="020B0502020202020204" pitchFamily="34" charset="0"/>
              </a:rPr>
            </a:br>
            <a:r>
              <a:rPr lang="cs-CZ" sz="3600" dirty="0">
                <a:latin typeface="Century Gothic" panose="020B0502020202020204" pitchFamily="34" charset="0"/>
              </a:rPr>
              <a:t>v programování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Cílem je řešení a měření dopadů projektů</a:t>
            </a:r>
          </a:p>
          <a:p>
            <a:r>
              <a:rPr lang="cs-CZ" dirty="0">
                <a:solidFill>
                  <a:schemeClr val="tx1"/>
                </a:solidFill>
              </a:rPr>
              <a:t>Srovnání co by bylo kdyby projekt nebyl realizován (tzv. nulová varianta) </a:t>
            </a:r>
          </a:p>
          <a:p>
            <a:r>
              <a:rPr lang="cs-CZ" dirty="0">
                <a:solidFill>
                  <a:schemeClr val="tx1"/>
                </a:solidFill>
              </a:rPr>
              <a:t>Řešení výstupů a výsledků</a:t>
            </a:r>
          </a:p>
          <a:p>
            <a:r>
              <a:rPr lang="cs-CZ" dirty="0" err="1">
                <a:solidFill>
                  <a:schemeClr val="tx1"/>
                </a:solidFill>
              </a:rPr>
              <a:t>Snažší</a:t>
            </a:r>
            <a:r>
              <a:rPr lang="cs-CZ" dirty="0">
                <a:solidFill>
                  <a:schemeClr val="tx1"/>
                </a:solidFill>
              </a:rPr>
              <a:t> evaluace a monitoring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Problém – sledování očištěného dopadu o jiné faktory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4BB412F0-15B2-134A-BE38-E9A317030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944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36525"/>
            <a:ext cx="8229600" cy="1600200"/>
          </a:xfrm>
        </p:spPr>
        <p:txBody>
          <a:bodyPr/>
          <a:lstStyle/>
          <a:p>
            <a:r>
              <a:rPr lang="cs-CZ" sz="3600" dirty="0">
                <a:latin typeface="Century Gothic" panose="020B0502020202020204" pitchFamily="34" charset="0"/>
              </a:rPr>
              <a:t>Teorie změny – základ projektového managementu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Jaký problém projekt řeší?</a:t>
            </a:r>
          </a:p>
          <a:p>
            <a:r>
              <a:rPr lang="cs-CZ" dirty="0">
                <a:solidFill>
                  <a:schemeClr val="tx1"/>
                </a:solidFill>
              </a:rPr>
              <a:t>Jaké jsou příčiny problému?</a:t>
            </a:r>
          </a:p>
          <a:p>
            <a:r>
              <a:rPr lang="cs-CZ" dirty="0">
                <a:solidFill>
                  <a:schemeClr val="tx1"/>
                </a:solidFill>
              </a:rPr>
              <a:t>Co je cílem projektu?</a:t>
            </a:r>
          </a:p>
          <a:p>
            <a:r>
              <a:rPr lang="cs-CZ" u="sng" dirty="0">
                <a:solidFill>
                  <a:schemeClr val="tx1"/>
                </a:solidFill>
              </a:rPr>
              <a:t>Jaká změna/y je/jsou v důsledku projektu očekávána/y? </a:t>
            </a:r>
          </a:p>
          <a:p>
            <a:r>
              <a:rPr lang="cs-CZ" dirty="0">
                <a:solidFill>
                  <a:schemeClr val="tx1"/>
                </a:solidFill>
              </a:rPr>
              <a:t>Jaké aktivity v projektu budou realizovány?</a:t>
            </a:r>
          </a:p>
          <a:p>
            <a:r>
              <a:rPr lang="cs-CZ" dirty="0">
                <a:solidFill>
                  <a:schemeClr val="tx1"/>
                </a:solidFill>
              </a:rPr>
              <a:t>Cílová skupina projektu?</a:t>
            </a:r>
          </a:p>
          <a:p>
            <a:r>
              <a:rPr lang="cs-CZ" dirty="0">
                <a:solidFill>
                  <a:schemeClr val="tx1"/>
                </a:solidFill>
              </a:rPr>
              <a:t>Jak bude zajištěna udržitelnost projektu?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175AFAB-05CF-5041-82A1-08AAE76E2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137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600200"/>
          </a:xfrm>
        </p:spPr>
        <p:txBody>
          <a:bodyPr/>
          <a:lstStyle/>
          <a:p>
            <a:r>
              <a:rPr lang="cs-CZ" sz="3600" dirty="0">
                <a:latin typeface="Century Gothic" panose="020B0502020202020204" pitchFamily="34" charset="0"/>
              </a:rPr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Alokace, výzva </a:t>
            </a:r>
          </a:p>
          <a:p>
            <a:r>
              <a:rPr lang="cs-CZ" dirty="0">
                <a:solidFill>
                  <a:schemeClr val="tx1"/>
                </a:solidFill>
              </a:rPr>
              <a:t>(Celkové) způsobilé výdaje</a:t>
            </a:r>
          </a:p>
          <a:p>
            <a:r>
              <a:rPr lang="cs-CZ" dirty="0">
                <a:solidFill>
                  <a:schemeClr val="tx1"/>
                </a:solidFill>
              </a:rPr>
              <a:t>Nezpůsobilé výdaje</a:t>
            </a:r>
          </a:p>
          <a:p>
            <a:r>
              <a:rPr lang="cs-CZ" dirty="0">
                <a:solidFill>
                  <a:schemeClr val="tx1"/>
                </a:solidFill>
              </a:rPr>
              <a:t>Ukazatel (indikátor)</a:t>
            </a:r>
          </a:p>
          <a:p>
            <a:r>
              <a:rPr lang="cs-CZ" dirty="0">
                <a:solidFill>
                  <a:schemeClr val="tx1"/>
                </a:solidFill>
              </a:rPr>
              <a:t>Projekt generující příjmy – provozní příjmy (Modifikovaný základ výpočtu dotace – tzv. finanční mezera – z provozu infrastruktury), realizační příjmy (např. prodej vstupenek, prodej dřeva z kácených stromů u výstavby silnice atd.) vč. veřejná podpora (blokové výjimky, pomoc v režimu „</a:t>
            </a:r>
            <a:r>
              <a:rPr lang="cs-CZ" i="1" dirty="0">
                <a:solidFill>
                  <a:schemeClr val="tx1"/>
                </a:solidFill>
              </a:rPr>
              <a:t>de </a:t>
            </a:r>
            <a:r>
              <a:rPr lang="cs-CZ" i="1" dirty="0" err="1">
                <a:solidFill>
                  <a:schemeClr val="tx1"/>
                </a:solidFill>
              </a:rPr>
              <a:t>minimis</a:t>
            </a:r>
            <a:r>
              <a:rPr lang="cs-CZ" dirty="0">
                <a:solidFill>
                  <a:schemeClr val="tx1"/>
                </a:solidFill>
              </a:rPr>
              <a:t>“) </a:t>
            </a:r>
          </a:p>
          <a:p>
            <a:r>
              <a:rPr lang="cs-CZ" dirty="0">
                <a:solidFill>
                  <a:schemeClr val="tx1"/>
                </a:solidFill>
              </a:rPr>
              <a:t>Způsobilost daní jako výdaj projektu </a:t>
            </a:r>
          </a:p>
          <a:p>
            <a:r>
              <a:rPr lang="cs-CZ" dirty="0">
                <a:solidFill>
                  <a:schemeClr val="tx1"/>
                </a:solidFill>
              </a:rPr>
              <a:t>Finanční plán </a:t>
            </a:r>
          </a:p>
          <a:p>
            <a:r>
              <a:rPr lang="cs-CZ" dirty="0">
                <a:solidFill>
                  <a:schemeClr val="tx1"/>
                </a:solidFill>
              </a:rPr>
              <a:t>Víc Slovník pojmů dotací: </a:t>
            </a:r>
            <a:r>
              <a:rPr lang="cs-CZ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https://dotaceeu.cz/cs/ostatni/dulezite/slovnik-pojmu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8E3C75BB-41CB-8D4B-9F1A-4F9E6F928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308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latin typeface="Century Gothic" panose="020B0502020202020204" pitchFamily="34" charset="0"/>
              </a:rPr>
              <a:t>Důležité aspekty výběru projektů </a:t>
            </a:r>
            <a:br>
              <a:rPr lang="cs-CZ" sz="3600" dirty="0">
                <a:latin typeface="Century Gothic" panose="020B0502020202020204" pitchFamily="34" charset="0"/>
              </a:rPr>
            </a:br>
            <a:r>
              <a:rPr lang="cs-CZ" sz="3600" dirty="0">
                <a:latin typeface="Century Gothic" panose="020B0502020202020204" pitchFamily="34" charset="0"/>
              </a:rPr>
              <a:t>k financování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Fáze výběru projektů: Kontrola formálních náležitosti, kontrola přijatelnosti, hodnocení</a:t>
            </a:r>
          </a:p>
          <a:p>
            <a:r>
              <a:rPr lang="cs-CZ" dirty="0">
                <a:solidFill>
                  <a:schemeClr val="tx1"/>
                </a:solidFill>
              </a:rPr>
              <a:t>Horizontální kritéria v oblasti ŽP – pozitivní, neutrální, mírně negativní vliv na ŽP, rovnost šancí </a:t>
            </a:r>
          </a:p>
          <a:p>
            <a:r>
              <a:rPr lang="cs-CZ" dirty="0">
                <a:solidFill>
                  <a:schemeClr val="tx1"/>
                </a:solidFill>
              </a:rPr>
              <a:t>Soulad s národními,  regionálními a lokálními strategiemi</a:t>
            </a:r>
          </a:p>
          <a:p>
            <a:r>
              <a:rPr lang="cs-CZ" dirty="0">
                <a:solidFill>
                  <a:schemeClr val="tx1"/>
                </a:solidFill>
              </a:rPr>
              <a:t>Kompenzační opatření a jejich náklady –  příklad: nasazení nových stromů místo pokácených u výstavby silnice, biokoridor atd.</a:t>
            </a:r>
          </a:p>
          <a:p>
            <a:r>
              <a:rPr lang="cs-CZ" dirty="0">
                <a:solidFill>
                  <a:schemeClr val="tx1"/>
                </a:solidFill>
              </a:rPr>
              <a:t>Výkonnostní rámec – indikátory a environmentální ukazatele a jejich kvantifikace</a:t>
            </a:r>
          </a:p>
          <a:p>
            <a:r>
              <a:rPr lang="cs-CZ" dirty="0">
                <a:solidFill>
                  <a:schemeClr val="tx1"/>
                </a:solidFill>
              </a:rPr>
              <a:t>Vyhodnocení SEA a EIA u klíčových investic a grantových/dotačních schémat </a:t>
            </a:r>
          </a:p>
          <a:p>
            <a:r>
              <a:rPr lang="cs-CZ" dirty="0">
                <a:solidFill>
                  <a:schemeClr val="tx1"/>
                </a:solidFill>
              </a:rPr>
              <a:t>Přeshraniční </a:t>
            </a:r>
            <a:r>
              <a:rPr lang="cs-CZ" dirty="0" err="1">
                <a:solidFill>
                  <a:schemeClr val="tx1"/>
                </a:solidFill>
              </a:rPr>
              <a:t>screening</a:t>
            </a:r>
            <a:r>
              <a:rPr lang="cs-CZ" dirty="0">
                <a:solidFill>
                  <a:schemeClr val="tx1"/>
                </a:solidFill>
              </a:rPr>
              <a:t> – posouzení dopadu investice na ŽP v sousedním statě (např. dopad do stavu podzemních vod, ovzduší atd.). </a:t>
            </a:r>
            <a:r>
              <a:rPr lang="cs-CZ" b="1" dirty="0">
                <a:solidFill>
                  <a:schemeClr val="tx1"/>
                </a:solidFill>
              </a:rPr>
              <a:t>ŽP nezná hranic!!!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FDF26246-142B-4C42-9EA2-36F572D57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BEC3-2034-4515-8C38-EE5F68C2AA3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221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137</TotalTime>
  <Words>1194</Words>
  <Application>Microsoft Office PowerPoint</Application>
  <PresentationFormat>Předvádění na obrazovce (4:3)</PresentationFormat>
  <Paragraphs>189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Exekutivní</vt:lpstr>
      <vt:lpstr>Dotační tituly  a základy dotačního managementu</vt:lpstr>
      <vt:lpstr>Typy fondů/dotačních titulů s ohledem na zdroj financování (investiční a neinvestiční):</vt:lpstr>
      <vt:lpstr>Typy finančních mechanismů:</vt:lpstr>
      <vt:lpstr>Typy příjemců fondů a dotačních titulů:</vt:lpstr>
      <vt:lpstr>Prezentace aplikace PowerPoint</vt:lpstr>
      <vt:lpstr>Kontrafaktuální přístup  v programování</vt:lpstr>
      <vt:lpstr>Teorie změny – základ projektového managementu</vt:lpstr>
      <vt:lpstr>Základní pojmy</vt:lpstr>
      <vt:lpstr>Důležité aspekty výběru projektů  k financování</vt:lpstr>
      <vt:lpstr>Národní dotační tituly v ČR - příklad</vt:lpstr>
      <vt:lpstr>Evropské fondy v ČR 2014-2020</vt:lpstr>
      <vt:lpstr>Prezentace aplikace PowerPoint</vt:lpstr>
      <vt:lpstr>EU fondy v ČR - příklad</vt:lpstr>
      <vt:lpstr>LIFE – komunitární program</vt:lpstr>
      <vt:lpstr>Norské fondy</vt:lpstr>
      <vt:lpstr>Budoucnost EU fondů 2021+ </vt:lpstr>
      <vt:lpstr>Budoucnost EU fondů 2021+  Cíle politik – tematická koncentrace  </vt:lpstr>
      <vt:lpstr>Finanční nástroje EU 2021+</vt:lpstr>
      <vt:lpstr>Finanční aspekty EU fondů 2021 +</vt:lpstr>
      <vt:lpstr>Prezentace aplikace PowerPoint</vt:lpstr>
    </vt:vector>
  </TitlesOfParts>
  <Company>CRR CR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Dotační tituly a projektový managment</dc:title>
  <dc:creator>Uzivatel_JTS</dc:creator>
  <cp:lastModifiedBy>Uzivatel_JTS</cp:lastModifiedBy>
  <cp:revision>19</cp:revision>
  <dcterms:created xsi:type="dcterms:W3CDTF">2020-03-01T17:36:17Z</dcterms:created>
  <dcterms:modified xsi:type="dcterms:W3CDTF">2020-03-02T07:43:57Z</dcterms:modified>
</cp:coreProperties>
</file>