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5" r:id="rId2"/>
    <p:sldId id="302" r:id="rId3"/>
    <p:sldId id="304" r:id="rId4"/>
    <p:sldId id="305" r:id="rId5"/>
    <p:sldId id="303" r:id="rId6"/>
    <p:sldId id="306" r:id="rId7"/>
    <p:sldId id="369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6" autoAdjust="0"/>
    <p:restoredTop sz="94660"/>
  </p:normalViewPr>
  <p:slideViewPr>
    <p:cSldViewPr>
      <p:cViewPr varScale="1">
        <p:scale>
          <a:sx n="64" d="100"/>
          <a:sy n="64" d="100"/>
        </p:scale>
        <p:origin x="131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0249EF-DC35-4B43-A6BA-C54CE747D33B}" type="datetimeFigureOut">
              <a:rPr lang="cs-CZ"/>
              <a:pPr>
                <a:defRPr/>
              </a:pPr>
              <a:t>09.03.2020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54E1BA-3876-46DD-8117-DF67C65BC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82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CC0F946-C896-4F9A-A2D5-BDCFEC50DA1C}" type="datetimeFigureOut">
              <a:rPr lang="cs-CZ"/>
              <a:pPr>
                <a:defRPr/>
              </a:pPr>
              <a:t>09.03.2020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B020CF-0020-45B5-B904-2CFE26880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8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01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10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23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372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FEFD1-F0BB-40DB-873D-FD7DE031D4FA}" type="slidenum">
              <a:rPr lang="cs-CZ" sz="1200">
                <a:latin typeface="Calibri" pitchFamily="34" charset="0"/>
              </a:rPr>
              <a:pPr algn="r"/>
              <a:t>6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62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ED2CD-5640-47C7-9BE3-5444DB0A3E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C554A-13A6-431A-959F-758ABACDA2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4E92-2F6D-4714-B389-5099512E5A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!!! Work\Drobnosti\2014-09 Sablony RENARDS\Renards RAM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58" y="5844653"/>
            <a:ext cx="492596" cy="52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1758" y="261214"/>
            <a:ext cx="8250071" cy="718337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94"/>
              </a:lnSpc>
              <a:defRPr sz="2138" b="1">
                <a:solidFill>
                  <a:srgbClr val="C50540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7934" y="5877304"/>
            <a:ext cx="400190" cy="457124"/>
          </a:xfrm>
        </p:spPr>
        <p:txBody>
          <a:bodyPr lIns="0" tIns="0" rIns="0" bIns="0" anchor="ctr" anchorCtr="1"/>
          <a:lstStyle>
            <a:lvl1pPr>
              <a:defRPr sz="599" b="1"/>
            </a:lvl1pPr>
          </a:lstStyle>
          <a:p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461758" y="1143127"/>
            <a:ext cx="246298" cy="58773"/>
          </a:xfrm>
          <a:prstGeom prst="rect">
            <a:avLst/>
          </a:prstGeom>
          <a:solidFill>
            <a:srgbClr val="C50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D:\!!! Work\Drobnosti\2014-09 Sablony RENARDS\logo renards RGB.em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15"/>
          <a:stretch/>
        </p:blipFill>
        <p:spPr bwMode="auto">
          <a:xfrm>
            <a:off x="7695962" y="5944890"/>
            <a:ext cx="985083" cy="42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911202" y="6203821"/>
            <a:ext cx="2770854" cy="19591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cs-CZ"/>
            </a:defPPr>
            <a:lvl1pPr marL="0" algn="l" defTabSz="1043056" rtl="0" eaLnBrk="1" latinLnBrk="0" hangingPunct="1">
              <a:defRPr sz="1200" b="1" kern="1200">
                <a:solidFill>
                  <a:srgbClr val="C50540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026" dirty="0"/>
              <a:t>RENARDS dotační, s.r.o.  </a:t>
            </a:r>
            <a:r>
              <a:rPr lang="cs-CZ" sz="1026" b="0" dirty="0"/>
              <a:t>.</a:t>
            </a:r>
            <a:r>
              <a:rPr lang="cs-CZ" sz="1026" dirty="0"/>
              <a:t>  </a:t>
            </a:r>
            <a:r>
              <a:rPr lang="cs-CZ" sz="1026" dirty="0">
                <a:solidFill>
                  <a:srgbClr val="0A2A37"/>
                </a:solidFill>
              </a:rPr>
              <a:t>www.renards.cz</a:t>
            </a:r>
            <a:r>
              <a:rPr lang="cs-CZ" sz="1026" dirty="0"/>
              <a:t>  </a:t>
            </a:r>
            <a:r>
              <a:rPr lang="cs-CZ" sz="1026" b="0" dirty="0"/>
              <a:t>.</a:t>
            </a:r>
            <a:r>
              <a:rPr lang="cs-CZ" sz="1026" dirty="0"/>
              <a:t>  </a:t>
            </a:r>
            <a:fld id="{353D4CDD-DD07-4401-9BCD-0AA48CA2FD7C}" type="slidenum">
              <a:rPr lang="cs-CZ" sz="1026" smtClean="0"/>
              <a:pPr/>
              <a:t>‹#›</a:t>
            </a:fld>
            <a:endParaRPr lang="cs-CZ" sz="1026" dirty="0"/>
          </a:p>
        </p:txBody>
      </p:sp>
      <p:sp>
        <p:nvSpPr>
          <p:cNvPr id="10" name="Zástupný symbol pro obsah 3"/>
          <p:cNvSpPr>
            <a:spLocks noGrp="1"/>
          </p:cNvSpPr>
          <p:nvPr>
            <p:ph sz="half" idx="2"/>
          </p:nvPr>
        </p:nvSpPr>
        <p:spPr>
          <a:xfrm>
            <a:off x="461758" y="1567281"/>
            <a:ext cx="8250071" cy="424471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026"/>
              </a:spcBef>
              <a:buFontTx/>
              <a:buNone/>
              <a:defRPr sz="1539" b="1">
                <a:solidFill>
                  <a:srgbClr val="C50540"/>
                </a:solidFill>
              </a:defRPr>
            </a:lvl1pPr>
            <a:lvl2pPr marL="0" indent="0">
              <a:spcBef>
                <a:spcPts val="1026"/>
              </a:spcBef>
              <a:buFontTx/>
              <a:buNone/>
              <a:defRPr sz="1539" b="0">
                <a:solidFill>
                  <a:srgbClr val="0A2A37"/>
                </a:solidFill>
              </a:defRPr>
            </a:lvl2pPr>
            <a:lvl3pPr marL="184702" indent="-184702">
              <a:spcBef>
                <a:spcPts val="1026"/>
              </a:spcBef>
              <a:buSzPct val="120000"/>
              <a:buFont typeface="Arial" panose="020B0604020202020204" pitchFamily="34" charset="0"/>
              <a:buChar char="•"/>
              <a:defRPr sz="1539" b="0">
                <a:solidFill>
                  <a:srgbClr val="0A2A37"/>
                </a:solidFill>
              </a:defRPr>
            </a:lvl3pPr>
            <a:lvl4pPr marL="307836" indent="-307836">
              <a:spcBef>
                <a:spcPts val="1026"/>
              </a:spcBef>
              <a:buFont typeface="+mj-lt"/>
              <a:buAutoNum type="arabicParenR"/>
              <a:defRPr sz="1539" i="0"/>
            </a:lvl4pPr>
            <a:lvl5pPr marL="0" indent="0">
              <a:spcBef>
                <a:spcPts val="1026"/>
              </a:spcBef>
              <a:buFontTx/>
              <a:buNone/>
              <a:defRPr sz="1197" u="sng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57850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4C6E-634E-485A-B280-3B8C1F93F1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2D639-FC5D-4FEF-974D-67B32D3CF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D7786-A3E1-4F5A-8717-06B353FAB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443F-2108-4698-A674-68E99B7540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B59B2-75CA-4144-B2DA-8A8F67163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6E08-6ACB-48F2-9533-C370E13795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AAA8-D335-4E16-9F89-48BDC885AD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661B1-C7B2-4384-A20B-946E35479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64AE95-1582-40D7-8D48-32AD1DD39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indent="-742950" algn="l">
              <a:buFont typeface="+mj-lt"/>
              <a:buAutoNum type="arabicPeriod"/>
            </a:pPr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Účetní výkazy</a:t>
            </a:r>
          </a:p>
          <a:p>
            <a:pPr marL="742950" indent="-742950" algn="l">
              <a:buFont typeface="+mj-lt"/>
              <a:buAutoNum type="arabicPeriod"/>
            </a:pPr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Vztahy mezi účetními výkazy</a:t>
            </a:r>
          </a:p>
          <a:p>
            <a:pPr marL="742950" indent="-742950" algn="l">
              <a:buFont typeface="+mj-lt"/>
              <a:buAutoNum type="arabicPeriod"/>
            </a:pPr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Analýza absolutních ukazatelů</a:t>
            </a:r>
          </a:p>
          <a:p>
            <a:pPr marL="742950" indent="-742950" algn="l">
              <a:buFont typeface="+mj-lt"/>
              <a:buAutoNum type="arabicPeriod"/>
            </a:pP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cs-CZ" sz="3200" u="sng" dirty="0"/>
              <a:t>Analýza rozdílových ukazatelů</a:t>
            </a:r>
          </a:p>
          <a:p>
            <a:pPr marL="1200150" lvl="1" indent="-742950" algn="l">
              <a:buFont typeface="+mj-lt"/>
              <a:buAutoNum type="alphaLcParenR"/>
            </a:pPr>
            <a:r>
              <a:rPr lang="cs-CZ" sz="2800" dirty="0"/>
              <a:t>Čistý pracovní kapitál</a:t>
            </a:r>
          </a:p>
          <a:p>
            <a:pPr marL="1200150" lvl="1" indent="-742950" algn="l">
              <a:buFont typeface="+mj-lt"/>
              <a:buAutoNum type="alphaLcParenR"/>
            </a:pPr>
            <a:r>
              <a:rPr lang="cs-CZ" sz="2800" dirty="0"/>
              <a:t>Peněžní finanční fond</a:t>
            </a:r>
          </a:p>
          <a:p>
            <a:pPr marL="1200150" lvl="1" indent="-742950" algn="l">
              <a:buFont typeface="+mj-lt"/>
              <a:buAutoNum type="alphaLcParenR"/>
            </a:pPr>
            <a:r>
              <a:rPr lang="cs-CZ" sz="2800" dirty="0"/>
              <a:t>Čistý peněžně </a:t>
            </a:r>
            <a:r>
              <a:rPr lang="cs-CZ" sz="2800" dirty="0" err="1"/>
              <a:t>pohledávkový</a:t>
            </a:r>
            <a:r>
              <a:rPr lang="cs-CZ" sz="2800" dirty="0"/>
              <a:t> finanční fond</a:t>
            </a:r>
          </a:p>
          <a:p>
            <a:pPr marL="1200150" lvl="1" indent="-742950" algn="l">
              <a:buFont typeface="+mj-lt"/>
              <a:buAutoNum type="alphaLcParenR"/>
            </a:pPr>
            <a:endParaRPr lang="cs-CZ" sz="2800" dirty="0"/>
          </a:p>
          <a:p>
            <a:pPr marL="742950" indent="-742950" algn="l">
              <a:buFont typeface="+mj-lt"/>
              <a:buAutoNum type="arabicPeriod"/>
            </a:pPr>
            <a:r>
              <a:rPr lang="cs-CZ" sz="3200" dirty="0">
                <a:solidFill>
                  <a:schemeClr val="bg1">
                    <a:lumMod val="50000"/>
                  </a:schemeClr>
                </a:solidFill>
              </a:rPr>
              <a:t>Analýza poměrových ukazatelů</a:t>
            </a:r>
          </a:p>
        </p:txBody>
      </p:sp>
    </p:spTree>
    <p:extLst>
      <p:ext uri="{BB962C8B-B14F-4D97-AF65-F5344CB8AC3E}">
        <p14:creationId xmlns:p14="http://schemas.microsoft.com/office/powerpoint/2010/main" val="341404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Čistý pracovní kapitál 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sz="2800" dirty="0"/>
              <a:t>(NWC – </a:t>
            </a:r>
            <a:r>
              <a:rPr lang="cs-CZ" sz="2800" dirty="0" err="1"/>
              <a:t>net</a:t>
            </a:r>
            <a:r>
              <a:rPr lang="cs-CZ" sz="2800" dirty="0"/>
              <a:t> </a:t>
            </a:r>
            <a:r>
              <a:rPr lang="cs-CZ" sz="2800" dirty="0" err="1"/>
              <a:t>working</a:t>
            </a:r>
            <a:r>
              <a:rPr lang="cs-CZ" sz="2800" dirty="0"/>
              <a:t> </a:t>
            </a:r>
            <a:r>
              <a:rPr lang="cs-CZ" sz="2800" dirty="0" err="1"/>
              <a:t>capital</a:t>
            </a:r>
            <a:r>
              <a:rPr lang="cs-CZ" sz="2800" dirty="0"/>
              <a:t>)</a:t>
            </a:r>
          </a:p>
          <a:p>
            <a:pPr algn="l"/>
            <a:r>
              <a:rPr lang="cs-CZ" sz="2800" dirty="0"/>
              <a:t>= Oběžná aktiva – krátkodobý cizí kapitál</a:t>
            </a:r>
          </a:p>
          <a:p>
            <a:pPr algn="l"/>
            <a:endParaRPr lang="cs-CZ" sz="3200" b="1" dirty="0"/>
          </a:p>
        </p:txBody>
      </p:sp>
      <p:sp>
        <p:nvSpPr>
          <p:cNvPr id="2" name="Obdélník 1"/>
          <p:cNvSpPr/>
          <p:nvPr/>
        </p:nvSpPr>
        <p:spPr>
          <a:xfrm>
            <a:off x="1763688" y="2708920"/>
            <a:ext cx="1872208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Stálá aktiva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35896" y="2708920"/>
            <a:ext cx="1882552" cy="2232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Dlouhodobý kapitál </a:t>
            </a:r>
          </a:p>
          <a:p>
            <a:pPr algn="ctr"/>
            <a:r>
              <a:rPr lang="cs-CZ" dirty="0"/>
              <a:t>(vlastní kapitál + dlouhodobý cizí kapitál)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63688" y="4293096"/>
            <a:ext cx="1872208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Oběžná aktiva</a:t>
            </a:r>
          </a:p>
          <a:p>
            <a:pPr algn="ctr"/>
            <a:r>
              <a:rPr lang="cs-CZ" dirty="0"/>
              <a:t>(peníze, pohledávky, zásoby, …)</a:t>
            </a:r>
          </a:p>
        </p:txBody>
      </p:sp>
      <p:sp>
        <p:nvSpPr>
          <p:cNvPr id="8" name="Obdélník 7"/>
          <p:cNvSpPr/>
          <p:nvPr/>
        </p:nvSpPr>
        <p:spPr>
          <a:xfrm>
            <a:off x="3646240" y="4941168"/>
            <a:ext cx="187220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Krátkodobý kapitál </a:t>
            </a:r>
            <a:r>
              <a:rPr lang="cs-CZ" dirty="0"/>
              <a:t>(cizí)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1763688" y="4293096"/>
            <a:ext cx="1872208" cy="648072"/>
          </a:xfrm>
          <a:prstGeom prst="rect">
            <a:avLst/>
          </a:prstGeom>
          <a:solidFill>
            <a:schemeClr val="accent1">
              <a:lumMod val="40000"/>
              <a:lumOff val="60000"/>
              <a:alpha val="25098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Levá složená závorka 8"/>
          <p:cNvSpPr/>
          <p:nvPr/>
        </p:nvSpPr>
        <p:spPr>
          <a:xfrm>
            <a:off x="1547664" y="4293096"/>
            <a:ext cx="216024" cy="64807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67544" y="44278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NWC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6380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Čistý pracovní kapitál 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sz="2800" b="1" dirty="0"/>
              <a:t>NWC &gt; 0	…	konzervativní způsob financování</a:t>
            </a:r>
          </a:p>
          <a:p>
            <a:pPr algn="l"/>
            <a:r>
              <a:rPr lang="cs-CZ" sz="2800" dirty="0"/>
              <a:t>			(vyšší likvidita, nižší ziskovost, 				finanční stabilita)</a:t>
            </a:r>
          </a:p>
          <a:p>
            <a:pPr algn="l"/>
            <a:br>
              <a:rPr lang="cs-CZ" sz="2800" dirty="0"/>
            </a:br>
            <a:r>
              <a:rPr lang="cs-CZ" sz="2800" b="1" dirty="0"/>
              <a:t>NWC = 0	…	neutrální způsob financování</a:t>
            </a:r>
          </a:p>
          <a:p>
            <a:pPr algn="l"/>
            <a:r>
              <a:rPr lang="cs-CZ" sz="2800" dirty="0"/>
              <a:t>			(doba životnost aktiv odpovídá 				splatnosti kapitálu)</a:t>
            </a:r>
          </a:p>
          <a:p>
            <a:pPr algn="l"/>
            <a:endParaRPr lang="cs-CZ" sz="2800" dirty="0"/>
          </a:p>
          <a:p>
            <a:pPr algn="l"/>
            <a:r>
              <a:rPr lang="cs-CZ" sz="2800" b="1" dirty="0"/>
              <a:t>NWC &lt; 0	…	agresivní způsob financování</a:t>
            </a:r>
          </a:p>
          <a:p>
            <a:pPr algn="l"/>
            <a:r>
              <a:rPr lang="cs-CZ" sz="2800" dirty="0"/>
              <a:t>			(tzv. nekrytý dluh; nižší likvidita, 			vyšší ziskovost) </a:t>
            </a:r>
          </a:p>
          <a:p>
            <a:pPr algn="l"/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0159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Čistý pracovní kapitál – pohled vlastníka 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cs-CZ" sz="3200" b="1" dirty="0"/>
          </a:p>
        </p:txBody>
      </p:sp>
      <p:sp>
        <p:nvSpPr>
          <p:cNvPr id="2" name="Obdélník 1"/>
          <p:cNvSpPr/>
          <p:nvPr/>
        </p:nvSpPr>
        <p:spPr>
          <a:xfrm>
            <a:off x="1763688" y="2708920"/>
            <a:ext cx="1872208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Stálá aktiva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35896" y="2708920"/>
            <a:ext cx="1882552" cy="2232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Dlouhodobý kapitál </a:t>
            </a:r>
          </a:p>
          <a:p>
            <a:pPr algn="ctr"/>
            <a:r>
              <a:rPr lang="cs-CZ" dirty="0"/>
              <a:t>(vlastní kapitál + dlouhodobý cizí kapitál)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63688" y="4293096"/>
            <a:ext cx="1872208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Oběžná aktiva</a:t>
            </a:r>
          </a:p>
          <a:p>
            <a:pPr algn="ctr"/>
            <a:r>
              <a:rPr lang="cs-CZ" dirty="0"/>
              <a:t>(peníze, pohledávky, zásoby, …)</a:t>
            </a:r>
          </a:p>
        </p:txBody>
      </p:sp>
      <p:sp>
        <p:nvSpPr>
          <p:cNvPr id="8" name="Obdélník 7"/>
          <p:cNvSpPr/>
          <p:nvPr/>
        </p:nvSpPr>
        <p:spPr>
          <a:xfrm>
            <a:off x="3646240" y="4941168"/>
            <a:ext cx="187220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Krátkodobý kapitál </a:t>
            </a:r>
            <a:r>
              <a:rPr lang="cs-CZ" dirty="0"/>
              <a:t>(cizí)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3635896" y="4293096"/>
            <a:ext cx="1872208" cy="648072"/>
          </a:xfrm>
          <a:prstGeom prst="rect">
            <a:avLst/>
          </a:prstGeom>
          <a:solidFill>
            <a:schemeClr val="accent1">
              <a:lumMod val="40000"/>
              <a:lumOff val="60000"/>
              <a:alpha val="25098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Levá složená závorka 8"/>
          <p:cNvSpPr/>
          <p:nvPr/>
        </p:nvSpPr>
        <p:spPr>
          <a:xfrm rot="10800000">
            <a:off x="5528792" y="4312386"/>
            <a:ext cx="216024" cy="64807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792144" y="440558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NWC</a:t>
            </a:r>
            <a:endParaRPr lang="cs-CZ" b="1" dirty="0"/>
          </a:p>
        </p:txBody>
      </p:sp>
      <p:sp>
        <p:nvSpPr>
          <p:cNvPr id="11" name="Obdélník 10"/>
          <p:cNvSpPr/>
          <p:nvPr/>
        </p:nvSpPr>
        <p:spPr>
          <a:xfrm>
            <a:off x="467544" y="1628800"/>
            <a:ext cx="5963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= dlouhodobý kapitál celkem – stálá aktiva</a:t>
            </a:r>
          </a:p>
        </p:txBody>
      </p:sp>
    </p:spTree>
    <p:extLst>
      <p:ext uri="{BB962C8B-B14F-4D97-AF65-F5344CB8AC3E}">
        <p14:creationId xmlns:p14="http://schemas.microsoft.com/office/powerpoint/2010/main" val="54559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Peněžní finanční fond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cs-CZ" sz="2800" dirty="0"/>
          </a:p>
          <a:p>
            <a:pPr algn="l"/>
            <a:r>
              <a:rPr lang="cs-CZ" sz="2800" dirty="0"/>
              <a:t>= pohotové peněžní prostředky – okamžitě splatné závazky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Případně se zahrnuje pouze hotovost a zůstatek na bankovním účtu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>
                <a:sym typeface="Wingdings" panose="05000000000000000000" pitchFamily="2" charset="2"/>
              </a:rPr>
              <a:t> Lepší vyjádření likvidity než NWC</a:t>
            </a:r>
            <a:endParaRPr lang="cs-CZ" sz="2800" dirty="0"/>
          </a:p>
          <a:p>
            <a:pPr algn="l"/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1426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latin typeface="Arial" charset="0"/>
              </a:rPr>
              <a:t>Čistý peněžně </a:t>
            </a:r>
            <a:r>
              <a:rPr lang="cs-CZ" sz="3200" dirty="0" err="1">
                <a:solidFill>
                  <a:schemeClr val="tx2"/>
                </a:solidFill>
                <a:latin typeface="Arial" charset="0"/>
              </a:rPr>
              <a:t>pohledávkový</a:t>
            </a:r>
            <a:r>
              <a:rPr lang="cs-CZ" sz="3200" dirty="0">
                <a:solidFill>
                  <a:schemeClr val="tx2"/>
                </a:solidFill>
                <a:latin typeface="Arial" charset="0"/>
              </a:rPr>
              <a:t> finanční fond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71AD47-819C-4E8D-A74B-7530C3E574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1340768"/>
            <a:ext cx="8229600" cy="501558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cs-CZ" sz="2800" dirty="0"/>
          </a:p>
          <a:p>
            <a:pPr algn="l"/>
            <a:r>
              <a:rPr lang="cs-CZ" sz="2800" dirty="0"/>
              <a:t>Střední cesta mezi oběma předešlými typy fondů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= (oběžná aktiva – zásoby - nelikvidní pohledávky) – krátkodobé závazky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Oproti peněžnímu finančnímu fondu zahrnujeme i směnky, krátkodobé cenné papíry.</a:t>
            </a:r>
          </a:p>
        </p:txBody>
      </p:sp>
    </p:spTree>
    <p:extLst>
      <p:ext uri="{BB962C8B-B14F-4D97-AF65-F5344CB8AC3E}">
        <p14:creationId xmlns:p14="http://schemas.microsoft.com/office/powerpoint/2010/main" val="427376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dotace na zisk, obrat, bilanční sumu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770" dirty="0"/>
              <a:t>SAMBA 2018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</p:nvPr>
        </p:nvGraphicFramePr>
        <p:xfrm>
          <a:off x="461544" y="1674455"/>
          <a:ext cx="8557912" cy="40173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7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7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7337"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solidFill>
                            <a:srgbClr val="C50540"/>
                          </a:solidFill>
                        </a:rPr>
                        <a:t>Podnik bez investice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>
                        <a:solidFill>
                          <a:srgbClr val="C50540"/>
                        </a:solidFill>
                      </a:endParaRP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solidFill>
                            <a:srgbClr val="C50540"/>
                          </a:solidFill>
                        </a:rPr>
                        <a:t>Podnik s investicí</a:t>
                      </a:r>
                    </a:p>
                    <a:p>
                      <a:pPr algn="ctr"/>
                      <a:r>
                        <a:rPr lang="cs-CZ" sz="1500" b="1" dirty="0">
                          <a:solidFill>
                            <a:srgbClr val="C50540"/>
                          </a:solidFill>
                        </a:rPr>
                        <a:t> bez dotace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>
                        <a:solidFill>
                          <a:srgbClr val="C50540"/>
                        </a:solidFill>
                      </a:endParaRP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solidFill>
                            <a:srgbClr val="C50540"/>
                          </a:solidFill>
                        </a:rPr>
                        <a:t>Podnik s investicí </a:t>
                      </a:r>
                    </a:p>
                    <a:p>
                      <a:pPr algn="ctr"/>
                      <a:r>
                        <a:rPr lang="cs-CZ" sz="1500" b="1" dirty="0">
                          <a:solidFill>
                            <a:srgbClr val="C50540"/>
                          </a:solidFill>
                        </a:rPr>
                        <a:t>a dotací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08"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VH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CF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>
                        <a:solidFill>
                          <a:srgbClr val="C50540"/>
                        </a:solidFill>
                      </a:endParaRP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VH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CF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>
                        <a:solidFill>
                          <a:srgbClr val="C50540"/>
                        </a:solidFill>
                      </a:endParaRP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VH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CF</a:t>
                      </a:r>
                    </a:p>
                  </a:txBody>
                  <a:tcPr marL="78191" marR="78191" marT="39095" marB="390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03">
                <a:tc>
                  <a:txBody>
                    <a:bodyPr/>
                    <a:lstStyle/>
                    <a:p>
                      <a:endParaRPr lang="cs-CZ" sz="100" dirty="0">
                        <a:solidFill>
                          <a:srgbClr val="C50540"/>
                        </a:solidFill>
                      </a:endParaRP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b="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b="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b="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b="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b="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Char char="-"/>
                      </a:pPr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08">
                <a:tc>
                  <a:txBody>
                    <a:bodyPr/>
                    <a:lstStyle/>
                    <a:p>
                      <a:r>
                        <a:rPr lang="cs-CZ" sz="1500" dirty="0">
                          <a:solidFill>
                            <a:srgbClr val="C50540"/>
                          </a:solidFill>
                        </a:rPr>
                        <a:t>Pořízení stroje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b="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0" dirty="0"/>
                        <a:t>- 10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Char char="-"/>
                      </a:pPr>
                      <a:r>
                        <a:rPr lang="cs-CZ" sz="1500" dirty="0"/>
                        <a:t> 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487">
                <a:tc>
                  <a:txBody>
                    <a:bodyPr/>
                    <a:lstStyle/>
                    <a:p>
                      <a:endParaRPr lang="cs-CZ" sz="100" strike="noStrike" kern="1200" dirty="0">
                        <a:solidFill>
                          <a:srgbClr val="C5054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strike="noStrike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08"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rgbClr val="C50540"/>
                          </a:solidFill>
                          <a:latin typeface="+mn-lt"/>
                          <a:ea typeface="+mn-ea"/>
                          <a:cs typeface="+mn-cs"/>
                        </a:rPr>
                        <a:t>Odpis (1. rok)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- 2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- 1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108"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rgbClr val="C50540"/>
                          </a:solidFill>
                          <a:latin typeface="+mn-lt"/>
                          <a:ea typeface="+mn-ea"/>
                          <a:cs typeface="+mn-cs"/>
                        </a:rPr>
                        <a:t>Zisk (1. rok)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2,5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337"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rgbClr val="C50540"/>
                          </a:solidFill>
                          <a:latin typeface="+mn-lt"/>
                          <a:ea typeface="+mn-ea"/>
                          <a:cs typeface="+mn-cs"/>
                        </a:rPr>
                        <a:t>Saldo po 1. roce (vč. pořízení)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0,5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- 7,5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/>
                        <a:t>1,5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cs-CZ" sz="1500" dirty="0"/>
                        <a:t>- 2,5</a:t>
                      </a:r>
                    </a:p>
                  </a:txBody>
                  <a:tcPr marL="78191" marR="78191" marT="39095" marB="3909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373">
                <a:tc>
                  <a:txBody>
                    <a:bodyPr/>
                    <a:lstStyle/>
                    <a:p>
                      <a:endParaRPr lang="cs-CZ" sz="100" kern="1200" dirty="0">
                        <a:solidFill>
                          <a:srgbClr val="C5054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64">
                <a:tc>
                  <a:txBody>
                    <a:bodyPr/>
                    <a:lstStyle/>
                    <a:p>
                      <a:r>
                        <a:rPr lang="cs-CZ" sz="1500" kern="1200" dirty="0">
                          <a:solidFill>
                            <a:srgbClr val="C50540"/>
                          </a:solidFill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718">
                <a:tc>
                  <a:txBody>
                    <a:bodyPr/>
                    <a:lstStyle/>
                    <a:p>
                      <a:endParaRPr lang="cs-CZ" sz="100" kern="1200" dirty="0">
                        <a:solidFill>
                          <a:srgbClr val="C5054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108">
                <a:tc>
                  <a:txBody>
                    <a:bodyPr/>
                    <a:lstStyle/>
                    <a:p>
                      <a:r>
                        <a:rPr lang="cs-CZ" sz="1500" b="1" dirty="0">
                          <a:solidFill>
                            <a:srgbClr val="C50540"/>
                          </a:solidFill>
                        </a:rPr>
                        <a:t>Saldo po 5 letech</a:t>
                      </a:r>
                    </a:p>
                  </a:txBody>
                  <a:tcPr marL="78191" marR="78191" marT="39095" marB="390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0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2,5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2,5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b="1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7,5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/>
                        <a:t>7,5</a:t>
                      </a:r>
                    </a:p>
                  </a:txBody>
                  <a:tcPr marL="78191" marR="78191" marT="39095" marB="39095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108">
                <a:tc>
                  <a:txBody>
                    <a:bodyPr/>
                    <a:lstStyle/>
                    <a:p>
                      <a:endParaRPr lang="cs-CZ" sz="1500" dirty="0">
                        <a:solidFill>
                          <a:srgbClr val="C50540"/>
                        </a:solidFill>
                      </a:endParaRPr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500" dirty="0"/>
                    </a:p>
                  </a:txBody>
                  <a:tcPr marL="78191" marR="78191" marT="39095" marB="390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07362" y="5834409"/>
            <a:ext cx="8558861" cy="577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8109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12205</TotalTime>
  <Words>365</Words>
  <Application>Microsoft Office PowerPoint</Application>
  <PresentationFormat>Předvádění na obrazovce (4:3)</PresentationFormat>
  <Paragraphs>112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Prezentace aplikace PowerPoint</vt:lpstr>
      <vt:lpstr>Čistý pracovní kapitál </vt:lpstr>
      <vt:lpstr>Čistý pracovní kapitál </vt:lpstr>
      <vt:lpstr>Čistý pracovní kapitál – pohled vlastníka </vt:lpstr>
      <vt:lpstr>Peněžní finanční fond</vt:lpstr>
      <vt:lpstr>Čistý peněžně pohledávkový finanční fond</vt:lpstr>
      <vt:lpstr>Vliv dotace na zisk, obrat, bilanční sumu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semináře Jméno lektora</dc:title>
  <dc:creator>Seminaria</dc:creator>
  <cp:lastModifiedBy>Milan Sedláček</cp:lastModifiedBy>
  <cp:revision>323</cp:revision>
  <cp:lastPrinted>2014-08-15T10:19:38Z</cp:lastPrinted>
  <dcterms:created xsi:type="dcterms:W3CDTF">2011-12-05T11:44:11Z</dcterms:created>
  <dcterms:modified xsi:type="dcterms:W3CDTF">2020-03-09T09:57:47Z</dcterms:modified>
</cp:coreProperties>
</file>