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59" r:id="rId4"/>
    <p:sldId id="260" r:id="rId5"/>
  </p:sldIdLst>
  <p:sldSz cx="9144000" cy="6858000" type="screen4x3"/>
  <p:notesSz cx="6761163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D6C58-3BC0-42D9-8998-1AB018F717EA}" type="datetimeFigureOut">
              <a:rPr lang="cs-CZ" smtClean="0"/>
              <a:t>3. 10. 2016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050" y="9432925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50DDF-174F-4FD3-A157-616352AB9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739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F5100-8C00-469C-88FA-A6A48F4A487E}" type="datetimeFigureOut">
              <a:rPr lang="cs-CZ" smtClean="0"/>
              <a:t>3. 10. 2016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852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17415"/>
            <a:ext cx="540893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29837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1" y="9433106"/>
            <a:ext cx="2929837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99F37-7A73-4CB2-98EF-0A816F6D9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948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685817" indent="-263776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055103" indent="-211021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477145" indent="-211021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99186" indent="-211021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D41E3F82-E7AA-4D62-A99B-B3FDF8695A6A}" type="slidenum">
              <a:rPr lang="es-ES" altLang="cs-CZ" b="0" smtClean="0">
                <a:latin typeface="Arial" charset="0"/>
              </a:rPr>
              <a:pPr eaLnBrk="1" hangingPunct="1"/>
              <a:t>1</a:t>
            </a:fld>
            <a:endParaRPr lang="es-ES" altLang="cs-CZ" b="0" smtClean="0">
              <a:latin typeface="Arial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s-ES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685817" indent="-263776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055103" indent="-211021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477145" indent="-211021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99186" indent="-211021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856B92FB-9C6D-48E5-A957-0FC9E169B1D1}" type="slidenum">
              <a:rPr lang="es-ES" altLang="cs-CZ" b="0" smtClean="0">
                <a:latin typeface="Arial" charset="0"/>
              </a:rPr>
              <a:pPr eaLnBrk="1" hangingPunct="1"/>
              <a:t>2</a:t>
            </a:fld>
            <a:endParaRPr lang="es-ES" altLang="cs-CZ" b="0" smtClean="0">
              <a:latin typeface="Arial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s-ES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685817" indent="-263776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055103" indent="-211021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477145" indent="-211021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99186" indent="-211021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9E88D092-AE1F-4850-B40A-3CD716CF5F9D}" type="slidenum">
              <a:rPr lang="es-ES" altLang="cs-CZ" b="0" smtClean="0">
                <a:latin typeface="Arial" charset="0"/>
              </a:rPr>
              <a:pPr eaLnBrk="1" hangingPunct="1"/>
              <a:t>3</a:t>
            </a:fld>
            <a:endParaRPr lang="es-ES" altLang="cs-CZ" b="0" smtClean="0">
              <a:latin typeface="Arial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s-ES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685817" indent="-263776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055103" indent="-211021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477145" indent="-211021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99186" indent="-211021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996AAE9D-4EF1-4D80-BCBB-075F3B9A74BD}" type="slidenum">
              <a:rPr lang="es-ES" altLang="cs-CZ" b="0" smtClean="0">
                <a:latin typeface="Arial" charset="0"/>
              </a:rPr>
              <a:pPr eaLnBrk="1" hangingPunct="1"/>
              <a:t>4</a:t>
            </a:fld>
            <a:endParaRPr lang="es-ES" altLang="cs-CZ" b="0" smtClean="0">
              <a:latin typeface="Arial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s-ES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DAA-D552-421F-8710-DE3B592393A3}" type="datetimeFigureOut">
              <a:rPr lang="cs-CZ" smtClean="0"/>
              <a:t>3. 10. 2016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018-8C0B-4876-9B6E-D2ED45CCF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44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DAA-D552-421F-8710-DE3B592393A3}" type="datetimeFigureOut">
              <a:rPr lang="cs-CZ" smtClean="0"/>
              <a:t>3. 10. 2016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018-8C0B-4876-9B6E-D2ED45CCF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83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DAA-D552-421F-8710-DE3B592393A3}" type="datetimeFigureOut">
              <a:rPr lang="cs-CZ" smtClean="0"/>
              <a:t>3. 10. 2016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018-8C0B-4876-9B6E-D2ED45CCF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798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76A86-06C2-4E0D-ACAB-13110CAB4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0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DAA-D552-421F-8710-DE3B592393A3}" type="datetimeFigureOut">
              <a:rPr lang="cs-CZ" smtClean="0"/>
              <a:t>3. 10. 2016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018-8C0B-4876-9B6E-D2ED45CCF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09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DAA-D552-421F-8710-DE3B592393A3}" type="datetimeFigureOut">
              <a:rPr lang="cs-CZ" smtClean="0"/>
              <a:t>3. 10. 2016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018-8C0B-4876-9B6E-D2ED45CCF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69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DAA-D552-421F-8710-DE3B592393A3}" type="datetimeFigureOut">
              <a:rPr lang="cs-CZ" smtClean="0"/>
              <a:t>3. 10. 2016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018-8C0B-4876-9B6E-D2ED45CCF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2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DAA-D552-421F-8710-DE3B592393A3}" type="datetimeFigureOut">
              <a:rPr lang="cs-CZ" smtClean="0"/>
              <a:t>3. 10. 2016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018-8C0B-4876-9B6E-D2ED45CCF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803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DAA-D552-421F-8710-DE3B592393A3}" type="datetimeFigureOut">
              <a:rPr lang="cs-CZ" smtClean="0"/>
              <a:t>3. 10. 2016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018-8C0B-4876-9B6E-D2ED45CCF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79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DAA-D552-421F-8710-DE3B592393A3}" type="datetimeFigureOut">
              <a:rPr lang="cs-CZ" smtClean="0"/>
              <a:t>3. 10. 2016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018-8C0B-4876-9B6E-D2ED45CCF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14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DAA-D552-421F-8710-DE3B592393A3}" type="datetimeFigureOut">
              <a:rPr lang="cs-CZ" smtClean="0"/>
              <a:t>3. 10. 2016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018-8C0B-4876-9B6E-D2ED45CCF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62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DAA-D552-421F-8710-DE3B592393A3}" type="datetimeFigureOut">
              <a:rPr lang="cs-CZ" smtClean="0"/>
              <a:t>3. 10. 2016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3018-8C0B-4876-9B6E-D2ED45CCF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74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37DAA-D552-421F-8710-DE3B592393A3}" type="datetimeFigureOut">
              <a:rPr lang="cs-CZ" smtClean="0"/>
              <a:t>3. 10. 2016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A3018-8C0B-4876-9B6E-D2ED45CCF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94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42-15798508-157985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71"/>
          <a:stretch>
            <a:fillRect/>
          </a:stretch>
        </p:blipFill>
        <p:spPr bwMode="auto">
          <a:xfrm>
            <a:off x="0" y="3357563"/>
            <a:ext cx="9144000" cy="350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260350"/>
            <a:ext cx="9144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solidFill>
                  <a:srgbClr val="FF3300"/>
                </a:solidFill>
              </a:rPr>
              <a:t>CARTAS DE </a:t>
            </a:r>
            <a:r>
              <a:rPr lang="cs-CZ" altLang="cs-CZ" sz="2000" dirty="0" smtClean="0">
                <a:solidFill>
                  <a:srgbClr val="FF3300"/>
                </a:solidFill>
              </a:rPr>
              <a:t>NEGOCIOS</a:t>
            </a:r>
            <a:endParaRPr lang="en-US" altLang="cs-CZ" sz="2800" dirty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95288" y="838200"/>
            <a:ext cx="8208962" cy="43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just" eaLnBrk="1" hangingPunct="1">
              <a:buFontTx/>
              <a:buBlip>
                <a:blip r:embed="rId4"/>
              </a:buBlip>
            </a:pPr>
            <a:r>
              <a:rPr lang="cs-CZ" altLang="zh-CN" sz="2000"/>
              <a:t> </a:t>
            </a:r>
            <a:r>
              <a:rPr lang="es-ES" altLang="zh-CN" sz="2000">
                <a:ea typeface="宋体" charset="-122"/>
              </a:rPr>
              <a:t>¿Cómo redactar una carta comercial?</a:t>
            </a:r>
          </a:p>
          <a:p>
            <a:pPr algn="just"/>
            <a:r>
              <a:rPr lang="es-ES" altLang="zh-CN" sz="800">
                <a:ea typeface="宋体" charset="-122"/>
              </a:rPr>
              <a:t> </a:t>
            </a:r>
            <a:endParaRPr lang="es-ES" altLang="zh-CN" sz="800">
              <a:latin typeface="Arial" charset="0"/>
              <a:ea typeface="宋体" charset="-122"/>
            </a:endParaRPr>
          </a:p>
          <a:p>
            <a:pPr algn="just"/>
            <a:r>
              <a:rPr lang="es-ES" altLang="zh-CN">
                <a:ea typeface="宋体" charset="-122"/>
              </a:rPr>
              <a:t>Estas son algunas indicaciones que se deben tener en cuenta a la hora de redactar una carta empresarial:</a:t>
            </a:r>
          </a:p>
          <a:p>
            <a:pPr algn="just"/>
            <a:endParaRPr lang="es-ES" altLang="zh-CN">
              <a:ea typeface="宋体" charset="-122"/>
            </a:endParaRPr>
          </a:p>
          <a:p>
            <a:pPr algn="just"/>
            <a:r>
              <a:rPr lang="es-ES" altLang="zh-CN">
                <a:solidFill>
                  <a:srgbClr val="FF3300"/>
                </a:solidFill>
                <a:ea typeface="宋体" charset="-122"/>
              </a:rPr>
              <a:t>1.</a:t>
            </a:r>
            <a:r>
              <a:rPr lang="es-ES" altLang="zh-CN">
                <a:ea typeface="宋体" charset="-122"/>
              </a:rPr>
              <a:t> Fecha: suele situarse en el margen superior derecho del documento.</a:t>
            </a:r>
          </a:p>
          <a:p>
            <a:pPr algn="just"/>
            <a:r>
              <a:rPr lang="es-ES" altLang="zh-CN">
                <a:ea typeface="宋体" charset="-122"/>
              </a:rPr>
              <a:t>		● Los meses se escriben en minúscula.</a:t>
            </a:r>
          </a:p>
          <a:p>
            <a:pPr algn="just"/>
            <a:r>
              <a:rPr lang="es-ES" altLang="zh-CN">
                <a:ea typeface="宋体" charset="-122"/>
              </a:rPr>
              <a:t>		● Los años se escriben sin punto.</a:t>
            </a:r>
          </a:p>
          <a:p>
            <a:pPr algn="just"/>
            <a:r>
              <a:rPr lang="es-ES" altLang="zh-CN">
                <a:ea typeface="宋体" charset="-122"/>
              </a:rPr>
              <a:t>		● Es preferible escribir el día y el año con número y el mes con letra.</a:t>
            </a:r>
          </a:p>
          <a:p>
            <a:pPr algn="just"/>
            <a:endParaRPr lang="es-ES" altLang="zh-CN">
              <a:ea typeface="宋体" charset="-122"/>
            </a:endParaRPr>
          </a:p>
          <a:p>
            <a:pPr algn="just"/>
            <a:r>
              <a:rPr lang="es-ES" altLang="zh-CN">
                <a:solidFill>
                  <a:srgbClr val="FF3300"/>
                </a:solidFill>
                <a:ea typeface="宋体" charset="-122"/>
              </a:rPr>
              <a:t>2.</a:t>
            </a:r>
            <a:r>
              <a:rPr lang="es-ES" altLang="zh-CN">
                <a:ea typeface="宋体" charset="-122"/>
              </a:rPr>
              <a:t> Saludo o encabezamiento: se escribe debajo de los datos del destinatario y del remitente.</a:t>
            </a:r>
          </a:p>
          <a:p>
            <a:pPr algn="just"/>
            <a:endParaRPr lang="es-ES" altLang="zh-CN">
              <a:ea typeface="宋体" charset="-122"/>
            </a:endParaRPr>
          </a:p>
          <a:p>
            <a:pPr algn="just"/>
            <a:r>
              <a:rPr lang="es-ES" altLang="zh-CN">
                <a:ea typeface="宋体" charset="-122"/>
              </a:rPr>
              <a:t> Estos son algunos de los encabezamientos más comunes, que se escogerán según el contexto:</a:t>
            </a:r>
          </a:p>
          <a:p>
            <a:endParaRPr lang="es-ES" altLang="zh-CN">
              <a:ea typeface="宋体" charset="-122"/>
            </a:endParaRPr>
          </a:p>
        </p:txBody>
      </p:sp>
      <p:graphicFrame>
        <p:nvGraphicFramePr>
          <p:cNvPr id="51248" name="Group 48"/>
          <p:cNvGraphicFramePr>
            <a:graphicFrameLocks noGrp="1"/>
          </p:cNvGraphicFramePr>
          <p:nvPr>
            <p:ph/>
          </p:nvPr>
        </p:nvGraphicFramePr>
        <p:xfrm>
          <a:off x="539750" y="4941888"/>
          <a:ext cx="8229600" cy="1184275"/>
        </p:xfrm>
        <a:graphic>
          <a:graphicData uri="http://schemas.openxmlformats.org/drawingml/2006/table">
            <a:tbl>
              <a:tblPr/>
              <a:tblGrid>
                <a:gridCol w="2736850"/>
                <a:gridCol w="2879725"/>
                <a:gridCol w="2613025"/>
              </a:tblGrid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Señor(es):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Estimado(s) señor(es):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Estimada señora:</a:t>
                      </a: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Apreciado(s) señor(es):</a:t>
                      </a: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Muy Sr. mío: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Estimada Sra. García: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723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42-15798508-157985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71"/>
          <a:stretch>
            <a:fillRect/>
          </a:stretch>
        </p:blipFill>
        <p:spPr bwMode="auto">
          <a:xfrm>
            <a:off x="0" y="4191000"/>
            <a:ext cx="9144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260350"/>
            <a:ext cx="9144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solidFill>
                  <a:srgbClr val="FF3300"/>
                </a:solidFill>
              </a:rPr>
              <a:t>CARTAS DE </a:t>
            </a:r>
            <a:r>
              <a:rPr lang="cs-CZ" altLang="cs-CZ" sz="2000" dirty="0" smtClean="0">
                <a:solidFill>
                  <a:srgbClr val="FF3300"/>
                </a:solidFill>
              </a:rPr>
              <a:t>NEGOCIOS</a:t>
            </a:r>
            <a:endParaRPr lang="en-US" altLang="cs-CZ" sz="2800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81000" y="990600"/>
            <a:ext cx="86106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zh-CN">
                <a:solidFill>
                  <a:srgbClr val="FF3300"/>
                </a:solidFill>
                <a:ea typeface="宋体" charset="-122"/>
              </a:rPr>
              <a:t>3.</a:t>
            </a:r>
            <a:r>
              <a:rPr lang="cs-CZ" altLang="zh-CN">
                <a:ea typeface="宋体" charset="-122"/>
              </a:rPr>
              <a:t> </a:t>
            </a:r>
            <a:r>
              <a:rPr lang="es-ES" altLang="zh-CN">
                <a:ea typeface="宋体" charset="-122"/>
              </a:rPr>
              <a:t>Cuerpo de la carta: está constituido por el mensaje en sí. Es fundamental que esté redactado con claridad y  precisión para que se entienda bien lo que se pretende transmitir.</a:t>
            </a:r>
          </a:p>
          <a:p>
            <a:pPr>
              <a:spcBef>
                <a:spcPct val="50000"/>
              </a:spcBef>
            </a:pPr>
            <a:r>
              <a:rPr lang="es-ES" altLang="zh-CN">
                <a:ea typeface="宋体" charset="-122"/>
              </a:rPr>
              <a:t>Las siguientes frases pueden servir de ejemplo para iniciar el cuerpo del texto:</a:t>
            </a:r>
          </a:p>
        </p:txBody>
      </p:sp>
      <p:grpSp>
        <p:nvGrpSpPr>
          <p:cNvPr id="17413" name="Group 9"/>
          <p:cNvGrpSpPr>
            <a:grpSpLocks/>
          </p:cNvGrpSpPr>
          <p:nvPr/>
        </p:nvGrpSpPr>
        <p:grpSpPr bwMode="auto">
          <a:xfrm>
            <a:off x="457200" y="2209800"/>
            <a:ext cx="8329613" cy="914400"/>
            <a:chOff x="-3" y="-3"/>
            <a:chExt cx="4095" cy="391"/>
          </a:xfrm>
        </p:grpSpPr>
        <p:grpSp>
          <p:nvGrpSpPr>
            <p:cNvPr id="17420" name="Group 7"/>
            <p:cNvGrpSpPr>
              <a:grpSpLocks/>
            </p:cNvGrpSpPr>
            <p:nvPr/>
          </p:nvGrpSpPr>
          <p:grpSpPr bwMode="auto">
            <a:xfrm>
              <a:off x="0" y="0"/>
              <a:ext cx="4089" cy="385"/>
              <a:chOff x="0" y="0"/>
              <a:chExt cx="4089" cy="385"/>
            </a:xfrm>
          </p:grpSpPr>
          <p:sp>
            <p:nvSpPr>
              <p:cNvPr id="17422" name="Rectangle 5"/>
              <p:cNvSpPr>
                <a:spLocks noChangeArrowheads="1"/>
              </p:cNvSpPr>
              <p:nvPr/>
            </p:nvSpPr>
            <p:spPr bwMode="auto">
              <a:xfrm>
                <a:off x="43" y="0"/>
                <a:ext cx="4003" cy="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just" eaLnBrk="1" hangingPunct="1"/>
                <a:r>
                  <a:rPr lang="cs-CZ" altLang="zh-CN" sz="800" b="0">
                    <a:ea typeface="宋体" charset="-122"/>
                  </a:rPr>
                  <a:t>     </a:t>
                </a:r>
                <a:r>
                  <a:rPr lang="cs-CZ" altLang="zh-CN">
                    <a:ea typeface="宋体" charset="-122"/>
                  </a:rPr>
                  <a:t>● </a:t>
                </a:r>
                <a:r>
                  <a:rPr lang="es-ES" altLang="zh-CN" i="1">
                    <a:ea typeface="宋体" charset="-122"/>
                  </a:rPr>
                  <a:t>Con motivo de...  ● Mediante esta carta.... ● Con este escrito... ● A propósito de....</a:t>
                </a:r>
                <a:endParaRPr lang="es-ES" altLang="zh-CN">
                  <a:ea typeface="宋体" charset="-122"/>
                </a:endParaRPr>
              </a:p>
              <a:p>
                <a:pPr algn="just"/>
                <a:r>
                  <a:rPr lang="es-ES" altLang="zh-CN" i="1">
                    <a:ea typeface="宋体" charset="-122"/>
                  </a:rPr>
                  <a:t>● En lo concerniente a... ● Es un placer anunciarle.... ● De acuerdo con la conversación telefónica....</a:t>
                </a:r>
                <a:endParaRPr lang="es-ES" altLang="zh-CN">
                  <a:ea typeface="宋体" charset="-122"/>
                </a:endParaRPr>
              </a:p>
              <a:p>
                <a:pPr algn="just"/>
                <a:endParaRPr lang="es-ES" altLang="zh-CN" sz="1600">
                  <a:ea typeface="宋体" charset="-122"/>
                </a:endParaRPr>
              </a:p>
            </p:txBody>
          </p:sp>
          <p:sp>
            <p:nvSpPr>
              <p:cNvPr id="17423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089" cy="385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</p:grpSp>
        <p:sp>
          <p:nvSpPr>
            <p:cNvPr id="17421" name="Rectangle 8"/>
            <p:cNvSpPr>
              <a:spLocks noChangeArrowheads="1"/>
            </p:cNvSpPr>
            <p:nvPr/>
          </p:nvSpPr>
          <p:spPr bwMode="auto">
            <a:xfrm>
              <a:off x="-3" y="-3"/>
              <a:ext cx="4095" cy="391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</p:grpSp>
      <p:sp>
        <p:nvSpPr>
          <p:cNvPr id="17414" name="Rectangle 10"/>
          <p:cNvSpPr>
            <a:spLocks noChangeArrowheads="1"/>
          </p:cNvSpPr>
          <p:nvPr/>
        </p:nvSpPr>
        <p:spPr bwMode="auto">
          <a:xfrm>
            <a:off x="457200" y="3276600"/>
            <a:ext cx="8458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just" eaLnBrk="1" hangingPunct="1"/>
            <a:r>
              <a:rPr lang="cs-CZ" altLang="zh-CN">
                <a:solidFill>
                  <a:srgbClr val="FF3300"/>
                </a:solidFill>
                <a:ea typeface="宋体" charset="-122"/>
              </a:rPr>
              <a:t>4.</a:t>
            </a:r>
            <a:r>
              <a:rPr lang="cs-CZ" altLang="zh-CN">
                <a:ea typeface="宋体" charset="-122"/>
              </a:rPr>
              <a:t> </a:t>
            </a:r>
            <a:r>
              <a:rPr lang="es-ES" altLang="zh-CN">
                <a:ea typeface="宋体" charset="-122"/>
              </a:rPr>
              <a:t>Despedida: debe guardar relación con el saludo o encabezamiento que hemos empleado.</a:t>
            </a:r>
          </a:p>
          <a:p>
            <a:pPr algn="just"/>
            <a:r>
              <a:rPr lang="es-ES" altLang="zh-CN">
                <a:ea typeface="宋体" charset="-122"/>
              </a:rPr>
              <a:t>    Estas son algunas formulas que pueden ser útiles para concluir una carta:</a:t>
            </a:r>
          </a:p>
          <a:p>
            <a:pPr algn="just"/>
            <a:r>
              <a:rPr lang="cs-CZ" altLang="zh-CN" b="0">
                <a:ea typeface="宋体" charset="-122"/>
              </a:rPr>
              <a:t> </a:t>
            </a:r>
          </a:p>
          <a:p>
            <a:endParaRPr lang="cs-CZ" altLang="zh-CN" b="0"/>
          </a:p>
        </p:txBody>
      </p:sp>
      <p:grpSp>
        <p:nvGrpSpPr>
          <p:cNvPr id="17415" name="Group 15"/>
          <p:cNvGrpSpPr>
            <a:grpSpLocks/>
          </p:cNvGrpSpPr>
          <p:nvPr/>
        </p:nvGrpSpPr>
        <p:grpSpPr bwMode="auto">
          <a:xfrm>
            <a:off x="1752600" y="4267200"/>
            <a:ext cx="6324600" cy="2057400"/>
            <a:chOff x="-3" y="459"/>
            <a:chExt cx="2540" cy="853"/>
          </a:xfrm>
        </p:grpSpPr>
        <p:grpSp>
          <p:nvGrpSpPr>
            <p:cNvPr id="17416" name="Group 13"/>
            <p:cNvGrpSpPr>
              <a:grpSpLocks/>
            </p:cNvGrpSpPr>
            <p:nvPr/>
          </p:nvGrpSpPr>
          <p:grpSpPr bwMode="auto">
            <a:xfrm>
              <a:off x="0" y="462"/>
              <a:ext cx="2534" cy="847"/>
              <a:chOff x="0" y="462"/>
              <a:chExt cx="2534" cy="847"/>
            </a:xfrm>
          </p:grpSpPr>
          <p:sp>
            <p:nvSpPr>
              <p:cNvPr id="17418" name="Rectangle 11"/>
              <p:cNvSpPr>
                <a:spLocks noChangeArrowheads="1"/>
              </p:cNvSpPr>
              <p:nvPr/>
            </p:nvSpPr>
            <p:spPr bwMode="auto">
              <a:xfrm>
                <a:off x="43" y="462"/>
                <a:ext cx="2448" cy="8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just" eaLnBrk="1" hangingPunct="1"/>
                <a:r>
                  <a:rPr lang="cs-CZ" altLang="zh-CN">
                    <a:solidFill>
                      <a:srgbClr val="FF3300"/>
                    </a:solidFill>
                    <a:ea typeface="宋体" charset="-122"/>
                  </a:rPr>
                  <a:t>●</a:t>
                </a:r>
                <a:r>
                  <a:rPr lang="cs-CZ" altLang="zh-CN">
                    <a:ea typeface="宋体" charset="-122"/>
                  </a:rPr>
                  <a:t> </a:t>
                </a:r>
                <a:r>
                  <a:rPr lang="es-ES" altLang="zh-CN">
                    <a:ea typeface="宋体" charset="-122"/>
                  </a:rPr>
                  <a:t>Reciba un cordial saludo,</a:t>
                </a:r>
              </a:p>
              <a:p>
                <a:pPr algn="just"/>
                <a:r>
                  <a:rPr lang="es-ES" altLang="zh-CN">
                    <a:solidFill>
                      <a:srgbClr val="FF3300"/>
                    </a:solidFill>
                    <a:ea typeface="宋体" charset="-122"/>
                  </a:rPr>
                  <a:t>●</a:t>
                </a:r>
                <a:r>
                  <a:rPr lang="es-ES" altLang="zh-CN">
                    <a:ea typeface="宋体" charset="-122"/>
                  </a:rPr>
                  <a:t> Le(s) saluda atentamente,</a:t>
                </a:r>
              </a:p>
              <a:p>
                <a:pPr algn="just"/>
                <a:r>
                  <a:rPr lang="es-ES" altLang="zh-CN">
                    <a:solidFill>
                      <a:srgbClr val="FF3300"/>
                    </a:solidFill>
                    <a:ea typeface="宋体" charset="-122"/>
                  </a:rPr>
                  <a:t>●</a:t>
                </a:r>
                <a:r>
                  <a:rPr lang="es-ES" altLang="zh-CN">
                    <a:ea typeface="宋体" charset="-122"/>
                  </a:rPr>
                  <a:t> Muy cordialmente,</a:t>
                </a:r>
              </a:p>
              <a:p>
                <a:pPr algn="just"/>
                <a:r>
                  <a:rPr lang="es-ES" altLang="zh-CN">
                    <a:solidFill>
                      <a:srgbClr val="FF3300"/>
                    </a:solidFill>
                    <a:ea typeface="宋体" charset="-122"/>
                  </a:rPr>
                  <a:t>●</a:t>
                </a:r>
                <a:r>
                  <a:rPr lang="es-ES" altLang="zh-CN">
                    <a:ea typeface="宋体" charset="-122"/>
                  </a:rPr>
                  <a:t> En espera de su respuesta, reciba un cordial saludo</a:t>
                </a:r>
              </a:p>
              <a:p>
                <a:pPr algn="just"/>
                <a:r>
                  <a:rPr lang="es-ES" altLang="zh-CN">
                    <a:solidFill>
                      <a:srgbClr val="FF3300"/>
                    </a:solidFill>
                    <a:ea typeface="宋体" charset="-122"/>
                  </a:rPr>
                  <a:t>●</a:t>
                </a:r>
                <a:r>
                  <a:rPr lang="es-ES" altLang="zh-CN">
                    <a:ea typeface="宋体" charset="-122"/>
                  </a:rPr>
                  <a:t> Estamos a su disposición para todo aquello que necesiten,</a:t>
                </a:r>
              </a:p>
              <a:p>
                <a:pPr algn="just"/>
                <a:r>
                  <a:rPr lang="es-ES" altLang="zh-CN">
                    <a:solidFill>
                      <a:srgbClr val="FF3300"/>
                    </a:solidFill>
                    <a:ea typeface="宋体" charset="-122"/>
                  </a:rPr>
                  <a:t>●</a:t>
                </a:r>
                <a:r>
                  <a:rPr lang="es-ES" altLang="zh-CN">
                    <a:ea typeface="宋体" charset="-122"/>
                  </a:rPr>
                  <a:t> Esperamos recibir noticias suyas lo antes posible,</a:t>
                </a:r>
              </a:p>
              <a:p>
                <a:pPr algn="just"/>
                <a:r>
                  <a:rPr lang="es-ES" altLang="zh-CN">
                    <a:solidFill>
                      <a:srgbClr val="FF3300"/>
                    </a:solidFill>
                    <a:ea typeface="宋体" charset="-122"/>
                  </a:rPr>
                  <a:t>●</a:t>
                </a:r>
                <a:r>
                  <a:rPr lang="es-ES" altLang="zh-CN">
                    <a:ea typeface="宋体" charset="-122"/>
                  </a:rPr>
                  <a:t> Si desea más información, le atenderemos con mucho gusto,</a:t>
                </a:r>
              </a:p>
              <a:p>
                <a:pPr algn="just"/>
                <a:r>
                  <a:rPr lang="cs-CZ" altLang="zh-CN" sz="800" b="0">
                    <a:latin typeface="Arial" charset="0"/>
                    <a:ea typeface="宋体" charset="-122"/>
                  </a:rPr>
                  <a:t> </a:t>
                </a:r>
              </a:p>
              <a:p>
                <a:pPr algn="just"/>
                <a:endParaRPr lang="cs-CZ" altLang="zh-CN" b="0">
                  <a:latin typeface="Arial" charset="0"/>
                </a:endParaRPr>
              </a:p>
            </p:txBody>
          </p:sp>
          <p:sp>
            <p:nvSpPr>
              <p:cNvPr id="17419" name="Rectangle 12"/>
              <p:cNvSpPr>
                <a:spLocks noChangeArrowheads="1"/>
              </p:cNvSpPr>
              <p:nvPr/>
            </p:nvSpPr>
            <p:spPr bwMode="auto">
              <a:xfrm>
                <a:off x="0" y="462"/>
                <a:ext cx="2534" cy="847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</p:grpSp>
        <p:sp>
          <p:nvSpPr>
            <p:cNvPr id="17417" name="Rectangle 14"/>
            <p:cNvSpPr>
              <a:spLocks noChangeArrowheads="1"/>
            </p:cNvSpPr>
            <p:nvPr/>
          </p:nvSpPr>
          <p:spPr bwMode="auto">
            <a:xfrm>
              <a:off x="-3" y="459"/>
              <a:ext cx="2540" cy="853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</p:grpSp>
    </p:spTree>
    <p:extLst>
      <p:ext uri="{BB962C8B-B14F-4D97-AF65-F5344CB8AC3E}">
        <p14:creationId xmlns:p14="http://schemas.microsoft.com/office/powerpoint/2010/main" val="1916516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42-15798508-157985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71"/>
          <a:stretch>
            <a:fillRect/>
          </a:stretch>
        </p:blipFill>
        <p:spPr bwMode="auto">
          <a:xfrm>
            <a:off x="0" y="4198938"/>
            <a:ext cx="9144000" cy="265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260350"/>
            <a:ext cx="9144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solidFill>
                  <a:srgbClr val="FF3300"/>
                </a:solidFill>
              </a:rPr>
              <a:t>CARTAS DE </a:t>
            </a:r>
            <a:r>
              <a:rPr lang="cs-CZ" altLang="cs-CZ" sz="2000" dirty="0" smtClean="0">
                <a:solidFill>
                  <a:srgbClr val="FF3300"/>
                </a:solidFill>
              </a:rPr>
              <a:t>NEGOCIOS</a:t>
            </a:r>
            <a:endParaRPr lang="en-US" altLang="cs-CZ" sz="2800" dirty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52400" y="914400"/>
            <a:ext cx="3352800" cy="73025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just" eaLnBrk="1" hangingPunct="1"/>
            <a:r>
              <a:rPr lang="es-ES" altLang="zh-CN" sz="2000">
                <a:ea typeface="宋体" charset="-122"/>
              </a:rPr>
              <a:t>Modelo - Esquema de una carta</a:t>
            </a:r>
          </a:p>
          <a:p>
            <a:endParaRPr lang="cs-CZ" altLang="zh-CN" sz="2000" b="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733800" y="914400"/>
            <a:ext cx="4876800" cy="5943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267200" y="1676400"/>
            <a:ext cx="9906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altLang="cs-CZ" sz="1200"/>
              <a:t>Datos del</a:t>
            </a:r>
          </a:p>
          <a:p>
            <a:pPr algn="ctr" eaLnBrk="1" hangingPunct="1">
              <a:spcBef>
                <a:spcPct val="20000"/>
              </a:spcBef>
            </a:pPr>
            <a:r>
              <a:rPr lang="es-ES" altLang="cs-CZ" sz="1200"/>
              <a:t>destinatario</a:t>
            </a:r>
          </a:p>
        </p:txBody>
      </p:sp>
      <p:sp>
        <p:nvSpPr>
          <p:cNvPr id="18439" name="Rectangle 8"/>
          <p:cNvSpPr>
            <a:spLocks noChangeArrowheads="1"/>
          </p:cNvSpPr>
          <p:nvPr/>
        </p:nvSpPr>
        <p:spPr bwMode="auto">
          <a:xfrm>
            <a:off x="4191000" y="2590800"/>
            <a:ext cx="2057400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altLang="cs-CZ" sz="1200"/>
              <a:t>Saludo o encabezamiento</a:t>
            </a:r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4191000" y="3124200"/>
            <a:ext cx="4191000" cy="152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altLang="cs-CZ" sz="1200"/>
              <a:t>Cuerpo del texto</a:t>
            </a:r>
          </a:p>
        </p:txBody>
      </p:sp>
      <p:sp>
        <p:nvSpPr>
          <p:cNvPr id="18441" name="Rectangle 10"/>
          <p:cNvSpPr>
            <a:spLocks noChangeArrowheads="1"/>
          </p:cNvSpPr>
          <p:nvPr/>
        </p:nvSpPr>
        <p:spPr bwMode="auto">
          <a:xfrm>
            <a:off x="4191000" y="4876800"/>
            <a:ext cx="2209800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altLang="cs-CZ" sz="1200"/>
              <a:t>Despedida</a:t>
            </a:r>
          </a:p>
        </p:txBody>
      </p:sp>
      <p:sp>
        <p:nvSpPr>
          <p:cNvPr id="18442" name="Rectangle 11"/>
          <p:cNvSpPr>
            <a:spLocks noChangeArrowheads="1"/>
          </p:cNvSpPr>
          <p:nvPr/>
        </p:nvSpPr>
        <p:spPr bwMode="auto">
          <a:xfrm>
            <a:off x="4191000" y="5486400"/>
            <a:ext cx="1295400" cy="685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altLang="cs-CZ" sz="1200"/>
              <a:t>Firma</a:t>
            </a:r>
          </a:p>
          <a:p>
            <a:pPr algn="ctr" eaLnBrk="1" hangingPunct="1">
              <a:spcBef>
                <a:spcPct val="20000"/>
              </a:spcBef>
            </a:pPr>
            <a:r>
              <a:rPr lang="es-ES" altLang="cs-CZ" sz="1200"/>
              <a:t>Nombre</a:t>
            </a:r>
          </a:p>
          <a:p>
            <a:pPr algn="ctr" eaLnBrk="1" hangingPunct="1">
              <a:spcBef>
                <a:spcPct val="20000"/>
              </a:spcBef>
            </a:pPr>
            <a:r>
              <a:rPr lang="es-ES" altLang="cs-CZ" sz="1200"/>
              <a:t>Cargo</a:t>
            </a:r>
          </a:p>
        </p:txBody>
      </p:sp>
      <p:sp>
        <p:nvSpPr>
          <p:cNvPr id="18443" name="Rectangle 13"/>
          <p:cNvSpPr>
            <a:spLocks noChangeArrowheads="1"/>
          </p:cNvSpPr>
          <p:nvPr/>
        </p:nvSpPr>
        <p:spPr bwMode="auto">
          <a:xfrm>
            <a:off x="7239000" y="1066800"/>
            <a:ext cx="1219200" cy="685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altLang="cs-CZ" sz="1200"/>
              <a:t>Datos del</a:t>
            </a:r>
          </a:p>
          <a:p>
            <a:pPr algn="ctr" eaLnBrk="1" hangingPunct="1">
              <a:spcBef>
                <a:spcPct val="20000"/>
              </a:spcBef>
            </a:pPr>
            <a:r>
              <a:rPr lang="es-ES" altLang="cs-CZ" sz="1200"/>
              <a:t>remitente</a:t>
            </a:r>
          </a:p>
        </p:txBody>
      </p:sp>
      <p:sp>
        <p:nvSpPr>
          <p:cNvPr id="18444" name="Rectangle 16"/>
          <p:cNvSpPr>
            <a:spLocks noChangeArrowheads="1"/>
          </p:cNvSpPr>
          <p:nvPr/>
        </p:nvSpPr>
        <p:spPr bwMode="auto">
          <a:xfrm>
            <a:off x="7010400" y="1981200"/>
            <a:ext cx="14478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cs-CZ" altLang="cs-CZ" sz="1200"/>
              <a:t>Fecha</a:t>
            </a:r>
            <a:endParaRPr lang="en-US" altLang="cs-CZ" sz="1200"/>
          </a:p>
        </p:txBody>
      </p:sp>
    </p:spTree>
    <p:extLst>
      <p:ext uri="{BB962C8B-B14F-4D97-AF65-F5344CB8AC3E}">
        <p14:creationId xmlns:p14="http://schemas.microsoft.com/office/powerpoint/2010/main" val="1976765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42-15798508-157985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71"/>
          <a:stretch>
            <a:fillRect/>
          </a:stretch>
        </p:blipFill>
        <p:spPr bwMode="auto">
          <a:xfrm>
            <a:off x="0" y="3024188"/>
            <a:ext cx="9144000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260350"/>
            <a:ext cx="9144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solidFill>
                  <a:srgbClr val="FF3300"/>
                </a:solidFill>
              </a:rPr>
              <a:t>CARTAS DE NEGOCIOS   - </a:t>
            </a:r>
            <a:r>
              <a:rPr lang="cs-CZ" altLang="cs-CZ" sz="2000" dirty="0" err="1" smtClean="0">
                <a:solidFill>
                  <a:srgbClr val="FF3300"/>
                </a:solidFill>
              </a:rPr>
              <a:t>actividad</a:t>
            </a:r>
            <a:endParaRPr lang="en-US" altLang="cs-CZ" sz="2800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23850" y="838200"/>
            <a:ext cx="8424863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just" eaLnBrk="1" hangingPunct="1"/>
            <a:r>
              <a:rPr lang="es-ES" altLang="zh-CN">
                <a:ea typeface="宋体" charset="-122"/>
              </a:rPr>
              <a:t>Don Antonio Romano desea abrir una tienda en una ciudad española. Como no tiene ninguna experiencia, se pone en contacto con una gestoría para que le orienten y le resuelvan algunas dudas.</a:t>
            </a:r>
          </a:p>
          <a:p>
            <a:pPr algn="just"/>
            <a:r>
              <a:rPr lang="es-ES" altLang="zh-CN">
                <a:ea typeface="宋体" charset="-122"/>
              </a:rPr>
              <a:t>Aquí tenemos la carta que escribió al asesor de empresa.</a:t>
            </a:r>
          </a:p>
          <a:p>
            <a:pPr algn="just"/>
            <a:r>
              <a:rPr lang="es-ES" altLang="zh-CN">
                <a:ea typeface="宋体" charset="-122"/>
              </a:rPr>
              <a:t> </a:t>
            </a:r>
          </a:p>
          <a:p>
            <a:pPr algn="just">
              <a:buFontTx/>
              <a:buBlip>
                <a:blip r:embed="rId4"/>
              </a:buBlip>
            </a:pPr>
            <a:r>
              <a:rPr lang="es-ES" altLang="zh-CN">
                <a:ea typeface="宋体" charset="-122"/>
              </a:rPr>
              <a:t> 1. Formatéala siguiendo las indicaciones antes enumeradas.</a:t>
            </a:r>
          </a:p>
          <a:p>
            <a:pPr algn="just">
              <a:buFontTx/>
              <a:buBlip>
                <a:blip r:embed="rId4"/>
              </a:buBlip>
            </a:pPr>
            <a:r>
              <a:rPr lang="es-ES" altLang="zh-CN">
                <a:ea typeface="宋体" charset="-122"/>
              </a:rPr>
              <a:t> 2. Como verás la carta ha sufrido alteraciones, ¿podrías ordenarla?</a:t>
            </a:r>
          </a:p>
          <a:p>
            <a:endParaRPr lang="es-ES" altLang="zh-CN" b="0">
              <a:ea typeface="宋体" charset="-122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057400" y="2971800"/>
            <a:ext cx="5562600" cy="3787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just" eaLnBrk="1" hangingPunct="1"/>
            <a:r>
              <a:rPr lang="es-ES" altLang="zh-CN" sz="1600" b="0">
                <a:ea typeface="宋体" charset="-122"/>
              </a:rPr>
              <a:t>para solicitar su inestimable ayuda,</a:t>
            </a:r>
          </a:p>
          <a:p>
            <a:pPr algn="just"/>
            <a:r>
              <a:rPr lang="es-ES" altLang="zh-CN" sz="1600" b="0">
                <a:ea typeface="宋体" charset="-122"/>
              </a:rPr>
              <a:t>En estas áreas es donde me gustaría contar con ustedes,</a:t>
            </a:r>
          </a:p>
          <a:p>
            <a:pPr algn="just"/>
            <a:r>
              <a:rPr lang="es-ES" altLang="zh-CN" sz="1600" b="0">
                <a:ea typeface="宋体" charset="-122"/>
              </a:rPr>
              <a:t>y los factores a tener en cuenta.</a:t>
            </a:r>
          </a:p>
          <a:p>
            <a:pPr algn="just"/>
            <a:r>
              <a:rPr lang="es-ES" altLang="zh-CN" sz="1600" b="0">
                <a:ea typeface="宋体" charset="-122"/>
              </a:rPr>
              <a:t>Estimado Sr. Luque:</a:t>
            </a:r>
          </a:p>
          <a:p>
            <a:pPr algn="just"/>
            <a:r>
              <a:rPr lang="es-ES" altLang="zh-CN" sz="1600" b="0">
                <a:ea typeface="宋体" charset="-122"/>
              </a:rPr>
              <a:t>Al ser un empresario individual me veo en la necesidad de considerar</a:t>
            </a:r>
          </a:p>
          <a:p>
            <a:pPr algn="just"/>
            <a:r>
              <a:rPr lang="es-ES" altLang="zh-CN" sz="1600" b="0">
                <a:ea typeface="宋体" charset="-122"/>
              </a:rPr>
              <a:t>ya que estoy tratando de montar un negocio.</a:t>
            </a:r>
          </a:p>
          <a:p>
            <a:pPr algn="just"/>
            <a:r>
              <a:rPr lang="es-ES" altLang="zh-CN" sz="1600" b="0">
                <a:ea typeface="宋体" charset="-122"/>
              </a:rPr>
              <a:t>El objeto de esta carta es ponerme en contacto con ustedes</a:t>
            </a:r>
          </a:p>
          <a:p>
            <a:pPr algn="just"/>
            <a:r>
              <a:rPr lang="es-ES" altLang="zh-CN" sz="1600" b="0">
                <a:ea typeface="宋体" charset="-122"/>
              </a:rPr>
              <a:t>todos  los aspectos desde un punto legal así como económico.</a:t>
            </a:r>
          </a:p>
          <a:p>
            <a:pPr algn="just"/>
            <a:r>
              <a:rPr lang="es-ES" altLang="zh-CN" sz="1600" b="0">
                <a:ea typeface="宋体" charset="-122"/>
              </a:rPr>
              <a:t>Quedo a la espera de sus noticias y</a:t>
            </a:r>
          </a:p>
          <a:p>
            <a:pPr algn="just"/>
            <a:r>
              <a:rPr lang="es-ES" altLang="zh-CN" sz="1600" b="0">
                <a:ea typeface="宋体" charset="-122"/>
              </a:rPr>
              <a:t>puesto que al ser asesores de empresa sabrán las medida</a:t>
            </a:r>
            <a:r>
              <a:rPr lang="cs-CZ" altLang="zh-CN" sz="1600" b="0">
                <a:latin typeface="Arial" charset="0"/>
              </a:rPr>
              <a:t>s</a:t>
            </a:r>
            <a:r>
              <a:rPr lang="es-ES" altLang="zh-CN" sz="1600" b="0">
                <a:ea typeface="宋体" charset="-122"/>
              </a:rPr>
              <a:t> a tomar</a:t>
            </a:r>
          </a:p>
          <a:p>
            <a:pPr algn="just"/>
            <a:r>
              <a:rPr lang="es-ES" altLang="zh-CN" sz="1600" b="0">
                <a:ea typeface="宋体" charset="-122"/>
              </a:rPr>
              <a:t>aprovecho la ocasión para saludarles muy atentamente.</a:t>
            </a:r>
          </a:p>
          <a:p>
            <a:pPr algn="just"/>
            <a:r>
              <a:rPr lang="es-ES" altLang="zh-CN" sz="1600" b="0">
                <a:ea typeface="宋体" charset="-122"/>
              </a:rPr>
              <a:t>5 de noviembre de 2008</a:t>
            </a:r>
          </a:p>
          <a:p>
            <a:pPr algn="just"/>
            <a:r>
              <a:rPr lang="es-ES" altLang="zh-CN" sz="1600" b="0">
                <a:ea typeface="宋体" charset="-122"/>
              </a:rPr>
              <a:t>Antonio Romano                                              Gestoría Luque</a:t>
            </a:r>
          </a:p>
          <a:p>
            <a:pPr algn="just"/>
            <a:r>
              <a:rPr lang="es-ES" altLang="zh-CN" sz="1600" b="0">
                <a:ea typeface="宋体" charset="-122"/>
              </a:rPr>
              <a:t>Paseo Las Flores, 16                                       Calle Victoria, 27, 3.° C</a:t>
            </a:r>
          </a:p>
          <a:p>
            <a:r>
              <a:rPr lang="es-ES" altLang="zh-CN" sz="1600" b="0">
                <a:ea typeface="宋体" charset="-122"/>
                <a:cs typeface="Times New Roman" charset="0"/>
              </a:rPr>
              <a:t>18007 Granada                                                 28005 Madrid</a:t>
            </a:r>
            <a:r>
              <a:rPr lang="es-ES" altLang="zh-CN" sz="1600" b="0">
                <a:ea typeface="宋体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19999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425</Words>
  <Application>Microsoft Office PowerPoint</Application>
  <PresentationFormat>Předvádění na obrazovce (4:3)</PresentationFormat>
  <Paragraphs>73</Paragraphs>
  <Slides>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Camacho Veronika</dc:creator>
  <cp:lastModifiedBy>De Azevedo</cp:lastModifiedBy>
  <cp:revision>2</cp:revision>
  <cp:lastPrinted>2016-02-23T14:54:33Z</cp:lastPrinted>
  <dcterms:created xsi:type="dcterms:W3CDTF">2016-02-23T14:52:33Z</dcterms:created>
  <dcterms:modified xsi:type="dcterms:W3CDTF">2016-10-03T14:04:11Z</dcterms:modified>
</cp:coreProperties>
</file>