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econ/jaro2020/MPP_OPVZ/op/Program_OPVZ_2020_PS_14.2.2020-2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martinsterba/" TargetMode="External"/><Relationship Id="rId2" Type="http://schemas.openxmlformats.org/officeDocument/2006/relationships/hyperlink" Target="https://is.muni.cz/auth/osoba/369768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is.muni.cz/auth/osoba/34200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.com/psenkomarek/" TargetMode="External"/><Relationship Id="rId2" Type="http://schemas.openxmlformats.org/officeDocument/2006/relationships/hyperlink" Target="https://is.muni.cz/auth/osoba/41852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15C406-E9FC-41AD-B3AD-18642A3204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Obchodní právo včetně živnostenského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1A34AC-D38B-4023-8A46-474221FEBE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Jaro 2020</a:t>
            </a:r>
          </a:p>
          <a:p>
            <a:r>
              <a:rPr lang="cs-CZ" dirty="0"/>
              <a:t>Mgr. Ing. Martin Štěrba</a:t>
            </a:r>
          </a:p>
        </p:txBody>
      </p:sp>
    </p:spTree>
    <p:extLst>
      <p:ext uri="{BB962C8B-B14F-4D97-AF65-F5344CB8AC3E}">
        <p14:creationId xmlns:p14="http://schemas.microsoft.com/office/powerpoint/2010/main" val="2105517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8E2FCB-1BDD-49D5-B421-A108AB5E0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42457"/>
            <a:ext cx="9603275" cy="1049235"/>
          </a:xfrm>
        </p:spPr>
        <p:txBody>
          <a:bodyPr/>
          <a:lstStyle/>
          <a:p>
            <a:r>
              <a:rPr lang="cs-CZ" dirty="0"/>
              <a:t>O čem skutečně bude?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4D1322-20A3-4DBD-8050-3104C4F08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291692"/>
            <a:ext cx="9603275" cy="4639325"/>
          </a:xfrm>
        </p:spPr>
        <p:txBody>
          <a:bodyPr>
            <a:normAutofit lnSpcReduction="10000"/>
          </a:bodyPr>
          <a:lstStyle/>
          <a:p>
            <a:r>
              <a:rPr lang="cs-CZ" sz="1100" dirty="0"/>
              <a:t>1. Úvod k předmětu, hodnocení, podmínky ukončení.</a:t>
            </a:r>
          </a:p>
          <a:p>
            <a:r>
              <a:rPr lang="cs-CZ" sz="1100" dirty="0"/>
              <a:t>2. Občanský zákoník a jeho vztah k obchodnímu právu.</a:t>
            </a:r>
          </a:p>
          <a:p>
            <a:r>
              <a:rPr lang="cs-CZ" sz="1100" dirty="0"/>
              <a:t>3. Obchodní korporace v zákoně o obchodních korporacích I.</a:t>
            </a:r>
          </a:p>
          <a:p>
            <a:r>
              <a:rPr lang="cs-CZ" sz="1100" dirty="0"/>
              <a:t>4. Obchodní korporace v zákoně o obchodních korporacích II.</a:t>
            </a:r>
          </a:p>
          <a:p>
            <a:r>
              <a:rPr lang="cs-CZ" sz="1100" dirty="0"/>
              <a:t>5. Exekuce fyzických osob.</a:t>
            </a:r>
          </a:p>
          <a:p>
            <a:r>
              <a:rPr lang="cs-CZ" sz="1100" dirty="0"/>
              <a:t>6. Insolvence fyzických osob.</a:t>
            </a:r>
          </a:p>
          <a:p>
            <a:r>
              <a:rPr lang="cs-CZ" sz="1100" dirty="0"/>
              <a:t>7. Živnostenské podnikání.</a:t>
            </a:r>
          </a:p>
          <a:p>
            <a:r>
              <a:rPr lang="cs-CZ" sz="1100" dirty="0">
                <a:solidFill>
                  <a:srgbClr val="FF0000"/>
                </a:solidFill>
              </a:rPr>
              <a:t>8. </a:t>
            </a:r>
            <a:r>
              <a:rPr lang="cs-CZ" sz="1100" dirty="0"/>
              <a:t>Odlišnosti živnostenského podnikání ve srovnání se zaměstnaneckým poměrem (pracovní smlouvy a jiné formy zaměstnávání, odpovědnost vyplývající z pracovněprávních vztahů).</a:t>
            </a:r>
          </a:p>
          <a:p>
            <a:r>
              <a:rPr lang="cs-CZ" sz="1100" dirty="0">
                <a:solidFill>
                  <a:srgbClr val="FF0000"/>
                </a:solidFill>
              </a:rPr>
              <a:t>+ Zápočtový test.</a:t>
            </a:r>
          </a:p>
          <a:p>
            <a:r>
              <a:rPr lang="cs-CZ" sz="1100" dirty="0"/>
              <a:t>9. Průběh kontraktace, speciální smluvní typy, reklamace, zabezpečení informací.</a:t>
            </a:r>
          </a:p>
          <a:p>
            <a:r>
              <a:rPr lang="cs-CZ" sz="1100" dirty="0"/>
              <a:t>10. Modelový průběh kontraktace, návrh kupní smlouvy bez právních vad, modelový průběh reklamačního řízení.</a:t>
            </a:r>
          </a:p>
          <a:p>
            <a:r>
              <a:rPr lang="cs-CZ" sz="1100" dirty="0"/>
              <a:t>11. </a:t>
            </a:r>
            <a:r>
              <a:rPr lang="cs-CZ" sz="1100" dirty="0" err="1"/>
              <a:t>Nekalosoutěžní</a:t>
            </a:r>
            <a:r>
              <a:rPr lang="cs-CZ" sz="1100" dirty="0"/>
              <a:t> chování.</a:t>
            </a:r>
          </a:p>
          <a:p>
            <a:r>
              <a:rPr lang="cs-CZ" sz="1100" dirty="0"/>
              <a:t>12. Spotřebitelské smlouvy. Ochrana spotřebitele.</a:t>
            </a:r>
          </a:p>
          <a:p>
            <a:r>
              <a:rPr lang="cs-CZ" sz="1100" dirty="0">
                <a:solidFill>
                  <a:srgbClr val="FF0000"/>
                </a:solidFill>
              </a:rPr>
              <a:t>13. Zkouška</a:t>
            </a:r>
          </a:p>
        </p:txBody>
      </p:sp>
    </p:spTree>
    <p:extLst>
      <p:ext uri="{BB962C8B-B14F-4D97-AF65-F5344CB8AC3E}">
        <p14:creationId xmlns:p14="http://schemas.microsoft.com/office/powerpoint/2010/main" val="1842196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3A607D-5E91-4103-AEF3-1949A8DFA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Přestávka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30FC8C-5F5C-421A-859F-E455CA773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1292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66E764-E515-4440-808F-84F184613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právo včetně živnostenského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217EE6-94DD-463F-AD86-AD9AA1A24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Struktura předmětu</a:t>
            </a:r>
          </a:p>
          <a:p>
            <a:endParaRPr lang="cs-CZ" dirty="0"/>
          </a:p>
          <a:p>
            <a:r>
              <a:rPr lang="cs-CZ" dirty="0"/>
              <a:t>16:00 – 16:50 – přednáška (doporučená)</a:t>
            </a:r>
          </a:p>
          <a:p>
            <a:r>
              <a:rPr lang="cs-CZ" dirty="0"/>
              <a:t>17:00 – 17:50 – seminární skupina č. 1</a:t>
            </a:r>
          </a:p>
          <a:p>
            <a:r>
              <a:rPr lang="cs-CZ" dirty="0"/>
              <a:t>18:00 – 18:50 – seminární skupina č. 2</a:t>
            </a:r>
          </a:p>
          <a:p>
            <a:pPr lvl="2"/>
            <a:r>
              <a:rPr lang="cs-CZ" dirty="0"/>
              <a:t>Jeden ze seminářů povinný</a:t>
            </a:r>
          </a:p>
        </p:txBody>
      </p:sp>
    </p:spTree>
    <p:extLst>
      <p:ext uri="{BB962C8B-B14F-4D97-AF65-F5344CB8AC3E}">
        <p14:creationId xmlns:p14="http://schemas.microsoft.com/office/powerpoint/2010/main" val="2976289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15CD7A-29F8-412F-8285-1DC69FF15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966497"/>
            <a:ext cx="9603275" cy="104923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903E98-35AC-4DCF-9D91-18D0F0EBD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1.  Podmínky pro úspěšné ukončení předmětu</a:t>
            </a:r>
          </a:p>
          <a:p>
            <a:pPr marL="0" indent="0">
              <a:buNone/>
            </a:pPr>
            <a:r>
              <a:rPr lang="cs-CZ" sz="1800" dirty="0">
                <a:hlinkClick r:id="rId2"/>
              </a:rPr>
              <a:t>https://is.muni.cz/auth/el/econ/jaro2020/MPP_OPVZ/op/Program_OPVZ_2020_PS_14.2.2020-2.pdf</a:t>
            </a:r>
            <a:endParaRPr lang="cs-CZ" sz="1800" dirty="0"/>
          </a:p>
          <a:p>
            <a:r>
              <a:rPr lang="cs-CZ" sz="1700" dirty="0"/>
              <a:t>Docházka</a:t>
            </a:r>
          </a:p>
          <a:p>
            <a:r>
              <a:rPr lang="cs-CZ" sz="1700" dirty="0"/>
              <a:t>Zápočet</a:t>
            </a:r>
          </a:p>
          <a:p>
            <a:r>
              <a:rPr lang="cs-CZ" sz="1700" dirty="0"/>
              <a:t>Zkouška</a:t>
            </a:r>
          </a:p>
          <a:p>
            <a:endParaRPr lang="cs-CZ" dirty="0"/>
          </a:p>
          <a:p>
            <a:r>
              <a:rPr lang="cs-CZ" dirty="0"/>
              <a:t>II.  Práce s ASPI</a:t>
            </a:r>
          </a:p>
        </p:txBody>
      </p:sp>
    </p:spTree>
    <p:extLst>
      <p:ext uri="{BB962C8B-B14F-4D97-AF65-F5344CB8AC3E}">
        <p14:creationId xmlns:p14="http://schemas.microsoft.com/office/powerpoint/2010/main" val="1592290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F1CA77-435A-4FED-979E-134DD5D4C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43E837-342E-4A38-A937-36DEF7A84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Děkuji za pozornost</a:t>
            </a:r>
          </a:p>
          <a:p>
            <a:r>
              <a:rPr lang="cs-CZ" sz="2400" dirty="0"/>
              <a:t>Přijďte zas</a:t>
            </a:r>
          </a:p>
        </p:txBody>
      </p:sp>
    </p:spTree>
    <p:extLst>
      <p:ext uri="{BB962C8B-B14F-4D97-AF65-F5344CB8AC3E}">
        <p14:creationId xmlns:p14="http://schemas.microsoft.com/office/powerpoint/2010/main" val="681669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117AE1-6815-4F7D-8737-D8961E6C9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19.2.2020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91173B-EE9C-41C7-8930-1B9335B99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Kdo jsem já</a:t>
            </a:r>
          </a:p>
          <a:p>
            <a:endParaRPr lang="cs-CZ" dirty="0"/>
          </a:p>
          <a:p>
            <a:r>
              <a:rPr lang="cs-CZ" dirty="0"/>
              <a:t>Kdo vás bude dál učit</a:t>
            </a:r>
          </a:p>
          <a:p>
            <a:endParaRPr lang="cs-CZ" dirty="0"/>
          </a:p>
          <a:p>
            <a:r>
              <a:rPr lang="cs-CZ" dirty="0"/>
              <a:t>Co víte o právu?</a:t>
            </a:r>
          </a:p>
          <a:p>
            <a:endParaRPr lang="cs-CZ" dirty="0"/>
          </a:p>
          <a:p>
            <a:r>
              <a:rPr lang="cs-CZ" dirty="0"/>
              <a:t>Co si myslíte o právu?</a:t>
            </a:r>
          </a:p>
          <a:p>
            <a:endParaRPr lang="cs-CZ" dirty="0"/>
          </a:p>
          <a:p>
            <a:r>
              <a:rPr lang="cs-CZ" dirty="0"/>
              <a:t>O čem bude tento předmět?</a:t>
            </a:r>
          </a:p>
        </p:txBody>
      </p:sp>
    </p:spTree>
    <p:extLst>
      <p:ext uri="{BB962C8B-B14F-4D97-AF65-F5344CB8AC3E}">
        <p14:creationId xmlns:p14="http://schemas.microsoft.com/office/powerpoint/2010/main" val="3542108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9ED345-D08D-41F9-AEFA-AF2157A85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Martin </a:t>
            </a:r>
            <a:r>
              <a:rPr lang="cs-CZ" dirty="0" err="1"/>
              <a:t>ŠtěrBA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E1FC14-5E26-4B94-BAAC-076F5CC43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234" y="1973787"/>
            <a:ext cx="4915665" cy="4079694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hlinkClick r:id="rId2"/>
              </a:rPr>
              <a:t>https://is.muni.cz/auth/osoba/369768</a:t>
            </a:r>
            <a:endParaRPr lang="cs-CZ" dirty="0">
              <a:hlinkClick r:id="rId3"/>
            </a:endParaRPr>
          </a:p>
          <a:p>
            <a:r>
              <a:rPr lang="cs-CZ" dirty="0">
                <a:hlinkClick r:id="rId3"/>
              </a:rPr>
              <a:t>https://www.linkedin.com/in/martinsterba/</a:t>
            </a:r>
            <a:endParaRPr lang="cs-CZ" dirty="0"/>
          </a:p>
          <a:p>
            <a:endParaRPr lang="cs-CZ" dirty="0"/>
          </a:p>
          <a:p>
            <a:r>
              <a:rPr lang="cs-CZ" dirty="0"/>
              <a:t>Mgr. – Právo  a právní věda</a:t>
            </a:r>
          </a:p>
          <a:p>
            <a:r>
              <a:rPr lang="cs-CZ" dirty="0"/>
              <a:t>Ing. – Podniková ekonomika</a:t>
            </a:r>
          </a:p>
          <a:p>
            <a:r>
              <a:rPr lang="cs-CZ" dirty="0"/>
              <a:t>Někdy v budoucnu Ph.D. – Bankrotní modely</a:t>
            </a:r>
          </a:p>
          <a:p>
            <a:endParaRPr lang="cs-CZ" dirty="0"/>
          </a:p>
          <a:p>
            <a:r>
              <a:rPr lang="cs-CZ" dirty="0"/>
              <a:t>Konzultační hodiny: </a:t>
            </a:r>
          </a:p>
          <a:p>
            <a:pPr marL="0" indent="0">
              <a:buNone/>
            </a:pPr>
            <a:r>
              <a:rPr lang="cs-CZ" dirty="0"/>
              <a:t>15:30-16:00 místnost 550 nebo 624 	</a:t>
            </a:r>
            <a:r>
              <a:rPr lang="cs-CZ" dirty="0">
                <a:solidFill>
                  <a:srgbClr val="FF0000"/>
                </a:solidFill>
              </a:rPr>
              <a:t>ESF!</a:t>
            </a:r>
          </a:p>
          <a:p>
            <a:pPr marL="0" indent="0">
              <a:buNone/>
            </a:pPr>
            <a:r>
              <a:rPr lang="cs-CZ" dirty="0"/>
              <a:t>(preferuji mail)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835A11F-E927-4990-8493-098945CFC7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0917" y="78478"/>
            <a:ext cx="3092753" cy="2459023"/>
          </a:xfrm>
          <a:prstGeom prst="rect">
            <a:avLst/>
          </a:prstGeom>
        </p:spPr>
      </p:pic>
      <p:pic>
        <p:nvPicPr>
          <p:cNvPr id="1028" name="Picture 4" descr="Image result for aztower">
            <a:extLst>
              <a:ext uri="{FF2B5EF4-FFF2-40B4-BE49-F238E27FC236}">
                <a16:creationId xmlns:a16="http://schemas.microsoft.com/office/drawing/2014/main" id="{70B3B926-30AD-4AA0-BEEC-C4E119294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5771" y="2109625"/>
            <a:ext cx="5528224" cy="331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dsleasing">
            <a:extLst>
              <a:ext uri="{FF2B5EF4-FFF2-40B4-BE49-F238E27FC236}">
                <a16:creationId xmlns:a16="http://schemas.microsoft.com/office/drawing/2014/main" id="{84A4C003-0390-4AA2-8CFA-4E197794C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103" y="5109859"/>
            <a:ext cx="3659493" cy="629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60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A249FF-748E-4434-BC07-47126188C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dál?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D5E13D2C-8AC4-4C5A-9010-9A72535675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5538" y="2024009"/>
            <a:ext cx="5047856" cy="349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490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6109CB-5645-48C9-93AB-7072E3CE0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Lucie Veselá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E05212-BC13-4887-B276-0DFF8FE30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https://is.muni.cz/auth/osoba/342002</a:t>
            </a:r>
            <a:endParaRPr lang="cs-CZ" dirty="0"/>
          </a:p>
          <a:p>
            <a:r>
              <a:rPr lang="cs-CZ" dirty="0"/>
              <a:t>Mgr. – Právo a právní věda</a:t>
            </a:r>
          </a:p>
          <a:p>
            <a:r>
              <a:rPr lang="cs-CZ" dirty="0"/>
              <a:t>Odvolací finanční ředitelství</a:t>
            </a:r>
          </a:p>
          <a:p>
            <a:endParaRPr lang="cs-CZ" dirty="0"/>
          </a:p>
          <a:p>
            <a:r>
              <a:rPr lang="cs-CZ" dirty="0"/>
              <a:t>Insolvence a exekuce</a:t>
            </a:r>
          </a:p>
          <a:p>
            <a:endParaRPr lang="cs-CZ" dirty="0"/>
          </a:p>
        </p:txBody>
      </p:sp>
      <p:pic>
        <p:nvPicPr>
          <p:cNvPr id="2052" name="Picture 4" descr="Na obrázku může být: 1 person, smiling">
            <a:extLst>
              <a:ext uri="{FF2B5EF4-FFF2-40B4-BE49-F238E27FC236}">
                <a16:creationId xmlns:a16="http://schemas.microsoft.com/office/drawing/2014/main" id="{782428EC-1B97-45F5-A4D2-2E0DC8BC89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718" y="331642"/>
            <a:ext cx="4487788" cy="3368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9173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CC2129-D053-47E1-8F44-5F854B0A9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Marek Pšenko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737150-8109-4C4D-93CF-42502B516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https://is.muni.cz/auth/osoba/418528</a:t>
            </a:r>
            <a:endParaRPr lang="cs-CZ" dirty="0"/>
          </a:p>
          <a:p>
            <a:r>
              <a:rPr lang="cs-CZ" dirty="0">
                <a:hlinkClick r:id="rId3"/>
              </a:rPr>
              <a:t>https://www.instagram.com/psenkomarek/</a:t>
            </a:r>
            <a:endParaRPr lang="cs-CZ" dirty="0"/>
          </a:p>
          <a:p>
            <a:endParaRPr lang="cs-CZ" dirty="0"/>
          </a:p>
          <a:p>
            <a:r>
              <a:rPr lang="cs-CZ" dirty="0"/>
              <a:t>Mgr. – právo a právní věda</a:t>
            </a:r>
          </a:p>
          <a:p>
            <a:r>
              <a:rPr lang="cs-CZ" dirty="0"/>
              <a:t>Advokátní koncipient</a:t>
            </a:r>
          </a:p>
          <a:p>
            <a:endParaRPr lang="cs-CZ" dirty="0"/>
          </a:p>
          <a:p>
            <a:r>
              <a:rPr lang="cs-CZ" dirty="0"/>
              <a:t>Učí i na VUT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228DDA4-B218-4FF8-AC71-DFE45BC86D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4767" y="1662707"/>
            <a:ext cx="3185806" cy="3985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4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CFBEB-A285-4E3E-88C9-A98DAAA7E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víte o právu?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0C56CA-D936-42D9-8082-4246FF71A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Setkali jste se s ním někde?</a:t>
            </a:r>
          </a:p>
          <a:p>
            <a:endParaRPr lang="cs-CZ" dirty="0"/>
          </a:p>
          <a:p>
            <a:r>
              <a:rPr lang="cs-CZ" dirty="0"/>
              <a:t>Kde? Kdy? </a:t>
            </a:r>
          </a:p>
          <a:p>
            <a:endParaRPr lang="cs-CZ" dirty="0"/>
          </a:p>
          <a:p>
            <a:r>
              <a:rPr lang="cs-CZ" dirty="0"/>
              <a:t>Měli jste na VŠ nějaký předmět s právem? Na SŠ?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5379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38B728-4B62-4806-B31F-AAC3CD385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si myslíte o právu?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353B9D-2E08-4384-A81D-3D253D4E6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Nějaké zkušenosti s právem?</a:t>
            </a:r>
          </a:p>
          <a:p>
            <a:endParaRPr lang="cs-CZ" dirty="0"/>
          </a:p>
          <a:p>
            <a:r>
              <a:rPr lang="cs-CZ" dirty="0"/>
              <a:t>Pozitivní či negativní?</a:t>
            </a:r>
          </a:p>
          <a:p>
            <a:endParaRPr lang="cs-CZ" dirty="0"/>
          </a:p>
          <a:p>
            <a:r>
              <a:rPr lang="cs-CZ" dirty="0"/>
              <a:t>Účastnili jste se nějakých právních vztahů?</a:t>
            </a:r>
          </a:p>
          <a:p>
            <a:endParaRPr lang="cs-CZ" dirty="0"/>
          </a:p>
          <a:p>
            <a:r>
              <a:rPr lang="cs-CZ" dirty="0"/>
              <a:t>Kdy? Kde?</a:t>
            </a:r>
          </a:p>
        </p:txBody>
      </p:sp>
    </p:spTree>
    <p:extLst>
      <p:ext uri="{BB962C8B-B14F-4D97-AF65-F5344CB8AC3E}">
        <p14:creationId xmlns:p14="http://schemas.microsoft.com/office/powerpoint/2010/main" val="1177513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02CC1-8381-45FE-B6AA-586410413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51FA59-4F7B-4512-9F40-DD51420DE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3200" dirty="0"/>
              <a:t>O ČEM </a:t>
            </a:r>
            <a:r>
              <a:rPr lang="cs-CZ" sz="3200" dirty="0">
                <a:solidFill>
                  <a:srgbClr val="FF0000"/>
                </a:solidFill>
              </a:rPr>
              <a:t>CHCETE</a:t>
            </a:r>
            <a:r>
              <a:rPr lang="cs-CZ" sz="3200" dirty="0"/>
              <a:t>, ABY BYL TENTO PŘEDMĚT?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750997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{792D2C8D-3494-473A-959F-DB5E76B2193F}tf10001114</Template>
  <TotalTime>69</TotalTime>
  <Words>467</Words>
  <Application>Microsoft Office PowerPoint</Application>
  <PresentationFormat>Širokoúhlá obrazovka</PresentationFormat>
  <Paragraphs>89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Gill Sans MT</vt:lpstr>
      <vt:lpstr>Galerie</vt:lpstr>
      <vt:lpstr>Obchodní právo včetně živnostenského</vt:lpstr>
      <vt:lpstr>19.2.2020</vt:lpstr>
      <vt:lpstr>Martin ŠtěrBA</vt:lpstr>
      <vt:lpstr>Kdo dál?</vt:lpstr>
      <vt:lpstr>Lucie Veselá</vt:lpstr>
      <vt:lpstr>Marek Pšenko</vt:lpstr>
      <vt:lpstr>Co víte o právu?</vt:lpstr>
      <vt:lpstr>Co si myslíte o právu?</vt:lpstr>
      <vt:lpstr>Prezentace aplikace PowerPoint</vt:lpstr>
      <vt:lpstr>O čem skutečně bude?</vt:lpstr>
      <vt:lpstr>Přestávka</vt:lpstr>
      <vt:lpstr>Obchodní právo včetně živnostenského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Obchodní právo včetně živnostenského</dc:title>
  <dc:creator>Martin Štěrba</dc:creator>
  <cp:lastModifiedBy>Martin Štěrba</cp:lastModifiedBy>
  <cp:revision>6</cp:revision>
  <dcterms:created xsi:type="dcterms:W3CDTF">2020-02-19T13:05:42Z</dcterms:created>
  <dcterms:modified xsi:type="dcterms:W3CDTF">2020-02-19T14:15:19Z</dcterms:modified>
</cp:coreProperties>
</file>