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88" r:id="rId4"/>
    <p:sldId id="289" r:id="rId5"/>
    <p:sldId id="293" r:id="rId6"/>
    <p:sldId id="294" r:id="rId7"/>
    <p:sldId id="292" r:id="rId8"/>
    <p:sldId id="296" r:id="rId9"/>
    <p:sldId id="295" r:id="rId10"/>
    <p:sldId id="28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60748A-CAC1-435C-85FF-2389A85AA510}" v="28" dt="2020-03-15T18:37:27.9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0277" autoAdjust="0"/>
    <p:restoredTop sz="94660"/>
  </p:normalViewPr>
  <p:slideViewPr>
    <p:cSldViewPr snapToGrid="0">
      <p:cViewPr varScale="1">
        <p:scale>
          <a:sx n="68" d="100"/>
          <a:sy n="68" d="100"/>
        </p:scale>
        <p:origin x="66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Štěrba" userId="6f3da7df930b9d87" providerId="LiveId" clId="{8960748A-CAC1-435C-85FF-2389A85AA510}"/>
    <pc:docChg chg="undo custSel addSld delSld modSld sldOrd">
      <pc:chgData name="Martin Štěrba" userId="6f3da7df930b9d87" providerId="LiveId" clId="{8960748A-CAC1-435C-85FF-2389A85AA510}" dt="2020-03-15T18:38:34.910" v="1647" actId="47"/>
      <pc:docMkLst>
        <pc:docMk/>
      </pc:docMkLst>
      <pc:sldChg chg="del">
        <pc:chgData name="Martin Štěrba" userId="6f3da7df930b9d87" providerId="LiveId" clId="{8960748A-CAC1-435C-85FF-2389A85AA510}" dt="2020-03-15T14:14:26.017" v="0" actId="47"/>
        <pc:sldMkLst>
          <pc:docMk/>
          <pc:sldMk cId="3760871254" sldId="284"/>
        </pc:sldMkLst>
      </pc:sldChg>
      <pc:sldChg chg="modSp ord">
        <pc:chgData name="Martin Štěrba" userId="6f3da7df930b9d87" providerId="LiveId" clId="{8960748A-CAC1-435C-85FF-2389A85AA510}" dt="2020-03-15T17:49:38.307" v="310" actId="1076"/>
        <pc:sldMkLst>
          <pc:docMk/>
          <pc:sldMk cId="3579655476" sldId="285"/>
        </pc:sldMkLst>
        <pc:spChg chg="mod">
          <ac:chgData name="Martin Štěrba" userId="6f3da7df930b9d87" providerId="LiveId" clId="{8960748A-CAC1-435C-85FF-2389A85AA510}" dt="2020-03-15T17:49:38.307" v="310" actId="1076"/>
          <ac:spMkLst>
            <pc:docMk/>
            <pc:sldMk cId="3579655476" sldId="285"/>
            <ac:spMk id="2" creationId="{E64B1A91-A6EE-4D78-91A0-1736AB37A789}"/>
          </ac:spMkLst>
        </pc:spChg>
      </pc:sldChg>
      <pc:sldChg chg="del">
        <pc:chgData name="Martin Štěrba" userId="6f3da7df930b9d87" providerId="LiveId" clId="{8960748A-CAC1-435C-85FF-2389A85AA510}" dt="2020-03-15T18:38:34.910" v="1647" actId="47"/>
        <pc:sldMkLst>
          <pc:docMk/>
          <pc:sldMk cId="217087077" sldId="287"/>
        </pc:sldMkLst>
      </pc:sldChg>
      <pc:sldChg chg="modSp">
        <pc:chgData name="Martin Štěrba" userId="6f3da7df930b9d87" providerId="LiveId" clId="{8960748A-CAC1-435C-85FF-2389A85AA510}" dt="2020-03-15T17:38:48.395" v="175" actId="20577"/>
        <pc:sldMkLst>
          <pc:docMk/>
          <pc:sldMk cId="213697463" sldId="289"/>
        </pc:sldMkLst>
        <pc:spChg chg="mod">
          <ac:chgData name="Martin Štěrba" userId="6f3da7df930b9d87" providerId="LiveId" clId="{8960748A-CAC1-435C-85FF-2389A85AA510}" dt="2020-03-15T17:38:48.395" v="175" actId="20577"/>
          <ac:spMkLst>
            <pc:docMk/>
            <pc:sldMk cId="213697463" sldId="289"/>
            <ac:spMk id="3" creationId="{995E3C7C-7609-4194-8FC7-F99EF0CD0208}"/>
          </ac:spMkLst>
        </pc:spChg>
      </pc:sldChg>
      <pc:sldChg chg="del">
        <pc:chgData name="Martin Štěrba" userId="6f3da7df930b9d87" providerId="LiveId" clId="{8960748A-CAC1-435C-85FF-2389A85AA510}" dt="2020-03-15T18:34:23.168" v="1404" actId="47"/>
        <pc:sldMkLst>
          <pc:docMk/>
          <pc:sldMk cId="2326595927" sldId="290"/>
        </pc:sldMkLst>
      </pc:sldChg>
      <pc:sldChg chg="modSp del">
        <pc:chgData name="Martin Štěrba" userId="6f3da7df930b9d87" providerId="LiveId" clId="{8960748A-CAC1-435C-85FF-2389A85AA510}" dt="2020-03-15T17:47:56.034" v="177" actId="47"/>
        <pc:sldMkLst>
          <pc:docMk/>
          <pc:sldMk cId="501633722" sldId="291"/>
        </pc:sldMkLst>
        <pc:spChg chg="mod">
          <ac:chgData name="Martin Štěrba" userId="6f3da7df930b9d87" providerId="LiveId" clId="{8960748A-CAC1-435C-85FF-2389A85AA510}" dt="2020-03-15T14:15:05.708" v="36" actId="20577"/>
          <ac:spMkLst>
            <pc:docMk/>
            <pc:sldMk cId="501633722" sldId="291"/>
            <ac:spMk id="3" creationId="{5E8D775C-5171-4F63-A878-0598D7FD3F43}"/>
          </ac:spMkLst>
        </pc:spChg>
      </pc:sldChg>
      <pc:sldChg chg="modSp add">
        <pc:chgData name="Martin Štěrba" userId="6f3da7df930b9d87" providerId="LiveId" clId="{8960748A-CAC1-435C-85FF-2389A85AA510}" dt="2020-03-15T18:35:20.761" v="1423" actId="27636"/>
        <pc:sldMkLst>
          <pc:docMk/>
          <pc:sldMk cId="294353420" sldId="292"/>
        </pc:sldMkLst>
        <pc:spChg chg="mod">
          <ac:chgData name="Martin Štěrba" userId="6f3da7df930b9d87" providerId="LiveId" clId="{8960748A-CAC1-435C-85FF-2389A85AA510}" dt="2020-03-15T14:15:20.245" v="38"/>
          <ac:spMkLst>
            <pc:docMk/>
            <pc:sldMk cId="294353420" sldId="292"/>
            <ac:spMk id="2" creationId="{55D40404-6D3F-42F2-AB94-73900CA231C9}"/>
          </ac:spMkLst>
        </pc:spChg>
        <pc:spChg chg="mod">
          <ac:chgData name="Martin Štěrba" userId="6f3da7df930b9d87" providerId="LiveId" clId="{8960748A-CAC1-435C-85FF-2389A85AA510}" dt="2020-03-15T18:35:20.761" v="1423" actId="27636"/>
          <ac:spMkLst>
            <pc:docMk/>
            <pc:sldMk cId="294353420" sldId="292"/>
            <ac:spMk id="3" creationId="{38F0B0E5-8102-405F-BBB6-C19F3B9FB670}"/>
          </ac:spMkLst>
        </pc:spChg>
      </pc:sldChg>
      <pc:sldChg chg="addSp delSp modSp add">
        <pc:chgData name="Martin Štěrba" userId="6f3da7df930b9d87" providerId="LiveId" clId="{8960748A-CAC1-435C-85FF-2389A85AA510}" dt="2020-03-15T18:37:48.588" v="1622" actId="20577"/>
        <pc:sldMkLst>
          <pc:docMk/>
          <pc:sldMk cId="132930617" sldId="293"/>
        </pc:sldMkLst>
        <pc:spChg chg="mod">
          <ac:chgData name="Martin Štěrba" userId="6f3da7df930b9d87" providerId="LiveId" clId="{8960748A-CAC1-435C-85FF-2389A85AA510}" dt="2020-03-15T17:27:00.136" v="52" actId="20577"/>
          <ac:spMkLst>
            <pc:docMk/>
            <pc:sldMk cId="132930617" sldId="293"/>
            <ac:spMk id="2" creationId="{8C01EDBA-5155-44B6-B1E6-3F8C285ACE79}"/>
          </ac:spMkLst>
        </pc:spChg>
        <pc:spChg chg="mod">
          <ac:chgData name="Martin Štěrba" userId="6f3da7df930b9d87" providerId="LiveId" clId="{8960748A-CAC1-435C-85FF-2389A85AA510}" dt="2020-03-15T18:37:48.588" v="1622" actId="20577"/>
          <ac:spMkLst>
            <pc:docMk/>
            <pc:sldMk cId="132930617" sldId="293"/>
            <ac:spMk id="3" creationId="{0C2482E3-1018-4C53-A3CB-6ACD3C48FBAF}"/>
          </ac:spMkLst>
        </pc:spChg>
        <pc:picChg chg="add del mod">
          <ac:chgData name="Martin Štěrba" userId="6f3da7df930b9d87" providerId="LiveId" clId="{8960748A-CAC1-435C-85FF-2389A85AA510}" dt="2020-03-15T18:37:23.370" v="1608" actId="21"/>
          <ac:picMkLst>
            <pc:docMk/>
            <pc:sldMk cId="132930617" sldId="293"/>
            <ac:picMk id="4" creationId="{E794EAF1-819E-4C8E-9D0C-1250F586EBD2}"/>
          </ac:picMkLst>
        </pc:picChg>
      </pc:sldChg>
      <pc:sldChg chg="modSp add">
        <pc:chgData name="Martin Štěrba" userId="6f3da7df930b9d87" providerId="LiveId" clId="{8960748A-CAC1-435C-85FF-2389A85AA510}" dt="2020-03-15T18:38:05.492" v="1646" actId="20577"/>
        <pc:sldMkLst>
          <pc:docMk/>
          <pc:sldMk cId="763828595" sldId="294"/>
        </pc:sldMkLst>
        <pc:spChg chg="mod">
          <ac:chgData name="Martin Štěrba" userId="6f3da7df930b9d87" providerId="LiveId" clId="{8960748A-CAC1-435C-85FF-2389A85AA510}" dt="2020-03-15T18:38:05.492" v="1646" actId="20577"/>
          <ac:spMkLst>
            <pc:docMk/>
            <pc:sldMk cId="763828595" sldId="294"/>
            <ac:spMk id="2" creationId="{51A547BC-80A9-47E5-A976-CBE42DD2C901}"/>
          </ac:spMkLst>
        </pc:spChg>
        <pc:spChg chg="mod">
          <ac:chgData name="Martin Štěrba" userId="6f3da7df930b9d87" providerId="LiveId" clId="{8960748A-CAC1-435C-85FF-2389A85AA510}" dt="2020-03-15T17:49:25.762" v="306" actId="20577"/>
          <ac:spMkLst>
            <pc:docMk/>
            <pc:sldMk cId="763828595" sldId="294"/>
            <ac:spMk id="3" creationId="{6C37D692-F6A6-431E-9F70-BD407BDC5E71}"/>
          </ac:spMkLst>
        </pc:spChg>
      </pc:sldChg>
      <pc:sldChg chg="modSp add del">
        <pc:chgData name="Martin Štěrba" userId="6f3da7df930b9d87" providerId="LiveId" clId="{8960748A-CAC1-435C-85FF-2389A85AA510}" dt="2020-03-15T17:47:53.259" v="176" actId="47"/>
        <pc:sldMkLst>
          <pc:docMk/>
          <pc:sldMk cId="988017388" sldId="294"/>
        </pc:sldMkLst>
        <pc:spChg chg="mod">
          <ac:chgData name="Martin Štěrba" userId="6f3da7df930b9d87" providerId="LiveId" clId="{8960748A-CAC1-435C-85FF-2389A85AA510}" dt="2020-03-15T17:35:20.028" v="171" actId="20577"/>
          <ac:spMkLst>
            <pc:docMk/>
            <pc:sldMk cId="988017388" sldId="294"/>
            <ac:spMk id="2" creationId="{2CE947F5-258D-4914-9298-F141DF5F0795}"/>
          </ac:spMkLst>
        </pc:spChg>
        <pc:spChg chg="mod">
          <ac:chgData name="Martin Štěrba" userId="6f3da7df930b9d87" providerId="LiveId" clId="{8960748A-CAC1-435C-85FF-2389A85AA510}" dt="2020-03-15T17:35:24.470" v="174" actId="20577"/>
          <ac:spMkLst>
            <pc:docMk/>
            <pc:sldMk cId="988017388" sldId="294"/>
            <ac:spMk id="3" creationId="{951005B9-DAE6-4AEE-B7DC-3FBD83F6A9EF}"/>
          </ac:spMkLst>
        </pc:spChg>
      </pc:sldChg>
      <pc:sldChg chg="modSp add">
        <pc:chgData name="Martin Štěrba" userId="6f3da7df930b9d87" providerId="LiveId" clId="{8960748A-CAC1-435C-85FF-2389A85AA510}" dt="2020-03-15T17:51:12.414" v="643" actId="20577"/>
        <pc:sldMkLst>
          <pc:docMk/>
          <pc:sldMk cId="877232787" sldId="295"/>
        </pc:sldMkLst>
        <pc:spChg chg="mod">
          <ac:chgData name="Martin Štěrba" userId="6f3da7df930b9d87" providerId="LiveId" clId="{8960748A-CAC1-435C-85FF-2389A85AA510}" dt="2020-03-15T17:49:41.971" v="311"/>
          <ac:spMkLst>
            <pc:docMk/>
            <pc:sldMk cId="877232787" sldId="295"/>
            <ac:spMk id="2" creationId="{08F73854-131A-4F3F-B0B0-A2E14562627E}"/>
          </ac:spMkLst>
        </pc:spChg>
        <pc:spChg chg="mod">
          <ac:chgData name="Martin Štěrba" userId="6f3da7df930b9d87" providerId="LiveId" clId="{8960748A-CAC1-435C-85FF-2389A85AA510}" dt="2020-03-15T17:51:12.414" v="643" actId="20577"/>
          <ac:spMkLst>
            <pc:docMk/>
            <pc:sldMk cId="877232787" sldId="295"/>
            <ac:spMk id="3" creationId="{DDD339E7-D607-4083-846C-A275E9180FDC}"/>
          </ac:spMkLst>
        </pc:spChg>
      </pc:sldChg>
      <pc:sldChg chg="addSp modSp add">
        <pc:chgData name="Martin Štěrba" userId="6f3da7df930b9d87" providerId="LiveId" clId="{8960748A-CAC1-435C-85FF-2389A85AA510}" dt="2020-03-15T18:37:37.574" v="1612" actId="1076"/>
        <pc:sldMkLst>
          <pc:docMk/>
          <pc:sldMk cId="3212054735" sldId="296"/>
        </pc:sldMkLst>
        <pc:spChg chg="mod">
          <ac:chgData name="Martin Štěrba" userId="6f3da7df930b9d87" providerId="LiveId" clId="{8960748A-CAC1-435C-85FF-2389A85AA510}" dt="2020-03-15T18:35:16.841" v="1421" actId="20577"/>
          <ac:spMkLst>
            <pc:docMk/>
            <pc:sldMk cId="3212054735" sldId="296"/>
            <ac:spMk id="2" creationId="{28FAD74E-F661-4F4A-9014-471D0142211A}"/>
          </ac:spMkLst>
        </pc:spChg>
        <pc:spChg chg="mod">
          <ac:chgData name="Martin Štěrba" userId="6f3da7df930b9d87" providerId="LiveId" clId="{8960748A-CAC1-435C-85FF-2389A85AA510}" dt="2020-03-15T18:37:17.821" v="1607" actId="15"/>
          <ac:spMkLst>
            <pc:docMk/>
            <pc:sldMk cId="3212054735" sldId="296"/>
            <ac:spMk id="3" creationId="{412909DB-179E-4765-A227-E61DFE89F2C1}"/>
          </ac:spMkLst>
        </pc:spChg>
        <pc:picChg chg="add mod">
          <ac:chgData name="Martin Štěrba" userId="6f3da7df930b9d87" providerId="LiveId" clId="{8960748A-CAC1-435C-85FF-2389A85AA510}" dt="2020-03-15T18:37:37.574" v="1612" actId="1076"/>
          <ac:picMkLst>
            <pc:docMk/>
            <pc:sldMk cId="3212054735" sldId="296"/>
            <ac:picMk id="4" creationId="{1CF7B605-4E3C-4A6E-B428-63D085E7D21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5751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9062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6894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7582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2624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8107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9783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89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11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1211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5793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7740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zp.cz/" TargetMode="External"/><Relationship Id="rId2" Type="http://schemas.openxmlformats.org/officeDocument/2006/relationships/hyperlink" Target="https://or.justice.cz/ias/ui/rejstri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el/econ/jaro2020/MPP_OPVZ/um/opvz_upravene_prez_sterba/03_clenove_organu_pece_radneho_hospodare_odpovednost_OPVZ.pdf?studium=93972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epravo.cz/top/clanky/zakaz-konkurence-ve-spolecnosti-s-rucenim-omezenym-podle-zakona-o-obchodnich-korporacich-96696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15C406-E9FC-41AD-B3AD-18642A3204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Obchodní právo včetně živnostenského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21A34AC-D38B-4023-8A46-474221FEBE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Jaro 2020</a:t>
            </a:r>
          </a:p>
          <a:p>
            <a:r>
              <a:rPr lang="cs-CZ" dirty="0"/>
              <a:t>Mgr. Ing. Martin Štěrba</a:t>
            </a:r>
          </a:p>
        </p:txBody>
      </p:sp>
    </p:spTree>
    <p:extLst>
      <p:ext uri="{BB962C8B-B14F-4D97-AF65-F5344CB8AC3E}">
        <p14:creationId xmlns:p14="http://schemas.microsoft.com/office/powerpoint/2010/main" val="2105517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4B1A91-A6EE-4D78-91A0-1736AB37A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4121" y="691977"/>
            <a:ext cx="9603275" cy="1049235"/>
          </a:xfrm>
        </p:spPr>
        <p:txBody>
          <a:bodyPr/>
          <a:lstStyle/>
          <a:p>
            <a:r>
              <a:rPr lang="cs-CZ" dirty="0"/>
              <a:t>Obchodní rejstřík</a:t>
            </a:r>
            <a:br>
              <a:rPr lang="cs-CZ" dirty="0"/>
            </a:br>
            <a:r>
              <a:rPr lang="cs-CZ" dirty="0"/>
              <a:t>Živnostenský rejstřík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8B9D14-FCEF-4FF1-A47B-76D10FEFE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cs-CZ" dirty="0">
                <a:hlinkClick r:id="rId2"/>
              </a:rPr>
              <a:t>https://or.justice.cz/ias/ui/rejstrik</a:t>
            </a:r>
            <a:endParaRPr lang="cs-CZ" dirty="0"/>
          </a:p>
          <a:p>
            <a:r>
              <a:rPr lang="cs-CZ" dirty="0"/>
              <a:t>Co je Veřejný rejstřík?</a:t>
            </a:r>
          </a:p>
          <a:p>
            <a:r>
              <a:rPr lang="cs-CZ" dirty="0"/>
              <a:t>Co je Výpis z něj?</a:t>
            </a:r>
          </a:p>
          <a:p>
            <a:r>
              <a:rPr lang="cs-CZ" dirty="0"/>
              <a:t>Co je to Sbírka Listin?</a:t>
            </a:r>
          </a:p>
          <a:p>
            <a:r>
              <a:rPr lang="cs-CZ" dirty="0"/>
              <a:t>Najděte IČO: 25317075</a:t>
            </a:r>
          </a:p>
          <a:p>
            <a:r>
              <a:rPr lang="cs-CZ" dirty="0"/>
              <a:t>Co se o něm dozvíte?</a:t>
            </a:r>
          </a:p>
          <a:p>
            <a:endParaRPr lang="cs-CZ" dirty="0"/>
          </a:p>
          <a:p>
            <a:r>
              <a:rPr lang="cs-CZ" dirty="0">
                <a:hlinkClick r:id="rId3"/>
              </a:rPr>
              <a:t>http://www.rzp.cz/</a:t>
            </a:r>
            <a:endParaRPr lang="cs-CZ" dirty="0"/>
          </a:p>
          <a:p>
            <a:r>
              <a:rPr lang="cs-CZ" dirty="0"/>
              <a:t>K čemu slouží Rejstřík živnostenského podnikání?</a:t>
            </a:r>
          </a:p>
          <a:p>
            <a:r>
              <a:rPr lang="cs-CZ" dirty="0"/>
              <a:t>Co o osobách najdete?</a:t>
            </a:r>
          </a:p>
          <a:p>
            <a:r>
              <a:rPr lang="cs-CZ" dirty="0"/>
              <a:t>Existuje Sbírka Listin?</a:t>
            </a:r>
          </a:p>
          <a:p>
            <a:r>
              <a:rPr lang="cs-CZ" dirty="0"/>
              <a:t>Najděte IČO: 05298032</a:t>
            </a:r>
          </a:p>
          <a:p>
            <a:r>
              <a:rPr lang="cs-CZ" dirty="0"/>
              <a:t>Co se o něm dozvíte?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9655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3EC3AA-A4E1-4E48-B421-300B5032A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  <a:br>
              <a:rPr lang="cs-CZ" dirty="0"/>
            </a:br>
            <a:r>
              <a:rPr lang="cs-CZ" dirty="0"/>
              <a:t>11.3.2020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1331AE-C22B-478F-8CC5-E1C908F5C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Jednání členů statutárního orgánu obchodní korporace</a:t>
            </a:r>
          </a:p>
          <a:p>
            <a:endParaRPr lang="cs-CZ" dirty="0"/>
          </a:p>
          <a:p>
            <a:r>
              <a:rPr lang="cs-CZ" dirty="0"/>
              <a:t>Srovnávání jednotlivých forem obchodních korporací (v.o.s., k.s., s.r.o., a.s.)</a:t>
            </a:r>
          </a:p>
          <a:p>
            <a:endParaRPr lang="cs-CZ" dirty="0"/>
          </a:p>
          <a:p>
            <a:r>
              <a:rPr lang="cs-CZ" dirty="0"/>
              <a:t>Zákaz konkurence, péče řádného hospodáře, manažerská smlouva</a:t>
            </a:r>
          </a:p>
          <a:p>
            <a:endParaRPr lang="cs-CZ" dirty="0"/>
          </a:p>
          <a:p>
            <a:r>
              <a:rPr lang="cs-CZ" dirty="0"/>
              <a:t>Obchodní rejstřík</a:t>
            </a:r>
          </a:p>
        </p:txBody>
      </p:sp>
    </p:spTree>
    <p:extLst>
      <p:ext uri="{BB962C8B-B14F-4D97-AF65-F5344CB8AC3E}">
        <p14:creationId xmlns:p14="http://schemas.microsoft.com/office/powerpoint/2010/main" val="3548196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946B36-CDE1-4FCA-B61C-2009114DF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Statutární orgán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BAC4CE-16DB-442C-9749-4701905F4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Jaké má kompetence?</a:t>
            </a:r>
          </a:p>
          <a:p>
            <a:r>
              <a:rPr lang="cs-CZ" dirty="0"/>
              <a:t>O čem rozhoduje? O čem ne?</a:t>
            </a:r>
          </a:p>
          <a:p>
            <a:r>
              <a:rPr lang="cs-CZ" dirty="0"/>
              <a:t>Kdo jím může být?</a:t>
            </a:r>
          </a:p>
          <a:p>
            <a:r>
              <a:rPr lang="cs-CZ" dirty="0"/>
              <a:t>Jaká jsou omezení jeho jiných činností?</a:t>
            </a:r>
          </a:p>
          <a:p>
            <a:endParaRPr lang="cs-CZ" dirty="0"/>
          </a:p>
          <a:p>
            <a:r>
              <a:rPr lang="cs-CZ" dirty="0"/>
              <a:t>Povinnosti a odpovědnost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9607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49AB78-6A97-4107-98EB-ACF3CD797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POvinnosti</a:t>
            </a:r>
            <a:br>
              <a:rPr lang="cs-CZ" dirty="0"/>
            </a:br>
            <a:r>
              <a:rPr lang="cs-CZ" dirty="0"/>
              <a:t>Péče řádného hospodáře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5E3C7C-7609-4194-8FC7-F99EF0CD0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Loajalita</a:t>
            </a:r>
          </a:p>
          <a:p>
            <a:r>
              <a:rPr lang="cs-CZ" dirty="0"/>
              <a:t>Potřebné znalosti</a:t>
            </a:r>
          </a:p>
          <a:p>
            <a:r>
              <a:rPr lang="cs-CZ" dirty="0"/>
              <a:t>Pečlivost</a:t>
            </a:r>
          </a:p>
          <a:p>
            <a:endParaRPr lang="cs-CZ" dirty="0"/>
          </a:p>
          <a:p>
            <a:r>
              <a:rPr lang="cs-CZ" dirty="0"/>
              <a:t>Pravidlo podnikatelského úsudku </a:t>
            </a:r>
          </a:p>
        </p:txBody>
      </p:sp>
    </p:spTree>
    <p:extLst>
      <p:ext uri="{BB962C8B-B14F-4D97-AF65-F5344CB8AC3E}">
        <p14:creationId xmlns:p14="http://schemas.microsoft.com/office/powerpoint/2010/main" val="213697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01EDBA-5155-44B6-B1E6-3F8C285AC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Loajalita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2482E3-1018-4C53-A3CB-6ACD3C48F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Jednat vždy v zájmu PO, i kdyby to šlo proti osobním zájmům.</a:t>
            </a:r>
          </a:p>
          <a:p>
            <a:pPr marL="457200" lvl="1" indent="0">
              <a:buNone/>
            </a:pPr>
            <a:r>
              <a:rPr lang="cs-CZ" sz="1400" dirty="0">
                <a:solidFill>
                  <a:srgbClr val="FF0000"/>
                </a:solidFill>
              </a:rPr>
              <a:t>Nejvyšší soud v ČR v rozhodnutí </a:t>
            </a:r>
            <a:r>
              <a:rPr lang="cs-CZ" sz="1400" dirty="0" err="1">
                <a:solidFill>
                  <a:srgbClr val="FF0000"/>
                </a:solidFill>
              </a:rPr>
              <a:t>sp.zn</a:t>
            </a:r>
            <a:r>
              <a:rPr lang="cs-CZ" sz="1400" dirty="0">
                <a:solidFill>
                  <a:srgbClr val="FF0000"/>
                </a:solidFill>
              </a:rPr>
              <a:t>. 29 </a:t>
            </a:r>
            <a:r>
              <a:rPr lang="cs-CZ" sz="1400" dirty="0" err="1">
                <a:solidFill>
                  <a:srgbClr val="FF0000"/>
                </a:solidFill>
              </a:rPr>
              <a:t>Cdo</a:t>
            </a:r>
            <a:r>
              <a:rPr lang="cs-CZ" sz="1400" dirty="0">
                <a:solidFill>
                  <a:srgbClr val="FF0000"/>
                </a:solidFill>
              </a:rPr>
              <a:t> 3864/2008 vyslovil </a:t>
            </a:r>
            <a:r>
              <a:rPr lang="cs-CZ" sz="1400" i="1" dirty="0">
                <a:solidFill>
                  <a:srgbClr val="FF0000"/>
                </a:solidFill>
              </a:rPr>
              <a:t>„Součástí náležité péče bylo mimo jiné i to, že člen představenstva dává při rozhodování v představenstvu přednost zájmům společnosti před zájmy akcionáře, který jej do představenstva vahou svých hlasů prosadil, a nenechá se při výkonu funkce tímto akcionářem ovlivňovat (povinnost loajality).“</a:t>
            </a:r>
          </a:p>
          <a:p>
            <a:pPr marL="457200" lvl="1" indent="0">
              <a:buNone/>
            </a:pPr>
            <a:endParaRPr lang="cs-CZ" sz="1400" i="1" dirty="0">
              <a:solidFill>
                <a:srgbClr val="FF0000"/>
              </a:solidFill>
            </a:endParaRPr>
          </a:p>
          <a:p>
            <a:pPr lvl="1"/>
            <a:r>
              <a:rPr lang="cs-CZ" dirty="0"/>
              <a:t>Kritérium loajality – člen orgánu by měl podřadit své osobní zájmy pod zájmy společnosti. Zájem společnosti má přednost před soukromým zájmem člena orgánu.</a:t>
            </a:r>
          </a:p>
        </p:txBody>
      </p:sp>
    </p:spTree>
    <p:extLst>
      <p:ext uri="{BB962C8B-B14F-4D97-AF65-F5344CB8AC3E}">
        <p14:creationId xmlns:p14="http://schemas.microsoft.com/office/powerpoint/2010/main" val="132930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A547BC-80A9-47E5-A976-CBE42DD2C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Péče řádného hospodáře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37D692-F6A6-431E-9F70-BD407BDC5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další část si otevřete soubor:</a:t>
            </a:r>
          </a:p>
          <a:p>
            <a:endParaRPr lang="cs-CZ" dirty="0"/>
          </a:p>
          <a:p>
            <a:r>
              <a:rPr lang="cs-CZ" dirty="0">
                <a:hlinkClick r:id="rId2"/>
              </a:rPr>
              <a:t>https://is.muni.cz/auth/el/econ/jaro2020/MPP_OPVZ/um/opvz_upravene_prez_sterba/03_clenove_organu_pece_radneho_hospodare_odpovednost_OPVZ.pdf?studium=939721</a:t>
            </a:r>
            <a:endParaRPr lang="cs-CZ" dirty="0"/>
          </a:p>
          <a:p>
            <a:endParaRPr lang="cs-CZ" dirty="0"/>
          </a:p>
          <a:p>
            <a:r>
              <a:rPr lang="cs-CZ" dirty="0"/>
              <a:t>Stud. materiály, -&gt; upravené </a:t>
            </a:r>
            <a:r>
              <a:rPr lang="cs-CZ" dirty="0" err="1"/>
              <a:t>prez</a:t>
            </a:r>
            <a:r>
              <a:rPr lang="cs-CZ" dirty="0"/>
              <a:t> -&gt; 03</a:t>
            </a:r>
          </a:p>
          <a:p>
            <a:r>
              <a:rPr lang="cs-CZ" dirty="0"/>
              <a:t>Poté se vraťte k této prezentaci</a:t>
            </a:r>
          </a:p>
        </p:txBody>
      </p:sp>
    </p:spTree>
    <p:extLst>
      <p:ext uri="{BB962C8B-B14F-4D97-AF65-F5344CB8AC3E}">
        <p14:creationId xmlns:p14="http://schemas.microsoft.com/office/powerpoint/2010/main" val="763828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D40404-6D3F-42F2-AB94-73900CA23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manažerská smlouva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F0B0E5-8102-405F-BBB6-C19F3B9FB6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1) Pracovní smlouva uzavřená s vedoucím pracovníkem podle Zákoníku Práce</a:t>
            </a:r>
          </a:p>
          <a:p>
            <a:pPr lvl="1"/>
            <a:r>
              <a:rPr lang="cs-CZ" dirty="0"/>
              <a:t>Pracovní smlouva, kde jsou základní znaky stejné, ale liší se kvůli skutečnosti, že pracovník je ve vedoucí pozici (více v tématu pracovník právo).</a:t>
            </a:r>
          </a:p>
          <a:p>
            <a:r>
              <a:rPr lang="cs-CZ" dirty="0"/>
              <a:t>2) Smlouva o výkonu funkce uzavřená se statutárním orgánem</a:t>
            </a:r>
          </a:p>
          <a:p>
            <a:pPr lvl="1"/>
            <a:r>
              <a:rPr lang="cs-CZ" dirty="0"/>
              <a:t>Vymezení pravidel odměňování člena orgánu. Ostatně, pokud nebude odměna za výkon funkce sjednána v této smlouvě, platí, že je bezplatný. Ledaže by kvůli pochybení obchodní korporace smlouva nebyla platná, pak náleží odměna v ceně obvyklé dle soudního znalce.</a:t>
            </a:r>
          </a:p>
          <a:p>
            <a:pPr lvl="1"/>
            <a:r>
              <a:rPr lang="cs-CZ" dirty="0"/>
              <a:t>Pro určení dalších povinností člena nad rámec zákona, například pro zákaz konkurence. Povinnosti a práva člena voleného orgánu obchodní korporace se jinak, pokud nestanoví zákon o obchodních korporacích nebo smlouva o výkonu funkce, řídí ustanoveními občanského zákoníku o příkazu (příkazní smlouva).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353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FAD74E-F661-4F4A-9014-471D01422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čtení: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2909DB-179E-4765-A227-E61DFE89F2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Loajalita řádného hospodáře:</a:t>
            </a:r>
          </a:p>
          <a:p>
            <a:pPr lvl="1"/>
            <a:r>
              <a:rPr lang="cs-CZ" dirty="0"/>
              <a:t>článek doc. Ivany Štenglové v ASPI </a:t>
            </a:r>
            <a:r>
              <a:rPr lang="cs-CZ" b="1" dirty="0"/>
              <a:t>LIT271362CZ</a:t>
            </a:r>
          </a:p>
          <a:p>
            <a:endParaRPr lang="cs-CZ" dirty="0"/>
          </a:p>
          <a:p>
            <a:r>
              <a:rPr lang="cs-CZ" dirty="0"/>
              <a:t>Souběh zaměstnání x výkon funkce SO</a:t>
            </a:r>
          </a:p>
          <a:p>
            <a:pPr lvl="1"/>
            <a:r>
              <a:rPr lang="cs-CZ" dirty="0">
                <a:hlinkClick r:id="rId2"/>
              </a:rPr>
              <a:t>https://www.epravo.cz/top/clanky/zakaz-konkurence-ve-spolecnosti-s-rucenim-omezenym-podle-zakona-o-obchodnich-korporacich-96696.html</a:t>
            </a:r>
            <a:endParaRPr lang="cs-CZ" dirty="0"/>
          </a:p>
          <a:p>
            <a:endParaRPr lang="cs-CZ" dirty="0"/>
          </a:p>
          <a:p>
            <a:r>
              <a:rPr lang="cs-CZ" dirty="0"/>
              <a:t>Zákaz konkurence v obchodní společnosti</a:t>
            </a:r>
          </a:p>
          <a:p>
            <a:pPr lvl="1"/>
            <a:r>
              <a:rPr lang="cs-CZ" dirty="0"/>
              <a:t> </a:t>
            </a:r>
            <a:r>
              <a:rPr lang="cs-CZ" dirty="0">
                <a:hlinkClick r:id="rId2"/>
              </a:rPr>
              <a:t>https://www.epravo.cz/top/clanky/zakaz-konkurence-ve-spolecnosti-s-rucenim-omezenym-podle-zakona-o-obchodnich-korporacich-96696.html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CF7B605-4E3C-4A6E-B428-63D085E7D2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6202" y="224224"/>
            <a:ext cx="3359827" cy="2847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054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F73854-131A-4F3F-B0B0-A2E14562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Obchodní rejstřík</a:t>
            </a:r>
            <a:br>
              <a:rPr lang="cs-CZ" dirty="0"/>
            </a:br>
            <a:r>
              <a:rPr lang="cs-CZ" dirty="0"/>
              <a:t>Živnostenský rejstřík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D339E7-D607-4083-846C-A275E9180F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 obchodním rejstříku jsme již mluvili v předešlých hodinách.</a:t>
            </a:r>
          </a:p>
          <a:p>
            <a:r>
              <a:rPr lang="cs-CZ" dirty="0"/>
              <a:t>Připomeňte si, co je to:</a:t>
            </a:r>
          </a:p>
          <a:p>
            <a:pPr lvl="1"/>
            <a:r>
              <a:rPr lang="cs-CZ" b="1" dirty="0"/>
              <a:t>Zásada materiální publicity</a:t>
            </a:r>
          </a:p>
          <a:p>
            <a:pPr lvl="1"/>
            <a:r>
              <a:rPr lang="cs-CZ" b="1" dirty="0"/>
              <a:t>Zásada formální publicity</a:t>
            </a:r>
          </a:p>
          <a:p>
            <a:pPr lvl="1"/>
            <a:r>
              <a:rPr lang="cs-CZ" dirty="0"/>
              <a:t>Najděte si příklady, kdy se </a:t>
            </a:r>
            <a:r>
              <a:rPr lang="cs-CZ" b="1" dirty="0"/>
              <a:t>zápis</a:t>
            </a:r>
            <a:r>
              <a:rPr lang="cs-CZ" dirty="0"/>
              <a:t> do rejstříku </a:t>
            </a:r>
            <a:r>
              <a:rPr lang="cs-CZ" b="1" dirty="0"/>
              <a:t>deklaratorní</a:t>
            </a:r>
            <a:r>
              <a:rPr lang="cs-CZ" dirty="0"/>
              <a:t> a kdy </a:t>
            </a:r>
            <a:r>
              <a:rPr lang="cs-CZ" b="1" dirty="0"/>
              <a:t>konstitutivní.</a:t>
            </a:r>
          </a:p>
        </p:txBody>
      </p:sp>
    </p:spTree>
    <p:extLst>
      <p:ext uri="{BB962C8B-B14F-4D97-AF65-F5344CB8AC3E}">
        <p14:creationId xmlns:p14="http://schemas.microsoft.com/office/powerpoint/2010/main" val="877232787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597</Words>
  <Application>Microsoft Office PowerPoint</Application>
  <PresentationFormat>Širokoúhlá obrazovka</PresentationFormat>
  <Paragraphs>71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Galerie</vt:lpstr>
      <vt:lpstr>Obchodní právo včetně živnostenského</vt:lpstr>
      <vt:lpstr>Osnova 11.3.2020</vt:lpstr>
      <vt:lpstr>Statutární orgán</vt:lpstr>
      <vt:lpstr>POvinnosti Péče řádného hospodáře</vt:lpstr>
      <vt:lpstr>Loajalita</vt:lpstr>
      <vt:lpstr>Péče řádného hospodáře</vt:lpstr>
      <vt:lpstr>manažerská smlouva</vt:lpstr>
      <vt:lpstr>Povinné čtení:</vt:lpstr>
      <vt:lpstr>Obchodní rejstřík Živnostenský rejstřík</vt:lpstr>
      <vt:lpstr>Obchodní rejstřík Živnostenský rejstřík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Obchodní právo včetně živnostenského</dc:title>
  <dc:creator>Martin Štěrba</dc:creator>
  <cp:lastModifiedBy>Martin Štěrba</cp:lastModifiedBy>
  <cp:revision>6</cp:revision>
  <dcterms:created xsi:type="dcterms:W3CDTF">2020-03-10T09:15:27Z</dcterms:created>
  <dcterms:modified xsi:type="dcterms:W3CDTF">2020-03-15T18:38:38Z</dcterms:modified>
</cp:coreProperties>
</file>