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70" r:id="rId14"/>
    <p:sldId id="273" r:id="rId15"/>
    <p:sldId id="274" r:id="rId16"/>
    <p:sldId id="269" r:id="rId17"/>
    <p:sldId id="271" r:id="rId18"/>
    <p:sldId id="272" r:id="rId19"/>
  </p:sldIdLst>
  <p:sldSz cx="12192000" cy="6858000"/>
  <p:notesSz cx="7559675" cy="10691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6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cs-CZ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Arial" pitchFamily="2"/>
            </a:endParaRPr>
          </a:p>
        </p:txBody>
      </p:sp>
      <p:sp>
        <p:nvSpPr>
          <p:cNvPr id="3" name="Zástupný symbol pro datum 2"/>
          <p:cNvSpPr txBox="1">
            <a:spLocks noGrp="1"/>
          </p:cNvSpPr>
          <p:nvPr>
            <p:ph type="dt" sz="quarter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cs-CZ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Arial" pitchFamily="2"/>
            </a:endParaRPr>
          </a:p>
        </p:txBody>
      </p:sp>
      <p:sp>
        <p:nvSpPr>
          <p:cNvPr id="4" name="Zástupný symbol pro zápatí 3"/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cs-CZ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Arial" pitchFamily="2"/>
            </a:endParaRPr>
          </a:p>
        </p:txBody>
      </p:sp>
      <p:sp>
        <p:nvSpPr>
          <p:cNvPr id="5" name="Zástupný symbol pro číslo snímku 4"/>
          <p:cNvSpPr txBox="1">
            <a:spLocks noGrp="1"/>
          </p:cNvSpPr>
          <p:nvPr>
            <p:ph type="sldNum" sz="quarter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09FEFD6C-7981-4141-92BF-3F0655F64503}" type="slidenum">
              <a:t>‹#›</a:t>
            </a:fld>
            <a:endParaRPr lang="cs-CZ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Ari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038161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12800"/>
            <a:ext cx="7123112" cy="4008438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cs-CZ"/>
          </a:p>
        </p:txBody>
      </p:sp>
      <p:sp>
        <p:nvSpPr>
          <p:cNvPr id="4" name="Zástupný symbol pro záhlaví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rtl="0" hangingPunct="0">
              <a:buNone/>
              <a:tabLst/>
              <a:defRPr lang="cs-CZ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5" name="Zástupný symbol pro datum 4"/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algn="r" rtl="0" hangingPunct="0">
              <a:buNone/>
              <a:tabLst/>
              <a:defRPr lang="cs-CZ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6" name="Zástupný symbol pro zápatí 5"/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>
            <a:lvl1pPr lvl="0" rtl="0" hangingPunct="0">
              <a:buNone/>
              <a:tabLst/>
              <a:defRPr lang="cs-CZ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/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>
            <a:lvl1pPr lvl="0" algn="r" rtl="0" hangingPunct="0">
              <a:buNone/>
              <a:tabLst/>
              <a:defRPr lang="cs-CZ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8FD3CADB-E86A-4870-A8C0-D7B49668C9E3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60637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cs-CZ" sz="2000" b="0" i="0" u="none" strike="noStrike" kern="1200">
        <a:ln>
          <a:noFill/>
        </a:ln>
        <a:latin typeface="Arial" pitchFamily="18"/>
        <a:ea typeface="Microsoft YaHei" pitchFamily="2"/>
        <a:cs typeface="Arial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3C4AE8A4-AFCF-478B-8DEF-5E4D011D8E2F}" type="slidenum">
              <a:t>1</a:t>
            </a:fld>
            <a:endParaRPr lang="cs-CZ"/>
          </a:p>
        </p:txBody>
      </p:sp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66797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1A676A6B-2106-42E1-A935-A4E734780145}" type="slidenum">
              <a:t>10</a:t>
            </a:fld>
            <a:endParaRPr lang="cs-CZ"/>
          </a:p>
        </p:txBody>
      </p:sp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25434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0A91479B-AF2F-42BE-9F9F-A85EE88190DA}" type="slidenum">
              <a:t>11</a:t>
            </a:fld>
            <a:endParaRPr lang="cs-CZ"/>
          </a:p>
        </p:txBody>
      </p:sp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30761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E48A0F2D-58C6-4699-BB08-C414AF42D1DD}" type="slidenum">
              <a:t>12</a:t>
            </a:fld>
            <a:endParaRPr lang="cs-CZ"/>
          </a:p>
        </p:txBody>
      </p:sp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408810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3AE17556-48FC-4135-A925-478A4530A880}" type="slidenum">
              <a:t>13</a:t>
            </a:fld>
            <a:endParaRPr lang="cs-CZ"/>
          </a:p>
        </p:txBody>
      </p:sp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620081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3B92F2E2-9208-4263-849E-C220DAE69C93}" type="slidenum">
              <a:t>15</a:t>
            </a:fld>
            <a:endParaRPr lang="cs-CZ"/>
          </a:p>
        </p:txBody>
      </p:sp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47797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17582993-6441-4DFF-9CEA-C6E06DE0DD9C}" type="slidenum">
              <a:t>16</a:t>
            </a:fld>
            <a:endParaRPr lang="cs-CZ"/>
          </a:p>
        </p:txBody>
      </p:sp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930068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54CF0868-D5F6-4749-A9F5-CFBDD02010BA}" type="slidenum">
              <a:t>17</a:t>
            </a:fld>
            <a:endParaRPr lang="cs-CZ"/>
          </a:p>
        </p:txBody>
      </p:sp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000105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B784DEFD-1EF4-4729-8A0B-A35D54E86458}" type="slidenum">
              <a:t>18</a:t>
            </a:fld>
            <a:endParaRPr lang="cs-CZ"/>
          </a:p>
        </p:txBody>
      </p:sp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83355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87D8049A-DB19-4FAC-A15D-EBB83551CBC8}" type="slidenum">
              <a:t>2</a:t>
            </a:fld>
            <a:endParaRPr lang="cs-CZ"/>
          </a:p>
        </p:txBody>
      </p:sp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11328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0BB252DB-233C-4C02-89CF-D7DAADB632E1}" type="slidenum">
              <a:t>3</a:t>
            </a:fld>
            <a:endParaRPr lang="cs-CZ"/>
          </a:p>
        </p:txBody>
      </p:sp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58358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9FBED373-7239-4790-81E2-F3960F12CFB9}" type="slidenum">
              <a:t>4</a:t>
            </a:fld>
            <a:endParaRPr lang="cs-CZ"/>
          </a:p>
        </p:txBody>
      </p:sp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39742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8B9F09A0-15B0-4867-ADC8-3292D27A801B}" type="slidenum">
              <a:t>5</a:t>
            </a:fld>
            <a:endParaRPr lang="cs-CZ"/>
          </a:p>
        </p:txBody>
      </p:sp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5646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9EC713C5-D713-4131-95EA-14966F87D7A7}" type="slidenum">
              <a:t>6</a:t>
            </a:fld>
            <a:endParaRPr lang="cs-CZ"/>
          </a:p>
        </p:txBody>
      </p:sp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71837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9D22A1A1-2E25-4B42-BBB9-2892D628663D}" type="slidenum">
              <a:t>7</a:t>
            </a:fld>
            <a:endParaRPr lang="cs-CZ"/>
          </a:p>
        </p:txBody>
      </p:sp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32319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36B1ADED-3AC4-4C16-8E21-D3DE6B0D66D0}" type="slidenum">
              <a:t>8</a:t>
            </a:fld>
            <a:endParaRPr lang="cs-CZ"/>
          </a:p>
        </p:txBody>
      </p:sp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59942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40E3AF8B-AB04-464D-8981-74F6DBBAA3DC}" type="slidenum">
              <a:t>9</a:t>
            </a:fld>
            <a:endParaRPr lang="cs-CZ"/>
          </a:p>
        </p:txBody>
      </p:sp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45252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2B87324-8556-4559-AA35-31B46BE786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9997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79C98AD-91E5-4A52-99C8-18EAAB8A45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6948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79C98AD-91E5-4A52-99C8-18EAAB8A45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77533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79C98AD-91E5-4A52-99C8-18EAAB8A45E3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138840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79C98AD-91E5-4A52-99C8-18EAAB8A45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69686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79C98AD-91E5-4A52-99C8-18EAAB8A45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00134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79C98AD-91E5-4A52-99C8-18EAAB8A45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53800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9EDE0ED-7E7B-40A7-9DB8-097FB4A391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82973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7A70071-9601-4E53-8910-DD967ED03C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4424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79C98AD-91E5-4A52-99C8-18EAAB8A45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6215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684A4C3-E062-46BF-B5FF-F5DDCBE23B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4964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A38067D-5692-47CC-9838-BB4C9BC418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4678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CEEF5F4-1E32-4839-9220-EB3EB7C246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292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B42369D-08A4-4513-A4D4-961509C7BD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6837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10D2235-2D94-45C3-845D-85AA815FEE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9227380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FAAF7AA-A8F0-4928-BDCD-0FB1D164D3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8243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A6BB8F0-1E3E-4C27-8BF0-8973C7672A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3149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pPr lvl="0"/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pPr lvl="0"/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fld id="{079C98AD-91E5-4A52-99C8-18EAAB8A45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536354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eska-justice.cz/2019/05/mapa-insolvenci-osobnim-bankrotu-bylo-loni-cesku-114-000-lidi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rofipravo.cz/index.php?page=article&amp;id_category=46&amp;id_article=261999&amp;csum=25f33f57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isir.justice.cz/isir/common/index.do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nsolvence.justice.cz/slovnik-insolvencnich-pojmu/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ytimes.com/2013/07/19/us/detroit-files-for-bankruptcy.html?pagewanted=all&amp;_r=0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Insolvenční řízení</a:t>
            </a:r>
            <a:endParaRPr lang="cs-CZ" dirty="0"/>
          </a:p>
        </p:txBody>
      </p:sp>
      <p:sp>
        <p:nvSpPr>
          <p:cNvPr id="2" name="Podnadpis 1"/>
          <p:cNvSpPr txBox="1">
            <a:spLocks noGrp="1"/>
          </p:cNvSpPr>
          <p:nvPr>
            <p:ph type="subTitle" idx="1"/>
          </p:nvPr>
        </p:nvSpPr>
        <p:spPr/>
        <p:txBody>
          <a:bodyPr anchor="ctr">
            <a:normAutofit/>
          </a:bodyPr>
          <a:lstStyle/>
          <a:p>
            <a:pPr lvl="0" algn="ctr"/>
            <a:endParaRPr lang="cs-CZ" dirty="0"/>
          </a:p>
          <a:p>
            <a:r>
              <a:rPr lang="cs-CZ" sz="2200" dirty="0"/>
              <a:t>Mgr. Bc. Lucie Veselá, Odvolací finanční </a:t>
            </a:r>
            <a:r>
              <a:rPr lang="cs-CZ" sz="2200" dirty="0" smtClean="0"/>
              <a:t>ředitelství</a:t>
            </a:r>
            <a:endParaRPr lang="cs-CZ" sz="2200" dirty="0"/>
          </a:p>
          <a:p>
            <a:pPr lvl="0" algn="ctr"/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text 2"/>
          <p:cNvSpPr txBox="1"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SzPct val="45000"/>
            </a:pPr>
            <a:r>
              <a:rPr lang="cs-CZ" sz="1693" dirty="0"/>
              <a:t>Zásadním  je </a:t>
            </a:r>
            <a:r>
              <a:rPr lang="cs-CZ" sz="1693" b="1" dirty="0"/>
              <a:t>reorganizační </a:t>
            </a:r>
            <a:r>
              <a:rPr lang="cs-CZ" sz="1693" b="1" dirty="0" smtClean="0"/>
              <a:t>plán</a:t>
            </a:r>
            <a:r>
              <a:rPr lang="cs-CZ" sz="1693" dirty="0" smtClean="0"/>
              <a:t>, jenž je nutné </a:t>
            </a:r>
            <a:r>
              <a:rPr lang="cs-CZ" sz="1693" dirty="0"/>
              <a:t>doložit nejpozději </a:t>
            </a:r>
            <a:r>
              <a:rPr lang="cs-CZ" sz="1693" b="1" dirty="0"/>
              <a:t>do 120 dnů </a:t>
            </a:r>
            <a:r>
              <a:rPr lang="cs-CZ" sz="1693" dirty="0"/>
              <a:t>od prohlášení reorganizace. Je schvalován insolvenčním soudem</a:t>
            </a:r>
            <a:r>
              <a:rPr lang="cs-CZ" sz="1693" dirty="0" smtClean="0"/>
              <a:t>.</a:t>
            </a:r>
            <a:endParaRPr lang="cs-CZ" sz="1693" dirty="0"/>
          </a:p>
          <a:p>
            <a:pPr>
              <a:buSzPct val="45000"/>
            </a:pPr>
            <a:r>
              <a:rPr lang="cs-CZ" sz="1693" dirty="0"/>
              <a:t>RP vymezuje právní postavení dotčených osob v důsledku povolené reorganizace</a:t>
            </a:r>
            <a:r>
              <a:rPr lang="cs-CZ" sz="1693" dirty="0" smtClean="0"/>
              <a:t>, </a:t>
            </a:r>
            <a:r>
              <a:rPr lang="cs-CZ" sz="1693" dirty="0"/>
              <a:t>ozdravení provozu dlužníkova podniku a uspořádání vzájemných vztahů mezi dlužníkem a jeho věřiteli.</a:t>
            </a:r>
          </a:p>
          <a:p>
            <a:pPr>
              <a:buSzPct val="45000"/>
            </a:pPr>
            <a:r>
              <a:rPr lang="cs-CZ" sz="1693" dirty="0"/>
              <a:t>RP obnovuje výkon funkce valné hromady nebo členské schůze družstva, zanikají práva všech věřitelů vůči dlužníkovi a též zanikají ze zákona práva třetích osob k majetku, který náleží do majetkové </a:t>
            </a:r>
            <a:r>
              <a:rPr lang="cs-CZ" sz="1693" dirty="0" smtClean="0"/>
              <a:t>podstaty</a:t>
            </a:r>
            <a:r>
              <a:rPr lang="cs-CZ" sz="1693" dirty="0"/>
              <a:t>.</a:t>
            </a:r>
            <a:r>
              <a:rPr lang="cs-CZ" sz="1693" dirty="0" smtClean="0"/>
              <a:t> Účinnost </a:t>
            </a:r>
            <a:r>
              <a:rPr lang="cs-CZ" sz="1693" dirty="0"/>
              <a:t>RP se nedotýká práv věřitelů vůči spoludlužníkům a ručitelům dlužníka. </a:t>
            </a:r>
            <a:r>
              <a:rPr lang="cs-CZ" sz="1693" b="1" dirty="0"/>
              <a:t>Po účinnosti RP lze </a:t>
            </a:r>
            <a:r>
              <a:rPr lang="cs-CZ" sz="1693" dirty="0"/>
              <a:t>proti dlužníku </a:t>
            </a:r>
            <a:r>
              <a:rPr lang="cs-CZ" sz="1693" b="1" dirty="0"/>
              <a:t>nařídit a provést výkon rozhodnutí nebo exekuci</a:t>
            </a:r>
            <a:r>
              <a:rPr lang="cs-CZ" sz="1693" dirty="0"/>
              <a:t> k vymožení pohledávek.</a:t>
            </a:r>
          </a:p>
          <a:p>
            <a:pPr>
              <a:buSzPct val="45000"/>
            </a:pPr>
            <a:r>
              <a:rPr lang="cs-CZ" sz="1693" b="1" dirty="0"/>
              <a:t>Splnění RP </a:t>
            </a:r>
            <a:r>
              <a:rPr lang="cs-CZ" sz="1693" dirty="0" smtClean="0"/>
              <a:t>vezme </a:t>
            </a:r>
            <a:r>
              <a:rPr lang="cs-CZ" sz="1693" dirty="0"/>
              <a:t>insolvenční soud na vědomí </a:t>
            </a:r>
            <a:r>
              <a:rPr lang="cs-CZ" sz="1693" dirty="0" smtClean="0"/>
              <a:t>rozhodnutím</a:t>
            </a:r>
            <a:r>
              <a:rPr lang="cs-CZ" sz="1693" dirty="0"/>
              <a:t> </a:t>
            </a:r>
            <a:r>
              <a:rPr lang="cs-CZ" sz="1693" dirty="0" smtClean="0"/>
              <a:t>a reorganizace tak končí</a:t>
            </a:r>
            <a:r>
              <a:rPr lang="cs-CZ" sz="1693" dirty="0"/>
              <a:t>. </a:t>
            </a:r>
            <a:r>
              <a:rPr lang="cs-CZ" sz="1693" dirty="0" smtClean="0"/>
              <a:t>Poté rozhodne </a:t>
            </a:r>
            <a:r>
              <a:rPr lang="cs-CZ" sz="1693" dirty="0"/>
              <a:t>insolvenční soud o odměně insolvenčního správce a jeho nákladech.</a:t>
            </a:r>
          </a:p>
          <a:p>
            <a:pPr>
              <a:buSzPct val="45000"/>
            </a:pPr>
            <a:r>
              <a:rPr lang="cs-CZ" sz="1693" dirty="0"/>
              <a:t>Rozhodne-li insolvenční soud o zrušení RP, mohou věřitelé bez dalšího požadovat uspokojení pohledávek a jiných práv, která měli před jeho schválením. Práva věřitelů a třetích osob založená RP nejsou dotčena.</a:t>
            </a:r>
          </a:p>
          <a:p>
            <a:pPr>
              <a:buSzPct val="45000"/>
            </a:pPr>
            <a:r>
              <a:rPr lang="cs-CZ" sz="1693" dirty="0"/>
              <a:t>Insolvenční soud může za určitých podmínek </a:t>
            </a:r>
            <a:r>
              <a:rPr lang="cs-CZ" sz="1693" b="1" dirty="0"/>
              <a:t>rozhodnout o přeměně reorganizace v konkurs</a:t>
            </a:r>
            <a:r>
              <a:rPr lang="cs-CZ" sz="1693" dirty="0"/>
              <a:t>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/>
              <a:t>Oddlužení - § 389 a násl. IZ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SzPct val="45000"/>
            </a:pPr>
            <a:r>
              <a:rPr lang="cs-CZ" sz="1693" dirty="0"/>
              <a:t>Rozumíme jím </a:t>
            </a:r>
            <a:r>
              <a:rPr lang="cs-CZ" sz="1693" b="1" dirty="0"/>
              <a:t>osobní bankrot</a:t>
            </a:r>
            <a:r>
              <a:rPr lang="cs-CZ" sz="1693" dirty="0"/>
              <a:t>.</a:t>
            </a:r>
          </a:p>
          <a:p>
            <a:pPr>
              <a:buSzPct val="45000"/>
            </a:pPr>
            <a:r>
              <a:rPr lang="cs-CZ" sz="1693" dirty="0"/>
              <a:t>Může být </a:t>
            </a:r>
            <a:r>
              <a:rPr lang="cs-CZ" sz="1693" dirty="0" smtClean="0"/>
              <a:t>povolen </a:t>
            </a:r>
            <a:r>
              <a:rPr lang="cs-CZ" sz="1693" b="1" dirty="0" smtClean="0"/>
              <a:t>i </a:t>
            </a:r>
            <a:r>
              <a:rPr lang="cs-CZ" sz="1693" b="1" dirty="0"/>
              <a:t>právnické osobě</a:t>
            </a:r>
            <a:r>
              <a:rPr lang="cs-CZ" sz="1693" dirty="0"/>
              <a:t>, která podle zákona není považována za podnikatele a současně nemá dluhy z podnikání, </a:t>
            </a:r>
            <a:r>
              <a:rPr lang="cs-CZ" sz="1693" dirty="0" smtClean="0"/>
              <a:t>ale </a:t>
            </a:r>
            <a:r>
              <a:rPr lang="cs-CZ" sz="1693" b="1" dirty="0" smtClean="0"/>
              <a:t>především </a:t>
            </a:r>
            <a:r>
              <a:rPr lang="cs-CZ" sz="1693" b="1" dirty="0"/>
              <a:t>fyzické osobě</a:t>
            </a:r>
            <a:r>
              <a:rPr lang="cs-CZ" sz="1693" dirty="0"/>
              <a:t>, která nemá dluhy z podnikání. Dluh z </a:t>
            </a:r>
            <a:r>
              <a:rPr lang="cs-CZ" sz="1693" dirty="0" smtClean="0"/>
              <a:t>podnikání </a:t>
            </a:r>
            <a:r>
              <a:rPr lang="cs-CZ" sz="1693" dirty="0"/>
              <a:t>ovšem nebrání tehdy, pokud s tím souhlasí </a:t>
            </a:r>
            <a:r>
              <a:rPr lang="cs-CZ" sz="1693" dirty="0" smtClean="0"/>
              <a:t>příslušný věřitel, </a:t>
            </a:r>
            <a:r>
              <a:rPr lang="cs-CZ" sz="1693" dirty="0"/>
              <a:t>nebo jde o pohledávku věřitele, která zůstala neuspokojena po skončení insolvenčního řízení, ve kterém insolvenční soud zrušil konkurs na majetek dlužníka, anebo jde o pohledávku zajištěného věřitele.</a:t>
            </a:r>
          </a:p>
          <a:p>
            <a:pPr>
              <a:buSzPct val="45000"/>
            </a:pPr>
            <a:r>
              <a:rPr lang="cs-CZ" sz="1693" b="1" dirty="0"/>
              <a:t>Návrh</a:t>
            </a:r>
            <a:r>
              <a:rPr lang="cs-CZ" sz="1693" dirty="0"/>
              <a:t> na povolení oddlužení </a:t>
            </a:r>
            <a:r>
              <a:rPr lang="cs-CZ" sz="1693" b="1" dirty="0"/>
              <a:t>může podat pouze dlužník </a:t>
            </a:r>
            <a:r>
              <a:rPr lang="cs-CZ" sz="1693" dirty="0"/>
              <a:t>spolu s insolvenčním návrhem.</a:t>
            </a:r>
          </a:p>
          <a:p>
            <a:pPr>
              <a:buSzPct val="45000"/>
            </a:pPr>
            <a:r>
              <a:rPr lang="cs-CZ" sz="1693" dirty="0"/>
              <a:t>Náležitostí návrhu jsou zejména údaje o očekávaných příjmech dlužníka v následujících 12 měsících, údaje o příjmech dlužníka za posledních 12 měsíců a návrh způsobu oddlužení nebo sdělení, že dlužník takový návrh nevznáší.</a:t>
            </a:r>
          </a:p>
          <a:p>
            <a:pPr>
              <a:buSzPct val="45000"/>
            </a:pPr>
            <a:r>
              <a:rPr lang="cs-CZ" sz="1693" dirty="0" smtClean="0"/>
              <a:t>Oddlužení se navrhuje </a:t>
            </a:r>
            <a:r>
              <a:rPr lang="cs-CZ" sz="1693" b="1" dirty="0"/>
              <a:t>zpeněžením majetkové </a:t>
            </a:r>
            <a:r>
              <a:rPr lang="cs-CZ" sz="1693" b="1" dirty="0" smtClean="0"/>
              <a:t>podstaty </a:t>
            </a:r>
            <a:r>
              <a:rPr lang="cs-CZ" sz="1693" dirty="0" smtClean="0"/>
              <a:t>nebo </a:t>
            </a:r>
            <a:r>
              <a:rPr lang="cs-CZ" sz="1600" b="1" dirty="0"/>
              <a:t>plněním splátkového kalendáře se zpeněžením majetkové podstaty</a:t>
            </a:r>
            <a:endParaRPr lang="cs-CZ" sz="1693" dirty="0" smtClean="0"/>
          </a:p>
          <a:p>
            <a:pPr>
              <a:buSzPct val="45000"/>
            </a:pPr>
            <a:r>
              <a:rPr lang="cs-CZ" sz="1693" dirty="0" smtClean="0"/>
              <a:t>Lze </a:t>
            </a:r>
            <a:r>
              <a:rPr lang="cs-CZ" sz="1693" dirty="0"/>
              <a:t>realizovat i </a:t>
            </a:r>
            <a:r>
              <a:rPr lang="cs-CZ" sz="1693" b="1" dirty="0"/>
              <a:t>společné oddlužení manželů</a:t>
            </a:r>
            <a:r>
              <a:rPr lang="cs-CZ" sz="1693" dirty="0"/>
              <a:t>, prostřednictvím společného návrhu manželů.</a:t>
            </a:r>
          </a:p>
          <a:p>
            <a:pPr lvl="0">
              <a:buSzPct val="45000"/>
              <a:buFont typeface="StarSymbol"/>
              <a:buChar char="●"/>
            </a:pPr>
            <a:endParaRPr lang="cs-CZ" sz="1693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text 2"/>
          <p:cNvSpPr txBox="1"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SzPct val="45000"/>
            </a:pPr>
            <a:r>
              <a:rPr lang="cs-CZ" sz="1400" dirty="0"/>
              <a:t>Oddlužení plněním splátkového kalendáře se zpeněžením majetkové podstaty je splněno, </a:t>
            </a:r>
            <a:r>
              <a:rPr lang="cs-CZ" sz="1400" dirty="0" smtClean="0"/>
              <a:t>jestliže</a:t>
            </a:r>
          </a:p>
          <a:p>
            <a:pPr>
              <a:buSzPct val="45000"/>
              <a:buFontTx/>
              <a:buChar char="-"/>
            </a:pPr>
            <a:r>
              <a:rPr lang="cs-CZ" sz="1400" dirty="0" smtClean="0"/>
              <a:t>dlužník </a:t>
            </a:r>
            <a:r>
              <a:rPr lang="cs-CZ" sz="1400" dirty="0"/>
              <a:t>splatil nezajištěným věřitelům jejich pohledávky v plné </a:t>
            </a:r>
            <a:r>
              <a:rPr lang="cs-CZ" sz="1400" dirty="0" smtClean="0"/>
              <a:t>výši,</a:t>
            </a:r>
          </a:p>
          <a:p>
            <a:pPr>
              <a:buSzPct val="45000"/>
              <a:buFontTx/>
              <a:buChar char="-"/>
            </a:pPr>
            <a:r>
              <a:rPr lang="cs-CZ" sz="1400" dirty="0" smtClean="0"/>
              <a:t>dlužník </a:t>
            </a:r>
            <a:r>
              <a:rPr lang="cs-CZ" sz="1400" dirty="0"/>
              <a:t>v době 3 let od schválení oddlužení splatil nezajištěným věřitelům alespoň 60 % jejich </a:t>
            </a:r>
            <a:r>
              <a:rPr lang="cs-CZ" sz="1400" dirty="0" smtClean="0"/>
              <a:t>pohledávek,</a:t>
            </a:r>
          </a:p>
          <a:p>
            <a:pPr>
              <a:buSzPct val="45000"/>
              <a:buFontTx/>
              <a:buChar char="-"/>
            </a:pPr>
            <a:r>
              <a:rPr lang="cs-CZ" sz="1400" dirty="0" smtClean="0"/>
              <a:t>po </a:t>
            </a:r>
            <a:r>
              <a:rPr lang="cs-CZ" sz="1400" dirty="0"/>
              <a:t>dobu 5 let od schválení oddlužení nebylo dlužníku oddlužení zrušeno a dlužník neporušil svou povinnost vynaložit veškeré úsilí, které po něm bylo možno spravedlivě požadovat, k plnému uspokojení pohledávek svých věřitelů; má se za to, že tuto povinnost neporušil, jestliže v této době splatil nezajištěným věřitelům alespoň 30 % jejich pohledávek.</a:t>
            </a:r>
          </a:p>
          <a:p>
            <a:pPr>
              <a:buSzPct val="45000"/>
            </a:pPr>
            <a:r>
              <a:rPr lang="cs-CZ" sz="1400" dirty="0"/>
              <a:t>V roce 2018 v tuzemsku </a:t>
            </a:r>
            <a:r>
              <a:rPr lang="cs-CZ" sz="1400" dirty="0" smtClean="0"/>
              <a:t>114 000 </a:t>
            </a:r>
            <a:r>
              <a:rPr lang="cs-CZ" sz="1400" dirty="0"/>
              <a:t>lidí v osobním bankrotu. Viz mapa osobních bankrotů a </a:t>
            </a:r>
            <a:r>
              <a:rPr lang="cs-CZ" sz="1400" dirty="0">
                <a:hlinkClick r:id="rId3"/>
              </a:rPr>
              <a:t>https://www.ceska-justice.cz/2019/05/mapa-insolvenci-osobnim-bankrotu-bylo-loni-cesku-114-000-lidi/</a:t>
            </a:r>
            <a:r>
              <a:rPr lang="cs-CZ" sz="1400" dirty="0"/>
              <a:t>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/>
              <a:t>Majetková podstata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SzPct val="45000"/>
            </a:pPr>
            <a:r>
              <a:rPr lang="cs-CZ" sz="1400" dirty="0"/>
              <a:t>Majetková podstata je tvořena v případě insolvenčního </a:t>
            </a:r>
            <a:r>
              <a:rPr lang="cs-CZ" sz="1400" b="1" dirty="0"/>
              <a:t>návrhu věřitele</a:t>
            </a:r>
            <a:r>
              <a:rPr lang="cs-CZ" sz="1400" dirty="0"/>
              <a:t> </a:t>
            </a:r>
            <a:r>
              <a:rPr lang="cs-CZ" sz="1400" b="1" dirty="0"/>
              <a:t>majetkem</a:t>
            </a:r>
            <a:r>
              <a:rPr lang="cs-CZ" sz="1400" dirty="0"/>
              <a:t>, který dlužníkovi patřil </a:t>
            </a:r>
            <a:r>
              <a:rPr lang="cs-CZ" sz="1400" b="1" dirty="0"/>
              <a:t>v </a:t>
            </a:r>
            <a:r>
              <a:rPr lang="cs-CZ" sz="1400" b="1" dirty="0" smtClean="0"/>
              <a:t>době  omezení</a:t>
            </a:r>
            <a:r>
              <a:rPr lang="cs-CZ" sz="1400" b="1" dirty="0"/>
              <a:t> </a:t>
            </a:r>
            <a:r>
              <a:rPr lang="cs-CZ" sz="1400" b="1" dirty="0" smtClean="0"/>
              <a:t>práva </a:t>
            </a:r>
            <a:r>
              <a:rPr lang="cs-CZ" sz="1400" b="1" dirty="0"/>
              <a:t>dlužníka nakládat </a:t>
            </a:r>
            <a:r>
              <a:rPr lang="cs-CZ" sz="1400" dirty="0"/>
              <a:t>s jeho majetkem předběžným opatřením, majetkem, který dlužníkovi </a:t>
            </a:r>
            <a:r>
              <a:rPr lang="cs-CZ" sz="1400" b="1" dirty="0"/>
              <a:t>patřil v </a:t>
            </a:r>
            <a:r>
              <a:rPr lang="cs-CZ" sz="1400" b="1" dirty="0" smtClean="0"/>
              <a:t>době</a:t>
            </a:r>
            <a:r>
              <a:rPr lang="cs-CZ" sz="1400" b="1" dirty="0"/>
              <a:t> </a:t>
            </a:r>
            <a:r>
              <a:rPr lang="cs-CZ" sz="1400" b="1" dirty="0" smtClean="0"/>
              <a:t>vydání rozhodnutí </a:t>
            </a:r>
            <a:r>
              <a:rPr lang="cs-CZ" sz="1400" b="1" dirty="0"/>
              <a:t>o </a:t>
            </a:r>
            <a:r>
              <a:rPr lang="cs-CZ" sz="1400" b="1" dirty="0" smtClean="0"/>
              <a:t>úpadku</a:t>
            </a:r>
            <a:r>
              <a:rPr lang="cs-CZ" sz="1400" dirty="0" smtClean="0"/>
              <a:t>, </a:t>
            </a:r>
            <a:r>
              <a:rPr lang="cs-CZ" sz="1400" dirty="0"/>
              <a:t>a majetkem, který dlužník </a:t>
            </a:r>
            <a:r>
              <a:rPr lang="cs-CZ" sz="1400" b="1" dirty="0"/>
              <a:t>nabyl v průběhu </a:t>
            </a:r>
            <a:r>
              <a:rPr lang="cs-CZ" sz="1400" b="1" dirty="0" smtClean="0"/>
              <a:t>IŘ </a:t>
            </a:r>
            <a:r>
              <a:rPr lang="cs-CZ" sz="1400" dirty="0" smtClean="0"/>
              <a:t>po </a:t>
            </a:r>
            <a:r>
              <a:rPr lang="cs-CZ" sz="1400" dirty="0"/>
              <a:t>vydání těchto rozhodnutí.</a:t>
            </a:r>
          </a:p>
          <a:p>
            <a:pPr>
              <a:buSzPct val="45000"/>
            </a:pPr>
            <a:r>
              <a:rPr lang="cs-CZ" sz="1400" dirty="0"/>
              <a:t>Majetková podstata je tvořena v případě insolvenčního </a:t>
            </a:r>
            <a:r>
              <a:rPr lang="cs-CZ" sz="1400" b="1" dirty="0"/>
              <a:t>návrhu dlužníka </a:t>
            </a:r>
            <a:r>
              <a:rPr lang="cs-CZ" sz="1400" b="1" dirty="0" smtClean="0"/>
              <a:t>majetkem</a:t>
            </a:r>
            <a:r>
              <a:rPr lang="cs-CZ" sz="1400" dirty="0"/>
              <a:t>, který dlužníkovi </a:t>
            </a:r>
            <a:r>
              <a:rPr lang="cs-CZ" sz="1400" b="1" dirty="0"/>
              <a:t>patřil ke dni zahájení </a:t>
            </a:r>
            <a:r>
              <a:rPr lang="cs-CZ" sz="1400" b="1" dirty="0" smtClean="0"/>
              <a:t>IŘ</a:t>
            </a:r>
            <a:r>
              <a:rPr lang="cs-CZ" sz="1400" dirty="0" smtClean="0"/>
              <a:t>, </a:t>
            </a:r>
            <a:r>
              <a:rPr lang="cs-CZ" sz="1400" dirty="0"/>
              <a:t>jakož i majetkem, který dlužník </a:t>
            </a:r>
            <a:r>
              <a:rPr lang="cs-CZ" sz="1400" b="1" dirty="0"/>
              <a:t>nabyl v jeho průběhu</a:t>
            </a:r>
            <a:r>
              <a:rPr lang="cs-CZ" sz="1400" dirty="0"/>
              <a:t>. </a:t>
            </a:r>
            <a:endParaRPr lang="cs-CZ" sz="1400" dirty="0" smtClean="0"/>
          </a:p>
          <a:p>
            <a:pPr>
              <a:buSzPct val="45000"/>
            </a:pPr>
            <a:r>
              <a:rPr lang="cs-CZ" sz="1400" dirty="0" smtClean="0"/>
              <a:t>Do </a:t>
            </a:r>
            <a:r>
              <a:rPr lang="cs-CZ" sz="1400" dirty="0"/>
              <a:t>majetkové podstaty dlužníka náleží </a:t>
            </a:r>
            <a:r>
              <a:rPr lang="cs-CZ" sz="1400" b="1" dirty="0"/>
              <a:t>i majetek ve společném jmění dlužníka a jeho manžela</a:t>
            </a:r>
            <a:r>
              <a:rPr lang="cs-CZ" sz="1400" dirty="0" smtClean="0"/>
              <a:t>. (</a:t>
            </a:r>
            <a:r>
              <a:rPr lang="cs-CZ" sz="1400" dirty="0"/>
              <a:t>S</a:t>
            </a:r>
            <a:r>
              <a:rPr lang="cs-CZ" sz="1400" dirty="0" smtClean="0"/>
              <a:t>rov. rozsudek </a:t>
            </a:r>
            <a:r>
              <a:rPr lang="cs-CZ" sz="1400" dirty="0"/>
              <a:t>Nejvyššího soudu ČR </a:t>
            </a:r>
            <a:r>
              <a:rPr lang="cs-CZ" sz="1400" dirty="0" err="1"/>
              <a:t>sp</a:t>
            </a:r>
            <a:r>
              <a:rPr lang="cs-CZ" sz="1400" dirty="0"/>
              <a:t>. zn. 29 </a:t>
            </a:r>
            <a:r>
              <a:rPr lang="cs-CZ" sz="1400" dirty="0" err="1"/>
              <a:t>ICdo</a:t>
            </a:r>
            <a:r>
              <a:rPr lang="cs-CZ" sz="1400" dirty="0"/>
              <a:t> 151/2017, ze dne 31. 10. </a:t>
            </a:r>
            <a:r>
              <a:rPr lang="cs-CZ" sz="1400" dirty="0" smtClean="0"/>
              <a:t>2019, </a:t>
            </a:r>
            <a:r>
              <a:rPr lang="cs-CZ" sz="1400" dirty="0"/>
              <a:t>více viz </a:t>
            </a:r>
            <a:r>
              <a:rPr lang="cs-CZ" sz="1400" dirty="0">
                <a:hlinkClick r:id="rId3"/>
              </a:rPr>
              <a:t>https://</a:t>
            </a:r>
            <a:r>
              <a:rPr lang="cs-CZ" sz="1400" dirty="0" smtClean="0">
                <a:hlinkClick r:id="rId3"/>
              </a:rPr>
              <a:t>www.profipravo.cz/</a:t>
            </a:r>
            <a:r>
              <a:rPr lang="cs-CZ" sz="1400" dirty="0" err="1" smtClean="0">
                <a:hlinkClick r:id="rId3"/>
              </a:rPr>
              <a:t>index.php?page</a:t>
            </a:r>
            <a:r>
              <a:rPr lang="cs-CZ" sz="1400" dirty="0" smtClean="0">
                <a:hlinkClick r:id="rId3"/>
              </a:rPr>
              <a:t>=</a:t>
            </a:r>
            <a:r>
              <a:rPr lang="cs-CZ" sz="1400" dirty="0" err="1" smtClean="0">
                <a:hlinkClick r:id="rId3"/>
              </a:rPr>
              <a:t>article&amp;id_category</a:t>
            </a:r>
            <a:r>
              <a:rPr lang="cs-CZ" sz="1400" dirty="0" smtClean="0">
                <a:hlinkClick r:id="rId3"/>
              </a:rPr>
              <a:t>=46&amp;id_article=261999&amp;csum=25f33f57</a:t>
            </a:r>
            <a:r>
              <a:rPr lang="cs-CZ" sz="1400" dirty="0" smtClean="0"/>
              <a:t>) </a:t>
            </a:r>
            <a:endParaRPr lang="cs-CZ" sz="1400" dirty="0"/>
          </a:p>
          <a:p>
            <a:pPr>
              <a:buSzPct val="45000"/>
            </a:pPr>
            <a:r>
              <a:rPr lang="cs-CZ" sz="1400" b="1" dirty="0"/>
              <a:t>Do majetkové podstaty patří </a:t>
            </a:r>
            <a:r>
              <a:rPr lang="cs-CZ" sz="1400" dirty="0"/>
              <a:t>peněžní prostředky, věci movité a nemovité, podnik, soubor věcí a věci hromadné, vkladní knížky, vkladní listy a jiné formy vkladů, akcie, směnky, šeky nebo jiné cenné papíry anebo jiné listiny, jejichž předložení je nutné k uplatnění práva, obchodní podíl, dlužníkovy peněžité i nepeněžité pohledávky, včetně pohledávek podmíněných a pohledávek, které dosud nejsou splatné, dlužníkova mzda nebo plat, jeho pracovní odměna jako člena družstva a příjmy, které dlužníkovi nahrazují odměnu za práci, zejména důchod, nemocenské, peněžitá pomoc v mateřství, stipendia, náhrady ucházejícího výdělku, náhrady poskytované za výkon společenských funkcí, podpora v nezaměstnanosti a podpora při rekvalifikaci, další práva a jiné majetkové hodnoty, mají-li penězi ocenitelnou hodnotu</a:t>
            </a:r>
            <a:r>
              <a:rPr lang="cs-CZ" sz="1400" dirty="0" smtClean="0"/>
              <a:t>.</a:t>
            </a:r>
            <a:endParaRPr lang="cs-CZ" sz="14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SzPct val="45000"/>
            </a:pPr>
            <a:r>
              <a:rPr lang="cs-CZ" sz="1400" b="1" dirty="0"/>
              <a:t>Pohledávky za majetkovou podstatou</a:t>
            </a:r>
            <a:r>
              <a:rPr lang="cs-CZ" sz="1400" dirty="0"/>
              <a:t> jsou pohledávky, které vznikají až po zahájení insolvenčního řízení (popř. po vydání rozhodnutí o úpadku), např. hotové výdaje a odměna insolvenčního správce, náklady na udržování a správu majetku dlužníka, platby státu – daně, poplatky, pojistné na sociální zabezpečení apod.</a:t>
            </a:r>
          </a:p>
          <a:p>
            <a:pPr>
              <a:buSzPct val="45000"/>
            </a:pPr>
            <a:r>
              <a:rPr lang="cs-CZ" sz="1400" b="1" dirty="0"/>
              <a:t>Pohledávky postavené na roveň pohledávkám za majetkovou podstatou</a:t>
            </a:r>
            <a:r>
              <a:rPr lang="cs-CZ" sz="1400" dirty="0"/>
              <a:t> jsou v podobném režimu jako pohledávky za MP, např. dlužné mzdy pracovníkům, Úřadu práce za náhradu mzdy, kterou vyplatil zaměstnancům, na zákonném výživném, na náhradu škody způsobené na zdraví apod.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8621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Přezkum</a:t>
            </a:r>
            <a:endParaRPr lang="cs-CZ" dirty="0"/>
          </a:p>
        </p:txBody>
      </p:sp>
      <p:sp>
        <p:nvSpPr>
          <p:cNvPr id="3" name="Zástupný symbol pro text 2"/>
          <p:cNvSpPr txBox="1"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SzPct val="45000"/>
            </a:pPr>
            <a:r>
              <a:rPr lang="cs-CZ" sz="1400" dirty="0" smtClean="0"/>
              <a:t>Představuje jednání </a:t>
            </a:r>
            <a:r>
              <a:rPr lang="cs-CZ" sz="1400" dirty="0"/>
              <a:t>před soudem, na kterém </a:t>
            </a:r>
            <a:r>
              <a:rPr lang="cs-CZ" sz="1400" b="1" dirty="0"/>
              <a:t>se řeší otázka </a:t>
            </a:r>
            <a:r>
              <a:rPr lang="cs-CZ" sz="1400" b="1" dirty="0" smtClean="0"/>
              <a:t>oprávněnosti </a:t>
            </a:r>
            <a:r>
              <a:rPr lang="cs-CZ" sz="1400" b="1" dirty="0"/>
              <a:t>přihlášených pohledávek</a:t>
            </a:r>
            <a:r>
              <a:rPr lang="cs-CZ" sz="1400" dirty="0"/>
              <a:t>. Účastní se ho insolvenční správce a dlužník, mohou i věřitelé. </a:t>
            </a:r>
            <a:endParaRPr lang="cs-CZ" sz="1400" dirty="0" smtClean="0"/>
          </a:p>
          <a:p>
            <a:pPr>
              <a:buSzPct val="45000"/>
            </a:pPr>
            <a:r>
              <a:rPr lang="cs-CZ" sz="1400" dirty="0" smtClean="0"/>
              <a:t>Cílem </a:t>
            </a:r>
            <a:r>
              <a:rPr lang="cs-CZ" sz="1400" dirty="0"/>
              <a:t>přezkumného jednání je </a:t>
            </a:r>
            <a:r>
              <a:rPr lang="cs-CZ" sz="1400" b="1" dirty="0"/>
              <a:t>zjistit stanovisko </a:t>
            </a:r>
            <a:r>
              <a:rPr lang="cs-CZ" sz="1400" b="1" dirty="0" smtClean="0"/>
              <a:t>insolvenčního správce </a:t>
            </a:r>
            <a:r>
              <a:rPr lang="cs-CZ" sz="1400" b="1" dirty="0"/>
              <a:t>a dlužníka ke všem pohledávkám</a:t>
            </a:r>
            <a:r>
              <a:rPr lang="cs-CZ" sz="1400" dirty="0"/>
              <a:t> – tedy zda některé pohledávky popírají </a:t>
            </a:r>
            <a:r>
              <a:rPr lang="cs-CZ" sz="1400" dirty="0" smtClean="0"/>
              <a:t>(co do pravosti, výše </a:t>
            </a:r>
            <a:r>
              <a:rPr lang="cs-CZ" sz="1400" dirty="0"/>
              <a:t>nebo pořadí).</a:t>
            </a:r>
          </a:p>
          <a:p>
            <a:pPr>
              <a:buSzPct val="45000"/>
            </a:pPr>
            <a:r>
              <a:rPr lang="cs-CZ" sz="1400" dirty="0" smtClean="0"/>
              <a:t>To</a:t>
            </a:r>
            <a:r>
              <a:rPr lang="cs-CZ" sz="1400" dirty="0"/>
              <a:t>, zda se přezkumné jednání před soudem bude konat, závisí na způsobu řešení </a:t>
            </a:r>
            <a:r>
              <a:rPr lang="cs-CZ" sz="1400" dirty="0" smtClean="0"/>
              <a:t>úpadku.</a:t>
            </a:r>
            <a:endParaRPr lang="cs-CZ" sz="1400" dirty="0"/>
          </a:p>
          <a:p>
            <a:pPr>
              <a:buSzPct val="45000"/>
            </a:pPr>
            <a:r>
              <a:rPr lang="cs-CZ" sz="1400" b="1" dirty="0"/>
              <a:t>P</a:t>
            </a:r>
            <a:r>
              <a:rPr lang="cs-CZ" sz="1400" b="1" dirty="0" smtClean="0"/>
              <a:t>ři </a:t>
            </a:r>
            <a:r>
              <a:rPr lang="cs-CZ" sz="1400" b="1" dirty="0"/>
              <a:t>oddlužení </a:t>
            </a:r>
            <a:r>
              <a:rPr lang="cs-CZ" sz="1400" dirty="0"/>
              <a:t>se přezkumné jednání před soudem </a:t>
            </a:r>
            <a:r>
              <a:rPr lang="cs-CZ" sz="1400" b="1" dirty="0"/>
              <a:t>nekoná</a:t>
            </a:r>
            <a:r>
              <a:rPr lang="cs-CZ" sz="1400" dirty="0"/>
              <a:t>, správce vypracuje </a:t>
            </a:r>
            <a:r>
              <a:rPr lang="cs-CZ" sz="1400" b="1" dirty="0"/>
              <a:t>zprávu o </a:t>
            </a:r>
            <a:r>
              <a:rPr lang="cs-CZ" sz="1400" b="1" dirty="0" smtClean="0"/>
              <a:t>přezkumu.</a:t>
            </a:r>
            <a:r>
              <a:rPr lang="cs-CZ" sz="1400" dirty="0" smtClean="0"/>
              <a:t> </a:t>
            </a:r>
            <a:endParaRPr lang="cs-CZ" sz="1400" dirty="0"/>
          </a:p>
          <a:p>
            <a:pPr>
              <a:buSzPct val="45000"/>
            </a:pPr>
            <a:r>
              <a:rPr lang="cs-CZ" sz="1400" b="1" dirty="0"/>
              <a:t>P</a:t>
            </a:r>
            <a:r>
              <a:rPr lang="cs-CZ" sz="1400" b="1" dirty="0" smtClean="0"/>
              <a:t>ři </a:t>
            </a:r>
            <a:r>
              <a:rPr lang="cs-CZ" sz="1400" b="1" dirty="0"/>
              <a:t>konkursu a reorganizaci </a:t>
            </a:r>
            <a:r>
              <a:rPr lang="cs-CZ" sz="1400" dirty="0"/>
              <a:t>se </a:t>
            </a:r>
            <a:r>
              <a:rPr lang="cs-CZ" sz="1400" b="1" dirty="0"/>
              <a:t>přezkumné jednání před soudem </a:t>
            </a:r>
            <a:r>
              <a:rPr lang="cs-CZ" sz="1400" b="1" dirty="0" smtClean="0"/>
              <a:t>koná</a:t>
            </a:r>
            <a:r>
              <a:rPr lang="cs-CZ" sz="1400" dirty="0" smtClean="0"/>
              <a:t>. V </a:t>
            </a:r>
            <a:r>
              <a:rPr lang="cs-CZ" sz="1400" dirty="0"/>
              <a:t>takovém případě je přesný termín přezkumného jednání určen v rozhodnutí o úpadku (přezkumné jednání se musí konat do 2 měsíců od skončení lhůty pro podávání přihlášek pohledávek</a:t>
            </a:r>
            <a:r>
              <a:rPr lang="cs-CZ" sz="1400" dirty="0" smtClean="0"/>
              <a:t>).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14731586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/>
              <a:t>Insolvenční správce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SzPct val="45000"/>
            </a:pPr>
            <a:r>
              <a:rPr lang="cs-CZ" sz="1400" dirty="0"/>
              <a:t>J</a:t>
            </a:r>
            <a:r>
              <a:rPr lang="cs-CZ" sz="1400" dirty="0" smtClean="0"/>
              <a:t>e </a:t>
            </a:r>
            <a:r>
              <a:rPr lang="cs-CZ" sz="1400" dirty="0"/>
              <a:t>procesním subjektem insolvenčního řízení.</a:t>
            </a:r>
          </a:p>
          <a:p>
            <a:pPr>
              <a:buSzPct val="45000"/>
            </a:pPr>
            <a:r>
              <a:rPr lang="cs-CZ" sz="1400" dirty="0"/>
              <a:t>Podle zákona o konkursu a vyrovnání označovaný jako </a:t>
            </a:r>
            <a:r>
              <a:rPr lang="cs-CZ" sz="1400" b="1" dirty="0"/>
              <a:t>správce konkursní podstaty</a:t>
            </a:r>
          </a:p>
          <a:p>
            <a:pPr>
              <a:buSzPct val="45000"/>
            </a:pPr>
            <a:r>
              <a:rPr lang="cs-CZ" sz="1400" dirty="0"/>
              <a:t>IS jako </a:t>
            </a:r>
            <a:r>
              <a:rPr lang="cs-CZ" sz="1400" b="1" dirty="0"/>
              <a:t>administrátor insolvenčního řízení </a:t>
            </a:r>
            <a:r>
              <a:rPr lang="cs-CZ" sz="1400" dirty="0"/>
              <a:t>nakládá s majetkovou podstatou, má odpovědnost za zpeněžení majetku, řeší insolvenční a incidenční spory.</a:t>
            </a:r>
          </a:p>
          <a:p>
            <a:pPr>
              <a:buSzPct val="45000"/>
            </a:pPr>
            <a:r>
              <a:rPr lang="cs-CZ" sz="1400" b="1" dirty="0"/>
              <a:t>Není vždy osobou s dispozičním oprávněním</a:t>
            </a:r>
            <a:r>
              <a:rPr lang="cs-CZ" sz="1400" dirty="0"/>
              <a:t>.</a:t>
            </a:r>
          </a:p>
          <a:p>
            <a:pPr>
              <a:buSzPct val="45000"/>
            </a:pPr>
            <a:r>
              <a:rPr lang="cs-CZ" sz="1400" dirty="0"/>
              <a:t>Osobou s dispozičním oprávněním je IS v případě prohlášeného </a:t>
            </a:r>
            <a:r>
              <a:rPr lang="cs-CZ" sz="1400" dirty="0" smtClean="0"/>
              <a:t>konkursu, v případě </a:t>
            </a:r>
            <a:r>
              <a:rPr lang="cs-CZ" sz="1400" dirty="0"/>
              <a:t>povolené reorganizace </a:t>
            </a:r>
            <a:r>
              <a:rPr lang="cs-CZ" sz="1400" dirty="0" smtClean="0"/>
              <a:t>je </a:t>
            </a:r>
            <a:r>
              <a:rPr lang="cs-CZ" sz="1400" dirty="0"/>
              <a:t>až v </a:t>
            </a:r>
            <a:r>
              <a:rPr lang="cs-CZ" sz="1400" dirty="0" smtClean="0"/>
              <a:t>případě vydaného samostatného rozhodnutí soudu. U oddlužení má dispoziční oprávnění zpravidla </a:t>
            </a:r>
            <a:r>
              <a:rPr lang="cs-CZ" sz="1400" dirty="0"/>
              <a:t>dlužník, pokud je oddlužení plněno splátkovým kalendářem, IS v případě zpeněžování majetkové podstaty.</a:t>
            </a:r>
          </a:p>
          <a:p>
            <a:pPr>
              <a:buSzPct val="45000"/>
            </a:pPr>
            <a:r>
              <a:rPr lang="cs-CZ" sz="1400" b="1" dirty="0"/>
              <a:t>Incidenční spor </a:t>
            </a:r>
            <a:r>
              <a:rPr lang="cs-CZ" sz="1400" dirty="0" smtClean="0"/>
              <a:t>obecně představuje </a:t>
            </a:r>
            <a:r>
              <a:rPr lang="cs-CZ" sz="1400" dirty="0"/>
              <a:t>spor, který je potřeba rozhodnout pro potřebu jiného řízení, které samo pro řešení sporů není způsobilé. V rámci IŘ se jedná o spory o pravost, výši nebo pořadí přihlášených pohledávek</a:t>
            </a:r>
            <a:r>
              <a:rPr lang="cs-CZ" sz="1400" dirty="0" smtClean="0"/>
              <a:t>, o </a:t>
            </a:r>
            <a:r>
              <a:rPr lang="cs-CZ" sz="1400" dirty="0"/>
              <a:t>spory o vyloučení věci, práva, pohledávky nebo jiné majetkové hodnoty z majetkové podstaty nebo o vydání výtěžku zpeněžení apod. -  viz § 159 </a:t>
            </a:r>
            <a:r>
              <a:rPr lang="cs-CZ" sz="1400" dirty="0" smtClean="0"/>
              <a:t>IZ</a:t>
            </a:r>
            <a:endParaRPr lang="cs-CZ" sz="1400" dirty="0"/>
          </a:p>
          <a:p>
            <a:pPr marL="0" lvl="0" indent="0">
              <a:buSzPct val="45000"/>
              <a:buNone/>
            </a:pPr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/>
              <a:t>Insolvenční rejstřík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SzPct val="45000"/>
            </a:pPr>
            <a:r>
              <a:rPr lang="cs-CZ" sz="1400" dirty="0"/>
              <a:t>Je veřejným  seznamem.</a:t>
            </a:r>
          </a:p>
          <a:p>
            <a:pPr>
              <a:buSzPct val="45000"/>
            </a:pPr>
            <a:r>
              <a:rPr lang="cs-CZ" sz="1400" dirty="0"/>
              <a:t>Skládá se:</a:t>
            </a:r>
          </a:p>
          <a:p>
            <a:pPr lvl="0">
              <a:buSzPct val="45000"/>
              <a:buFontTx/>
              <a:buChar char="-"/>
            </a:pPr>
            <a:r>
              <a:rPr lang="cs-CZ" sz="1400" dirty="0" smtClean="0"/>
              <a:t>ze </a:t>
            </a:r>
            <a:r>
              <a:rPr lang="cs-CZ" sz="1400" dirty="0"/>
              <a:t>seznamu insolvenčních správců (údaje o všech insolvenčních </a:t>
            </a:r>
            <a:r>
              <a:rPr lang="cs-CZ" sz="1400" dirty="0" smtClean="0"/>
              <a:t>správcích)</a:t>
            </a:r>
          </a:p>
          <a:p>
            <a:pPr lvl="0">
              <a:buSzPct val="45000"/>
              <a:buFontTx/>
              <a:buChar char="-"/>
            </a:pPr>
            <a:r>
              <a:rPr lang="cs-CZ" sz="1400" dirty="0" smtClean="0"/>
              <a:t>ze </a:t>
            </a:r>
            <a:r>
              <a:rPr lang="cs-CZ" sz="1400" dirty="0"/>
              <a:t>seznamu </a:t>
            </a:r>
            <a:r>
              <a:rPr lang="cs-CZ" sz="1400" dirty="0" smtClean="0"/>
              <a:t>dlužníků</a:t>
            </a:r>
          </a:p>
          <a:p>
            <a:pPr lvl="0">
              <a:buSzPct val="45000"/>
              <a:buFontTx/>
              <a:buChar char="-"/>
            </a:pPr>
            <a:r>
              <a:rPr lang="cs-CZ" sz="1400" dirty="0" smtClean="0"/>
              <a:t>z </a:t>
            </a:r>
            <a:r>
              <a:rPr lang="cs-CZ" sz="1400" dirty="0"/>
              <a:t>insolvenčních spisů v elektronické podobě</a:t>
            </a:r>
            <a:r>
              <a:rPr lang="cs-CZ" sz="1400" dirty="0" smtClean="0"/>
              <a:t>.</a:t>
            </a:r>
          </a:p>
          <a:p>
            <a:pPr>
              <a:buSzPct val="45000"/>
            </a:pPr>
            <a:r>
              <a:rPr lang="cs-CZ" sz="1400" dirty="0"/>
              <a:t>Jeho předchůdcem byla Evidence úpadců</a:t>
            </a:r>
            <a:r>
              <a:rPr lang="cs-CZ" sz="1400" dirty="0" smtClean="0"/>
              <a:t>.</a:t>
            </a:r>
            <a:endParaRPr lang="cs-CZ" sz="1400" dirty="0"/>
          </a:p>
          <a:p>
            <a:pPr>
              <a:buSzPct val="45000"/>
            </a:pPr>
            <a:r>
              <a:rPr lang="cs-CZ" sz="1400" dirty="0"/>
              <a:t>V</a:t>
            </a:r>
            <a:r>
              <a:rPr lang="cs-CZ" sz="1400" dirty="0" smtClean="0"/>
              <a:t>eřejně </a:t>
            </a:r>
            <a:r>
              <a:rPr lang="cs-CZ" sz="1400" dirty="0"/>
              <a:t>přístupný přes portál </a:t>
            </a:r>
            <a:r>
              <a:rPr lang="cs-CZ" sz="1400" dirty="0" smtClean="0"/>
              <a:t>justice.cz: </a:t>
            </a:r>
            <a:r>
              <a:rPr lang="cs-CZ" sz="1400" dirty="0" smtClean="0">
                <a:hlinkClick r:id="rId3"/>
              </a:rPr>
              <a:t>https</a:t>
            </a:r>
            <a:r>
              <a:rPr lang="cs-CZ" sz="1400" dirty="0">
                <a:hlinkClick r:id="rId3"/>
              </a:rPr>
              <a:t>://</a:t>
            </a:r>
            <a:r>
              <a:rPr lang="cs-CZ" sz="1400" dirty="0" smtClean="0">
                <a:hlinkClick r:id="rId3"/>
              </a:rPr>
              <a:t>isir.justice.cz/isir/common/index.do</a:t>
            </a:r>
            <a:endParaRPr lang="cs-CZ" sz="1400" dirty="0"/>
          </a:p>
          <a:p>
            <a:pPr>
              <a:buSzPct val="45000"/>
            </a:pPr>
            <a:r>
              <a:rPr lang="cs-CZ" sz="1400" dirty="0" smtClean="0"/>
              <a:t>Pro vysvětlení dalších pojmů lze navštívit Slovníček </a:t>
            </a:r>
            <a:r>
              <a:rPr lang="cs-CZ" sz="1400" dirty="0"/>
              <a:t>insolvenčních pojmů: </a:t>
            </a:r>
            <a:r>
              <a:rPr lang="cs-CZ" sz="1400" dirty="0">
                <a:hlinkClick r:id="rId4"/>
              </a:rPr>
              <a:t>https://insolvence.justice.cz/slovnik-insolvencnich-pojmu</a:t>
            </a:r>
            <a:r>
              <a:rPr lang="cs-CZ" sz="1400" dirty="0" smtClean="0">
                <a:hlinkClick r:id="rId4"/>
              </a:rPr>
              <a:t>/</a:t>
            </a:r>
            <a:r>
              <a:rPr lang="cs-CZ" sz="1400" dirty="0" smtClean="0"/>
              <a:t> </a:t>
            </a:r>
            <a:endParaRPr lang="cs-CZ" sz="14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pozornost.</a:t>
            </a:r>
          </a:p>
        </p:txBody>
      </p:sp>
      <p:sp>
        <p:nvSpPr>
          <p:cNvPr id="7" name="Zástupný symbol pro text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/>
              <a:t>Zákonné předpisy</a:t>
            </a:r>
          </a:p>
        </p:txBody>
      </p:sp>
      <p:sp>
        <p:nvSpPr>
          <p:cNvPr id="3" name="Podnadpis 2"/>
          <p:cNvSpPr txBox="1"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lvl="0" algn="just">
              <a:buFont typeface="Century Gothic" panose="020B0502020202020204" pitchFamily="34" charset="0"/>
              <a:buChar char="►"/>
            </a:pPr>
            <a:r>
              <a:rPr lang="cs-CZ" sz="1400" dirty="0"/>
              <a:t>Zákon č. 182/2006 Sb., o úpadku a způsobech jeho řešení (insolvenční zákon</a:t>
            </a:r>
            <a:r>
              <a:rPr lang="cs-CZ" sz="1400" dirty="0" smtClean="0"/>
              <a:t>), </a:t>
            </a:r>
            <a:r>
              <a:rPr lang="cs-CZ" sz="1400" dirty="0"/>
              <a:t>účinný od 1. 1. </a:t>
            </a:r>
            <a:r>
              <a:rPr lang="cs-CZ" sz="1400" dirty="0" smtClean="0"/>
              <a:t>2008 (IZ)</a:t>
            </a:r>
          </a:p>
          <a:p>
            <a:pPr lvl="0" algn="just">
              <a:buFont typeface="Century Gothic" panose="020B0502020202020204" pitchFamily="34" charset="0"/>
              <a:buChar char="►"/>
            </a:pPr>
            <a:r>
              <a:rPr lang="cs-CZ" sz="1400" dirty="0" smtClean="0"/>
              <a:t>Zákon </a:t>
            </a:r>
            <a:r>
              <a:rPr lang="cs-CZ" sz="1400" dirty="0"/>
              <a:t>č. 99/1963 Sb., občanský soudní řád (</a:t>
            </a:r>
            <a:r>
              <a:rPr lang="cs-CZ" sz="1400" dirty="0" smtClean="0"/>
              <a:t>OSŘ)</a:t>
            </a:r>
          </a:p>
          <a:p>
            <a:pPr lvl="0" algn="just">
              <a:buFont typeface="Century Gothic" panose="020B0502020202020204" pitchFamily="34" charset="0"/>
              <a:buChar char="►"/>
            </a:pPr>
            <a:r>
              <a:rPr lang="cs-CZ" sz="1400" dirty="0" smtClean="0"/>
              <a:t>Zákon </a:t>
            </a:r>
            <a:r>
              <a:rPr lang="cs-CZ" sz="1400" dirty="0"/>
              <a:t>č. 292/2013 Sb., o zvláštních řízeních </a:t>
            </a:r>
            <a:r>
              <a:rPr lang="cs-CZ" sz="1400" dirty="0" smtClean="0"/>
              <a:t>soudních</a:t>
            </a:r>
          </a:p>
          <a:p>
            <a:pPr marL="0" lvl="0" indent="0" algn="just">
              <a:buNone/>
            </a:pPr>
            <a:endParaRPr lang="cs-CZ" sz="1400" dirty="0" smtClean="0"/>
          </a:p>
          <a:p>
            <a:pPr lvl="0" algn="just">
              <a:buFont typeface="Century Gothic" panose="020B0502020202020204" pitchFamily="34" charset="0"/>
              <a:buChar char="►"/>
            </a:pPr>
            <a:r>
              <a:rPr lang="cs-CZ" sz="1400" dirty="0" smtClean="0"/>
              <a:t>Předcházející </a:t>
            </a:r>
            <a:r>
              <a:rPr lang="cs-CZ" sz="1400" dirty="0"/>
              <a:t>právní úprava: Zákon č. 328/1991 Sb., o konkursu a </a:t>
            </a:r>
            <a:r>
              <a:rPr lang="cs-CZ" sz="1400" dirty="0" smtClean="0"/>
              <a:t>vyrovnání (platný do 31. 12. 2007)</a:t>
            </a:r>
            <a:endParaRPr lang="cs-CZ" sz="14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/>
              <a:t>Co je insolvence?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Font typeface="Century Gothic" panose="020B0502020202020204" pitchFamily="34" charset="0"/>
              <a:buChar char="►"/>
            </a:pPr>
            <a:r>
              <a:rPr lang="cs-CZ" sz="1400" dirty="0"/>
              <a:t>Jinak ji lze označit jako </a:t>
            </a:r>
            <a:r>
              <a:rPr lang="cs-CZ" sz="1400" b="1" dirty="0"/>
              <a:t>platební </a:t>
            </a:r>
            <a:r>
              <a:rPr lang="cs-CZ" sz="1400" b="1" dirty="0" smtClean="0"/>
              <a:t>neschopnost</a:t>
            </a:r>
            <a:r>
              <a:rPr lang="cs-CZ" sz="1400" dirty="0" smtClean="0"/>
              <a:t>.</a:t>
            </a:r>
          </a:p>
          <a:p>
            <a:pPr lvl="0">
              <a:buFont typeface="Century Gothic" panose="020B0502020202020204" pitchFamily="34" charset="0"/>
              <a:buChar char="►"/>
            </a:pPr>
            <a:r>
              <a:rPr lang="cs-CZ" sz="1400" dirty="0" smtClean="0"/>
              <a:t>Platební </a:t>
            </a:r>
            <a:r>
              <a:rPr lang="cs-CZ" sz="1400" dirty="0"/>
              <a:t>neschopností rozumíme stav, kdy dlužník </a:t>
            </a:r>
            <a:r>
              <a:rPr lang="cs-CZ" sz="1400" b="1" dirty="0"/>
              <a:t>není schopen</a:t>
            </a:r>
            <a:r>
              <a:rPr lang="cs-CZ" sz="1400" dirty="0"/>
              <a:t> </a:t>
            </a:r>
            <a:r>
              <a:rPr lang="cs-CZ" sz="1400" b="1" dirty="0"/>
              <a:t>splácet </a:t>
            </a:r>
            <a:r>
              <a:rPr lang="cs-CZ" sz="1400" dirty="0"/>
              <a:t>své dluhy </a:t>
            </a:r>
            <a:r>
              <a:rPr lang="cs-CZ" sz="1400" dirty="0" smtClean="0"/>
              <a:t>věřitelům řádně </a:t>
            </a:r>
            <a:r>
              <a:rPr lang="cs-CZ" sz="1400" dirty="0"/>
              <a:t>a včas, tj. plnit své závazky navzdory svojí snaze je </a:t>
            </a:r>
            <a:r>
              <a:rPr lang="cs-CZ" sz="1400" dirty="0" smtClean="0"/>
              <a:t>plnit.</a:t>
            </a:r>
          </a:p>
          <a:p>
            <a:pPr lvl="0">
              <a:buFont typeface="Century Gothic" panose="020B0502020202020204" pitchFamily="34" charset="0"/>
              <a:buChar char="►"/>
            </a:pPr>
            <a:r>
              <a:rPr lang="cs-CZ" sz="1400" dirty="0" smtClean="0"/>
              <a:t>Nelze </a:t>
            </a:r>
            <a:r>
              <a:rPr lang="cs-CZ" sz="1400" dirty="0"/>
              <a:t>zaměňovat s pojmem </a:t>
            </a:r>
            <a:r>
              <a:rPr lang="cs-CZ" sz="1400" b="1" dirty="0"/>
              <a:t>platební nevůle</a:t>
            </a:r>
            <a:r>
              <a:rPr lang="cs-CZ" sz="1400" dirty="0"/>
              <a:t>, kterou rozumíme stav, kdy dlužník </a:t>
            </a:r>
            <a:r>
              <a:rPr lang="cs-CZ" sz="1400" b="1" dirty="0"/>
              <a:t>nechce splácet</a:t>
            </a:r>
            <a:r>
              <a:rPr lang="cs-CZ" sz="1400" dirty="0"/>
              <a:t> své </a:t>
            </a:r>
            <a:r>
              <a:rPr lang="cs-CZ" sz="1400" dirty="0" smtClean="0"/>
              <a:t>dluhy věřitelům, </a:t>
            </a:r>
            <a:r>
              <a:rPr lang="cs-CZ" sz="1400" dirty="0"/>
              <a:t>tj. dlužník nemá vůli plnit své závazky (peněžní prostředky má</a:t>
            </a:r>
            <a:r>
              <a:rPr lang="cs-CZ" sz="1400" dirty="0" smtClean="0"/>
              <a:t>).</a:t>
            </a:r>
          </a:p>
          <a:p>
            <a:pPr lvl="0">
              <a:buFont typeface="Century Gothic" panose="020B0502020202020204" pitchFamily="34" charset="0"/>
              <a:buChar char="►"/>
            </a:pPr>
            <a:r>
              <a:rPr lang="cs-CZ" sz="1400" b="1" dirty="0" smtClean="0"/>
              <a:t>Druhotná </a:t>
            </a:r>
            <a:r>
              <a:rPr lang="cs-CZ" sz="1400" b="1" dirty="0"/>
              <a:t>platební neschopnost </a:t>
            </a:r>
            <a:r>
              <a:rPr lang="cs-CZ" sz="1400" dirty="0" smtClean="0"/>
              <a:t>nastává, když </a:t>
            </a:r>
            <a:r>
              <a:rPr lang="cs-CZ" sz="1400" dirty="0"/>
              <a:t>dlužník není schopen plnit své závazky, neboť </a:t>
            </a:r>
            <a:r>
              <a:rPr lang="cs-CZ" sz="1400" b="1" dirty="0"/>
              <a:t>sám eviduje neuhrazené pohledávky</a:t>
            </a:r>
            <a:r>
              <a:rPr lang="cs-CZ" sz="1400" dirty="0"/>
              <a:t> od svých </a:t>
            </a:r>
            <a:r>
              <a:rPr lang="cs-CZ" sz="1400" dirty="0" smtClean="0"/>
              <a:t>odběratelů.</a:t>
            </a:r>
          </a:p>
          <a:p>
            <a:pPr lvl="0">
              <a:buFont typeface="Century Gothic" panose="020B0502020202020204" pitchFamily="34" charset="0"/>
              <a:buChar char="►"/>
            </a:pPr>
            <a:r>
              <a:rPr lang="cs-CZ" sz="1400" b="1" dirty="0" smtClean="0"/>
              <a:t>Insolvenční </a:t>
            </a:r>
            <a:r>
              <a:rPr lang="cs-CZ" sz="1400" b="1" dirty="0"/>
              <a:t>řízení </a:t>
            </a:r>
            <a:r>
              <a:rPr lang="cs-CZ" sz="1400" dirty="0"/>
              <a:t>je soudní řízení, jehož </a:t>
            </a:r>
            <a:r>
              <a:rPr lang="cs-CZ" sz="1400" b="1" dirty="0"/>
              <a:t>předmětem je dlužníkův úpadek</a:t>
            </a:r>
            <a:r>
              <a:rPr lang="cs-CZ" sz="1400" dirty="0"/>
              <a:t> nebo hrozící úpadek a </a:t>
            </a:r>
            <a:r>
              <a:rPr lang="cs-CZ" sz="1400" b="1" dirty="0"/>
              <a:t>způsob jeho řešení</a:t>
            </a:r>
            <a:r>
              <a:rPr lang="cs-CZ" sz="1400" dirty="0"/>
              <a:t>. - viz § 2 písm. a) IZ</a:t>
            </a:r>
          </a:p>
          <a:p>
            <a:pPr lvl="0">
              <a:buSzPct val="45000"/>
              <a:buFont typeface="StarSymbol"/>
              <a:buChar char="●"/>
            </a:pPr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/>
              <a:t>Co je úpadek?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1400" b="1" dirty="0" smtClean="0"/>
              <a:t>Úpadek </a:t>
            </a:r>
            <a:r>
              <a:rPr lang="cs-CZ" sz="1400" b="1" dirty="0"/>
              <a:t>jako platební neschopnost</a:t>
            </a:r>
            <a:r>
              <a:rPr lang="cs-CZ" sz="1400" dirty="0"/>
              <a:t> (viz § 3 odst. 1, 2 IZ</a:t>
            </a:r>
            <a:r>
              <a:rPr lang="cs-CZ" sz="1400" dirty="0" smtClean="0"/>
              <a:t>) nastává, </a:t>
            </a:r>
            <a:r>
              <a:rPr lang="cs-CZ" sz="1400" dirty="0"/>
              <a:t>když dlužník:</a:t>
            </a:r>
          </a:p>
          <a:p>
            <a:pPr lvl="0">
              <a:buFontTx/>
              <a:buChar char="-"/>
            </a:pPr>
            <a:r>
              <a:rPr lang="cs-CZ" sz="1400" dirty="0" smtClean="0"/>
              <a:t>má </a:t>
            </a:r>
            <a:r>
              <a:rPr lang="cs-CZ" sz="1400" dirty="0"/>
              <a:t>více věřitelů (tj. nikoli závazků) </a:t>
            </a:r>
            <a:r>
              <a:rPr lang="cs-CZ" sz="1400" dirty="0" smtClean="0"/>
              <a:t>a</a:t>
            </a:r>
          </a:p>
          <a:p>
            <a:pPr lvl="0">
              <a:buFontTx/>
              <a:buChar char="-"/>
            </a:pPr>
            <a:r>
              <a:rPr lang="cs-CZ" sz="1400" dirty="0" smtClean="0"/>
              <a:t>peněžité </a:t>
            </a:r>
            <a:r>
              <a:rPr lang="cs-CZ" sz="1400" dirty="0"/>
              <a:t>závazky po dobu delší 30 dnů po lhůtě splatnosti </a:t>
            </a:r>
            <a:r>
              <a:rPr lang="cs-CZ" sz="1400" dirty="0" smtClean="0"/>
              <a:t>a</a:t>
            </a:r>
          </a:p>
          <a:p>
            <a:pPr lvl="0">
              <a:buFontTx/>
              <a:buChar char="-"/>
            </a:pPr>
            <a:r>
              <a:rPr lang="cs-CZ" sz="1400" dirty="0" smtClean="0"/>
              <a:t>tyto </a:t>
            </a:r>
            <a:r>
              <a:rPr lang="cs-CZ" sz="1400" dirty="0"/>
              <a:t>závazky není schopen plnit (musí se jednat o objektivní neschopnost, nikoli pouze o neochotu plnit</a:t>
            </a:r>
            <a:r>
              <a:rPr lang="cs-CZ" sz="1400" dirty="0" smtClean="0"/>
              <a:t>).</a:t>
            </a:r>
          </a:p>
          <a:p>
            <a:r>
              <a:rPr lang="cs-CZ" sz="1400" dirty="0" smtClean="0"/>
              <a:t>Má </a:t>
            </a:r>
            <a:r>
              <a:rPr lang="cs-CZ" sz="1400" dirty="0"/>
              <a:t>se za to, že dlužník </a:t>
            </a:r>
            <a:r>
              <a:rPr lang="cs-CZ" sz="1400" b="1" dirty="0"/>
              <a:t>není schopen plnit své peněžité závazky, jestliže </a:t>
            </a:r>
            <a:r>
              <a:rPr lang="cs-CZ" sz="1400" dirty="0"/>
              <a:t>(vyvratitelné domněnky platební neschopnosti):</a:t>
            </a:r>
          </a:p>
          <a:p>
            <a:pPr lvl="0">
              <a:buSzPct val="45000"/>
              <a:buFontTx/>
              <a:buChar char="-"/>
            </a:pPr>
            <a:r>
              <a:rPr lang="cs-CZ" sz="1400" dirty="0" smtClean="0"/>
              <a:t>zastavil platby </a:t>
            </a:r>
            <a:r>
              <a:rPr lang="cs-CZ" sz="1400" dirty="0"/>
              <a:t>podstatné části svých peněžitých závazků, </a:t>
            </a:r>
            <a:r>
              <a:rPr lang="cs-CZ" sz="1400" dirty="0" smtClean="0"/>
              <a:t>nebo</a:t>
            </a:r>
          </a:p>
          <a:p>
            <a:pPr lvl="0">
              <a:buSzPct val="45000"/>
              <a:buFontTx/>
              <a:buChar char="-"/>
            </a:pPr>
            <a:r>
              <a:rPr lang="cs-CZ" sz="1400" dirty="0" smtClean="0"/>
              <a:t>je </a:t>
            </a:r>
            <a:r>
              <a:rPr lang="cs-CZ" sz="1400" dirty="0"/>
              <a:t>neplní po dobu delší 3 měsíců po lhůtě splatnosti, </a:t>
            </a:r>
            <a:r>
              <a:rPr lang="cs-CZ" sz="1400" dirty="0" smtClean="0"/>
              <a:t>nebo</a:t>
            </a:r>
          </a:p>
          <a:p>
            <a:pPr lvl="0">
              <a:buSzPct val="45000"/>
              <a:buFontTx/>
              <a:buChar char="-"/>
            </a:pPr>
            <a:r>
              <a:rPr lang="cs-CZ" sz="1400" dirty="0" smtClean="0"/>
              <a:t>není </a:t>
            </a:r>
            <a:r>
              <a:rPr lang="cs-CZ" sz="1400" dirty="0"/>
              <a:t>možné dosáhnout uspokojení některé ze splatných peněžitých pohledávek vůči dlužníku výkonem rozhodnutí nebo exekucí, </a:t>
            </a:r>
            <a:r>
              <a:rPr lang="cs-CZ" sz="1400" dirty="0" smtClean="0"/>
              <a:t>nebo</a:t>
            </a:r>
          </a:p>
          <a:p>
            <a:pPr lvl="0">
              <a:buSzPct val="45000"/>
              <a:buFontTx/>
              <a:buChar char="-"/>
            </a:pPr>
            <a:r>
              <a:rPr lang="cs-CZ" sz="1400" dirty="0" smtClean="0"/>
              <a:t>nesplnil </a:t>
            </a:r>
            <a:r>
              <a:rPr lang="cs-CZ" sz="1400" dirty="0"/>
              <a:t>povinnost podle § 104 odst. 1 IŘ, kterou mu uložil insolvenční soud, a to předložit seznam svého majetku včetně svých pohledávek s uvedením svých dlužníků, seznam svých závazků s uvedením svých věřitelů, seznam svých zaměstnanců a listiny, které dokládají úpadek nebo hrozící úpadek.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text 2"/>
          <p:cNvSpPr txBox="1"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SzPct val="45000"/>
            </a:pPr>
            <a:r>
              <a:rPr lang="cs-CZ" sz="1400" b="1" dirty="0"/>
              <a:t>Úpadek jako předlužení </a:t>
            </a:r>
            <a:r>
              <a:rPr lang="cs-CZ" sz="1400" dirty="0"/>
              <a:t>(viz § 3 odst. 4 IZ), když dlužník (který je </a:t>
            </a:r>
            <a:r>
              <a:rPr lang="cs-CZ" sz="1400" b="1" dirty="0"/>
              <a:t>právnickou osobou nebo fyzickou osobou – podnikatelem</a:t>
            </a:r>
            <a:r>
              <a:rPr lang="cs-CZ" sz="1400" dirty="0"/>
              <a:t>) je předlužen, tj. </a:t>
            </a:r>
            <a:r>
              <a:rPr lang="cs-CZ" sz="1400" dirty="0" smtClean="0"/>
              <a:t>dlužník:</a:t>
            </a:r>
          </a:p>
          <a:p>
            <a:pPr>
              <a:buSzPct val="45000"/>
              <a:buFontTx/>
              <a:buChar char="-"/>
            </a:pPr>
            <a:r>
              <a:rPr lang="cs-CZ" sz="1400" dirty="0" smtClean="0"/>
              <a:t>má </a:t>
            </a:r>
            <a:r>
              <a:rPr lang="cs-CZ" sz="1400" dirty="0"/>
              <a:t>více věřitelů </a:t>
            </a:r>
            <a:r>
              <a:rPr lang="cs-CZ" sz="1400" dirty="0" smtClean="0"/>
              <a:t>a</a:t>
            </a:r>
          </a:p>
          <a:p>
            <a:pPr>
              <a:buSzPct val="45000"/>
              <a:buFontTx/>
              <a:buChar char="-"/>
            </a:pPr>
            <a:r>
              <a:rPr lang="cs-CZ" sz="1400" dirty="0" smtClean="0"/>
              <a:t>souhrn </a:t>
            </a:r>
            <a:r>
              <a:rPr lang="cs-CZ" sz="1400" dirty="0"/>
              <a:t>jeho závazků převyšuje hodnotu jeho majetku.</a:t>
            </a:r>
          </a:p>
          <a:p>
            <a:pPr marL="0" indent="0">
              <a:buSzPct val="45000"/>
              <a:buNone/>
            </a:pPr>
            <a:r>
              <a:rPr lang="cs-CZ" sz="1400" i="1" dirty="0" smtClean="0"/>
              <a:t>	Při </a:t>
            </a:r>
            <a:r>
              <a:rPr lang="cs-CZ" sz="1400" i="1" dirty="0"/>
              <a:t>stanovení hodnoty dlužníkova majetku se přihlíží také k další správě jeho majetku, případně k </a:t>
            </a:r>
            <a:r>
              <a:rPr lang="cs-CZ" sz="1400" i="1" dirty="0" smtClean="0"/>
              <a:t>	dalšímu </a:t>
            </a:r>
            <a:r>
              <a:rPr lang="cs-CZ" sz="1400" i="1" dirty="0"/>
              <a:t>provozování jeho podniku, lze-li se zřetelem ke všem okolnostem důvodně </a:t>
            </a:r>
            <a:r>
              <a:rPr lang="cs-CZ" sz="1400" i="1" dirty="0" smtClean="0"/>
              <a:t>	předpokládat</a:t>
            </a:r>
            <a:r>
              <a:rPr lang="cs-CZ" sz="1400" i="1" dirty="0"/>
              <a:t>, že dlužník bude moci ve správě majetku nebo v provozu podniku pokračovat</a:t>
            </a:r>
            <a:r>
              <a:rPr lang="cs-CZ" sz="1400" i="1" dirty="0" smtClean="0"/>
              <a:t>.</a:t>
            </a:r>
            <a:endParaRPr lang="cs-CZ" sz="1400" i="1" dirty="0"/>
          </a:p>
          <a:p>
            <a:pPr>
              <a:buSzPct val="45000"/>
            </a:pPr>
            <a:r>
              <a:rPr lang="cs-CZ" sz="1400" b="1" dirty="0"/>
              <a:t>Hrozící úpadek</a:t>
            </a:r>
            <a:r>
              <a:rPr lang="cs-CZ" sz="1400" dirty="0"/>
              <a:t> je stavem, </a:t>
            </a:r>
            <a:r>
              <a:rPr lang="cs-CZ" sz="1400" dirty="0" smtClean="0"/>
              <a:t>když lze </a:t>
            </a:r>
            <a:r>
              <a:rPr lang="cs-CZ" sz="1400" b="1" dirty="0" smtClean="0"/>
              <a:t>důvodně </a:t>
            </a:r>
            <a:r>
              <a:rPr lang="cs-CZ" sz="1400" b="1" dirty="0"/>
              <a:t>předpokládat</a:t>
            </a:r>
            <a:r>
              <a:rPr lang="cs-CZ" sz="1400" dirty="0"/>
              <a:t>, že dlužník nebude schopen řádně a včas splnit podstatnou část svých peněžitých závazků.</a:t>
            </a:r>
          </a:p>
          <a:p>
            <a:pPr>
              <a:buSzPct val="45000"/>
            </a:pPr>
            <a:r>
              <a:rPr lang="cs-CZ" sz="1400" b="1" dirty="0"/>
              <a:t>Úpadek je vyloučen </a:t>
            </a:r>
            <a:r>
              <a:rPr lang="cs-CZ" sz="1400" dirty="0"/>
              <a:t>u </a:t>
            </a:r>
            <a:r>
              <a:rPr lang="cs-CZ" sz="1400" dirty="0" smtClean="0"/>
              <a:t>následujících subjektů</a:t>
            </a:r>
            <a:r>
              <a:rPr lang="cs-CZ" sz="1400" dirty="0"/>
              <a:t>: stát, územní samosprávný celek, ČNB, VZP, Garanční systém finančního trhu a jím spravované fondy, Garanční fond obchodníků s cennými papíry, veřejná vysoká škola, právnická osoba, u níž stát nebo vyšší územní samosprávný celek před zahájením insolvenčního řízení převzal všechny její dluhy nebo se za ně zaručil</a:t>
            </a:r>
            <a:r>
              <a:rPr lang="cs-CZ" sz="1400" dirty="0" smtClean="0"/>
              <a:t>. (Srov. </a:t>
            </a:r>
            <a:r>
              <a:rPr lang="cs-CZ" sz="1400" dirty="0"/>
              <a:t>s</a:t>
            </a:r>
            <a:r>
              <a:rPr lang="cs-CZ" sz="1400" dirty="0" smtClean="0"/>
              <a:t> praxí právního systému </a:t>
            </a:r>
            <a:r>
              <a:rPr lang="cs-CZ" sz="1400" dirty="0"/>
              <a:t>USA, </a:t>
            </a:r>
            <a:r>
              <a:rPr lang="cs-CZ" sz="1400" dirty="0" smtClean="0"/>
              <a:t>více viz </a:t>
            </a:r>
            <a:r>
              <a:rPr lang="cs-CZ" sz="1400" dirty="0">
                <a:hlinkClick r:id="rId3"/>
              </a:rPr>
              <a:t>https://www.nytimes.com/2013/07/19/us/detroit-files-for-bankruptcy.html?pagewanted=all&amp;_</a:t>
            </a:r>
            <a:r>
              <a:rPr lang="cs-CZ" sz="1400" dirty="0" smtClean="0">
                <a:hlinkClick r:id="rId3"/>
              </a:rPr>
              <a:t>r=0</a:t>
            </a:r>
            <a:r>
              <a:rPr lang="cs-CZ" sz="1400" dirty="0" smtClean="0"/>
              <a:t> )</a:t>
            </a:r>
            <a:endParaRPr lang="cs-CZ" sz="14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/>
              <a:t>Způsoby řešení úpadku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SzPct val="45000"/>
            </a:pPr>
            <a:r>
              <a:rPr lang="cs-CZ" sz="1693" dirty="0"/>
              <a:t>Jsou jimi (viz § 4 odst. 1 IZ):</a:t>
            </a:r>
          </a:p>
          <a:p>
            <a:pPr lvl="0">
              <a:buSzPct val="45000"/>
              <a:buFontTx/>
              <a:buChar char="-"/>
            </a:pPr>
            <a:r>
              <a:rPr lang="cs-CZ" sz="1693" b="1" dirty="0" smtClean="0"/>
              <a:t>Konkurs</a:t>
            </a:r>
          </a:p>
          <a:p>
            <a:pPr lvl="0">
              <a:buSzPct val="45000"/>
              <a:buFontTx/>
              <a:buChar char="-"/>
            </a:pPr>
            <a:r>
              <a:rPr lang="cs-CZ" sz="1693" b="1" dirty="0" smtClean="0"/>
              <a:t>Reorganizace</a:t>
            </a:r>
          </a:p>
          <a:p>
            <a:pPr lvl="0">
              <a:buSzPct val="45000"/>
              <a:buFontTx/>
              <a:buChar char="-"/>
            </a:pPr>
            <a:r>
              <a:rPr lang="cs-CZ" sz="1693" b="1" dirty="0" smtClean="0"/>
              <a:t>Oddlužení</a:t>
            </a:r>
          </a:p>
          <a:p>
            <a:pPr lvl="0">
              <a:buSzPct val="45000"/>
              <a:buFontTx/>
              <a:buChar char="-"/>
            </a:pPr>
            <a:r>
              <a:rPr lang="cs-CZ" sz="1693" b="1" dirty="0"/>
              <a:t>Z</a:t>
            </a:r>
            <a:r>
              <a:rPr lang="cs-CZ" sz="1693" b="1" dirty="0" smtClean="0"/>
              <a:t>vláštní </a:t>
            </a:r>
            <a:r>
              <a:rPr lang="cs-CZ" sz="1693" b="1" dirty="0"/>
              <a:t>způsoby řešení úpadku, </a:t>
            </a:r>
            <a:r>
              <a:rPr lang="cs-CZ" sz="1693" dirty="0"/>
              <a:t>které IZ stanoví pro určité subjekty nebo pro určité druhy případů</a:t>
            </a:r>
            <a:r>
              <a:rPr lang="cs-CZ" sz="1693" dirty="0" smtClean="0"/>
              <a:t>.</a:t>
            </a:r>
            <a:endParaRPr lang="cs-CZ" sz="1693" dirty="0"/>
          </a:p>
          <a:p>
            <a:pPr>
              <a:buSzPct val="45000"/>
            </a:pPr>
            <a:r>
              <a:rPr lang="cs-CZ" sz="1693" dirty="0"/>
              <a:t>Způsob řešení úpadku se stanoví:</a:t>
            </a:r>
          </a:p>
          <a:p>
            <a:pPr lvl="0">
              <a:buSzPct val="45000"/>
              <a:buFontTx/>
              <a:buChar char="-"/>
            </a:pPr>
            <a:r>
              <a:rPr lang="cs-CZ" sz="1693" dirty="0" smtClean="0"/>
              <a:t>rozhodnutím </a:t>
            </a:r>
            <a:r>
              <a:rPr lang="cs-CZ" sz="1693" dirty="0"/>
              <a:t>o prohlášení </a:t>
            </a:r>
            <a:r>
              <a:rPr lang="cs-CZ" sz="1693" dirty="0" smtClean="0"/>
              <a:t>konkursu</a:t>
            </a:r>
          </a:p>
          <a:p>
            <a:pPr lvl="0">
              <a:buSzPct val="45000"/>
              <a:buFontTx/>
              <a:buChar char="-"/>
            </a:pPr>
            <a:r>
              <a:rPr lang="cs-CZ" sz="1693" dirty="0" smtClean="0"/>
              <a:t>rozhodnutím </a:t>
            </a:r>
            <a:r>
              <a:rPr lang="cs-CZ" sz="1693" dirty="0"/>
              <a:t>o povolení </a:t>
            </a:r>
            <a:r>
              <a:rPr lang="cs-CZ" sz="1693" dirty="0" smtClean="0"/>
              <a:t>reorganizace</a:t>
            </a:r>
          </a:p>
          <a:p>
            <a:pPr lvl="0">
              <a:buSzPct val="45000"/>
              <a:buFontTx/>
              <a:buChar char="-"/>
            </a:pPr>
            <a:r>
              <a:rPr lang="cs-CZ" sz="1693" dirty="0" smtClean="0"/>
              <a:t>rozhodnutím </a:t>
            </a:r>
            <a:r>
              <a:rPr lang="cs-CZ" sz="1693" dirty="0"/>
              <a:t>o povolení </a:t>
            </a:r>
            <a:r>
              <a:rPr lang="cs-CZ" sz="1693" dirty="0" smtClean="0"/>
              <a:t>oddlužení</a:t>
            </a:r>
            <a:endParaRPr lang="cs-CZ" sz="3143" dirty="0"/>
          </a:p>
          <a:p>
            <a:pPr>
              <a:buSzPct val="45000"/>
            </a:pPr>
            <a:r>
              <a:rPr lang="cs-CZ" sz="1693" b="1" dirty="0"/>
              <a:t>Pohledávky věřitelů se přihlašují ve lhůtě dvou měsíců</a:t>
            </a:r>
            <a:r>
              <a:rPr lang="cs-CZ" sz="1693" dirty="0"/>
              <a:t> po zveřejnění rozhodnutí o úpadku v insolvenčním rejstříku. Zmeškání lhůty způsobuje neuspokojení pohledávky v rámci insolvenčního řízení a současně nemožnost ji po dobu insolvenčního řízení uplatnit vůči dlužníkovi jiným způsobem. </a:t>
            </a:r>
            <a:endParaRPr lang="cs-CZ" sz="1693" dirty="0" smtClean="0"/>
          </a:p>
          <a:p>
            <a:pPr>
              <a:buSzPct val="45000"/>
            </a:pPr>
            <a:r>
              <a:rPr lang="cs-CZ" sz="1693" dirty="0" smtClean="0"/>
              <a:t>Rozlišujeme </a:t>
            </a:r>
            <a:r>
              <a:rPr lang="cs-CZ" sz="1693" dirty="0"/>
              <a:t>pohledávky zajištěné, nezajištěné, podmíněné, podřízené, vykonatelné, vyloučené z uspokojení v insolvenčním řízení.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/>
              <a:t>Konkurs - § 244 a násl. IZ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SzPct val="45000"/>
            </a:pPr>
            <a:r>
              <a:rPr lang="cs-CZ" sz="1400" dirty="0"/>
              <a:t>Může být prohlášen </a:t>
            </a:r>
            <a:r>
              <a:rPr lang="cs-CZ" sz="1400" b="1" dirty="0"/>
              <a:t>u právnické, ale i fyzické osoby podnikající i nepodnikající</a:t>
            </a:r>
            <a:r>
              <a:rPr lang="cs-CZ" sz="1400" dirty="0"/>
              <a:t>.</a:t>
            </a:r>
          </a:p>
          <a:p>
            <a:pPr>
              <a:buSzPct val="45000"/>
            </a:pPr>
            <a:r>
              <a:rPr lang="cs-CZ" sz="1400" dirty="0"/>
              <a:t>Insolvenční soud o něm rozhoduje </a:t>
            </a:r>
            <a:r>
              <a:rPr lang="cs-CZ" sz="1400" b="1" dirty="0"/>
              <a:t>na návrh věřitele nebo dlužníka</a:t>
            </a:r>
            <a:r>
              <a:rPr lang="cs-CZ" sz="1400" dirty="0"/>
              <a:t>.</a:t>
            </a:r>
          </a:p>
          <a:p>
            <a:pPr>
              <a:buSzPct val="45000"/>
            </a:pPr>
            <a:r>
              <a:rPr lang="cs-CZ" sz="1400" b="1" dirty="0"/>
              <a:t>Účinky prohlášení </a:t>
            </a:r>
            <a:r>
              <a:rPr lang="cs-CZ" sz="1400" dirty="0"/>
              <a:t>konkursu </a:t>
            </a:r>
            <a:r>
              <a:rPr lang="cs-CZ" sz="1400" b="1" dirty="0"/>
              <a:t>nastávají okamžikem zveřejnění </a:t>
            </a:r>
            <a:r>
              <a:rPr lang="cs-CZ" sz="1400" dirty="0"/>
              <a:t>rozhodnutí o prohlášení konkursu </a:t>
            </a:r>
            <a:r>
              <a:rPr lang="cs-CZ" sz="1400" dirty="0" smtClean="0"/>
              <a:t>v insolvenčním </a:t>
            </a:r>
            <a:r>
              <a:rPr lang="cs-CZ" sz="1400" dirty="0"/>
              <a:t>rejstříku.</a:t>
            </a:r>
          </a:p>
          <a:p>
            <a:pPr>
              <a:buSzPct val="45000"/>
            </a:pPr>
            <a:r>
              <a:rPr lang="cs-CZ" sz="1400" dirty="0"/>
              <a:t>Prohlášením konkursu </a:t>
            </a:r>
            <a:r>
              <a:rPr lang="cs-CZ" sz="1400" b="1" dirty="0"/>
              <a:t>přechází na insolvenčního správce oprávnění nakládat s majetkovou </a:t>
            </a:r>
            <a:r>
              <a:rPr lang="cs-CZ" sz="1400" b="1" dirty="0" smtClean="0"/>
              <a:t>podstatou a výkon </a:t>
            </a:r>
            <a:r>
              <a:rPr lang="cs-CZ" sz="1400" b="1" dirty="0"/>
              <a:t>práv a plnění povinností, které přísluší </a:t>
            </a:r>
            <a:r>
              <a:rPr lang="cs-CZ" sz="1400" b="1" dirty="0" smtClean="0"/>
              <a:t>dlužníku </a:t>
            </a:r>
            <a:r>
              <a:rPr lang="cs-CZ" sz="1400" dirty="0" smtClean="0"/>
              <a:t>(pokud </a:t>
            </a:r>
            <a:r>
              <a:rPr lang="cs-CZ" sz="1400" dirty="0"/>
              <a:t>souvisí s majetkovou </a:t>
            </a:r>
            <a:r>
              <a:rPr lang="cs-CZ" sz="1400" dirty="0" smtClean="0"/>
              <a:t>podstatou). </a:t>
            </a:r>
            <a:r>
              <a:rPr lang="cs-CZ" sz="1400" dirty="0"/>
              <a:t>Insolvenční správce vykonává zejména akcionářská práva spojená s akciemi zahrnutými do majetkové podstaty, rozhoduje o obchodním tajemství a jiné mlčenlivosti, vystupuje vůči dlužníkovým zaměstnancům jako zaměstnavatel, zajišťuje provoz dlužníkova podniku, vedení účetnictví a plnění daňových povinností.</a:t>
            </a:r>
          </a:p>
          <a:p>
            <a:pPr>
              <a:buSzPct val="45000"/>
            </a:pPr>
            <a:r>
              <a:rPr lang="cs-CZ" sz="1400" dirty="0"/>
              <a:t>Zjištěné </a:t>
            </a:r>
            <a:r>
              <a:rPr lang="cs-CZ" sz="1400" b="1" dirty="0"/>
              <a:t>pohledávky </a:t>
            </a:r>
            <a:r>
              <a:rPr lang="cs-CZ" sz="1400" dirty="0"/>
              <a:t>věřitelů jsou zásadně </a:t>
            </a:r>
            <a:r>
              <a:rPr lang="cs-CZ" sz="1400" b="1" dirty="0"/>
              <a:t>poměrně uspokojeny z výnosu zpeněžení majetkové podstaty</a:t>
            </a:r>
            <a:r>
              <a:rPr lang="cs-CZ" sz="1400" dirty="0"/>
              <a:t> s tím, že neuspokojené pohledávky nebo jejich části nezanikají, pokud zákon nestanoví jinak (lze je posléze vymáhat standardním občanskoprávním postupem).</a:t>
            </a:r>
          </a:p>
          <a:p>
            <a:pPr>
              <a:buSzPct val="45000"/>
            </a:pPr>
            <a:r>
              <a:rPr lang="cs-CZ" sz="1400" dirty="0"/>
              <a:t>Právní úkon, kterým dlužník po prohlášení konkursu odmítne přijetí daru nebo dědictví bez souhlasu insolvenčního správce, je neplatný. Totéž platí, jestliže dlužník uzavře bez souhlasu insolvenčního správce dohodu o vypořádání dědictví, podle které má z dědictví obdržet méně, než činí jeho dědický </a:t>
            </a:r>
            <a:r>
              <a:rPr lang="cs-CZ" sz="1400" dirty="0" smtClean="0"/>
              <a:t>podíl, tzn. </a:t>
            </a:r>
            <a:r>
              <a:rPr lang="cs-CZ" sz="1400" b="1" dirty="0" smtClean="0"/>
              <a:t>dlužník nesmí odmítnout nově získaný majetek</a:t>
            </a:r>
            <a:r>
              <a:rPr lang="cs-CZ" sz="1400" dirty="0" smtClean="0"/>
              <a:t>.</a:t>
            </a:r>
            <a:endParaRPr lang="cs-CZ" sz="14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text 2"/>
          <p:cNvSpPr txBox="1"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SzPct val="45000"/>
            </a:pPr>
            <a:r>
              <a:rPr lang="cs-CZ" sz="1800" dirty="0"/>
              <a:t>Prohlášením konkursu </a:t>
            </a:r>
            <a:r>
              <a:rPr lang="cs-CZ" sz="1800" b="1" dirty="0"/>
              <a:t>zanikají všechny jednostranné právní úkony dlužníka</a:t>
            </a:r>
            <a:r>
              <a:rPr lang="cs-CZ" sz="1800" dirty="0"/>
              <a:t>, které se týkají majetkové podstaty, zejména jeho příkazy, pověření a plné moci včetně </a:t>
            </a:r>
            <a:r>
              <a:rPr lang="cs-CZ" sz="1800" dirty="0" smtClean="0"/>
              <a:t>prokury.</a:t>
            </a:r>
            <a:endParaRPr lang="cs-CZ" sz="1693" dirty="0"/>
          </a:p>
          <a:p>
            <a:pPr>
              <a:buSzPct val="45000"/>
            </a:pPr>
            <a:r>
              <a:rPr lang="cs-CZ" sz="1693" dirty="0" smtClean="0"/>
              <a:t>Prohlášením </a:t>
            </a:r>
            <a:r>
              <a:rPr lang="cs-CZ" sz="1693" dirty="0"/>
              <a:t>konkursu </a:t>
            </a:r>
            <a:r>
              <a:rPr lang="cs-CZ" sz="1693" b="1" dirty="0"/>
              <a:t>nekončí provoz dlužníkova </a:t>
            </a:r>
            <a:r>
              <a:rPr lang="cs-CZ" sz="1693" b="1" dirty="0" smtClean="0"/>
              <a:t>podniku</a:t>
            </a:r>
            <a:r>
              <a:rPr lang="cs-CZ" sz="1693" dirty="0" smtClean="0"/>
              <a:t>. Ten </a:t>
            </a:r>
            <a:r>
              <a:rPr lang="cs-CZ" sz="1693" b="1" dirty="0"/>
              <a:t>končí až prodejem podniku </a:t>
            </a:r>
            <a:r>
              <a:rPr lang="cs-CZ" sz="1693" dirty="0"/>
              <a:t>jednou smlouvou v rámci zpeněžení majetkové podstaty</a:t>
            </a:r>
            <a:r>
              <a:rPr lang="cs-CZ" sz="1693" b="1" dirty="0"/>
              <a:t>, nebo rozhodnutím insolvenčního soudu </a:t>
            </a:r>
            <a:r>
              <a:rPr lang="cs-CZ" sz="1693" dirty="0"/>
              <a:t>vydaným na návrh insolvenčního správce po vyjádření věřitelského výboru, byl-li již zvolen nebo </a:t>
            </a:r>
            <a:r>
              <a:rPr lang="cs-CZ" sz="1693" dirty="0" smtClean="0"/>
              <a:t>jmenován.</a:t>
            </a:r>
          </a:p>
          <a:p>
            <a:pPr>
              <a:buSzPct val="45000"/>
            </a:pPr>
            <a:r>
              <a:rPr lang="cs-CZ" sz="1693" dirty="0" smtClean="0"/>
              <a:t>Volí se </a:t>
            </a:r>
            <a:r>
              <a:rPr lang="cs-CZ" sz="1693" b="1" dirty="0" smtClean="0"/>
              <a:t>věřitelský </a:t>
            </a:r>
            <a:r>
              <a:rPr lang="cs-CZ" sz="1693" b="1" dirty="0"/>
              <a:t>výbor</a:t>
            </a:r>
            <a:r>
              <a:rPr lang="cs-CZ" sz="1693" dirty="0"/>
              <a:t> </a:t>
            </a:r>
            <a:r>
              <a:rPr lang="cs-CZ" sz="1693" dirty="0" smtClean="0"/>
              <a:t>schůzí věřitelů, pokud je </a:t>
            </a:r>
            <a:r>
              <a:rPr lang="cs-CZ" sz="1693" dirty="0"/>
              <a:t>přihlášeno více než 50 věřitelů. VV </a:t>
            </a:r>
            <a:r>
              <a:rPr lang="cs-CZ" sz="1693" b="1" dirty="0"/>
              <a:t>chrání společný zájem věřitelů</a:t>
            </a:r>
            <a:r>
              <a:rPr lang="cs-CZ" sz="1693" dirty="0"/>
              <a:t> a je součinný s IS. VV může mít 3 – 7 členů, každý člen má </a:t>
            </a:r>
            <a:r>
              <a:rPr lang="cs-CZ" sz="1693" dirty="0" smtClean="0"/>
              <a:t>náhradníka.</a:t>
            </a:r>
          </a:p>
          <a:p>
            <a:pPr>
              <a:buSzPct val="45000"/>
            </a:pPr>
            <a:r>
              <a:rPr lang="cs-CZ" sz="1693" dirty="0" smtClean="0"/>
              <a:t>Po </a:t>
            </a:r>
            <a:r>
              <a:rPr lang="cs-CZ" sz="1693" dirty="0"/>
              <a:t>zpeněžení majetkové podstaty </a:t>
            </a:r>
            <a:r>
              <a:rPr lang="cs-CZ" sz="1693" b="1" dirty="0"/>
              <a:t>insolvenční správce předloží konečnou zprávu </a:t>
            </a:r>
            <a:r>
              <a:rPr lang="cs-CZ" sz="1693" dirty="0"/>
              <a:t>– </a:t>
            </a:r>
            <a:r>
              <a:rPr lang="cs-CZ" sz="1693" dirty="0" smtClean="0"/>
              <a:t>popisuje činnost </a:t>
            </a:r>
            <a:r>
              <a:rPr lang="cs-CZ" sz="1693" dirty="0"/>
              <a:t>insolvenčního správce </a:t>
            </a:r>
            <a:r>
              <a:rPr lang="cs-CZ" sz="1693" dirty="0" smtClean="0"/>
              <a:t>a finanční výsledky. </a:t>
            </a:r>
            <a:r>
              <a:rPr lang="cs-CZ" sz="1693" dirty="0"/>
              <a:t>KZ uvádí vyčíslení </a:t>
            </a:r>
            <a:r>
              <a:rPr lang="cs-CZ" sz="1693" dirty="0" smtClean="0"/>
              <a:t>částky rozdělované mezi </a:t>
            </a:r>
            <a:r>
              <a:rPr lang="cs-CZ" sz="1693" dirty="0"/>
              <a:t>věřitele a označení </a:t>
            </a:r>
            <a:r>
              <a:rPr lang="cs-CZ" sz="1693" dirty="0" smtClean="0"/>
              <a:t>věřitelů</a:t>
            </a:r>
            <a:r>
              <a:rPr lang="cs-CZ" sz="1693" dirty="0"/>
              <a:t>, s údajem o výši jejich </a:t>
            </a:r>
            <a:r>
              <a:rPr lang="cs-CZ" sz="1693" dirty="0" smtClean="0"/>
              <a:t>podílů.</a:t>
            </a:r>
          </a:p>
          <a:p>
            <a:pPr>
              <a:buSzPct val="45000"/>
            </a:pPr>
            <a:r>
              <a:rPr lang="cs-CZ" sz="1693" dirty="0" smtClean="0"/>
              <a:t>Po </a:t>
            </a:r>
            <a:r>
              <a:rPr lang="cs-CZ" sz="1693" dirty="0"/>
              <a:t>právní moci rozhodnutí o schválení konečné zprávy předloží insolvenční správce insolvenčnímu soudu </a:t>
            </a:r>
            <a:r>
              <a:rPr lang="cs-CZ" sz="1693" b="1" dirty="0"/>
              <a:t>návrh rozvrhového usnesení</a:t>
            </a:r>
            <a:r>
              <a:rPr lang="cs-CZ" sz="1693" dirty="0"/>
              <a:t>, v němž uvede, kolik má být vyplaceno na každou pohledávku uvedenou v upraveném seznamu přihlášených </a:t>
            </a:r>
            <a:r>
              <a:rPr lang="cs-CZ" sz="1693" dirty="0" smtClean="0"/>
              <a:t>pohledávek. Po </a:t>
            </a:r>
            <a:r>
              <a:rPr lang="cs-CZ" sz="1693" b="1" dirty="0" smtClean="0"/>
              <a:t>obdržení zprávy </a:t>
            </a:r>
            <a:r>
              <a:rPr lang="cs-CZ" sz="1600" b="1" dirty="0" smtClean="0"/>
              <a:t>o </a:t>
            </a:r>
            <a:r>
              <a:rPr lang="cs-CZ" sz="1600" b="1" dirty="0"/>
              <a:t>splnění</a:t>
            </a:r>
            <a:r>
              <a:rPr lang="cs-CZ" sz="1600" dirty="0"/>
              <a:t> rozvrhového </a:t>
            </a:r>
            <a:r>
              <a:rPr lang="cs-CZ" sz="1600" dirty="0" smtClean="0"/>
              <a:t>usnesení insolvenční soud </a:t>
            </a:r>
            <a:r>
              <a:rPr lang="cs-CZ" sz="1600" b="1" dirty="0" smtClean="0"/>
              <a:t>konkurs zruší</a:t>
            </a:r>
            <a:r>
              <a:rPr lang="cs-CZ" sz="1600" dirty="0" smtClean="0"/>
              <a:t>.</a:t>
            </a:r>
            <a:endParaRPr lang="cs-CZ" sz="1693" dirty="0" smtClean="0"/>
          </a:p>
          <a:p>
            <a:pPr>
              <a:buSzPct val="45000"/>
            </a:pPr>
            <a:r>
              <a:rPr lang="cs-CZ" sz="1693" b="1" dirty="0" smtClean="0"/>
              <a:t>Nepatrný </a:t>
            </a:r>
            <a:r>
              <a:rPr lang="cs-CZ" sz="1693" b="1" dirty="0"/>
              <a:t>konkurs </a:t>
            </a:r>
            <a:r>
              <a:rPr lang="cs-CZ" sz="1693" dirty="0"/>
              <a:t>– nastává v případě, když dlužníkem je fyzická osoba, která není podnikatelem, nebo nebyl zjištěn celkový obrat dlužníka </a:t>
            </a:r>
            <a:r>
              <a:rPr lang="cs-CZ" sz="1693" dirty="0" smtClean="0"/>
              <a:t>za </a:t>
            </a:r>
            <a:r>
              <a:rPr lang="cs-CZ" sz="1693" dirty="0"/>
              <a:t>poslední účetní období předcházející prohlášení konkursu přesahující 2 000 000 </a:t>
            </a:r>
            <a:r>
              <a:rPr lang="cs-CZ" sz="1693" dirty="0" smtClean="0"/>
              <a:t>Kč, </a:t>
            </a:r>
            <a:r>
              <a:rPr lang="cs-CZ" sz="1693" dirty="0"/>
              <a:t>a </a:t>
            </a:r>
            <a:r>
              <a:rPr lang="cs-CZ" sz="1693" dirty="0" smtClean="0"/>
              <a:t> zároveň dlužník </a:t>
            </a:r>
            <a:r>
              <a:rPr lang="cs-CZ" sz="1693" dirty="0"/>
              <a:t>nemá více než 50 věřitelů. Platí u něj </a:t>
            </a:r>
            <a:r>
              <a:rPr lang="cs-CZ" sz="1693" b="1" dirty="0"/>
              <a:t>zjednodušená procesní pravidla </a:t>
            </a:r>
            <a:r>
              <a:rPr lang="cs-CZ" sz="1693" dirty="0"/>
              <a:t>– např. není třeba zřizovat věřitelský výbor, stačí zástupce věřitelů.</a:t>
            </a:r>
          </a:p>
          <a:p>
            <a:pPr lvl="0">
              <a:buSzPct val="45000"/>
              <a:buFont typeface="StarSymbol"/>
              <a:buChar char="●"/>
            </a:pPr>
            <a:endParaRPr lang="cs-CZ" sz="1693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/>
              <a:t>Reorganizace - § 316 a násl. IZ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SzPct val="45000"/>
            </a:pPr>
            <a:r>
              <a:rPr lang="cs-CZ" sz="1400" dirty="0"/>
              <a:t>Může být prohlášena </a:t>
            </a:r>
            <a:r>
              <a:rPr lang="cs-CZ" sz="1400" b="1" dirty="0"/>
              <a:t>u právnické, ale i fyzické osoby, </a:t>
            </a:r>
            <a:r>
              <a:rPr lang="cs-CZ" sz="1400" b="1" dirty="0" smtClean="0"/>
              <a:t>ovšem jen podnikající</a:t>
            </a:r>
            <a:r>
              <a:rPr lang="cs-CZ" sz="1400" dirty="0" smtClean="0"/>
              <a:t>, a to z důvodu, že </a:t>
            </a:r>
            <a:r>
              <a:rPr lang="cs-CZ" sz="1400" b="1" dirty="0" smtClean="0"/>
              <a:t>reorganizace </a:t>
            </a:r>
            <a:r>
              <a:rPr lang="cs-CZ" sz="1400" b="1" dirty="0"/>
              <a:t>se týká jeho podniku</a:t>
            </a:r>
            <a:r>
              <a:rPr lang="cs-CZ" sz="1400" dirty="0"/>
              <a:t>.</a:t>
            </a:r>
          </a:p>
          <a:p>
            <a:pPr>
              <a:buSzPct val="45000"/>
            </a:pPr>
            <a:r>
              <a:rPr lang="cs-CZ" sz="1400" b="1" dirty="0"/>
              <a:t>Návrh </a:t>
            </a:r>
            <a:r>
              <a:rPr lang="cs-CZ" sz="1400" b="1" dirty="0" smtClean="0"/>
              <a:t>podává dlužník </a:t>
            </a:r>
            <a:r>
              <a:rPr lang="cs-CZ" sz="1400" b="1" dirty="0"/>
              <a:t>nebo přihlášený věřitel </a:t>
            </a:r>
            <a:r>
              <a:rPr lang="cs-CZ" sz="1400" dirty="0"/>
              <a:t>- ten, kdo je v dobré víře, že jsou nebo budou splněny všechny podmínky pro schválení reorganizačního plánu.</a:t>
            </a:r>
          </a:p>
          <a:p>
            <a:pPr>
              <a:buSzPct val="45000"/>
            </a:pPr>
            <a:r>
              <a:rPr lang="cs-CZ" sz="1400" dirty="0" smtClean="0"/>
              <a:t>Rozumí </a:t>
            </a:r>
            <a:r>
              <a:rPr lang="cs-CZ" sz="1400" dirty="0"/>
              <a:t>se jí zpravidla </a:t>
            </a:r>
            <a:r>
              <a:rPr lang="cs-CZ" sz="1400" b="1" dirty="0"/>
              <a:t>postupné uspokojování pohledávek věřitelů při zachování provozu dlužníkova podniku</a:t>
            </a:r>
            <a:r>
              <a:rPr lang="cs-CZ" sz="1400" dirty="0"/>
              <a:t>, zajištěné opatřeními k ozdravění hospodaření tohoto podniku podle insolvenčním soudem schváleného reorganizačního plánu s průběžnou kontrolou jeho plnění ze strany </a:t>
            </a:r>
            <a:r>
              <a:rPr lang="cs-CZ" sz="1400" dirty="0" smtClean="0"/>
              <a:t>věřitelů.</a:t>
            </a:r>
          </a:p>
          <a:p>
            <a:pPr>
              <a:buSzPct val="45000"/>
            </a:pPr>
            <a:r>
              <a:rPr lang="cs-CZ" sz="1400" dirty="0" smtClean="0"/>
              <a:t>Je </a:t>
            </a:r>
            <a:r>
              <a:rPr lang="cs-CZ" sz="1400" b="1" dirty="0"/>
              <a:t>přípustná</a:t>
            </a:r>
            <a:r>
              <a:rPr lang="cs-CZ" sz="1400" dirty="0"/>
              <a:t> za předpokladu, že celkový roční úhrn čistého obratu dlužníka podle zvláštního právního předpisu za poslední účetní období předcházející insolvenčnímu návrhu dosáhl alespoň částku 50 </a:t>
            </a:r>
            <a:r>
              <a:rPr lang="cs-CZ" sz="1400" dirty="0" smtClean="0"/>
              <a:t>000 000 </a:t>
            </a:r>
            <a:r>
              <a:rPr lang="cs-CZ" sz="1400" dirty="0"/>
              <a:t>Kč, nebo zaměstnává-li dlužník nejméně 50 zaměstnanců v pracovním poměru. </a:t>
            </a:r>
            <a:r>
              <a:rPr lang="cs-CZ" sz="1400" b="1" dirty="0"/>
              <a:t>Není přípustná</a:t>
            </a:r>
            <a:r>
              <a:rPr lang="cs-CZ" sz="1400" dirty="0"/>
              <a:t>, je-li dlužníkem právnická osoba v likvidaci, obchodník s cennými papíry nebo osoba oprávněná k obchodování na komoditní burze.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5243</TotalTime>
  <Words>2306</Words>
  <Application>Microsoft Office PowerPoint</Application>
  <PresentationFormat>Širokoúhlá obrazovka</PresentationFormat>
  <Paragraphs>126</Paragraphs>
  <Slides>18</Slides>
  <Notes>17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7" baseType="lpstr">
      <vt:lpstr>Microsoft YaHei</vt:lpstr>
      <vt:lpstr>Arial</vt:lpstr>
      <vt:lpstr>Century Gothic</vt:lpstr>
      <vt:lpstr>Lucida Sans Unicode</vt:lpstr>
      <vt:lpstr>StarSymbol</vt:lpstr>
      <vt:lpstr>Tahoma</vt:lpstr>
      <vt:lpstr>Times New Roman</vt:lpstr>
      <vt:lpstr>Wingdings 3</vt:lpstr>
      <vt:lpstr>Ion</vt:lpstr>
      <vt:lpstr>Insolvenční řízení</vt:lpstr>
      <vt:lpstr>Zákonné předpisy</vt:lpstr>
      <vt:lpstr>Co je insolvence?</vt:lpstr>
      <vt:lpstr>Co je úpadek?</vt:lpstr>
      <vt:lpstr>Prezentace aplikace PowerPoint</vt:lpstr>
      <vt:lpstr>Způsoby řešení úpadku</vt:lpstr>
      <vt:lpstr>Konkurs - § 244 a násl. IZ</vt:lpstr>
      <vt:lpstr>Prezentace aplikace PowerPoint</vt:lpstr>
      <vt:lpstr>Reorganizace - § 316 a násl. IZ</vt:lpstr>
      <vt:lpstr>Prezentace aplikace PowerPoint</vt:lpstr>
      <vt:lpstr>Oddlužení - § 389 a násl. IZ</vt:lpstr>
      <vt:lpstr>Prezentace aplikace PowerPoint</vt:lpstr>
      <vt:lpstr>Majetková podstata</vt:lpstr>
      <vt:lpstr>Prezentace aplikace PowerPoint</vt:lpstr>
      <vt:lpstr>Přezkum</vt:lpstr>
      <vt:lpstr>Insolvenční správce</vt:lpstr>
      <vt:lpstr>Insolvenční rejstřík</vt:lpstr>
      <vt:lpstr>Děkuji za pozornost.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Lucie Veselá</dc:creator>
  <cp:lastModifiedBy>Veselá Lucie Mgr. Bc. (OFŘ)</cp:lastModifiedBy>
  <cp:revision>24</cp:revision>
  <dcterms:created xsi:type="dcterms:W3CDTF">2020-03-20T09:30:34Z</dcterms:created>
  <dcterms:modified xsi:type="dcterms:W3CDTF">2020-03-24T15:51:01Z</dcterms:modified>
</cp:coreProperties>
</file>