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6" r:id="rId13"/>
    <p:sldId id="295" r:id="rId14"/>
    <p:sldId id="297" r:id="rId15"/>
    <p:sldId id="298" r:id="rId16"/>
    <p:sldId id="29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27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těrba" userId="6f3da7df930b9d87" providerId="LiveId" clId="{8149B32F-5413-4439-95E9-F7601D03C7C1}"/>
    <pc:docChg chg="undo custSel addSld delSld modSld">
      <pc:chgData name="Martin Štěrba" userId="6f3da7df930b9d87" providerId="LiveId" clId="{8149B32F-5413-4439-95E9-F7601D03C7C1}" dt="2020-04-01T20:49:09.245" v="514" actId="27636"/>
      <pc:docMkLst>
        <pc:docMk/>
      </pc:docMkLst>
      <pc:sldChg chg="modSp">
        <pc:chgData name="Martin Štěrba" userId="6f3da7df930b9d87" providerId="LiveId" clId="{8149B32F-5413-4439-95E9-F7601D03C7C1}" dt="2020-04-01T18:41:29.414" v="421" actId="20577"/>
        <pc:sldMkLst>
          <pc:docMk/>
          <pc:sldMk cId="3548196413" sldId="258"/>
        </pc:sldMkLst>
        <pc:spChg chg="mod">
          <ac:chgData name="Martin Štěrba" userId="6f3da7df930b9d87" providerId="LiveId" clId="{8149B32F-5413-4439-95E9-F7601D03C7C1}" dt="2020-04-01T08:00:38.342" v="4" actId="20577"/>
          <ac:spMkLst>
            <pc:docMk/>
            <pc:sldMk cId="3548196413" sldId="258"/>
            <ac:spMk id="2" creationId="{7F3EC3AA-A4E1-4E48-B421-300B5032AD13}"/>
          </ac:spMkLst>
        </pc:spChg>
        <pc:spChg chg="mod">
          <ac:chgData name="Martin Štěrba" userId="6f3da7df930b9d87" providerId="LiveId" clId="{8149B32F-5413-4439-95E9-F7601D03C7C1}" dt="2020-04-01T18:41:29.414" v="421" actId="20577"/>
          <ac:spMkLst>
            <pc:docMk/>
            <pc:sldMk cId="3548196413" sldId="258"/>
            <ac:spMk id="3" creationId="{811331AE-C22B-478F-8CC5-E1C908F5C8C7}"/>
          </ac:spMkLst>
        </pc:spChg>
      </pc:sldChg>
      <pc:sldChg chg="add del">
        <pc:chgData name="Martin Štěrba" userId="6f3da7df930b9d87" providerId="LiveId" clId="{8149B32F-5413-4439-95E9-F7601D03C7C1}" dt="2020-04-01T20:48:46.219" v="508" actId="47"/>
        <pc:sldMkLst>
          <pc:docMk/>
          <pc:sldMk cId="3579655476" sldId="285"/>
        </pc:sldMkLst>
      </pc:sldChg>
      <pc:sldChg chg="modSp add">
        <pc:chgData name="Martin Štěrba" userId="6f3da7df930b9d87" providerId="LiveId" clId="{8149B32F-5413-4439-95E9-F7601D03C7C1}" dt="2020-04-01T08:09:17.633" v="48" actId="20577"/>
        <pc:sldMkLst>
          <pc:docMk/>
          <pc:sldMk cId="321614038" sldId="286"/>
        </pc:sldMkLst>
        <pc:spChg chg="mod">
          <ac:chgData name="Martin Štěrba" userId="6f3da7df930b9d87" providerId="LiveId" clId="{8149B32F-5413-4439-95E9-F7601D03C7C1}" dt="2020-04-01T08:09:13.948" v="45" actId="20577"/>
          <ac:spMkLst>
            <pc:docMk/>
            <pc:sldMk cId="321614038" sldId="286"/>
            <ac:spMk id="2" creationId="{66F27083-ACCE-448D-8C0A-9FE0A0D88FC7}"/>
          </ac:spMkLst>
        </pc:spChg>
        <pc:spChg chg="mod">
          <ac:chgData name="Martin Štěrba" userId="6f3da7df930b9d87" providerId="LiveId" clId="{8149B32F-5413-4439-95E9-F7601D03C7C1}" dt="2020-04-01T08:09:17.633" v="48" actId="20577"/>
          <ac:spMkLst>
            <pc:docMk/>
            <pc:sldMk cId="321614038" sldId="286"/>
            <ac:spMk id="3" creationId="{23052AF2-241A-4FCE-B612-3E79D1B542FA}"/>
          </ac:spMkLst>
        </pc:spChg>
      </pc:sldChg>
      <pc:sldChg chg="modSp add">
        <pc:chgData name="Martin Štěrba" userId="6f3da7df930b9d87" providerId="LiveId" clId="{8149B32F-5413-4439-95E9-F7601D03C7C1}" dt="2020-04-01T09:00:08.491" v="230" actId="20577"/>
        <pc:sldMkLst>
          <pc:docMk/>
          <pc:sldMk cId="1519219297" sldId="287"/>
        </pc:sldMkLst>
        <pc:spChg chg="mod">
          <ac:chgData name="Martin Štěrba" userId="6f3da7df930b9d87" providerId="LiveId" clId="{8149B32F-5413-4439-95E9-F7601D03C7C1}" dt="2020-04-01T08:33:35.241" v="207" actId="6549"/>
          <ac:spMkLst>
            <pc:docMk/>
            <pc:sldMk cId="1519219297" sldId="287"/>
            <ac:spMk id="2" creationId="{0180B7A5-DD54-465C-B21A-F446970413A0}"/>
          </ac:spMkLst>
        </pc:spChg>
        <pc:spChg chg="mod">
          <ac:chgData name="Martin Štěrba" userId="6f3da7df930b9d87" providerId="LiveId" clId="{8149B32F-5413-4439-95E9-F7601D03C7C1}" dt="2020-04-01T09:00:08.491" v="230" actId="20577"/>
          <ac:spMkLst>
            <pc:docMk/>
            <pc:sldMk cId="1519219297" sldId="287"/>
            <ac:spMk id="3" creationId="{0DCEEAA8-9A5A-4F66-ACA3-6402FADEB9E8}"/>
          </ac:spMkLst>
        </pc:spChg>
      </pc:sldChg>
      <pc:sldChg chg="del">
        <pc:chgData name="Martin Štěrba" userId="6f3da7df930b9d87" providerId="LiveId" clId="{8149B32F-5413-4439-95E9-F7601D03C7C1}" dt="2020-04-01T08:00:43.454" v="6" actId="47"/>
        <pc:sldMkLst>
          <pc:docMk/>
          <pc:sldMk cId="2709607244" sldId="288"/>
        </pc:sldMkLst>
      </pc:sldChg>
      <pc:sldChg chg="modSp add">
        <pc:chgData name="Martin Štěrba" userId="6f3da7df930b9d87" providerId="LiveId" clId="{8149B32F-5413-4439-95E9-F7601D03C7C1}" dt="2020-04-01T09:28:18.843" v="305" actId="20577"/>
        <pc:sldMkLst>
          <pc:docMk/>
          <pc:sldMk cId="2755168696" sldId="288"/>
        </pc:sldMkLst>
        <pc:spChg chg="mod">
          <ac:chgData name="Martin Štěrba" userId="6f3da7df930b9d87" providerId="LiveId" clId="{8149B32F-5413-4439-95E9-F7601D03C7C1}" dt="2020-04-01T09:01:44.418" v="244" actId="313"/>
          <ac:spMkLst>
            <pc:docMk/>
            <pc:sldMk cId="2755168696" sldId="288"/>
            <ac:spMk id="2" creationId="{E3AFA5E9-5EBA-43E1-8AC9-9508F2007DCC}"/>
          </ac:spMkLst>
        </pc:spChg>
        <pc:spChg chg="mod">
          <ac:chgData name="Martin Štěrba" userId="6f3da7df930b9d87" providerId="LiveId" clId="{8149B32F-5413-4439-95E9-F7601D03C7C1}" dt="2020-04-01T09:28:18.843" v="305" actId="20577"/>
          <ac:spMkLst>
            <pc:docMk/>
            <pc:sldMk cId="2755168696" sldId="288"/>
            <ac:spMk id="3" creationId="{F46A4748-EA78-4C70-B761-CD9F1BB647CC}"/>
          </ac:spMkLst>
        </pc:spChg>
      </pc:sldChg>
      <pc:sldChg chg="del">
        <pc:chgData name="Martin Štěrba" userId="6f3da7df930b9d87" providerId="LiveId" clId="{8149B32F-5413-4439-95E9-F7601D03C7C1}" dt="2020-04-01T08:00:44.188" v="7" actId="47"/>
        <pc:sldMkLst>
          <pc:docMk/>
          <pc:sldMk cId="213697463" sldId="289"/>
        </pc:sldMkLst>
      </pc:sldChg>
      <pc:sldChg chg="modSp add">
        <pc:chgData name="Martin Štěrba" userId="6f3da7df930b9d87" providerId="LiveId" clId="{8149B32F-5413-4439-95E9-F7601D03C7C1}" dt="2020-04-01T18:19:18.915" v="361" actId="20577"/>
        <pc:sldMkLst>
          <pc:docMk/>
          <pc:sldMk cId="1235726310" sldId="289"/>
        </pc:sldMkLst>
        <pc:spChg chg="mod">
          <ac:chgData name="Martin Štěrba" userId="6f3da7df930b9d87" providerId="LiveId" clId="{8149B32F-5413-4439-95E9-F7601D03C7C1}" dt="2020-04-01T18:16:35.563" v="318" actId="20577"/>
          <ac:spMkLst>
            <pc:docMk/>
            <pc:sldMk cId="1235726310" sldId="289"/>
            <ac:spMk id="2" creationId="{4519CA5A-8131-4372-AB03-5F215E51EA19}"/>
          </ac:spMkLst>
        </pc:spChg>
        <pc:spChg chg="mod">
          <ac:chgData name="Martin Štěrba" userId="6f3da7df930b9d87" providerId="LiveId" clId="{8149B32F-5413-4439-95E9-F7601D03C7C1}" dt="2020-04-01T18:19:18.915" v="361" actId="20577"/>
          <ac:spMkLst>
            <pc:docMk/>
            <pc:sldMk cId="1235726310" sldId="289"/>
            <ac:spMk id="3" creationId="{F9F19AA2-F36A-4A13-AE8E-45A843BDEF15}"/>
          </ac:spMkLst>
        </pc:spChg>
      </pc:sldChg>
      <pc:sldChg chg="modSp add">
        <pc:chgData name="Martin Štěrba" userId="6f3da7df930b9d87" providerId="LiveId" clId="{8149B32F-5413-4439-95E9-F7601D03C7C1}" dt="2020-04-01T18:42:24.163" v="450" actId="20577"/>
        <pc:sldMkLst>
          <pc:docMk/>
          <pc:sldMk cId="3893254116" sldId="290"/>
        </pc:sldMkLst>
        <pc:spChg chg="mod">
          <ac:chgData name="Martin Štěrba" userId="6f3da7df930b9d87" providerId="LiveId" clId="{8149B32F-5413-4439-95E9-F7601D03C7C1}" dt="2020-04-01T18:41:58.659" v="439" actId="20577"/>
          <ac:spMkLst>
            <pc:docMk/>
            <pc:sldMk cId="3893254116" sldId="290"/>
            <ac:spMk id="2" creationId="{7C2C37D2-2941-4DAC-AEE7-7453F84806F4}"/>
          </ac:spMkLst>
        </pc:spChg>
        <pc:spChg chg="mod">
          <ac:chgData name="Martin Štěrba" userId="6f3da7df930b9d87" providerId="LiveId" clId="{8149B32F-5413-4439-95E9-F7601D03C7C1}" dt="2020-04-01T18:42:24.163" v="450" actId="20577"/>
          <ac:spMkLst>
            <pc:docMk/>
            <pc:sldMk cId="3893254116" sldId="290"/>
            <ac:spMk id="3" creationId="{069948AF-760F-40FF-A9D6-E5015C1726FA}"/>
          </ac:spMkLst>
        </pc:spChg>
      </pc:sldChg>
      <pc:sldChg chg="modSp add">
        <pc:chgData name="Martin Štěrba" userId="6f3da7df930b9d87" providerId="LiveId" clId="{8149B32F-5413-4439-95E9-F7601D03C7C1}" dt="2020-04-01T20:49:09.245" v="514" actId="27636"/>
        <pc:sldMkLst>
          <pc:docMk/>
          <pc:sldMk cId="3195294194" sldId="291"/>
        </pc:sldMkLst>
        <pc:spChg chg="mod">
          <ac:chgData name="Martin Štěrba" userId="6f3da7df930b9d87" providerId="LiveId" clId="{8149B32F-5413-4439-95E9-F7601D03C7C1}" dt="2020-04-01T18:42:44.453" v="491" actId="20577"/>
          <ac:spMkLst>
            <pc:docMk/>
            <pc:sldMk cId="3195294194" sldId="291"/>
            <ac:spMk id="2" creationId="{F1F0A94B-8A87-4E85-8F46-ECF207187747}"/>
          </ac:spMkLst>
        </pc:spChg>
        <pc:spChg chg="mod">
          <ac:chgData name="Martin Štěrba" userId="6f3da7df930b9d87" providerId="LiveId" clId="{8149B32F-5413-4439-95E9-F7601D03C7C1}" dt="2020-04-01T20:49:09.245" v="514" actId="27636"/>
          <ac:spMkLst>
            <pc:docMk/>
            <pc:sldMk cId="3195294194" sldId="291"/>
            <ac:spMk id="3" creationId="{3C290867-DEE7-4441-A03A-DAE0D98D2A18}"/>
          </ac:spMkLst>
        </pc:spChg>
      </pc:sldChg>
      <pc:sldChg chg="del">
        <pc:chgData name="Martin Štěrba" userId="6f3da7df930b9d87" providerId="LiveId" clId="{8149B32F-5413-4439-95E9-F7601D03C7C1}" dt="2020-04-01T08:00:45.899" v="10" actId="47"/>
        <pc:sldMkLst>
          <pc:docMk/>
          <pc:sldMk cId="294353420" sldId="292"/>
        </pc:sldMkLst>
      </pc:sldChg>
      <pc:sldChg chg="del">
        <pc:chgData name="Martin Štěrba" userId="6f3da7df930b9d87" providerId="LiveId" clId="{8149B32F-5413-4439-95E9-F7601D03C7C1}" dt="2020-04-01T08:00:44.851" v="8" actId="47"/>
        <pc:sldMkLst>
          <pc:docMk/>
          <pc:sldMk cId="132930617" sldId="293"/>
        </pc:sldMkLst>
      </pc:sldChg>
      <pc:sldChg chg="del">
        <pc:chgData name="Martin Štěrba" userId="6f3da7df930b9d87" providerId="LiveId" clId="{8149B32F-5413-4439-95E9-F7601D03C7C1}" dt="2020-04-01T08:00:45.382" v="9" actId="47"/>
        <pc:sldMkLst>
          <pc:docMk/>
          <pc:sldMk cId="763828595" sldId="294"/>
        </pc:sldMkLst>
      </pc:sldChg>
      <pc:sldChg chg="del">
        <pc:chgData name="Martin Štěrba" userId="6f3da7df930b9d87" providerId="LiveId" clId="{8149B32F-5413-4439-95E9-F7601D03C7C1}" dt="2020-04-01T08:00:46.882" v="12" actId="47"/>
        <pc:sldMkLst>
          <pc:docMk/>
          <pc:sldMk cId="877232787" sldId="295"/>
        </pc:sldMkLst>
      </pc:sldChg>
      <pc:sldChg chg="del">
        <pc:chgData name="Martin Štěrba" userId="6f3da7df930b9d87" providerId="LiveId" clId="{8149B32F-5413-4439-95E9-F7601D03C7C1}" dt="2020-04-01T08:00:46.359" v="11" actId="47"/>
        <pc:sldMkLst>
          <pc:docMk/>
          <pc:sldMk cId="3212054735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75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06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8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58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2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0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78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9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21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79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4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.justice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zk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v.cz/cs/sluzby-uradu/databaze-on-line/databaze-prumyslovych-vzoru.html" TargetMode="External"/><Relationship Id="rId3" Type="http://schemas.openxmlformats.org/officeDocument/2006/relationships/hyperlink" Target="https://wwwinfo.mfcr.cz/ares/ares_es.html.cz" TargetMode="External"/><Relationship Id="rId7" Type="http://schemas.openxmlformats.org/officeDocument/2006/relationships/hyperlink" Target="https://www.upv.cz/cs/sluzby-uradu/databaze-on-line/databaze-ochrannych-znamek.html" TargetMode="External"/><Relationship Id="rId2" Type="http://schemas.openxmlformats.org/officeDocument/2006/relationships/hyperlink" Target="https://adisreg.mfcr.cz/cgi-bin/adis/idph/int_dp_prij.cgi?ZPRAC=FDPHI1&amp;poc_dic=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v.cz/cs/sluzby-uradu/databaze-on-line/databaze-patentu-a-uzitnych-vzoru.html" TargetMode="External"/><Relationship Id="rId5" Type="http://schemas.openxmlformats.org/officeDocument/2006/relationships/hyperlink" Target="https://vdp.cuzk.cz/vdp/ruian/overeniadresy/vyhledej" TargetMode="External"/><Relationship Id="rId4" Type="http://schemas.openxmlformats.org/officeDocument/2006/relationships/hyperlink" Target="http://cedr.mfcr.cz/cedr3internetv419/default.aspx" TargetMode="External"/><Relationship Id="rId9" Type="http://schemas.openxmlformats.org/officeDocument/2006/relationships/hyperlink" Target="https://www.statnisprava.cz/rstsp/redakce.nsf/i/rejstrik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ssm.justice.cz/" TargetMode="External"/><Relationship Id="rId2" Type="http://schemas.openxmlformats.org/officeDocument/2006/relationships/hyperlink" Target="http://www.cee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olikmam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C406-E9FC-41AD-B3AD-18642A320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A34AC-D38B-4023-8A46-474221FEB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10551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04338-6361-4283-B6D9-64388BB1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63321"/>
          </a:xfrm>
        </p:spPr>
        <p:txBody>
          <a:bodyPr>
            <a:normAutofit fontScale="90000"/>
          </a:bodyPr>
          <a:lstStyle/>
          <a:p>
            <a:r>
              <a:rPr lang="cs-CZ" dirty="0"/>
              <a:t>Veřejné rejstříky</a:t>
            </a:r>
            <a:br>
              <a:rPr lang="cs-CZ" dirty="0"/>
            </a:br>
            <a:r>
              <a:rPr lang="cs-CZ" dirty="0"/>
              <a:t>Obchodní (veřejný) rejstřík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F84C5-7998-4420-B2A4-9A9647C4E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7546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www.or.justice.cz</a:t>
            </a:r>
            <a:endParaRPr lang="cs-CZ" dirty="0"/>
          </a:p>
          <a:p>
            <a:r>
              <a:rPr lang="cs-CZ" dirty="0"/>
              <a:t>Najdete zde informace o obchodních korporacích, družstev, státních institucích, podnikajících FO, které mají povinnost se tam zapsat a dalších PO.</a:t>
            </a:r>
          </a:p>
          <a:p>
            <a:r>
              <a:rPr lang="cs-CZ" dirty="0"/>
              <a:t>Vyhledávat lze pomocí: IČ, jméno a příjmení resp. Firma, podle adresy sídla</a:t>
            </a:r>
          </a:p>
          <a:p>
            <a:r>
              <a:rPr lang="cs-CZ" dirty="0"/>
              <a:t>Co lze najít:</a:t>
            </a:r>
          </a:p>
          <a:p>
            <a:pPr lvl="1"/>
            <a:r>
              <a:rPr lang="cs-CZ" dirty="0"/>
              <a:t>FO: jméno a příjmení, datum narození, angažmá v orgánech vč. historie</a:t>
            </a:r>
          </a:p>
          <a:p>
            <a:pPr lvl="1"/>
            <a:r>
              <a:rPr lang="cs-CZ" dirty="0"/>
              <a:t>PO: firma, datum založení, sídlo, právní forma, předmět podnikání, členy </a:t>
            </a:r>
            <a:r>
              <a:rPr lang="cs-CZ" dirty="0" err="1"/>
              <a:t>stat.orgánů</a:t>
            </a:r>
            <a:r>
              <a:rPr lang="cs-CZ" dirty="0"/>
              <a:t> a dalších orgánů, vlastníky, výši základního kapitálu je-li vyžadován, ostatní skutečnosti. Dále je k nahlédnutí Sbírka Listin, kde je zejména společenská smlouva a její změny, účetní výkazy, zápisy z jednání a rozhodnutí nejvyššího orgánu to vše vč. historie</a:t>
            </a:r>
          </a:p>
        </p:txBody>
      </p:sp>
    </p:spTree>
    <p:extLst>
      <p:ext uri="{BB962C8B-B14F-4D97-AF65-F5344CB8AC3E}">
        <p14:creationId xmlns:p14="http://schemas.microsoft.com/office/powerpoint/2010/main" val="349969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509F5-AF84-4CDC-8CB9-4E8FA742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rejstříky</a:t>
            </a:r>
            <a:br>
              <a:rPr lang="cs-CZ" dirty="0"/>
            </a:br>
            <a:r>
              <a:rPr lang="cs-CZ" dirty="0"/>
              <a:t>Insolvenční rejstřík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7CD441-D423-4A02-8EDF-FEB6CFA09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www.isir.justice.cz	</a:t>
            </a:r>
          </a:p>
          <a:p>
            <a:r>
              <a:rPr lang="cs-CZ" dirty="0"/>
              <a:t>V insolvenčním rejstříku lze vyhledat pouze dlužníky, proti kterým bylo zahájeno insolvenční řízení po 1. lednu 2008 a nebyli z rejstříku vyškrtnuti dle § 425 insolvenčního zákona (Tj. 5 let po skončení </a:t>
            </a:r>
            <a:r>
              <a:rPr lang="cs-CZ" dirty="0" err="1"/>
              <a:t>ins.řízení</a:t>
            </a:r>
            <a:r>
              <a:rPr lang="cs-CZ" dirty="0"/>
              <a:t>)</a:t>
            </a:r>
          </a:p>
          <a:p>
            <a:r>
              <a:rPr lang="cs-CZ" dirty="0"/>
              <a:t>Co lze zejména najít:</a:t>
            </a:r>
          </a:p>
          <a:p>
            <a:pPr lvl="1"/>
            <a:r>
              <a:rPr lang="cs-CZ" dirty="0"/>
              <a:t>FO i PO: jméno a příjmení, datum narození, stav řízení, návrh na zahájení řízení, způsob řešení úpadku, soupis majetku, přihlášky pohledávek, </a:t>
            </a:r>
            <a:r>
              <a:rPr lang="cs-CZ" dirty="0" err="1"/>
              <a:t>Ins</a:t>
            </a:r>
            <a:r>
              <a:rPr lang="cs-CZ" dirty="0"/>
              <a:t>. správce, zprávy </a:t>
            </a:r>
            <a:r>
              <a:rPr lang="cs-CZ" dirty="0" err="1"/>
              <a:t>Ins</a:t>
            </a:r>
            <a:r>
              <a:rPr lang="cs-CZ" dirty="0"/>
              <a:t>. Správce vč. dat kdy bylo zveřejněno</a:t>
            </a:r>
          </a:p>
        </p:txBody>
      </p:sp>
    </p:spTree>
    <p:extLst>
      <p:ext uri="{BB962C8B-B14F-4D97-AF65-F5344CB8AC3E}">
        <p14:creationId xmlns:p14="http://schemas.microsoft.com/office/powerpoint/2010/main" val="278393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837FB-0599-4629-A3E3-963640F2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rejstříky</a:t>
            </a:r>
            <a:br>
              <a:rPr lang="cs-CZ" dirty="0"/>
            </a:br>
            <a:r>
              <a:rPr lang="cs-CZ" dirty="0"/>
              <a:t>Katastr nemovitostí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D67CE-E2E7-4A6C-B6B5-59C125CF8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hlinkClick r:id="rId2"/>
              </a:rPr>
              <a:t>www.cuzk.cz</a:t>
            </a:r>
            <a:endParaRPr lang="cs-CZ" dirty="0"/>
          </a:p>
          <a:p>
            <a:r>
              <a:rPr lang="cs-CZ" dirty="0"/>
              <a:t>Aplikace umožňuje získávat některé vybrané údaje týkající se vlastnictví parcel, staveb, jednotek (bytů nebo nebytových prostor)) a práv stavby, evidovaných v katastru nemovitostí a dále informace o stavu řízení založených na katastrálním pracovišti pro účely zápisu vlastnických a jiných práv oprávněných subjektů k nemovitostem v ČR.</a:t>
            </a:r>
          </a:p>
          <a:p>
            <a:r>
              <a:rPr lang="cs-CZ" dirty="0"/>
              <a:t>Vyhledávat lze pomocí: adresy stavby, adresy parcely, adresy bytové jednotky a také podle katastrální mapy</a:t>
            </a:r>
          </a:p>
          <a:p>
            <a:r>
              <a:rPr lang="cs-CZ" dirty="0"/>
              <a:t>Co lze zejména najít: adresu, vlastníka nemovitosti či jeho změny, typ plochy, zatížení a břemena.</a:t>
            </a:r>
          </a:p>
          <a:p>
            <a:r>
              <a:rPr lang="cs-CZ" dirty="0"/>
              <a:t>V neveřejné (placené) části, lze zjistit výši zástavy na nemovitosti a další podrobnosti.</a:t>
            </a:r>
          </a:p>
        </p:txBody>
      </p:sp>
    </p:spTree>
    <p:extLst>
      <p:ext uri="{BB962C8B-B14F-4D97-AF65-F5344CB8AC3E}">
        <p14:creationId xmlns:p14="http://schemas.microsoft.com/office/powerpoint/2010/main" val="1785647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80407-6CB8-49E4-B6AB-B36DD2A6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rejstříky</a:t>
            </a:r>
            <a:br>
              <a:rPr lang="cs-CZ" dirty="0"/>
            </a:br>
            <a:r>
              <a:rPr lang="cs-CZ" dirty="0"/>
              <a:t>Další důležité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65432-EA4A-4036-AD19-C5B8B484F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Další rejstříky</a:t>
            </a:r>
          </a:p>
          <a:p>
            <a:r>
              <a:rPr lang="cs-CZ" dirty="0"/>
              <a:t>Je osoba plátcem DPH? </a:t>
            </a:r>
            <a:r>
              <a:rPr lang="cs-CZ" dirty="0">
                <a:hlinkClick r:id="rId2"/>
              </a:rPr>
              <a:t>https://adisreg.mfcr.cz/cgi-bin/adis/idph/int_dp_prij.cgi?ZPRAC=FDPHI1&amp;poc_dic=2</a:t>
            </a:r>
            <a:endParaRPr lang="cs-CZ" dirty="0"/>
          </a:p>
          <a:p>
            <a:r>
              <a:rPr lang="cs-CZ" dirty="0"/>
              <a:t>Rychlé a obecně dostupné informace o jednotlivých subjektech? </a:t>
            </a:r>
            <a:r>
              <a:rPr lang="cs-CZ" dirty="0">
                <a:hlinkClick r:id="rId3"/>
              </a:rPr>
              <a:t>https://wwwinfo.mfcr.cz/ares/ares_es.html.cz</a:t>
            </a:r>
            <a:endParaRPr lang="cs-CZ" dirty="0"/>
          </a:p>
          <a:p>
            <a:r>
              <a:rPr lang="cs-CZ" dirty="0"/>
              <a:t>Dostal subjekt dotaci? </a:t>
            </a:r>
            <a:r>
              <a:rPr lang="cs-CZ" dirty="0">
                <a:hlinkClick r:id="rId4"/>
              </a:rPr>
              <a:t>http://cedr.mfcr.cz/cedr3internetv419/default.aspx</a:t>
            </a:r>
            <a:endParaRPr lang="cs-CZ" dirty="0"/>
          </a:p>
          <a:p>
            <a:r>
              <a:rPr lang="cs-CZ" dirty="0"/>
              <a:t>Existuje hledaná adresa? </a:t>
            </a:r>
            <a:r>
              <a:rPr lang="cs-CZ" dirty="0">
                <a:hlinkClick r:id="rId5"/>
              </a:rPr>
              <a:t>https://vdp.cuzk.cz/vdp/ruian/overeniadresy/vyhledej</a:t>
            </a:r>
            <a:endParaRPr lang="cs-CZ" dirty="0"/>
          </a:p>
          <a:p>
            <a:r>
              <a:rPr lang="cs-CZ" dirty="0"/>
              <a:t>Má subjekt	-	patent? </a:t>
            </a:r>
            <a:r>
              <a:rPr lang="cs-CZ" dirty="0">
                <a:hlinkClick r:id="rId6"/>
              </a:rPr>
              <a:t>https://www.upv.cz/cs/sluzby-uradu/databaze-on-line/databaze-patentu-a-uzitnych-vzoru.html</a:t>
            </a:r>
            <a:endParaRPr lang="cs-CZ" dirty="0"/>
          </a:p>
          <a:p>
            <a:pPr lvl="1"/>
            <a:r>
              <a:rPr lang="cs-CZ" dirty="0"/>
              <a:t>ochranou známku? </a:t>
            </a:r>
            <a:r>
              <a:rPr lang="cs-CZ" dirty="0">
                <a:hlinkClick r:id="rId7"/>
              </a:rPr>
              <a:t>https://www.upv.cz/cs/sluzby-uradu/databaze-on-line/databaze-ochrannych-znamek.html</a:t>
            </a:r>
            <a:endParaRPr lang="cs-CZ" dirty="0"/>
          </a:p>
          <a:p>
            <a:pPr lvl="1"/>
            <a:r>
              <a:rPr lang="cs-CZ" dirty="0"/>
              <a:t>Průmyslový vzor? </a:t>
            </a:r>
            <a:r>
              <a:rPr lang="cs-CZ" dirty="0">
                <a:hlinkClick r:id="rId8"/>
              </a:rPr>
              <a:t>https://www.upv.cz/cs/sluzby-uradu/databaze-on-line/databaze-prumyslovych-vzoru.html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veřejně dostupné rejstříky najdete v jejich seznamu zde: </a:t>
            </a:r>
            <a:r>
              <a:rPr lang="cs-CZ" dirty="0">
                <a:hlinkClick r:id="rId9"/>
              </a:rPr>
              <a:t>https://www.statnisprava.cz/rstsp/redakce.nsf/i/rejstriky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75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B4DE1-D916-4034-BFD1-6B5E1601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Neveřejné nebo placené rejstříky a seznamy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4AD0F-575B-420C-A707-DA45C4D06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www.ceecr.cz</a:t>
            </a:r>
            <a:r>
              <a:rPr lang="cs-CZ" dirty="0"/>
              <a:t> centrální evidence exekucí – 50 Kč za dotaz</a:t>
            </a:r>
          </a:p>
          <a:p>
            <a:r>
              <a:rPr lang="cs-CZ" dirty="0">
                <a:hlinkClick r:id="rId3"/>
              </a:rPr>
              <a:t>https://issm.justice.cz/</a:t>
            </a:r>
            <a:r>
              <a:rPr lang="cs-CZ" dirty="0"/>
              <a:t> - evidence skutečných majitelů, jen pro oprávněné osoby</a:t>
            </a:r>
          </a:p>
          <a:p>
            <a:r>
              <a:rPr lang="cs-CZ" dirty="0"/>
              <a:t>BRKI – bankovní registr klientských informací, jen pro oprávněné osoby</a:t>
            </a:r>
          </a:p>
          <a:p>
            <a:r>
              <a:rPr lang="cs-CZ" dirty="0"/>
              <a:t>NRKI – nebankovní registr klientských informací, jen pro oprávněné osoby</a:t>
            </a:r>
          </a:p>
          <a:p>
            <a:r>
              <a:rPr lang="cs-CZ" dirty="0"/>
              <a:t> </a:t>
            </a:r>
            <a:r>
              <a:rPr lang="cs-CZ" dirty="0">
                <a:hlinkClick r:id="rId4"/>
              </a:rPr>
              <a:t>https://www.kolikmam.cz/</a:t>
            </a:r>
            <a:r>
              <a:rPr lang="cs-CZ" dirty="0"/>
              <a:t> - dostanete k informacím o sobě z BRKI a NRKI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253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D2A9B-570D-40AE-AF73-85AAA377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39A06-E61D-4446-ACBC-2E3C2422D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samozřejmě i mnohé další, ale pro začátek je dobré vědět, co najít a jak hledat ve výše uvedených.</a:t>
            </a:r>
          </a:p>
        </p:txBody>
      </p:sp>
    </p:spTree>
    <p:extLst>
      <p:ext uri="{BB962C8B-B14F-4D97-AF65-F5344CB8AC3E}">
        <p14:creationId xmlns:p14="http://schemas.microsoft.com/office/powerpoint/2010/main" val="821637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EE548-C627-44DF-970F-4E768F5C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61AF48-21A5-42C0-B7DB-A740E399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připomínám 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sz="3600" dirty="0"/>
              <a:t>8.4.2020 v 19:00 online zápočtový test v </a:t>
            </a:r>
            <a:r>
              <a:rPr lang="cs-CZ" sz="3600" dirty="0" err="1"/>
              <a:t>ISu</a:t>
            </a:r>
            <a:r>
              <a:rPr lang="cs-CZ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440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EC3AA-A4E1-4E48-B421-300B5032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br>
              <a:rPr lang="cs-CZ" dirty="0"/>
            </a:br>
            <a:r>
              <a:rPr lang="cs-CZ" dirty="0"/>
              <a:t>1.4.2020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331AE-C22B-478F-8CC5-E1C908F5C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  <a:p>
            <a:r>
              <a:rPr lang="cs-CZ" dirty="0"/>
              <a:t>Typy živností</a:t>
            </a:r>
          </a:p>
          <a:p>
            <a:r>
              <a:rPr lang="cs-CZ" dirty="0"/>
              <a:t>Zánik živnosti</a:t>
            </a:r>
          </a:p>
          <a:p>
            <a:r>
              <a:rPr lang="cs-CZ" dirty="0"/>
              <a:t>Zakázané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19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27083-ACCE-448D-8C0A-9FE0A0D8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Živnostenské právo</a:t>
            </a:r>
            <a:br>
              <a:rPr lang="cs-CZ" dirty="0"/>
            </a:br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52AF2-241A-4FCE-B612-3E79D1B54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Živností je soustavná činnost, provozovaná samostatně, vlastním jménem, na vlastní odpovědnost, za účelem dosahování zisku</a:t>
            </a:r>
            <a:r>
              <a:rPr lang="cs-CZ" dirty="0"/>
              <a:t>, pokud není zákonem zakázána nebo uvedena v zákoně o živnostenském podnikání, že živností není.</a:t>
            </a:r>
            <a:r>
              <a:rPr lang="cs-CZ" b="1" dirty="0"/>
              <a:t> Živnostensky podnikají fyzické i právnické osoby.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1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0B7A5-DD54-465C-B21A-F4469704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živností</a:t>
            </a:r>
            <a:br>
              <a:rPr lang="cs-CZ" dirty="0"/>
            </a:br>
            <a:r>
              <a:rPr lang="cs-CZ" dirty="0"/>
              <a:t>řemeslné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CEEAA8-9A5A-4F66-ACA3-6402FADEB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7068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Příloha č.1 k zákonu č.  455/1992 Sb., živnostenský zákon, ve znění pozdějších předpisů</a:t>
            </a:r>
          </a:p>
          <a:p>
            <a:r>
              <a:rPr lang="cs-CZ" dirty="0"/>
              <a:t>Živnosti, pro jejichž provozování je třeba splnit a) všeobecné podmínky provozování živností A také je nezbytné splnění b) zvláštní podmínky, kterou je odborná způsobilost</a:t>
            </a:r>
          </a:p>
          <a:p>
            <a:r>
              <a:rPr lang="cs-CZ" dirty="0"/>
              <a:t>odbornou způsobilost prokázat různými způsoby, zejména dokladem o:</a:t>
            </a:r>
          </a:p>
          <a:p>
            <a:pPr lvl="1"/>
            <a:r>
              <a:rPr lang="cs-CZ" dirty="0"/>
              <a:t>řádném ukončení středního vzdělání s výučním listem v příslušném oboru vzdělání,</a:t>
            </a:r>
          </a:p>
          <a:p>
            <a:pPr lvl="1"/>
            <a:r>
              <a:rPr lang="cs-CZ" dirty="0"/>
              <a:t>řádném ukončení středního vzdělání s maturitní zkouškou v příslušném oboru vzdělání nebo s předměty odborné přípravy v příslušném oboru,</a:t>
            </a:r>
          </a:p>
          <a:p>
            <a:pPr lvl="1"/>
            <a:r>
              <a:rPr lang="cs-CZ" dirty="0"/>
              <a:t>řádném ukončení vyššího odborného vzdělání v příslušném oboru vzdělání,</a:t>
            </a:r>
          </a:p>
          <a:p>
            <a:pPr lvl="1"/>
            <a:r>
              <a:rPr lang="cs-CZ" dirty="0"/>
              <a:t>řádném ukončení vysokoškolského vzdělání v příslušné oblasti studijních programů a studijních oborů,</a:t>
            </a:r>
          </a:p>
          <a:p>
            <a:pPr lvl="1"/>
            <a:r>
              <a:rPr lang="cs-CZ" dirty="0"/>
              <a:t>uznání odborné kvalifikace, vydané uznávacím orgánem podle zákona o uznávání odborné kvalifikace,</a:t>
            </a:r>
          </a:p>
          <a:p>
            <a:pPr lvl="1"/>
            <a:r>
              <a:rPr lang="cs-CZ" dirty="0"/>
              <a:t>ověření nebo uznání dosažené úplné kvalifikace pro příslušný obor na základě zákona o uznávání výsledků dalšího vzdělávání.</a:t>
            </a:r>
          </a:p>
          <a:p>
            <a:r>
              <a:rPr lang="cs-CZ" sz="2100" dirty="0"/>
              <a:t>Uvedené doklady mohou být nahrazeny doklady o:</a:t>
            </a:r>
          </a:p>
          <a:p>
            <a:pPr lvl="1"/>
            <a:r>
              <a:rPr lang="cs-CZ" sz="1900" dirty="0"/>
              <a:t>řádném ukončení středního vzdělání s výučním listem v příbuzném oboru vzdělání s dokladem o vykonání jednoroční praxe v oboru</a:t>
            </a:r>
          </a:p>
          <a:p>
            <a:pPr lvl="1"/>
            <a:r>
              <a:rPr lang="cs-CZ" sz="1900" dirty="0"/>
              <a:t>řádném ukončení středního vzdělání s maturitní zkouškou v příbuzném oboru vzdělání a dokladem o vykonání jednoroční praxe v oboru,</a:t>
            </a:r>
          </a:p>
          <a:p>
            <a:pPr lvl="1"/>
            <a:r>
              <a:rPr lang="cs-CZ" sz="1900" dirty="0"/>
              <a:t>řádném ukončení vyššího odborného vzdělání v příbuzném oboru vzdělání a dokladem o vykonání jednoroční praxe v oboru,</a:t>
            </a:r>
          </a:p>
          <a:p>
            <a:pPr lvl="1"/>
            <a:r>
              <a:rPr lang="cs-CZ" sz="1900" dirty="0"/>
              <a:t>řádném ukončení vysokoškolského vzdělání v příslušné oblasti studijních programů a studijních oborů</a:t>
            </a:r>
          </a:p>
          <a:p>
            <a:pPr lvl="1"/>
            <a:r>
              <a:rPr lang="cs-CZ" sz="1900" dirty="0"/>
              <a:t>řádném ukončení rekvalifikace pro příslušnou pracovní činnost, vydaným zařízením akreditovaným podle zvláštních předpisů, nebo zařízením MŠMT, nebo ministerstvem, do jehož působnosti patří odvětví, v němž je živnost provozována, a dokladem o vykonání jednoroční praxe v oboru,</a:t>
            </a:r>
          </a:p>
          <a:p>
            <a:pPr lvl="1"/>
            <a:r>
              <a:rPr lang="cs-CZ" sz="1900" dirty="0"/>
              <a:t>vykonání šestileté praxe v oboru.</a:t>
            </a:r>
          </a:p>
        </p:txBody>
      </p:sp>
    </p:spTree>
    <p:extLst>
      <p:ext uri="{BB962C8B-B14F-4D97-AF65-F5344CB8AC3E}">
        <p14:creationId xmlns:p14="http://schemas.microsoft.com/office/powerpoint/2010/main" val="151921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FA5E9-5EBA-43E1-8AC9-9508F2007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živností</a:t>
            </a:r>
            <a:br>
              <a:rPr lang="cs-CZ" dirty="0"/>
            </a:br>
            <a:r>
              <a:rPr lang="cs-CZ" dirty="0"/>
              <a:t>Vázáné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A4748-EA78-4C70-B761-CD9F1BB64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Příloha č.2 k zákonu č.  455/1992 Sb., živnostenský zákon, ve znění pozdějších předpisů</a:t>
            </a:r>
          </a:p>
          <a:p>
            <a:r>
              <a:rPr lang="cs-CZ" dirty="0"/>
              <a:t>Podmínky jsou stanoveny rozdílně a předpokládají zvláštní oprávnění či osvědčení, případně středoškolské či vysokoškolské vzdělání, a často i konkrétní délku praxe v oboru. Jde o velmi rozmanité zpravidla velmi kvalifikované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16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9CA5A-8131-4372-AB03-5F215E51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živností</a:t>
            </a:r>
            <a:br>
              <a:rPr lang="cs-CZ" dirty="0"/>
            </a:br>
            <a:r>
              <a:rPr lang="cs-CZ" dirty="0"/>
              <a:t>Koncesované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F19AA2-F36A-4A13-AE8E-45A843BDE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Příloha č.3 k zákonu č.  455/1992 Sb., živnostenský zákon, ve znění pozdějších předpisů</a:t>
            </a:r>
          </a:p>
          <a:p>
            <a:r>
              <a:rPr lang="cs-CZ" dirty="0"/>
              <a:t>Provozování živností vázáno na udělení zvláštního oprávnění k živnostenského podnikání – </a:t>
            </a:r>
            <a:r>
              <a:rPr lang="cs-CZ" b="1" dirty="0"/>
              <a:t>koncese.</a:t>
            </a:r>
          </a:p>
          <a:p>
            <a:r>
              <a:rPr lang="cs-CZ" dirty="0"/>
              <a:t>Oprávnění k provozování koncesované živnosti vzniká až dnem nabytí právní moci rozhodnutí o udělení koncese.</a:t>
            </a:r>
          </a:p>
          <a:p>
            <a:r>
              <a:rPr lang="cs-CZ" dirty="0"/>
              <a:t>Koncesované živnosti jsou živnosti, na jejichž regulaci má stát zvláštní zájem. K provozování koncesované živnosti musí budoucí podnikatel splnit všeobecné podmínky pro provozování živností a dále prokázat odbornou způsobilost k vykonávání dané činnosti.</a:t>
            </a:r>
          </a:p>
        </p:txBody>
      </p:sp>
    </p:spTree>
    <p:extLst>
      <p:ext uri="{BB962C8B-B14F-4D97-AF65-F5344CB8AC3E}">
        <p14:creationId xmlns:p14="http://schemas.microsoft.com/office/powerpoint/2010/main" val="123572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C37D2-2941-4DAC-AEE7-7453F848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živnosti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948AF-760F-40FF-A9D6-E5015C172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smrtí u fyzické osoby, nepokračují-li dědicové zemře-li živnostník, provozují do rozhodnutí soudu živnost dědicové (ze závěti/ze zákona), manžel/</a:t>
            </a:r>
            <a:r>
              <a:rPr lang="cs-CZ" dirty="0" err="1"/>
              <a:t>ka</a:t>
            </a:r>
            <a:r>
              <a:rPr lang="cs-CZ" dirty="0"/>
              <a:t>, je-li spoluvlastníkem dědic musí splňovat podmínky jako živnostník a musí si sehnat živnostenské oprávnění</a:t>
            </a:r>
          </a:p>
          <a:p>
            <a:r>
              <a:rPr lang="cs-CZ" dirty="0"/>
              <a:t>zánikem právnické osoby</a:t>
            </a:r>
          </a:p>
          <a:p>
            <a:r>
              <a:rPr lang="cs-CZ" dirty="0"/>
              <a:t>uplynutím doby (hlavně u koncesí)z vlastního podnětu - živnostník o to sám požádá</a:t>
            </a:r>
          </a:p>
          <a:p>
            <a:r>
              <a:rPr lang="cs-CZ" dirty="0"/>
              <a:t>z podnětu Živnostenského úřadu (odebrání živnostenského oprávnění)</a:t>
            </a:r>
          </a:p>
        </p:txBody>
      </p:sp>
    </p:spTree>
    <p:extLst>
      <p:ext uri="{BB962C8B-B14F-4D97-AF65-F5344CB8AC3E}">
        <p14:creationId xmlns:p14="http://schemas.microsoft.com/office/powerpoint/2010/main" val="389325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0A94B-8A87-4E85-8F46-ECF20718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Provozování živnosti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90867-DEE7-4441-A03A-DAE0D98D2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každá provozovna musí být označena obchodním jménem</a:t>
            </a:r>
          </a:p>
          <a:p>
            <a:r>
              <a:rPr lang="cs-CZ" dirty="0"/>
              <a:t>každé zboží musí mít cenovku</a:t>
            </a:r>
          </a:p>
          <a:p>
            <a:r>
              <a:rPr lang="cs-CZ" dirty="0"/>
              <a:t>musí být vydán doklad o zakoupení zboží nebo o poskytování služeb</a:t>
            </a:r>
          </a:p>
          <a:p>
            <a:r>
              <a:rPr lang="cs-CZ" dirty="0"/>
              <a:t>prokazuje se původ a způsob nabytí zboží</a:t>
            </a:r>
          </a:p>
          <a:p>
            <a:r>
              <a:rPr lang="cs-CZ" dirty="0"/>
              <a:t>musí vést inspekční knihu</a:t>
            </a:r>
          </a:p>
          <a:p>
            <a:r>
              <a:rPr lang="cs-CZ" dirty="0"/>
              <a:t>vede účetnictví</a:t>
            </a:r>
          </a:p>
          <a:p>
            <a:r>
              <a:rPr lang="cs-CZ" dirty="0"/>
              <a:t>uzavírá pojištění odpovědnosti za škodu</a:t>
            </a:r>
          </a:p>
          <a:p>
            <a:r>
              <a:rPr lang="cs-CZ" dirty="0"/>
              <a:t>neprovozuji-li živnost ve svém vlastním majetku, musím doložit smlouvu o pronájmu prostor</a:t>
            </a:r>
          </a:p>
        </p:txBody>
      </p:sp>
    </p:spTree>
    <p:extLst>
      <p:ext uri="{BB962C8B-B14F-4D97-AF65-F5344CB8AC3E}">
        <p14:creationId xmlns:p14="http://schemas.microsoft.com/office/powerpoint/2010/main" val="319529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08249-DDF2-45DB-9B4B-0192584E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rejstříky</a:t>
            </a:r>
            <a:br>
              <a:rPr lang="cs-CZ" dirty="0"/>
            </a:br>
            <a:r>
              <a:rPr lang="cs-CZ" dirty="0"/>
              <a:t>rejstřík živnostenského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20322-6F3D-4D1C-854D-3B5BB4618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www.rzp.cz</a:t>
            </a:r>
            <a:endParaRPr lang="cs-CZ" dirty="0"/>
          </a:p>
          <a:p>
            <a:r>
              <a:rPr lang="cs-CZ" dirty="0"/>
              <a:t>Vyhledání konkrétního podnikatelského subjektu se zobrazením jeho údajů z veřejné části živnostenského rejstříku v souladu s </a:t>
            </a:r>
            <a:r>
              <a:rPr lang="cs-CZ" dirty="0" err="1"/>
              <a:t>ust</a:t>
            </a:r>
            <a:r>
              <a:rPr lang="cs-CZ" dirty="0"/>
              <a:t>. §60 odst. 6 zákona č. 455/1991 Sb., Živnostenský zákon</a:t>
            </a:r>
          </a:p>
          <a:p>
            <a:r>
              <a:rPr lang="cs-CZ" dirty="0"/>
              <a:t>Vyhledávat lze pomocí: IČ, jméno a příjmení resp. Firma, podle adresy sídla</a:t>
            </a:r>
          </a:p>
          <a:p>
            <a:r>
              <a:rPr lang="cs-CZ" dirty="0"/>
              <a:t>Co lze najít:</a:t>
            </a:r>
          </a:p>
          <a:p>
            <a:pPr lvl="1"/>
            <a:r>
              <a:rPr lang="cs-CZ" dirty="0"/>
              <a:t>FO: jméno a příjmení, datum narození, adresa, živnostenská </a:t>
            </a:r>
            <a:r>
              <a:rPr lang="cs-CZ" dirty="0" err="1"/>
              <a:t>opravnění</a:t>
            </a:r>
            <a:r>
              <a:rPr lang="cs-CZ" dirty="0"/>
              <a:t>, provozovny, odpovědné zástupce to vše vč. historického datovaného přehledu</a:t>
            </a:r>
          </a:p>
          <a:p>
            <a:pPr lvl="1"/>
            <a:r>
              <a:rPr lang="cs-CZ" dirty="0"/>
              <a:t>PO: firma, adresa, statutární orgány vč. jména, data narození a trvání funkce, dále živnostenská oprávnění PO, provozovny, odpovědné zástupce to vše vč. historického datovaného přehledu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0853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1403</Words>
  <Application>Microsoft Office PowerPoint</Application>
  <PresentationFormat>Širokoúhlá obrazovka</PresentationFormat>
  <Paragraphs>95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Galerie</vt:lpstr>
      <vt:lpstr>Obchodní právo včetně živnostenského</vt:lpstr>
      <vt:lpstr>Osnova 1.4.2020</vt:lpstr>
      <vt:lpstr>Živnostenské právo Opakování</vt:lpstr>
      <vt:lpstr>Typy živností řemeslné</vt:lpstr>
      <vt:lpstr>Typy živností Vázáné</vt:lpstr>
      <vt:lpstr>Typy živností Koncesované</vt:lpstr>
      <vt:lpstr>Zánik živnosti  </vt:lpstr>
      <vt:lpstr>Provozování živnosti</vt:lpstr>
      <vt:lpstr>Veřejné rejstříky rejstřík živnostenského podnikání</vt:lpstr>
      <vt:lpstr>Veřejné rejstříky Obchodní (veřejný) rejstřík</vt:lpstr>
      <vt:lpstr>Veřejné rejstříky Insolvenční rejstřík</vt:lpstr>
      <vt:lpstr>Veřejné rejstříky Katastr nemovitostí</vt:lpstr>
      <vt:lpstr>Veřejné rejstříky Další důležité</vt:lpstr>
      <vt:lpstr>Neveřejné nebo placené rejstříky a seznamy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právo včetně živnostenského</dc:title>
  <dc:creator>Martin Štěrba</dc:creator>
  <cp:lastModifiedBy>Štěrba Martin</cp:lastModifiedBy>
  <cp:revision>20</cp:revision>
  <dcterms:created xsi:type="dcterms:W3CDTF">2020-03-10T09:15:27Z</dcterms:created>
  <dcterms:modified xsi:type="dcterms:W3CDTF">2020-04-02T11:03:30Z</dcterms:modified>
</cp:coreProperties>
</file>