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5" d="100"/>
          <a:sy n="85" d="100"/>
        </p:scale>
        <p:origin x="643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0-SY70ZR0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19999" y="6163734"/>
            <a:ext cx="10472933" cy="316266"/>
          </a:xfrm>
        </p:spPr>
        <p:txBody>
          <a:bodyPr/>
          <a:lstStyle/>
          <a:p>
            <a:r>
              <a:rPr lang="cs-CZ" dirty="0" smtClean="0"/>
              <a:t>7.10.  2019                                                                                      Ing. Jiří Velinský                                                     Katedra regionální ekonomie a správy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Majetek obcí a formy jeho správy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MPR FIUC 2020</a:t>
            </a: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343397" y="1684328"/>
            <a:ext cx="11361600" cy="8218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3600" b="0" kern="0" dirty="0" smtClean="0"/>
              <a:t>Management rozvoje měst a regionů</a:t>
            </a:r>
            <a:endParaRPr lang="cs-CZ" sz="3600" b="0" kern="0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Sankce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zákon</a:t>
            </a:r>
            <a:r>
              <a:rPr lang="cs-CZ" altLang="cs-CZ" dirty="0"/>
              <a:t> 140/1961 Sb., trestní </a:t>
            </a:r>
            <a:r>
              <a:rPr lang="cs-CZ" altLang="cs-CZ" dirty="0" smtClean="0"/>
              <a:t>zákon</a:t>
            </a:r>
          </a:p>
          <a:p>
            <a:r>
              <a:rPr lang="cs-CZ" altLang="cs-CZ" dirty="0"/>
              <a:t>§ 248: zpronevěra</a:t>
            </a:r>
          </a:p>
          <a:p>
            <a:r>
              <a:rPr lang="cs-CZ" altLang="cs-CZ" dirty="0"/>
              <a:t>§ 249: neoprávněné užívání cizí věci</a:t>
            </a:r>
          </a:p>
          <a:p>
            <a:r>
              <a:rPr lang="cs-CZ" altLang="cs-CZ" dirty="0"/>
              <a:t>§ 255: porušování povinnosti při správě cizího majetku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9" y="3838176"/>
            <a:ext cx="3747441" cy="224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Specifika hospodaření s obecním majetkem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struktura majetku</a:t>
            </a:r>
          </a:p>
          <a:p>
            <a:r>
              <a:rPr lang="cs-CZ" altLang="cs-CZ" dirty="0"/>
              <a:t>neodepisování majetku (rozpočtová činnost, do roku 2011), odpisy – odpisový </a:t>
            </a:r>
            <a:r>
              <a:rPr lang="cs-CZ" altLang="cs-CZ" dirty="0" smtClean="0"/>
              <a:t>plán</a:t>
            </a:r>
          </a:p>
          <a:p>
            <a:r>
              <a:rPr lang="cs-CZ" altLang="cs-CZ" dirty="0"/>
              <a:t>pravidla pro zadávání veřejných zakázek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7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Karlovarská lisovačka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28799"/>
            <a:ext cx="10753200" cy="4257841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>
                <a:hlinkClick r:id="rId2"/>
              </a:rPr>
              <a:t>http://</a:t>
            </a:r>
            <a:r>
              <a:rPr lang="cs-CZ" altLang="cs-CZ" dirty="0" smtClean="0">
                <a:hlinkClick r:id="rId2"/>
              </a:rPr>
              <a:t>www.youtube.com/watch?v=f0-SY70ZR08</a:t>
            </a: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8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Struktura majetku obcí v Česku I. </a:t>
            </a:r>
            <a:br>
              <a:rPr lang="cs-CZ" dirty="0" smtClean="0"/>
            </a:br>
            <a:r>
              <a:rPr lang="cs-CZ" dirty="0" smtClean="0"/>
              <a:t>(v mld. Kč)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39297"/>
            <a:ext cx="10753200" cy="4773706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338040"/>
              </p:ext>
            </p:extLst>
          </p:nvPr>
        </p:nvGraphicFramePr>
        <p:xfrm>
          <a:off x="1276308" y="1969720"/>
          <a:ext cx="9280584" cy="343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968">
                  <a:extLst>
                    <a:ext uri="{9D8B030D-6E8A-4147-A177-3AD203B41FA5}">
                      <a16:colId xmlns:a16="http://schemas.microsoft.com/office/drawing/2014/main" val="1336316357"/>
                    </a:ext>
                  </a:extLst>
                </a:gridCol>
                <a:gridCol w="997528">
                  <a:extLst>
                    <a:ext uri="{9D8B030D-6E8A-4147-A177-3AD203B41FA5}">
                      <a16:colId xmlns:a16="http://schemas.microsoft.com/office/drawing/2014/main" val="1686815255"/>
                    </a:ext>
                  </a:extLst>
                </a:gridCol>
                <a:gridCol w="1047403">
                  <a:extLst>
                    <a:ext uri="{9D8B030D-6E8A-4147-A177-3AD203B41FA5}">
                      <a16:colId xmlns:a16="http://schemas.microsoft.com/office/drawing/2014/main" val="3742793817"/>
                    </a:ext>
                  </a:extLst>
                </a:gridCol>
                <a:gridCol w="1047404">
                  <a:extLst>
                    <a:ext uri="{9D8B030D-6E8A-4147-A177-3AD203B41FA5}">
                      <a16:colId xmlns:a16="http://schemas.microsoft.com/office/drawing/2014/main" val="1801826553"/>
                    </a:ext>
                  </a:extLst>
                </a:gridCol>
                <a:gridCol w="980902">
                  <a:extLst>
                    <a:ext uri="{9D8B030D-6E8A-4147-A177-3AD203B41FA5}">
                      <a16:colId xmlns:a16="http://schemas.microsoft.com/office/drawing/2014/main" val="2376389363"/>
                    </a:ext>
                  </a:extLst>
                </a:gridCol>
                <a:gridCol w="1127379">
                  <a:extLst>
                    <a:ext uri="{9D8B030D-6E8A-4147-A177-3AD203B41FA5}">
                      <a16:colId xmlns:a16="http://schemas.microsoft.com/office/drawing/2014/main" val="2609256620"/>
                    </a:ext>
                  </a:extLst>
                </a:gridCol>
              </a:tblGrid>
              <a:tr h="485567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n-lt"/>
                        </a:rPr>
                        <a:t>Druh majetku/rok</a:t>
                      </a:r>
                      <a:endParaRPr lang="cs-CZ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2005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2007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2008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2009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963244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Stálá aktivita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1 105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1 230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1 283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1 340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1 413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847656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Dlouhodobý</a:t>
                      </a:r>
                      <a:r>
                        <a:rPr lang="cs-CZ" sz="2000" baseline="0" dirty="0" smtClean="0">
                          <a:latin typeface="+mn-lt"/>
                        </a:rPr>
                        <a:t> nehmotný majetek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5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6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10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946603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Dlouhodobý hmotný majetek 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985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1 107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1 161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1 213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1 284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725141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Finanční</a:t>
                      </a:r>
                      <a:r>
                        <a:rPr lang="cs-CZ" sz="2000" baseline="0" dirty="0" smtClean="0">
                          <a:latin typeface="+mn-lt"/>
                        </a:rPr>
                        <a:t> majetek 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115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117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114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117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23572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Oběžná aktiva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108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134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115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429951"/>
                  </a:ext>
                </a:extLst>
              </a:tr>
              <a:tr h="485567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+mn-lt"/>
                        </a:rPr>
                        <a:t>Aktiva celkem 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1 219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1 341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1 401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1 474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+mn-lt"/>
                        </a:rPr>
                        <a:t>1 528</a:t>
                      </a:r>
                      <a:endParaRPr lang="cs-CZ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423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5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Struktura majetku obcí v Česku II.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39297"/>
            <a:ext cx="10753200" cy="4773706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30" y="1316758"/>
            <a:ext cx="7445739" cy="503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Majetkové úkony obce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zastupitelstvo </a:t>
            </a:r>
            <a:r>
              <a:rPr lang="cs-CZ" altLang="cs-CZ" dirty="0"/>
              <a:t>obce – veřejné zasedání: § 85 zákona 128/2000 Sb. v platném znění, o obcích (obecní zřízení): zastupitelstvu obce je dále vyhrazeno rozhodování o těchto majetkoprávních úkonech</a:t>
            </a:r>
            <a:r>
              <a:rPr lang="cs-CZ" altLang="cs-CZ" dirty="0" smtClean="0"/>
              <a:t>)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rada obce – neveřejné jednání: § 102 zákona 128/2000 Sb. v platném znění, o obcích (obecní zřízení)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67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Pravomoci zastupitelstva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78333"/>
            <a:ext cx="10753200" cy="4773706"/>
          </a:xfrm>
        </p:spPr>
        <p:txBody>
          <a:bodyPr/>
          <a:lstStyle/>
          <a:p>
            <a:r>
              <a:rPr lang="cs-CZ" altLang="cs-CZ" dirty="0"/>
              <a:t>§ </a:t>
            </a:r>
            <a:r>
              <a:rPr lang="cs-CZ" altLang="cs-CZ" dirty="0" smtClean="0"/>
              <a:t>85</a:t>
            </a:r>
          </a:p>
          <a:p>
            <a:endParaRPr lang="cs-CZ" altLang="cs-CZ" sz="800" dirty="0" smtClean="0"/>
          </a:p>
          <a:p>
            <a:r>
              <a:rPr lang="cs-CZ" altLang="cs-CZ" dirty="0"/>
              <a:t>a) nabytí a převod nemovitých věcí včetně vydání nemovitosti podle zvláštních zákonů, převody bytů a nebytových prostor z majetku </a:t>
            </a:r>
            <a:r>
              <a:rPr lang="cs-CZ" altLang="cs-CZ" dirty="0" smtClean="0"/>
              <a:t>obce</a:t>
            </a:r>
          </a:p>
          <a:p>
            <a:pPr marL="72000" indent="0">
              <a:buNone/>
            </a:pPr>
            <a:endParaRPr lang="cs-CZ" altLang="cs-CZ" sz="800" dirty="0"/>
          </a:p>
          <a:p>
            <a:r>
              <a:rPr lang="cs-CZ" altLang="cs-CZ" dirty="0"/>
              <a:t>b) poskytování věcných darů v hodnotě nad 20 000 Kč a peněžitých darů ve výši nad 20 000 Kč fyzické nebo právnické osobně v jednom kalendářním roce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27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Pravomoci zastupitelstva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78333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c</a:t>
            </a:r>
            <a:r>
              <a:rPr lang="cs-CZ" altLang="cs-CZ" dirty="0"/>
              <a:t>) poskytování dotací nad 50 000 Kč v jednotlivých případech občanským sdružením, humanitárním organizacím a jiným fyzickým nebo právnickým osobám působícím v oblasti mládeže, tělovýchovy a sportu, sociálních služeb, podpory rodin, požární ochrany, kultury, vzdělávání a vědy, zdravotnictví, protidrogových aktivit, prevence kriminality a ochrany životního prostředí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2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Pravomoci zastupitelstva III.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78333"/>
            <a:ext cx="11202821" cy="4773706"/>
          </a:xfrm>
        </p:spPr>
        <p:txBody>
          <a:bodyPr/>
          <a:lstStyle/>
          <a:p>
            <a:r>
              <a:rPr lang="cs-CZ" altLang="cs-CZ" dirty="0"/>
              <a:t>d) uzavření smlouvy o sdružení a poskytování majetkových hodnot podle smlouvy o sdružení, jehož je obec </a:t>
            </a:r>
            <a:r>
              <a:rPr lang="cs-CZ" altLang="cs-CZ" dirty="0" smtClean="0"/>
              <a:t>účastníkem</a:t>
            </a:r>
          </a:p>
          <a:p>
            <a:endParaRPr lang="cs-CZ" altLang="cs-CZ" sz="800" dirty="0" smtClean="0"/>
          </a:p>
          <a:p>
            <a:r>
              <a:rPr lang="cs-CZ" altLang="cs-CZ" dirty="0">
                <a:latin typeface="Arial" charset="0"/>
              </a:rPr>
              <a:t>e) peněžité i nepeněžité vklady do právnických osob</a:t>
            </a:r>
          </a:p>
          <a:p>
            <a:pPr marL="72000" indent="0">
              <a:buNone/>
            </a:pPr>
            <a:endParaRPr lang="cs-CZ" altLang="cs-CZ" sz="800" dirty="0"/>
          </a:p>
          <a:p>
            <a:r>
              <a:rPr lang="cs-CZ" altLang="cs-CZ" dirty="0">
                <a:latin typeface="Arial" charset="0"/>
              </a:rPr>
              <a:t>f) vzdání se práva a prominutí pohledávky vyšší než 20 000 </a:t>
            </a:r>
            <a:r>
              <a:rPr lang="cs-CZ" altLang="cs-CZ" dirty="0" smtClean="0">
                <a:latin typeface="Arial" charset="0"/>
              </a:rPr>
              <a:t>Kč</a:t>
            </a:r>
          </a:p>
          <a:p>
            <a:endParaRPr lang="cs-CZ" altLang="cs-CZ" sz="800" dirty="0">
              <a:latin typeface="Arial" charset="0"/>
            </a:endParaRPr>
          </a:p>
          <a:p>
            <a:r>
              <a:rPr lang="cs-CZ" altLang="cs-CZ" dirty="0">
                <a:latin typeface="Arial" charset="0"/>
              </a:rPr>
              <a:t>g) zastavení movitých věcí nebo práv v hodnotě vyšší než 20 000 Kč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9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Pravomoci zastupitelstva IV.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/>
              <a:t>h) dohody o splátkách s lhůtou splatnosti delší než 18 </a:t>
            </a:r>
            <a:r>
              <a:rPr lang="cs-CZ" altLang="cs-CZ" dirty="0" smtClean="0"/>
              <a:t>měsíců</a:t>
            </a:r>
            <a:endParaRPr lang="cs-CZ" altLang="cs-CZ" sz="800" dirty="0" smtClean="0"/>
          </a:p>
          <a:p>
            <a:r>
              <a:rPr lang="cs-CZ" altLang="cs-CZ" dirty="0"/>
              <a:t>i) postoupení pohledávky vyšší než 20 000 </a:t>
            </a:r>
            <a:r>
              <a:rPr lang="cs-CZ" altLang="cs-CZ" dirty="0" smtClean="0"/>
              <a:t>Kč</a:t>
            </a:r>
            <a:endParaRPr lang="cs-CZ" altLang="cs-CZ" sz="800" dirty="0"/>
          </a:p>
          <a:p>
            <a:r>
              <a:rPr lang="cs-CZ" altLang="cs-CZ" dirty="0"/>
              <a:t>j) uzavření smlouvy o přijetí a poskytnutí úvěru nebo půjčky, o poskytnutí dotace, o převzetí dluhu, o převzetí ručitelského závazku, o přistoupení k závazku a smlouvy o </a:t>
            </a:r>
            <a:r>
              <a:rPr lang="cs-CZ" altLang="cs-CZ" dirty="0" smtClean="0"/>
              <a:t>sdružení</a:t>
            </a:r>
            <a:endParaRPr lang="cs-CZ" altLang="cs-CZ" sz="800" dirty="0"/>
          </a:p>
          <a:p>
            <a:r>
              <a:rPr lang="cs-CZ" altLang="cs-CZ" dirty="0" smtClean="0"/>
              <a:t>k</a:t>
            </a:r>
            <a:r>
              <a:rPr lang="cs-CZ" altLang="cs-CZ" dirty="0"/>
              <a:t>) zastavení nemovitých věcí</a:t>
            </a:r>
          </a:p>
          <a:p>
            <a:r>
              <a:rPr lang="cs-CZ" altLang="cs-CZ" dirty="0"/>
              <a:t>l) vydání komunálních dluhopisů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02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odlehčení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dirty="0" smtClean="0"/>
              <a:t>Velmi </a:t>
            </a:r>
            <a:r>
              <a:rPr lang="cs-CZ" dirty="0"/>
              <a:t>podnapilý občan se vypotácí z hospody. Potká ho starosta a domlouvá mu: „Jsi na špatné cestě, Nováku! Nestydíš se</a:t>
            </a:r>
            <a:r>
              <a:rPr lang="cs-CZ" dirty="0" smtClean="0"/>
              <a:t>?“</a:t>
            </a:r>
          </a:p>
          <a:p>
            <a:pPr marL="72000" indent="0">
              <a:buNone/>
            </a:pPr>
            <a:r>
              <a:rPr lang="cs-CZ" dirty="0" smtClean="0"/>
              <a:t>  „</a:t>
            </a:r>
            <a:r>
              <a:rPr lang="cs-CZ" dirty="0"/>
              <a:t>A proč já? Za špatnou cestu, ať se stydí obec</a:t>
            </a:r>
            <a:r>
              <a:rPr lang="cs-CZ" dirty="0" smtClean="0"/>
              <a:t>!“</a:t>
            </a:r>
          </a:p>
          <a:p>
            <a:pPr marL="72000" indent="0">
              <a:buNone/>
            </a:pPr>
            <a:endParaRPr lang="cs-CZ" sz="1600" dirty="0" smtClean="0"/>
          </a:p>
          <a:p>
            <a:r>
              <a:rPr lang="cs-CZ" dirty="0"/>
              <a:t>Volá místostarosta Beruška radní Broučkové: „Lidi říkají, že už nejsou peníze na údržbu majetku, je to pravda?“ „Ale ne, Beruško, peněz je minimálně na rok dost!“ „Počítáš do toho i fungování úřadu?“ „Ne, jen nás dva.“</a:t>
            </a: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Pravomoci rady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§ 102</a:t>
            </a:r>
          </a:p>
          <a:p>
            <a:r>
              <a:rPr lang="cs-CZ" altLang="cs-CZ" dirty="0"/>
              <a:t>úkoly zřizovatele/zakladatele – příspěvkové organizace, organizační složky, </a:t>
            </a:r>
            <a:r>
              <a:rPr lang="cs-CZ" altLang="cs-CZ" dirty="0" smtClean="0"/>
              <a:t>organizace</a:t>
            </a:r>
          </a:p>
          <a:p>
            <a:r>
              <a:rPr lang="cs-CZ" altLang="cs-CZ" dirty="0"/>
              <a:t>rozhodování v pozici jediného společníka obchodní společnosti</a:t>
            </a:r>
          </a:p>
          <a:p>
            <a:r>
              <a:rPr lang="cs-CZ" altLang="cs-CZ" dirty="0"/>
              <a:t>nájemní smlouvy, smlouvy o </a:t>
            </a:r>
            <a:r>
              <a:rPr lang="cs-CZ" altLang="cs-CZ" dirty="0" smtClean="0"/>
              <a:t>výpůjčce</a:t>
            </a:r>
            <a:endParaRPr lang="cs-CZ" altLang="cs-CZ" dirty="0"/>
          </a:p>
          <a:p>
            <a:r>
              <a:rPr lang="cs-CZ" altLang="cs-CZ" dirty="0"/>
              <a:t>co v případě, není-li zřízena rada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8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Formy správy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vlastní správa</a:t>
            </a:r>
          </a:p>
          <a:p>
            <a:r>
              <a:rPr lang="cs-CZ" altLang="cs-CZ" dirty="0"/>
              <a:t>zřizované/zakládané organizace – zákon 250/2000 Sb., o rozpočtových pravidlech územních rozpočtů</a:t>
            </a:r>
          </a:p>
          <a:p>
            <a:r>
              <a:rPr lang="cs-CZ" altLang="cs-CZ" dirty="0"/>
              <a:t>externí správa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8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Vlastní správa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proč?</a:t>
            </a:r>
          </a:p>
          <a:p>
            <a:r>
              <a:rPr lang="cs-CZ" altLang="cs-CZ" dirty="0"/>
              <a:t>j</a:t>
            </a:r>
            <a:r>
              <a:rPr lang="cs-CZ" altLang="cs-CZ" dirty="0" smtClean="0"/>
              <a:t>ak? </a:t>
            </a: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65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Zřizované/zakládané organizace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organizační </a:t>
            </a:r>
            <a:r>
              <a:rPr lang="cs-CZ" altLang="cs-CZ" dirty="0"/>
              <a:t>složky</a:t>
            </a:r>
          </a:p>
          <a:p>
            <a:r>
              <a:rPr lang="cs-CZ" altLang="cs-CZ" dirty="0"/>
              <a:t>příspěvkové organizace</a:t>
            </a:r>
          </a:p>
          <a:p>
            <a:r>
              <a:rPr lang="cs-CZ" altLang="cs-CZ" dirty="0"/>
              <a:t>obchodní společnosti</a:t>
            </a:r>
          </a:p>
          <a:p>
            <a:r>
              <a:rPr lang="cs-CZ" altLang="cs-CZ" dirty="0"/>
              <a:t>obecně prospěšné společnosti</a:t>
            </a:r>
          </a:p>
          <a:p>
            <a:r>
              <a:rPr lang="cs-CZ" altLang="cs-CZ" dirty="0"/>
              <a:t>školské právnické osoby</a:t>
            </a:r>
          </a:p>
          <a:p>
            <a:r>
              <a:rPr lang="cs-CZ" altLang="cs-CZ" dirty="0"/>
              <a:t>veřejné výzkumné instituce</a:t>
            </a:r>
          </a:p>
          <a:p>
            <a:r>
              <a:rPr lang="cs-CZ" altLang="cs-CZ" dirty="0"/>
              <a:t>veřejné ústavní zdravotnické zařízení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7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Organizační složka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proč?</a:t>
            </a:r>
          </a:p>
          <a:p>
            <a:r>
              <a:rPr lang="cs-CZ" altLang="cs-CZ" dirty="0" smtClean="0"/>
              <a:t>jak?</a:t>
            </a:r>
            <a:endParaRPr lang="cs-CZ" altLang="cs-CZ" dirty="0"/>
          </a:p>
          <a:p>
            <a:r>
              <a:rPr lang="cs-CZ" altLang="cs-CZ" dirty="0" smtClean="0"/>
              <a:t>nemá právní subjektivitu</a:t>
            </a:r>
          </a:p>
          <a:p>
            <a:r>
              <a:rPr lang="cs-CZ" altLang="cs-CZ" dirty="0"/>
              <a:t>v</a:t>
            </a:r>
            <a:r>
              <a:rPr lang="cs-CZ" altLang="cs-CZ" dirty="0" smtClean="0"/>
              <a:t>zniká usnesením zastupitelstva</a:t>
            </a:r>
          </a:p>
          <a:p>
            <a:r>
              <a:rPr lang="cs-CZ" altLang="cs-CZ" dirty="0"/>
              <a:t>z</a:t>
            </a:r>
            <a:r>
              <a:rPr lang="cs-CZ" altLang="cs-CZ" dirty="0" smtClean="0"/>
              <a:t>řizovací listina</a:t>
            </a:r>
          </a:p>
          <a:p>
            <a:r>
              <a:rPr lang="cs-CZ" altLang="cs-CZ" dirty="0" smtClean="0"/>
              <a:t>tzv.</a:t>
            </a:r>
            <a:r>
              <a:rPr lang="cs-CZ" altLang="cs-CZ" dirty="0"/>
              <a:t> čisté veřejné </a:t>
            </a:r>
            <a:r>
              <a:rPr lang="cs-CZ" altLang="cs-CZ" dirty="0" smtClean="0"/>
              <a:t>statky</a:t>
            </a:r>
          </a:p>
          <a:p>
            <a:r>
              <a:rPr lang="cs-CZ" altLang="cs-CZ" dirty="0" smtClean="0"/>
              <a:t>zaměstnanci</a:t>
            </a:r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5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Organizační složka - hospodaření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/>
              <a:t>v rámci rozpočtu obce (příjmy i výdaje)</a:t>
            </a:r>
          </a:p>
          <a:p>
            <a:r>
              <a:rPr lang="cs-CZ" altLang="cs-CZ" dirty="0"/>
              <a:t>absence výraznějších příjmů</a:t>
            </a:r>
          </a:p>
          <a:p>
            <a:pPr marL="7200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3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proč?</a:t>
            </a:r>
          </a:p>
          <a:p>
            <a:r>
              <a:rPr lang="cs-CZ" altLang="cs-CZ" dirty="0" smtClean="0"/>
              <a:t>jak?</a:t>
            </a:r>
            <a:endParaRPr lang="cs-CZ" altLang="cs-CZ" dirty="0"/>
          </a:p>
          <a:p>
            <a:r>
              <a:rPr lang="cs-CZ" altLang="cs-CZ" dirty="0" smtClean="0"/>
              <a:t>právní subjektivita</a:t>
            </a:r>
          </a:p>
          <a:p>
            <a:r>
              <a:rPr lang="cs-CZ" altLang="cs-CZ" dirty="0" smtClean="0"/>
              <a:t>zřizovací listina</a:t>
            </a:r>
          </a:p>
          <a:p>
            <a:r>
              <a:rPr lang="cs-CZ" altLang="cs-CZ" dirty="0"/>
              <a:t>z</a:t>
            </a:r>
            <a:r>
              <a:rPr lang="cs-CZ" altLang="cs-CZ" dirty="0" smtClean="0"/>
              <a:t>ápis do obchodního rejstříku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0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hospodaření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5118"/>
            <a:ext cx="11202821" cy="5061459"/>
          </a:xfrm>
        </p:spPr>
        <p:txBody>
          <a:bodyPr/>
          <a:lstStyle/>
          <a:p>
            <a:r>
              <a:rPr lang="cs-CZ" altLang="cs-CZ" dirty="0"/>
              <a:t>hlavní, vedlejší činnost (zisk ve prospěch hlavní</a:t>
            </a:r>
            <a:r>
              <a:rPr lang="cs-CZ" altLang="cs-CZ" dirty="0" smtClean="0"/>
              <a:t>)</a:t>
            </a:r>
          </a:p>
          <a:p>
            <a:r>
              <a:rPr lang="cs-CZ" altLang="cs-CZ" dirty="0"/>
              <a:t>„rozpočet“ – plán nákladů a </a:t>
            </a:r>
            <a:r>
              <a:rPr lang="cs-CZ" altLang="cs-CZ" dirty="0" smtClean="0"/>
              <a:t>výnosů</a:t>
            </a:r>
          </a:p>
          <a:p>
            <a:r>
              <a:rPr lang="cs-CZ" altLang="cs-CZ" sz="2400" dirty="0"/>
              <a:t>http://www.hvezdarna.cz/wp-content/uploads/ROCNI-FP-2016-%C3%BAnor-2016.pdf</a:t>
            </a:r>
          </a:p>
          <a:p>
            <a:r>
              <a:rPr lang="cs-CZ" altLang="cs-CZ" dirty="0"/>
              <a:t>příspěvek od zřizovatele (provoz, investice)</a:t>
            </a:r>
          </a:p>
          <a:p>
            <a:r>
              <a:rPr lang="cs-CZ" altLang="cs-CZ" dirty="0"/>
              <a:t>vlastní příjmy, fondy, dary</a:t>
            </a:r>
          </a:p>
          <a:p>
            <a:r>
              <a:rPr lang="cs-CZ" altLang="cs-CZ" dirty="0"/>
              <a:t>možnost uložení odvodu do rozpočtu zřizovatele</a:t>
            </a:r>
          </a:p>
          <a:p>
            <a:r>
              <a:rPr lang="cs-CZ" altLang="cs-CZ" dirty="0"/>
              <a:t>možnost změny v průběhu roku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1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hospodaření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71600"/>
            <a:ext cx="11202821" cy="4884977"/>
          </a:xfrm>
        </p:spPr>
        <p:txBody>
          <a:bodyPr/>
          <a:lstStyle/>
          <a:p>
            <a:r>
              <a:rPr lang="cs-CZ" altLang="cs-CZ" dirty="0"/>
              <a:t>svěřený majetek</a:t>
            </a:r>
          </a:p>
          <a:p>
            <a:r>
              <a:rPr lang="cs-CZ" altLang="cs-CZ" dirty="0"/>
              <a:t>nabývání majetku pro zřizovatele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a) bezúplatným převodem od svého zřizovatele</a:t>
            </a:r>
            <a:r>
              <a:rPr lang="cs-CZ" altLang="cs-CZ" dirty="0" smtClean="0"/>
              <a:t>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b) darem s předchozím písemným souhlasem zřizovatele,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c) děděním; bez předchozího písemného souhlasu zřizovatele je příspěvková organizace povinna dědictví odmítnout, nebo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d) jiným způsobem na základě rozhodnutí </a:t>
            </a:r>
            <a:r>
              <a:rPr lang="cs-CZ" altLang="cs-CZ" dirty="0" smtClean="0"/>
              <a:t>zřizovatele</a:t>
            </a:r>
            <a:endParaRPr lang="cs-CZ" altLang="cs-CZ" dirty="0"/>
          </a:p>
          <a:p>
            <a:r>
              <a:rPr lang="cs-CZ" altLang="cs-CZ" dirty="0"/>
              <a:t>bezúplatná nabídka majetku zřizovateli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4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- fondy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92541"/>
            <a:ext cx="11202821" cy="5061459"/>
          </a:xfrm>
        </p:spPr>
        <p:txBody>
          <a:bodyPr/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ezervní fond</a:t>
            </a:r>
          </a:p>
          <a:p>
            <a:r>
              <a:rPr lang="cs-CZ" altLang="cs-CZ" dirty="0"/>
              <a:t>i</a:t>
            </a:r>
            <a:r>
              <a:rPr lang="cs-CZ" altLang="cs-CZ" dirty="0" smtClean="0"/>
              <a:t>nvestiční fond</a:t>
            </a:r>
            <a:endParaRPr lang="cs-CZ" altLang="cs-CZ" dirty="0"/>
          </a:p>
          <a:p>
            <a:r>
              <a:rPr lang="cs-CZ" altLang="cs-CZ" dirty="0"/>
              <a:t>f</a:t>
            </a:r>
            <a:r>
              <a:rPr lang="cs-CZ" altLang="cs-CZ" dirty="0" smtClean="0"/>
              <a:t>ond odměn</a:t>
            </a:r>
          </a:p>
          <a:p>
            <a:r>
              <a:rPr lang="cs-CZ" altLang="cs-CZ" dirty="0"/>
              <a:t>f</a:t>
            </a:r>
            <a:r>
              <a:rPr lang="cs-CZ" altLang="cs-CZ" dirty="0" smtClean="0"/>
              <a:t>ond kulturních a sociálních potřeb</a:t>
            </a:r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/>
              <a:t>převod zůstatků fondů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Program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definice </a:t>
            </a:r>
            <a:r>
              <a:rPr lang="cs-CZ" altLang="cs-CZ" dirty="0"/>
              <a:t>majetku</a:t>
            </a:r>
          </a:p>
          <a:p>
            <a:r>
              <a:rPr lang="cs-CZ" altLang="cs-CZ" dirty="0"/>
              <a:t>historický vývoj</a:t>
            </a:r>
          </a:p>
          <a:p>
            <a:r>
              <a:rPr lang="cs-CZ" altLang="cs-CZ" dirty="0"/>
              <a:t>povinnosti správce</a:t>
            </a:r>
          </a:p>
          <a:p>
            <a:r>
              <a:rPr lang="cs-CZ" altLang="cs-CZ" dirty="0"/>
              <a:t>struktura obecního majetku v Česku</a:t>
            </a:r>
          </a:p>
          <a:p>
            <a:r>
              <a:rPr lang="cs-CZ" altLang="cs-CZ" dirty="0"/>
              <a:t>majetkoprávní úkony</a:t>
            </a:r>
          </a:p>
          <a:p>
            <a:r>
              <a:rPr lang="cs-CZ" altLang="cs-CZ" dirty="0"/>
              <a:t>formy správy</a:t>
            </a:r>
          </a:p>
          <a:p>
            <a:r>
              <a:rPr lang="cs-CZ" altLang="cs-CZ" dirty="0"/>
              <a:t>organizace zřizované/zakládané obcemi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5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rezervní fond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tvorba</a:t>
            </a:r>
            <a:r>
              <a:rPr lang="cs-CZ" altLang="cs-CZ" dirty="0"/>
              <a:t>: zlepšený hospodářský výsledek, peněžní neinvestiční </a:t>
            </a:r>
            <a:r>
              <a:rPr lang="cs-CZ" altLang="cs-CZ" dirty="0" smtClean="0"/>
              <a:t>dary</a:t>
            </a:r>
          </a:p>
          <a:p>
            <a:r>
              <a:rPr lang="cs-CZ" altLang="cs-CZ" dirty="0"/>
              <a:t>použití: další rozvoj, časové překlenutí rozdílu mezi výnosy a náklady, úhrada ztráty předchozích let, úhrada sankcí za porušování rozpočtové kázně, posílení investičního fondu (po souhlasu zřizovatele)</a:t>
            </a:r>
          </a:p>
          <a:p>
            <a:r>
              <a:rPr lang="cs-CZ" altLang="cs-CZ" dirty="0"/>
              <a:t>motivační faktor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4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investiční fond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tvorba: odpisy</a:t>
            </a:r>
            <a:r>
              <a:rPr lang="cs-CZ" altLang="cs-CZ" dirty="0"/>
              <a:t>, investiční příspěvek od zřizovatele, investiční příspěvek ze státních fondů, prodej hmotného majetku, převod z rezervního </a:t>
            </a:r>
            <a:r>
              <a:rPr lang="cs-CZ" altLang="cs-CZ" dirty="0" smtClean="0"/>
              <a:t>fondu</a:t>
            </a:r>
          </a:p>
          <a:p>
            <a:r>
              <a:rPr lang="cs-CZ" altLang="cs-CZ" dirty="0"/>
              <a:t>použití: investiční výdaje, úhrada investičních úvěrů a půjček, odvod do rozpočtu zřizovatele, financování údržby a oprav nemovitého majetku zřizovatele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70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fond odměn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tvorba: </a:t>
            </a:r>
            <a:r>
              <a:rPr lang="cs-CZ" altLang="cs-CZ" dirty="0"/>
              <a:t>zlepšený hospodářský výsledek</a:t>
            </a:r>
          </a:p>
          <a:p>
            <a:r>
              <a:rPr lang="cs-CZ" altLang="cs-CZ" dirty="0"/>
              <a:t>použití: odměny</a:t>
            </a:r>
          </a:p>
          <a:p>
            <a:r>
              <a:rPr lang="cs-CZ" altLang="cs-CZ" dirty="0"/>
              <a:t>motivační faktor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0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</a:t>
            </a:r>
            <a:br>
              <a:rPr lang="cs-CZ" dirty="0" smtClean="0"/>
            </a:br>
            <a:r>
              <a:rPr lang="cs-CZ" altLang="cs-CZ" dirty="0" smtClean="0"/>
              <a:t> </a:t>
            </a:r>
            <a:r>
              <a:rPr lang="cs-CZ" altLang="cs-CZ" dirty="0"/>
              <a:t>fond kulturních a sociálních potřeb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96541"/>
            <a:ext cx="11202821" cy="5061459"/>
          </a:xfrm>
        </p:spPr>
        <p:txBody>
          <a:bodyPr/>
          <a:lstStyle/>
          <a:p>
            <a:r>
              <a:rPr lang="cs-CZ" altLang="cs-CZ" dirty="0" smtClean="0"/>
              <a:t>tvorba: z </a:t>
            </a:r>
            <a:r>
              <a:rPr lang="cs-CZ" altLang="cs-CZ" dirty="0"/>
              <a:t>ročního objemu prostředků určených na platy, náhrady a odměny (1 </a:t>
            </a:r>
            <a:r>
              <a:rPr lang="cs-CZ" altLang="cs-CZ" dirty="0" smtClean="0"/>
              <a:t>%)</a:t>
            </a:r>
          </a:p>
          <a:p>
            <a:r>
              <a:rPr lang="cs-CZ" altLang="cs-CZ" dirty="0"/>
              <a:t>použití: kulturní, sociální a jiné </a:t>
            </a:r>
            <a:r>
              <a:rPr lang="cs-CZ" altLang="cs-CZ" dirty="0" smtClean="0"/>
              <a:t>potřeby</a:t>
            </a:r>
          </a:p>
          <a:p>
            <a:r>
              <a:rPr lang="cs-CZ" altLang="cs-CZ" dirty="0"/>
              <a:t>vnitřní pravidla čerpání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1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Příspěvková organizace – omezení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4662219"/>
          </a:xfrm>
        </p:spPr>
        <p:txBody>
          <a:bodyPr/>
          <a:lstStyle/>
          <a:p>
            <a:r>
              <a:rPr lang="cs-CZ" altLang="cs-CZ" dirty="0"/>
              <a:t>uzavírání smluv o půjčce, úvěru (souhlas)</a:t>
            </a:r>
          </a:p>
          <a:p>
            <a:r>
              <a:rPr lang="cs-CZ" altLang="cs-CZ" dirty="0"/>
              <a:t>poskytování </a:t>
            </a:r>
            <a:r>
              <a:rPr lang="cs-CZ" altLang="cs-CZ" dirty="0" smtClean="0"/>
              <a:t>darů</a:t>
            </a:r>
          </a:p>
          <a:p>
            <a:r>
              <a:rPr lang="cs-CZ" altLang="cs-CZ" dirty="0"/>
              <a:t>zajišťování závazků (souhlas)</a:t>
            </a:r>
          </a:p>
          <a:p>
            <a:r>
              <a:rPr lang="cs-CZ" altLang="cs-CZ" dirty="0"/>
              <a:t>nákup na splátky, smlouva o nájmu (</a:t>
            </a:r>
            <a:r>
              <a:rPr lang="cs-CZ" altLang="cs-CZ" dirty="0" smtClean="0"/>
              <a:t>souhlas)</a:t>
            </a:r>
          </a:p>
          <a:p>
            <a:r>
              <a:rPr lang="cs-CZ" altLang="cs-CZ" dirty="0"/>
              <a:t>nákup cenných papírů</a:t>
            </a:r>
          </a:p>
          <a:p>
            <a:r>
              <a:rPr lang="cs-CZ" altLang="cs-CZ" dirty="0"/>
              <a:t>zřizovat nebo zakládat právnické osoby</a:t>
            </a:r>
          </a:p>
          <a:p>
            <a:r>
              <a:rPr lang="cs-CZ" altLang="cs-CZ" dirty="0"/>
              <a:t>mít majetkovou účast v podnikatelských subjektech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0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Externí správa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4662219"/>
          </a:xfrm>
        </p:spPr>
        <p:txBody>
          <a:bodyPr/>
          <a:lstStyle/>
          <a:p>
            <a:r>
              <a:rPr lang="cs-CZ" altLang="cs-CZ" dirty="0" smtClean="0"/>
              <a:t>proč?</a:t>
            </a:r>
          </a:p>
          <a:p>
            <a:r>
              <a:rPr lang="cs-CZ" altLang="cs-CZ" dirty="0"/>
              <a:t>j</a:t>
            </a:r>
            <a:r>
              <a:rPr lang="cs-CZ" altLang="cs-CZ" dirty="0" smtClean="0"/>
              <a:t>ak?</a:t>
            </a: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0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Dobrovolnický svazek obcí I.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4662219"/>
          </a:xfrm>
        </p:spPr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roč?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rávnická osoba</a:t>
            </a:r>
          </a:p>
          <a:p>
            <a:r>
              <a:rPr lang="cs-CZ" altLang="cs-CZ" dirty="0" smtClean="0"/>
              <a:t>obce vkládají majetek</a:t>
            </a:r>
          </a:p>
          <a:p>
            <a:r>
              <a:rPr lang="cs-CZ" altLang="cs-CZ" dirty="0"/>
              <a:t>smlouva o vytvoření, stanovy</a:t>
            </a:r>
          </a:p>
          <a:p>
            <a:r>
              <a:rPr lang="cs-CZ" altLang="cs-CZ" dirty="0"/>
              <a:t>účel: plnění předem definovaných veřejnoprávních služeb samosprávného charakteru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Dobrovolnický svazek obcí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4662219"/>
          </a:xfrm>
        </p:spPr>
        <p:txBody>
          <a:bodyPr/>
          <a:lstStyle/>
          <a:p>
            <a:r>
              <a:rPr lang="cs-CZ" altLang="cs-CZ" dirty="0"/>
              <a:t>pouze obce</a:t>
            </a:r>
          </a:p>
          <a:p>
            <a:r>
              <a:rPr lang="cs-CZ" altLang="cs-CZ" dirty="0"/>
              <a:t>schválení zastupitelstvem</a:t>
            </a:r>
          </a:p>
          <a:p>
            <a:r>
              <a:rPr lang="cs-CZ" altLang="cs-CZ" dirty="0"/>
              <a:t>typické příklady: hospodaření s vodou, cestovní ruch, školství, ochrana životního prostředí, dopravní obslužnost</a:t>
            </a:r>
          </a:p>
          <a:p>
            <a:r>
              <a:rPr lang="cs-CZ" altLang="cs-CZ" dirty="0"/>
              <a:t>majetek vložený obcemi, majetek získaný vlastní činností</a:t>
            </a: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2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Dobrovolnický svazek obcí III.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18541"/>
            <a:ext cx="11202821" cy="4662219"/>
          </a:xfrm>
        </p:spPr>
        <p:txBody>
          <a:bodyPr/>
          <a:lstStyle/>
          <a:p>
            <a:r>
              <a:rPr lang="cs-CZ" altLang="cs-CZ" dirty="0"/>
              <a:t>rozpočet a jeho </a:t>
            </a:r>
            <a:r>
              <a:rPr lang="cs-CZ" altLang="cs-CZ" dirty="0" smtClean="0"/>
              <a:t>zveřejnění</a:t>
            </a:r>
          </a:p>
          <a:p>
            <a:r>
              <a:rPr lang="cs-CZ" altLang="cs-CZ" dirty="0"/>
              <a:t>kontrola hospodaření</a:t>
            </a:r>
          </a:p>
          <a:p>
            <a:r>
              <a:rPr lang="cs-CZ" altLang="cs-CZ" dirty="0"/>
              <a:t>závěrečný účet a jeho publikace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1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Shrnutí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54432"/>
            <a:ext cx="11202821" cy="4859322"/>
          </a:xfrm>
        </p:spPr>
        <p:txBody>
          <a:bodyPr/>
          <a:lstStyle/>
          <a:p>
            <a:r>
              <a:rPr lang="cs-CZ" altLang="cs-CZ" dirty="0"/>
              <a:t>obce: movitý i nemovitý majetek – zabezpečování veřejných statků, podnikání</a:t>
            </a:r>
          </a:p>
          <a:p>
            <a:r>
              <a:rPr lang="cs-CZ" altLang="cs-CZ" dirty="0"/>
              <a:t>nakládání s majetkem dle svého uvážení v souladu se zákony</a:t>
            </a:r>
          </a:p>
          <a:p>
            <a:r>
              <a:rPr lang="cs-CZ" altLang="cs-CZ" dirty="0"/>
              <a:t>možnost vkládat svůj majetek do podnikatelských aktivit, finanční investice</a:t>
            </a:r>
          </a:p>
          <a:p>
            <a:r>
              <a:rPr lang="cs-CZ" altLang="cs-CZ" dirty="0"/>
              <a:t>majetek svěřený příspěvkovým organizacím</a:t>
            </a:r>
          </a:p>
          <a:p>
            <a:r>
              <a:rPr lang="cs-CZ" altLang="cs-CZ" dirty="0"/>
              <a:t>evidence </a:t>
            </a:r>
            <a:r>
              <a:rPr lang="cs-CZ" altLang="cs-CZ" dirty="0" smtClean="0"/>
              <a:t>majetku</a:t>
            </a:r>
          </a:p>
          <a:p>
            <a:r>
              <a:rPr lang="cs-CZ" altLang="cs-CZ" dirty="0"/>
              <a:t>publicita</a:t>
            </a:r>
          </a:p>
          <a:p>
            <a:pPr marL="72000" indent="0">
              <a:buNone/>
            </a:pPr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82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Majetek obcí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vlastnictví </a:t>
            </a:r>
            <a:r>
              <a:rPr lang="cs-CZ" altLang="cs-CZ" dirty="0"/>
              <a:t>majetku a právo s ním hospodařit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předpoklad </a:t>
            </a:r>
            <a:r>
              <a:rPr lang="cs-CZ" altLang="cs-CZ" dirty="0"/>
              <a:t>existence územní </a:t>
            </a:r>
            <a:r>
              <a:rPr lang="cs-CZ" altLang="cs-CZ" dirty="0" smtClean="0"/>
              <a:t>samosprávy</a:t>
            </a:r>
            <a:endParaRPr lang="cs-CZ" altLang="cs-CZ" dirty="0"/>
          </a:p>
          <a:p>
            <a:r>
              <a:rPr lang="cs-CZ" altLang="cs-CZ" dirty="0"/>
              <a:t>rozvoj území</a:t>
            </a:r>
          </a:p>
          <a:p>
            <a:r>
              <a:rPr lang="cs-CZ" altLang="cs-CZ" dirty="0"/>
              <a:t>zabezpečování veřejných statků</a:t>
            </a:r>
          </a:p>
          <a:p>
            <a:r>
              <a:rPr lang="cs-CZ" altLang="cs-CZ" dirty="0"/>
              <a:t>hmotný majetek (nemovitý, movitý, majetková práva a pohledávky, peněžní prostředky, cenné papíry)</a:t>
            </a:r>
          </a:p>
          <a:p>
            <a:r>
              <a:rPr lang="cs-CZ" altLang="cs-CZ" dirty="0"/>
              <a:t>nehmotný majetek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0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3244" y="2180090"/>
            <a:ext cx="10753200" cy="451576"/>
          </a:xfrm>
        </p:spPr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r>
              <a:rPr lang="cs-CZ"/>
              <a:t>!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dirty="0">
                <a:solidFill>
                  <a:schemeClr val="tx1"/>
                </a:solidFill>
              </a:rPr>
              <a:t>Ing. Jiří Velinský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sz="2800" dirty="0" smtClean="0"/>
              <a:t>-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chemeClr val="tx1"/>
                </a:solidFill>
              </a:rPr>
              <a:t>jiri.velinsky@econ.muni.cz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85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Typické obecní majetky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domy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ozemky</a:t>
            </a:r>
          </a:p>
          <a:p>
            <a:r>
              <a:rPr lang="cs-CZ" altLang="cs-CZ" dirty="0"/>
              <a:t>l</a:t>
            </a:r>
            <a:r>
              <a:rPr lang="cs-CZ" altLang="cs-CZ" dirty="0" smtClean="0"/>
              <a:t>esy</a:t>
            </a:r>
          </a:p>
          <a:p>
            <a:r>
              <a:rPr lang="cs-CZ" altLang="cs-CZ" dirty="0"/>
              <a:t>d</a:t>
            </a:r>
            <a:r>
              <a:rPr lang="cs-CZ" altLang="cs-CZ" dirty="0" smtClean="0"/>
              <a:t>opravní prostředky</a:t>
            </a:r>
          </a:p>
          <a:p>
            <a:r>
              <a:rPr lang="cs-CZ" altLang="cs-CZ" dirty="0" smtClean="0"/>
              <a:t>zařízení</a:t>
            </a:r>
          </a:p>
          <a:p>
            <a:r>
              <a:rPr lang="cs-CZ" altLang="cs-CZ" dirty="0"/>
              <a:t>a</a:t>
            </a:r>
            <a:r>
              <a:rPr lang="cs-CZ" altLang="cs-CZ" dirty="0" smtClean="0"/>
              <a:t>td.</a:t>
            </a:r>
          </a:p>
          <a:p>
            <a:endParaRPr lang="cs-CZ" alt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27" y="1712422"/>
            <a:ext cx="2830277" cy="21199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26" y="3858673"/>
            <a:ext cx="2830277" cy="211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2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Méně typické obecní majetky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hrady</a:t>
            </a:r>
          </a:p>
          <a:p>
            <a:r>
              <a:rPr lang="cs-CZ" altLang="cs-CZ" dirty="0" smtClean="0"/>
              <a:t>šperky</a:t>
            </a:r>
          </a:p>
          <a:p>
            <a:r>
              <a:rPr lang="cs-CZ" altLang="cs-CZ" dirty="0" smtClean="0"/>
              <a:t>akcie</a:t>
            </a:r>
          </a:p>
          <a:p>
            <a:r>
              <a:rPr lang="cs-CZ" altLang="cs-CZ" dirty="0"/>
              <a:t>u</a:t>
            </a:r>
            <a:r>
              <a:rPr lang="cs-CZ" altLang="cs-CZ" dirty="0" smtClean="0"/>
              <a:t>mělecká díla</a:t>
            </a:r>
          </a:p>
          <a:p>
            <a:r>
              <a:rPr lang="cs-CZ" altLang="cs-CZ" dirty="0" smtClean="0"/>
              <a:t>atd.</a:t>
            </a:r>
          </a:p>
          <a:p>
            <a:endParaRPr lang="cs-CZ" altLang="cs-CZ" dirty="0"/>
          </a:p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200" y="1563404"/>
            <a:ext cx="2232248" cy="223224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246" y="3937011"/>
            <a:ext cx="3473202" cy="199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Historický vývoj I.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1. 1. 1950 – znárodnění majetku obcí – národní výbory </a:t>
            </a: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zákon </a:t>
            </a:r>
            <a:r>
              <a:rPr lang="cs-CZ" altLang="cs-CZ" dirty="0"/>
              <a:t>172/1991 Sb., o přechodu některých věcí z majetku ČR do vlastnictví obcí: nástupnický princip, historický princip, územní princip, majetek, který nepřecházel</a:t>
            </a:r>
          </a:p>
          <a:p>
            <a:endParaRPr lang="cs-CZ" altLang="cs-CZ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13" y="2053532"/>
            <a:ext cx="2432298" cy="172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9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Historický vývoj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/>
              <a:t>rozhodnutí příslušného úřadu (okresní úřad, ministerstvo školství, ministerstvo kultury</a:t>
            </a:r>
            <a:r>
              <a:rPr lang="cs-CZ" altLang="cs-CZ" dirty="0" smtClean="0"/>
              <a:t>)</a:t>
            </a:r>
          </a:p>
          <a:p>
            <a:r>
              <a:rPr lang="cs-CZ" altLang="cs-CZ" dirty="0"/>
              <a:t>zákon 92/1991 Sb., o podmínkách převodu majetku na jiné osoby: privatizace (technické služby, úklid veřejných ploch, veřejná zeleň, akcie plynárenských a energetických rozvodných společností)</a:t>
            </a:r>
          </a:p>
          <a:p>
            <a:r>
              <a:rPr lang="cs-CZ" altLang="cs-CZ" dirty="0"/>
              <a:t>rušení okresních úřadů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2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Povinnosti správce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povinnost </a:t>
            </a:r>
            <a:r>
              <a:rPr lang="cs-CZ" altLang="cs-CZ" dirty="0"/>
              <a:t>spravovat účelně a </a:t>
            </a:r>
            <a:r>
              <a:rPr lang="cs-CZ" altLang="cs-CZ" dirty="0" smtClean="0"/>
              <a:t>hospodárně</a:t>
            </a:r>
          </a:p>
          <a:p>
            <a:r>
              <a:rPr lang="cs-CZ" altLang="cs-CZ" dirty="0"/>
              <a:t>ochrana před zničením, poškozením, odcizením, zneužitím</a:t>
            </a:r>
          </a:p>
          <a:p>
            <a:r>
              <a:rPr lang="cs-CZ" altLang="cs-CZ" dirty="0"/>
              <a:t>právo na náhradu škody, na vydání bezdůvodného obohacení</a:t>
            </a:r>
          </a:p>
          <a:p>
            <a:r>
              <a:rPr lang="cs-CZ" altLang="cs-CZ" dirty="0"/>
              <a:t>publikační povinnost</a:t>
            </a:r>
          </a:p>
          <a:p>
            <a:r>
              <a:rPr lang="cs-CZ" altLang="cs-CZ" dirty="0"/>
              <a:t>evidence majetku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3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713</TotalTime>
  <Words>1531</Words>
  <Application>Microsoft Office PowerPoint</Application>
  <PresentationFormat>Širokoúhlá obrazovka</PresentationFormat>
  <Paragraphs>483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Tahoma</vt:lpstr>
      <vt:lpstr>Wingdings</vt:lpstr>
      <vt:lpstr>Prezentace_MU_CZ</vt:lpstr>
      <vt:lpstr>Majetek obcí a formy jeho správy</vt:lpstr>
      <vt:lpstr>Na odlehčení</vt:lpstr>
      <vt:lpstr>Program </vt:lpstr>
      <vt:lpstr>Majetek obcí </vt:lpstr>
      <vt:lpstr>Typické obecní majetky  </vt:lpstr>
      <vt:lpstr>Méně typické obecní majetky  </vt:lpstr>
      <vt:lpstr>Historický vývoj I.  </vt:lpstr>
      <vt:lpstr>Historický vývoj II. </vt:lpstr>
      <vt:lpstr>Povinnosti správce </vt:lpstr>
      <vt:lpstr>Sankce </vt:lpstr>
      <vt:lpstr>Specifika hospodaření s obecním majetkem  </vt:lpstr>
      <vt:lpstr>Karlovarská lisovačka</vt:lpstr>
      <vt:lpstr>Struktura majetku obcí v Česku I.  (v mld. Kč) </vt:lpstr>
      <vt:lpstr>Struktura majetku obcí v Česku II.   </vt:lpstr>
      <vt:lpstr>Majetkové úkony obce </vt:lpstr>
      <vt:lpstr>Pravomoci zastupitelstva I. </vt:lpstr>
      <vt:lpstr>Pravomoci zastupitelstva II. </vt:lpstr>
      <vt:lpstr>Pravomoci zastupitelstva III. </vt:lpstr>
      <vt:lpstr>Pravomoci zastupitelstva IV. </vt:lpstr>
      <vt:lpstr>Pravomoci rady </vt:lpstr>
      <vt:lpstr>Formy správy </vt:lpstr>
      <vt:lpstr>Vlastní správa </vt:lpstr>
      <vt:lpstr>Zřizované/zakládané organizace </vt:lpstr>
      <vt:lpstr>Organizační složka </vt:lpstr>
      <vt:lpstr>Organizační složka - hospodaření </vt:lpstr>
      <vt:lpstr>Příspěvková organizace </vt:lpstr>
      <vt:lpstr>Příspěvková organizace – hospodaření I. </vt:lpstr>
      <vt:lpstr>Příspěvková organizace – hospodaření II. </vt:lpstr>
      <vt:lpstr>Příspěvková organizace - fondy </vt:lpstr>
      <vt:lpstr>Příspěvková organizace – rezervní fond </vt:lpstr>
      <vt:lpstr>Příspěvková organizace – investiční fond </vt:lpstr>
      <vt:lpstr>Příspěvková organizace – fond odměn </vt:lpstr>
      <vt:lpstr>Příspěvková organizace –   fond kulturních a sociálních potřeb</vt:lpstr>
      <vt:lpstr>Příspěvková organizace – omezení </vt:lpstr>
      <vt:lpstr>Externí správa </vt:lpstr>
      <vt:lpstr>Dobrovolnický svazek obcí I.  </vt:lpstr>
      <vt:lpstr>Dobrovolnický svazek obcí II. </vt:lpstr>
      <vt:lpstr>Dobrovolnický svazek obcí III. </vt:lpstr>
      <vt:lpstr>Shrnutí </vt:lpstr>
      <vt:lpstr>Děkuji za pozornost!  - Ing. Jiří Velinský - jiri.velinsky@econ.muni.cz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student</cp:lastModifiedBy>
  <cp:revision>197</cp:revision>
  <cp:lastPrinted>2020-02-17T14:33:47Z</cp:lastPrinted>
  <dcterms:created xsi:type="dcterms:W3CDTF">2019-03-25T15:01:08Z</dcterms:created>
  <dcterms:modified xsi:type="dcterms:W3CDTF">2020-04-26T12:38:27Z</dcterms:modified>
</cp:coreProperties>
</file>