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3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272" r:id="rId4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B9006E"/>
    <a:srgbClr val="4BC8FF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50" d="100"/>
          <a:sy n="50" d="100"/>
        </p:scale>
        <p:origin x="29" y="-2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9" d="100"/>
        <a:sy n="189" d="100"/>
      </p:scale>
      <p:origin x="0" y="-66653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19999" y="6163734"/>
            <a:ext cx="10472933" cy="316266"/>
          </a:xfrm>
        </p:spPr>
        <p:txBody>
          <a:bodyPr/>
          <a:lstStyle/>
          <a:p>
            <a:r>
              <a:rPr lang="cs-CZ" dirty="0" smtClean="0"/>
              <a:t>2.3.2020                                  Ing. Jiří Velinský                                    jiri.velinsky@econ.muni.cz                                Katedra regionální ekonomie a správy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Metody rozpočtování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30400" y="4248673"/>
            <a:ext cx="11361600" cy="6984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MPR FIUC 2020</a:t>
            </a:r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343397" y="1684328"/>
            <a:ext cx="11361600" cy="8218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sz="3600" b="0" kern="0" dirty="0" smtClean="0"/>
              <a:t>Finance územních celků</a:t>
            </a:r>
            <a:endParaRPr lang="cs-CZ" sz="3600" b="0" kern="0" dirty="0"/>
          </a:p>
        </p:txBody>
      </p:sp>
    </p:spTree>
    <p:extLst>
      <p:ext uri="{BB962C8B-B14F-4D97-AF65-F5344CB8AC3E}">
        <p14:creationId xmlns:p14="http://schemas.microsoft.com/office/powerpoint/2010/main" val="15905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Položkové inkrementální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30036"/>
            <a:ext cx="10753200" cy="4324343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 smtClean="0"/>
              <a:t>Změny vnějšího prostředí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 smtClean="0"/>
              <a:t>Rozpočet (</a:t>
            </a:r>
            <a:r>
              <a:rPr lang="cs-CZ" altLang="cs-CZ" dirty="0"/>
              <a:t>t – 1)		+/-		Rozpočet v roce (t</a:t>
            </a:r>
            <a:r>
              <a:rPr lang="cs-CZ" altLang="cs-CZ" dirty="0" smtClean="0"/>
              <a:t>)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72000" indent="0" algn="ctr">
              <a:buNone/>
            </a:pPr>
            <a:r>
              <a:rPr lang="cs-CZ" altLang="cs-CZ" dirty="0" smtClean="0"/>
              <a:t> </a:t>
            </a:r>
            <a:r>
              <a:rPr lang="cs-CZ" altLang="cs-CZ" dirty="0"/>
              <a:t>Změny vnitřního prostředí</a:t>
            </a:r>
          </a:p>
          <a:p>
            <a:pPr marL="72000" indent="0" algn="ctr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637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Výhody a nevýhody tradičního rozpočtování</a:t>
            </a:r>
            <a:endParaRPr lang="cs-CZ" dirty="0"/>
          </a:p>
        </p:txBody>
      </p:sp>
      <p:sp>
        <p:nvSpPr>
          <p:cNvPr id="7" name="Zástupný symbol pro text 1"/>
          <p:cNvSpPr txBox="1">
            <a:spLocks/>
          </p:cNvSpPr>
          <p:nvPr/>
        </p:nvSpPr>
        <p:spPr>
          <a:xfrm>
            <a:off x="639812" y="1234979"/>
            <a:ext cx="4040188" cy="733425"/>
          </a:xfrm>
          <a:prstGeom prst="rect">
            <a:avLst/>
          </a:prstGeom>
          <a:ln w="15875" cap="rnd" algn="ctr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kern="0" dirty="0" smtClean="0"/>
              <a:t>Výhody</a:t>
            </a:r>
            <a:endParaRPr lang="cs-CZ" b="1" kern="0" dirty="0"/>
          </a:p>
        </p:txBody>
      </p:sp>
      <p:sp>
        <p:nvSpPr>
          <p:cNvPr id="8" name="Zástupný symbol pro text 1"/>
          <p:cNvSpPr txBox="1">
            <a:spLocks/>
          </p:cNvSpPr>
          <p:nvPr/>
        </p:nvSpPr>
        <p:spPr>
          <a:xfrm>
            <a:off x="5844771" y="1220826"/>
            <a:ext cx="4040188" cy="733425"/>
          </a:xfrm>
          <a:prstGeom prst="rect">
            <a:avLst/>
          </a:prstGeom>
          <a:ln w="15875" cap="rnd" algn="ctr">
            <a:noFill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kern="0" dirty="0" smtClean="0"/>
              <a:t>Nevýhody</a:t>
            </a:r>
            <a:endParaRPr lang="cs-CZ" b="1" kern="0" dirty="0"/>
          </a:p>
        </p:txBody>
      </p:sp>
      <p:sp>
        <p:nvSpPr>
          <p:cNvPr id="10" name="Zástupný symbol pro obsah 3"/>
          <p:cNvSpPr>
            <a:spLocks noGrp="1"/>
          </p:cNvSpPr>
          <p:nvPr>
            <p:ph idx="1"/>
          </p:nvPr>
        </p:nvSpPr>
        <p:spPr>
          <a:xfrm>
            <a:off x="929389" y="1814075"/>
            <a:ext cx="3190255" cy="3817937"/>
          </a:xfrm>
        </p:spPr>
        <p:txBody>
          <a:bodyPr/>
          <a:lstStyle/>
          <a:p>
            <a:r>
              <a:rPr lang="cs-CZ" altLang="cs-CZ" sz="2000" dirty="0"/>
              <a:t>Jednoduchost</a:t>
            </a:r>
          </a:p>
          <a:p>
            <a:r>
              <a:rPr lang="cs-CZ" altLang="cs-CZ" sz="2000" dirty="0"/>
              <a:t>Rychlost</a:t>
            </a:r>
          </a:p>
        </p:txBody>
      </p:sp>
      <p:sp>
        <p:nvSpPr>
          <p:cNvPr id="12" name="Zástupný symbol pro obsah 3"/>
          <p:cNvSpPr txBox="1">
            <a:spLocks/>
          </p:cNvSpPr>
          <p:nvPr/>
        </p:nvSpPr>
        <p:spPr>
          <a:xfrm>
            <a:off x="5844771" y="1767564"/>
            <a:ext cx="5590458" cy="46357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sz="2000" dirty="0" smtClean="0"/>
              <a:t>Pozornost </a:t>
            </a:r>
            <a:r>
              <a:rPr lang="cs-CZ" altLang="cs-CZ" sz="2000" dirty="0"/>
              <a:t>zaměřená na </a:t>
            </a:r>
            <a:r>
              <a:rPr lang="cs-CZ" altLang="cs-CZ" sz="2000" dirty="0" smtClean="0"/>
              <a:t>vstupy</a:t>
            </a:r>
          </a:p>
          <a:p>
            <a:r>
              <a:rPr lang="cs-CZ" altLang="cs-CZ" sz="2000" dirty="0" smtClean="0"/>
              <a:t>Nevypovídá </a:t>
            </a:r>
            <a:r>
              <a:rPr lang="cs-CZ" altLang="cs-CZ" sz="2000" dirty="0"/>
              <a:t>o tom, čeho mělo být vynaložením výdajů dosaženo ve vztahu k zabezpečovaným službám</a:t>
            </a:r>
            <a:r>
              <a:rPr lang="cs-CZ" altLang="cs-CZ" sz="2000" dirty="0" smtClean="0"/>
              <a:t>.</a:t>
            </a:r>
          </a:p>
          <a:p>
            <a:r>
              <a:rPr lang="cs-CZ" altLang="cs-CZ" sz="2000" dirty="0" smtClean="0"/>
              <a:t>Roztříštěnost</a:t>
            </a:r>
          </a:p>
          <a:p>
            <a:r>
              <a:rPr lang="cs-CZ" altLang="cs-CZ" sz="2000" dirty="0"/>
              <a:t>Vychází z minulých </a:t>
            </a:r>
            <a:r>
              <a:rPr lang="cs-CZ" altLang="cs-CZ" sz="2000" dirty="0" smtClean="0"/>
              <a:t>rozhodnutí</a:t>
            </a:r>
          </a:p>
          <a:p>
            <a:r>
              <a:rPr lang="cs-CZ" altLang="cs-CZ" sz="2000" dirty="0"/>
              <a:t>Krátkodobá </a:t>
            </a:r>
            <a:r>
              <a:rPr lang="cs-CZ" altLang="cs-CZ" sz="2000" dirty="0" smtClean="0"/>
              <a:t>orientace</a:t>
            </a:r>
          </a:p>
          <a:p>
            <a:r>
              <a:rPr lang="cs-CZ" altLang="cs-CZ" sz="2000" dirty="0"/>
              <a:t>Neschopnost reakce na </a:t>
            </a:r>
            <a:r>
              <a:rPr lang="cs-CZ" altLang="cs-CZ" sz="2000" dirty="0" smtClean="0"/>
              <a:t>změny</a:t>
            </a:r>
          </a:p>
          <a:p>
            <a:r>
              <a:rPr lang="cs-CZ" altLang="cs-CZ" sz="2000" dirty="0"/>
              <a:t>Motivuje k </a:t>
            </a:r>
            <a:r>
              <a:rPr lang="cs-CZ" altLang="cs-CZ" sz="2000" dirty="0" smtClean="0"/>
              <a:t>utrácení</a:t>
            </a:r>
          </a:p>
          <a:p>
            <a:r>
              <a:rPr lang="cs-CZ" altLang="cs-CZ" sz="2000" dirty="0"/>
              <a:t>Nepostihuje priority</a:t>
            </a:r>
          </a:p>
          <a:p>
            <a:pPr marL="72000" indent="0">
              <a:buNone/>
            </a:pPr>
            <a:endParaRPr lang="cs-CZ" altLang="cs-CZ" sz="2000" dirty="0">
              <a:latin typeface="Cambria" panose="02040503050406030204" pitchFamily="18" charset="0"/>
            </a:endParaRPr>
          </a:p>
          <a:p>
            <a:endParaRPr lang="cs-CZ" altLang="cs-CZ" sz="2000" dirty="0" smtClean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kern="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41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Důsledky tradičního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3203" y="1579417"/>
            <a:ext cx="10459997" cy="42543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cs-CZ" altLang="cs-CZ" kern="0" dirty="0" smtClean="0"/>
              <a:t>Požaduj víc, než potřebuješ. Tvůj požadavek bude určitě krácen.</a:t>
            </a:r>
          </a:p>
          <a:p>
            <a:pPr>
              <a:buFont typeface="Wingdings 2" pitchFamily="18" charset="2"/>
              <a:buNone/>
            </a:pPr>
            <a:endParaRPr lang="cs-CZ" altLang="cs-CZ" kern="0" dirty="0" smtClean="0"/>
          </a:p>
          <a:p>
            <a:pPr>
              <a:buFont typeface="Wingdings 2" pitchFamily="18" charset="2"/>
              <a:buNone/>
            </a:pPr>
            <a:r>
              <a:rPr lang="cs-CZ" altLang="cs-CZ" kern="0" dirty="0" smtClean="0"/>
              <a:t>Utrať všechny zdroje, které máš k dispozici. Když ušetříš riskuješ snížení limitu v následujícím období.</a:t>
            </a:r>
          </a:p>
          <a:p>
            <a:pPr>
              <a:buFont typeface="Wingdings 2" pitchFamily="18" charset="2"/>
              <a:buNone/>
            </a:pPr>
            <a:endParaRPr lang="cs-CZ" altLang="cs-CZ" kern="0" dirty="0" smtClean="0"/>
          </a:p>
          <a:p>
            <a:pPr>
              <a:buFont typeface="Wingdings 2" pitchFamily="18" charset="2"/>
              <a:buNone/>
            </a:pPr>
            <a:r>
              <a:rPr lang="cs-CZ" altLang="cs-CZ" kern="0" dirty="0" smtClean="0"/>
              <a:t>Lobuj za přidělení dodatečných zdrojů celé rozpočtové období.</a:t>
            </a:r>
          </a:p>
          <a:p>
            <a:pPr>
              <a:buFont typeface="Wingdings 2" pitchFamily="18" charset="2"/>
              <a:buNone/>
            </a:pPr>
            <a:endParaRPr lang="cs-CZ" altLang="cs-CZ" kern="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42298"/>
          </a:xfrm>
        </p:spPr>
        <p:txBody>
          <a:bodyPr/>
          <a:lstStyle/>
          <a:p>
            <a:pPr algn="ctr"/>
            <a:r>
              <a:rPr lang="cs-CZ" dirty="0" smtClean="0"/>
              <a:t>Proč je to v ČR téměř jediný </a:t>
            </a:r>
            <a:br>
              <a:rPr lang="cs-CZ" dirty="0" smtClean="0"/>
            </a:br>
            <a:r>
              <a:rPr lang="cs-CZ" dirty="0" smtClean="0"/>
              <a:t>způsob rozpočtování?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32977"/>
            <a:ext cx="10933200" cy="4324343"/>
          </a:xfrm>
        </p:spPr>
        <p:txBody>
          <a:bodyPr/>
          <a:lstStyle/>
          <a:p>
            <a:r>
              <a:rPr lang="cs-CZ" altLang="cs-CZ" dirty="0" smtClean="0"/>
              <a:t>Změna </a:t>
            </a:r>
            <a:r>
              <a:rPr lang="cs-CZ" altLang="cs-CZ" dirty="0"/>
              <a:t>finančního řízení nebyla při reformách </a:t>
            </a:r>
            <a:r>
              <a:rPr lang="cs-CZ" altLang="cs-CZ" dirty="0" smtClean="0"/>
              <a:t>prioritou</a:t>
            </a:r>
          </a:p>
          <a:p>
            <a:pPr marL="72000" indent="0">
              <a:buNone/>
            </a:pPr>
            <a:endParaRPr lang="cs-CZ" altLang="cs-CZ" dirty="0" smtClean="0"/>
          </a:p>
          <a:p>
            <a:r>
              <a:rPr lang="cs-CZ" altLang="cs-CZ" dirty="0"/>
              <a:t>Byrokracie a politické špičky neměly zájem na přejímání a modifikování zahraničních přístupů</a:t>
            </a:r>
          </a:p>
          <a:p>
            <a:endParaRPr lang="cs-CZ" altLang="cs-CZ" dirty="0" smtClean="0"/>
          </a:p>
          <a:p>
            <a:r>
              <a:rPr lang="cs-CZ" altLang="cs-CZ" dirty="0"/>
              <a:t>Nedostatek místních zkušeností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0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Rozpočtové inovace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505499"/>
          </a:xfrm>
        </p:spPr>
        <p:txBody>
          <a:bodyPr/>
          <a:lstStyle/>
          <a:p>
            <a:r>
              <a:rPr lang="cs-CZ" altLang="cs-CZ" dirty="0"/>
              <a:t>Změna struktury rozpočtového </a:t>
            </a:r>
            <a:r>
              <a:rPr lang="cs-CZ" altLang="cs-CZ" dirty="0" smtClean="0"/>
              <a:t>procesu </a:t>
            </a:r>
          </a:p>
          <a:p>
            <a:pPr marL="7200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(ZBB</a:t>
            </a:r>
            <a:r>
              <a:rPr lang="cs-CZ" altLang="cs-CZ" dirty="0"/>
              <a:t>, TBB)</a:t>
            </a:r>
          </a:p>
          <a:p>
            <a:pPr marL="7200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 </a:t>
            </a:r>
            <a:r>
              <a:rPr lang="cs-CZ" altLang="cs-CZ" dirty="0"/>
              <a:t>Změna formátu rozpočtu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/>
              <a:t>	(Performance B, </a:t>
            </a:r>
            <a:r>
              <a:rPr lang="cs-CZ" altLang="cs-CZ" dirty="0" err="1"/>
              <a:t>Programme</a:t>
            </a:r>
            <a:r>
              <a:rPr lang="cs-CZ" altLang="cs-CZ" dirty="0"/>
              <a:t> B (či PPBS))</a:t>
            </a: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r>
              <a:rPr lang="cs-CZ" altLang="cs-CZ" dirty="0"/>
              <a:t>Zdůrazněna je řídící a plánovací funkce rozpočtu. </a:t>
            </a:r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362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Řídící a plánovací funkce rozpočtu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505499"/>
          </a:xfrm>
        </p:spPr>
        <p:txBody>
          <a:bodyPr/>
          <a:lstStyle/>
          <a:p>
            <a:r>
              <a:rPr lang="cs-CZ" altLang="cs-CZ" dirty="0"/>
              <a:t>Dlouhodobější horizont </a:t>
            </a:r>
            <a:r>
              <a:rPr lang="cs-CZ" altLang="cs-CZ" dirty="0" smtClean="0"/>
              <a:t>rozpočtování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 smtClean="0"/>
              <a:t> </a:t>
            </a:r>
            <a:r>
              <a:rPr lang="cs-CZ" altLang="cs-CZ" dirty="0"/>
              <a:t>Snaha o vyjádření cílů – záměrů – </a:t>
            </a:r>
            <a:r>
              <a:rPr lang="cs-CZ" altLang="cs-CZ" dirty="0" smtClean="0"/>
              <a:t>priorit</a:t>
            </a:r>
          </a:p>
          <a:p>
            <a:pPr marL="72000" indent="0">
              <a:buNone/>
            </a:pPr>
            <a:endParaRPr lang="cs-CZ" altLang="cs-CZ" dirty="0" smtClean="0"/>
          </a:p>
          <a:p>
            <a:r>
              <a:rPr lang="cs-CZ" altLang="cs-CZ" dirty="0"/>
              <a:t>Důraz na kvalitu poskytovaných služeb</a:t>
            </a:r>
          </a:p>
          <a:p>
            <a:pPr marL="72000" indent="0">
              <a:buNone/>
            </a:pPr>
            <a:endParaRPr lang="cs-CZ" altLang="cs-CZ" dirty="0" smtClean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49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Výkonově orientované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48501"/>
            <a:ext cx="10753200" cy="4505499"/>
          </a:xfrm>
        </p:spPr>
        <p:txBody>
          <a:bodyPr/>
          <a:lstStyle/>
          <a:p>
            <a:r>
              <a:rPr lang="cs-CZ" altLang="cs-CZ" dirty="0"/>
              <a:t>posun od rozpočtování zaměřeného na kontrolu výdajů k rozpočtování založenému na řízení výsledků 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 smtClean="0"/>
              <a:t>snaží </a:t>
            </a:r>
            <a:r>
              <a:rPr lang="cs-CZ" altLang="cs-CZ" dirty="0"/>
              <a:t>se reagovat na základní omezení položkového rozpočtování </a:t>
            </a:r>
            <a:endParaRPr lang="cs-CZ" altLang="cs-CZ" dirty="0" smtClean="0"/>
          </a:p>
          <a:p>
            <a:pPr marL="72000" indent="0">
              <a:buNone/>
            </a:pPr>
            <a:r>
              <a:rPr lang="cs-CZ" altLang="cs-CZ" dirty="0" smtClean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                   </a:t>
            </a:r>
            <a:r>
              <a:rPr lang="cs-CZ" altLang="cs-CZ" sz="6600" dirty="0">
                <a:latin typeface="Cambria" panose="02040503050406030204" pitchFamily="18" charset="0"/>
                <a:sym typeface="Wingdings" pitchFamily="2" charset="2"/>
              </a:rPr>
              <a:t> </a:t>
            </a:r>
            <a:endParaRPr lang="cs-CZ" altLang="cs-CZ" sz="6600" dirty="0" smtClean="0">
              <a:latin typeface="Cambria" panose="02040503050406030204" pitchFamily="18" charset="0"/>
              <a:sym typeface="Wingdings" pitchFamily="2" charset="2"/>
            </a:endParaRPr>
          </a:p>
          <a:p>
            <a:pPr marL="72000" indent="0">
              <a:buNone/>
            </a:pPr>
            <a:endParaRPr lang="cs-CZ" altLang="cs-CZ" dirty="0" smtClean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0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Výkonově orientované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tlak na kvalitu fungování organizace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dva základní úkoly </a:t>
            </a:r>
            <a:r>
              <a:rPr lang="cs-CZ" altLang="cs-CZ" dirty="0" smtClean="0"/>
              <a:t>rozpočtu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zabezpečit zdroje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definovat cíle a ukazatele jejich </a:t>
            </a:r>
            <a:r>
              <a:rPr lang="cs-CZ" altLang="cs-CZ" dirty="0" smtClean="0"/>
              <a:t>hodnocení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>
              <a:latin typeface="Cambria" panose="02040503050406030204" pitchFamily="18" charset="0"/>
            </a:endParaRPr>
          </a:p>
          <a:p>
            <a:r>
              <a:rPr lang="cs-CZ" altLang="cs-CZ" dirty="0" smtClean="0">
                <a:sym typeface="Wingdings" pitchFamily="2" charset="2"/>
              </a:rPr>
              <a:t> </a:t>
            </a:r>
            <a:r>
              <a:rPr lang="cs-CZ" altLang="cs-CZ" dirty="0" smtClean="0"/>
              <a:t>rozpočtový </a:t>
            </a:r>
            <a:r>
              <a:rPr lang="cs-CZ" altLang="cs-CZ" dirty="0"/>
              <a:t>proces, v němž jsou zdroje přímo spojeny s konkrétními, měřitelnými výstupy</a:t>
            </a:r>
          </a:p>
          <a:p>
            <a:endParaRPr lang="cs-CZ" altLang="cs-CZ" dirty="0"/>
          </a:p>
          <a:p>
            <a:pPr marL="72000" indent="0">
              <a:buNone/>
            </a:pPr>
            <a:r>
              <a:rPr lang="cs-CZ" altLang="cs-CZ" dirty="0" smtClean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          </a:t>
            </a:r>
            <a:r>
              <a:rPr lang="cs-CZ" altLang="cs-CZ" sz="6600" dirty="0" smtClean="0">
                <a:latin typeface="Cambria" panose="02040503050406030204" pitchFamily="18" charset="0"/>
                <a:sym typeface="Wingdings" pitchFamily="2" charset="2"/>
              </a:rPr>
              <a:t> </a:t>
            </a:r>
            <a:endParaRPr lang="cs-CZ" altLang="cs-CZ" sz="6600" dirty="0">
              <a:latin typeface="Cambria" panose="02040503050406030204" pitchFamily="18" charset="0"/>
              <a:sym typeface="Wingdings" pitchFamily="2" charset="2"/>
            </a:endParaRPr>
          </a:p>
          <a:p>
            <a:pPr marL="72000" indent="0">
              <a:buNone/>
            </a:pPr>
            <a:r>
              <a:rPr lang="cs-CZ" altLang="cs-CZ" dirty="0" smtClean="0">
                <a:latin typeface="Cambria" panose="02040503050406030204" pitchFamily="18" charset="0"/>
                <a:sym typeface="Wingdings" pitchFamily="2" charset="2"/>
              </a:rPr>
              <a:t>                                                                                         </a:t>
            </a:r>
            <a:r>
              <a:rPr lang="cs-CZ" altLang="cs-CZ" sz="6600" dirty="0" smtClean="0">
                <a:latin typeface="Cambria" panose="02040503050406030204" pitchFamily="18" charset="0"/>
                <a:sym typeface="Wingdings" pitchFamily="2" charset="2"/>
              </a:rPr>
              <a:t> </a:t>
            </a:r>
          </a:p>
          <a:p>
            <a:pPr marL="72000" indent="0">
              <a:buNone/>
            </a:pPr>
            <a:endParaRPr lang="cs-CZ" altLang="cs-CZ" dirty="0" smtClean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62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Výkonově orientované rozpočtování může přinést odpovědi na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606123"/>
            <a:ext cx="10753200" cy="4505499"/>
          </a:xfrm>
        </p:spPr>
        <p:txBody>
          <a:bodyPr/>
          <a:lstStyle/>
          <a:p>
            <a:r>
              <a:rPr lang="cs-CZ" altLang="cs-CZ" sz="2500" dirty="0"/>
              <a:t>Co chceme, aby naše organizace zabezpečovala? Co chceme, aby bylo učiněno v dané oblasti?</a:t>
            </a:r>
          </a:p>
          <a:p>
            <a:r>
              <a:rPr lang="cs-CZ" altLang="cs-CZ" sz="2500" dirty="0"/>
              <a:t>Jaké jsou základní podmínky, za kterých mohou být tato naše očekávání splněna?</a:t>
            </a:r>
          </a:p>
          <a:p>
            <a:r>
              <a:rPr lang="cs-CZ" altLang="cs-CZ" sz="2500" dirty="0"/>
              <a:t>Co je třeba učinit, aby byly tyto základní podmínky vytvořeny?</a:t>
            </a:r>
          </a:p>
          <a:p>
            <a:r>
              <a:rPr lang="cs-CZ" altLang="cs-CZ" sz="2500" dirty="0"/>
              <a:t>Jak zjistíme, že jsme je vytvořili</a:t>
            </a:r>
            <a:r>
              <a:rPr lang="cs-CZ" altLang="cs-CZ" sz="2500" dirty="0" smtClean="0"/>
              <a:t>?</a:t>
            </a:r>
          </a:p>
          <a:p>
            <a:r>
              <a:rPr lang="cs-CZ" altLang="cs-CZ" sz="2500" dirty="0"/>
              <a:t>Kolik a jak bude třeba vydat prostředků k tomu, aby byly naše cíle naplněny?</a:t>
            </a:r>
          </a:p>
          <a:p>
            <a:endParaRPr lang="cs-CZ" altLang="cs-CZ" dirty="0"/>
          </a:p>
          <a:p>
            <a:endParaRPr lang="cs-CZ" altLang="cs-CZ" dirty="0" smtClean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38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Manažerská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47038"/>
            <a:ext cx="10753200" cy="4505499"/>
          </a:xfrm>
        </p:spPr>
        <p:txBody>
          <a:bodyPr/>
          <a:lstStyle/>
          <a:p>
            <a:r>
              <a:rPr lang="cs-CZ" altLang="cs-CZ" dirty="0" smtClean="0"/>
              <a:t>S </a:t>
            </a:r>
            <a:r>
              <a:rPr lang="cs-CZ" altLang="cs-CZ" dirty="0"/>
              <a:t>manažery je sjednána kvalita výkonu a jsou definovány </a:t>
            </a:r>
            <a:r>
              <a:rPr lang="cs-CZ" altLang="cs-CZ" dirty="0" smtClean="0"/>
              <a:t>zdroje.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Prostředky rozpočtu jsou potom vynakládány tak, aby bylo stanovených cílů </a:t>
            </a:r>
            <a:r>
              <a:rPr lang="cs-CZ" altLang="cs-CZ" dirty="0" smtClean="0"/>
              <a:t>dosaženo.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Hodnocení dosahování ukazatelů výkonu slouží k realizaci zodpovědnosti manažerů.</a:t>
            </a: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443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12935"/>
            <a:ext cx="10753200" cy="4773706"/>
          </a:xfrm>
        </p:spPr>
        <p:txBody>
          <a:bodyPr/>
          <a:lstStyle/>
          <a:p>
            <a:r>
              <a:rPr lang="cs-CZ" altLang="cs-CZ" dirty="0" smtClean="0"/>
              <a:t>Základní </a:t>
            </a:r>
            <a:r>
              <a:rPr lang="cs-CZ" altLang="cs-CZ" dirty="0"/>
              <a:t>otázka: „Jak co nejlépe využít zdroje, které má organizace k </a:t>
            </a:r>
            <a:r>
              <a:rPr lang="cs-CZ" altLang="cs-CZ" dirty="0" smtClean="0"/>
              <a:t>dispozici?“</a:t>
            </a:r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alokuje </a:t>
            </a:r>
            <a:r>
              <a:rPr lang="cs-CZ" altLang="cs-CZ" dirty="0"/>
              <a:t>zdroje na veřejné služby a projekty </a:t>
            </a: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může </a:t>
            </a:r>
            <a:r>
              <a:rPr lang="cs-CZ" altLang="cs-CZ" dirty="0"/>
              <a:t>pomoci stanovit </a:t>
            </a:r>
            <a:r>
              <a:rPr lang="cs-CZ" altLang="cs-CZ" dirty="0" smtClean="0"/>
              <a:t>cíle</a:t>
            </a:r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může </a:t>
            </a:r>
            <a:r>
              <a:rPr lang="cs-CZ" altLang="cs-CZ" dirty="0"/>
              <a:t>pomoci zlepšit výkon </a:t>
            </a:r>
            <a:r>
              <a:rPr lang="cs-CZ" altLang="cs-CZ" dirty="0" smtClean="0"/>
              <a:t>organizace</a:t>
            </a:r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otázka </a:t>
            </a:r>
            <a:r>
              <a:rPr lang="cs-CZ" altLang="cs-CZ" dirty="0"/>
              <a:t>odpovědnosti vůči veřejnosti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Cíle výkonně orientovaného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447038"/>
            <a:ext cx="10753200" cy="4505499"/>
          </a:xfrm>
        </p:spPr>
        <p:txBody>
          <a:bodyPr/>
          <a:lstStyle/>
          <a:p>
            <a:r>
              <a:rPr lang="cs-CZ" altLang="cs-CZ" dirty="0"/>
              <a:t>vytvořit plán činnosti organizace, který zajistí dodržení celkových částek rozpočtu příjmů a výdajů</a:t>
            </a:r>
          </a:p>
          <a:p>
            <a:endParaRPr lang="cs-CZ" altLang="cs-CZ" sz="2000" dirty="0"/>
          </a:p>
          <a:p>
            <a:r>
              <a:rPr lang="cs-CZ" altLang="cs-CZ" dirty="0"/>
              <a:t>zajišťovat prostředí pro srovnávání nákladů a kvality poskytovaných služeb</a:t>
            </a:r>
          </a:p>
          <a:p>
            <a:pPr marL="72000" indent="0">
              <a:buNone/>
            </a:pPr>
            <a:endParaRPr lang="cs-CZ" altLang="cs-CZ" sz="2000" dirty="0"/>
          </a:p>
          <a:p>
            <a:r>
              <a:rPr lang="cs-CZ" altLang="cs-CZ" dirty="0"/>
              <a:t>zajistit průběžné hodnocení, zda cíle, kterých se snaží organizace dosahovat, jsou naplňovány</a:t>
            </a:r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91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 výkonně orientovaného rozpočtu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v</a:t>
            </a:r>
            <a:r>
              <a:rPr lang="cs-CZ" altLang="cs-CZ" dirty="0" smtClean="0"/>
              <a:t>stupy</a:t>
            </a:r>
          </a:p>
          <a:p>
            <a:pPr marL="72000" indent="0">
              <a:buNone/>
            </a:pPr>
            <a:endParaRPr lang="cs-CZ" altLang="cs-CZ" sz="2000" dirty="0"/>
          </a:p>
          <a:p>
            <a:r>
              <a:rPr lang="cs-CZ" altLang="cs-CZ" dirty="0" smtClean="0"/>
              <a:t>výstupy (výkony)</a:t>
            </a:r>
          </a:p>
          <a:p>
            <a:endParaRPr lang="cs-CZ" altLang="cs-CZ" dirty="0"/>
          </a:p>
          <a:p>
            <a:r>
              <a:rPr lang="cs-CZ" altLang="cs-CZ" dirty="0" smtClean="0"/>
              <a:t>výsledky</a:t>
            </a: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911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Vstupy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průměrné náklady na jednotku výkonu při dané kvalitě </a:t>
            </a:r>
          </a:p>
          <a:p>
            <a:pPr marL="72000" indent="0">
              <a:buNone/>
            </a:pPr>
            <a:endParaRPr lang="cs-CZ" altLang="cs-CZ" dirty="0"/>
          </a:p>
          <a:p>
            <a:r>
              <a:rPr lang="cs-CZ" altLang="cs-CZ" dirty="0"/>
              <a:t>analýza marginálních nákladů 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57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Výstupy (výkony)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 smtClean="0"/>
              <a:t>přímé výsledky jednotlivých politik obce </a:t>
            </a: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994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přímé efekty toho, že se daná služba realizuje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cíl při zabezpečování veřejných služeb </a:t>
            </a:r>
          </a:p>
          <a:p>
            <a:endParaRPr lang="cs-CZ" altLang="cs-CZ" dirty="0"/>
          </a:p>
          <a:p>
            <a:pPr marL="72000" indent="0">
              <a:buNone/>
            </a:pPr>
            <a:r>
              <a:rPr lang="cs-CZ" altLang="cs-CZ" dirty="0"/>
              <a:t>Někdy se též rozlišují </a:t>
            </a:r>
            <a:r>
              <a:rPr lang="cs-CZ" altLang="cs-CZ" b="1" dirty="0"/>
              <a:t>dopady </a:t>
            </a:r>
            <a:r>
              <a:rPr lang="cs-CZ" altLang="cs-CZ" dirty="0"/>
              <a:t>realizace politik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244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Ukazatel výkonu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/>
              <a:t>měřítko, pro které máme dostupná data a které nám podává informace o tom, zda je našich cílů při zabezpečování veřejných služeb dosahováno a do jaké míry </a:t>
            </a:r>
          </a:p>
          <a:p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107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dirty="0" smtClean="0">
                <a:solidFill>
                  <a:srgbClr val="0000DC"/>
                </a:solidFill>
              </a:rPr>
              <a:t>            - </a:t>
            </a:r>
            <a:r>
              <a:rPr lang="cs-CZ" altLang="cs-CZ" dirty="0" smtClean="0"/>
              <a:t>poptávka</a:t>
            </a:r>
          </a:p>
          <a:p>
            <a:pPr marL="72000" indent="0">
              <a:buNone/>
            </a:pP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smtClean="0">
                <a:solidFill>
                  <a:srgbClr val="0000DC"/>
                </a:solidFill>
              </a:rPr>
              <a:t>                  - </a:t>
            </a:r>
            <a:r>
              <a:rPr lang="cs-CZ" altLang="cs-CZ" dirty="0" smtClean="0"/>
              <a:t>pracovní činnosti</a:t>
            </a:r>
          </a:p>
          <a:p>
            <a:pPr marL="7200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          - výstupy</a:t>
            </a:r>
          </a:p>
          <a:p>
            <a:pPr marL="7200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                   - výsledky </a:t>
            </a:r>
          </a:p>
          <a:p>
            <a:pPr marL="72000" indent="0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                                               - dopady</a:t>
            </a: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algn="ctr"/>
            <a:r>
              <a:rPr lang="cs-CZ" sz="3600" dirty="0" smtClean="0"/>
              <a:t>1.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rgbClr val="0000DC"/>
                </a:solidFill>
              </a:rPr>
              <a:t>Výkonové ukazatele mohou být seskupeny podle linie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67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21" y="96936"/>
            <a:ext cx="8917937" cy="618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rgbClr val="0000DC"/>
                </a:solidFill>
              </a:rPr>
              <a:t> 2. Rozpočet v ukazatelích kvantity a kvality </a:t>
            </a:r>
            <a:endParaRPr lang="cs-CZ" sz="3600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41" y="1299978"/>
            <a:ext cx="8668568" cy="500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4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latin typeface="Cambria" panose="02040503050406030204" pitchFamily="18" charset="0"/>
              </a:rPr>
              <a:t/>
            </a:r>
            <a:br>
              <a:rPr lang="cs-CZ" altLang="cs-CZ" dirty="0">
                <a:latin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t</a:t>
            </a:r>
            <a:r>
              <a:rPr lang="cs-CZ" altLang="cs-CZ" dirty="0" smtClean="0">
                <a:solidFill>
                  <a:srgbClr val="0000DC"/>
                </a:solidFill>
              </a:rPr>
              <a:t>řetí </a:t>
            </a:r>
            <a:r>
              <a:rPr lang="cs-CZ" altLang="cs-CZ" dirty="0"/>
              <a:t>možností je sledování produktivity, tedy nákladů na jednotku </a:t>
            </a:r>
            <a:r>
              <a:rPr lang="cs-CZ" altLang="cs-CZ" dirty="0" smtClean="0"/>
              <a:t>výkonu</a:t>
            </a:r>
          </a:p>
          <a:p>
            <a:endParaRPr lang="cs-CZ" altLang="cs-CZ" dirty="0"/>
          </a:p>
          <a:p>
            <a:r>
              <a:rPr lang="cs-CZ" altLang="cs-CZ" dirty="0"/>
              <a:t>organizace může využívat i kombinace těchto tří přístupů</a:t>
            </a:r>
          </a:p>
          <a:p>
            <a:pPr marL="72000" indent="0">
              <a:buNone/>
            </a:pPr>
            <a:endParaRPr lang="cs-CZ" altLang="cs-CZ" dirty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62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6255" y="720000"/>
            <a:ext cx="12025745" cy="1042298"/>
          </a:xfrm>
        </p:spPr>
        <p:txBody>
          <a:bodyPr/>
          <a:lstStyle/>
          <a:p>
            <a:pPr algn="ctr"/>
            <a:r>
              <a:rPr lang="cs-CZ" sz="3600" dirty="0" smtClean="0"/>
              <a:t>Rozdíly v rozpočtování vlády a soukromého sektoru</a:t>
            </a:r>
            <a:endParaRPr lang="cs-CZ" sz="36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54" y="1241149"/>
            <a:ext cx="7562750" cy="4948274"/>
          </a:xfrm>
        </p:spPr>
      </p:pic>
    </p:spTree>
    <p:extLst>
      <p:ext uri="{BB962C8B-B14F-4D97-AF65-F5344CB8AC3E}">
        <p14:creationId xmlns:p14="http://schemas.microsoft.com/office/powerpoint/2010/main" val="5749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Definované ukazatele by měly být: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722501"/>
            <a:ext cx="10753200" cy="4505499"/>
          </a:xfrm>
        </p:spPr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Zvládnutelné </a:t>
            </a:r>
            <a:endParaRPr lang="cs-CZ" altLang="cs-CZ" dirty="0" smtClean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Logicky provázané </a:t>
            </a:r>
            <a:endParaRPr lang="cs-CZ" altLang="cs-CZ" dirty="0" smtClean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S dostatečnou vypovídací schopností </a:t>
            </a:r>
            <a:endParaRPr lang="cs-CZ" altLang="cs-CZ" dirty="0" smtClean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Stabilní </a:t>
            </a:r>
            <a:endParaRPr lang="cs-CZ" altLang="cs-CZ" dirty="0" smtClean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sz="1000" dirty="0">
              <a:latin typeface="Cambria" panose="02040503050406030204" pitchFamily="18" charset="0"/>
            </a:endParaRPr>
          </a:p>
          <a:p>
            <a:r>
              <a:rPr lang="cs-CZ" altLang="cs-CZ" dirty="0">
                <a:latin typeface="Cambria" panose="02040503050406030204" pitchFamily="18" charset="0"/>
              </a:rPr>
              <a:t>Politicky věrohodné</a:t>
            </a:r>
            <a:r>
              <a:rPr lang="cs-CZ" altLang="cs-CZ" sz="3600" dirty="0">
                <a:latin typeface="Cambria" panose="02040503050406030204" pitchFamily="18" charset="0"/>
              </a:rPr>
              <a:t> </a:t>
            </a:r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/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pPr marL="72000" indent="0"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23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Zavádění výkonového rozpočtování </a:t>
            </a:r>
            <a:br>
              <a:rPr lang="cs-CZ" dirty="0" smtClean="0"/>
            </a:br>
            <a:r>
              <a:rPr lang="cs-CZ" dirty="0" smtClean="0"/>
              <a:t>v organizaci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/>
              <a:t>Hlavní fáze: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definování ukazatelů výkonu,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vytvoření provázanosti mezi ukazateli výkonu a alokací rozpočtových prostředků</a:t>
            </a:r>
            <a:r>
              <a:rPr lang="cs-CZ" altLang="cs-CZ" dirty="0" smtClean="0"/>
              <a:t>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vytvoření systému zpráv o dosahování stanovených výkonů,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ustanovení celého procesu.</a:t>
            </a:r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7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746920"/>
            <a:ext cx="10753200" cy="451576"/>
          </a:xfrm>
        </p:spPr>
        <p:txBody>
          <a:bodyPr/>
          <a:lstStyle/>
          <a:p>
            <a:pPr algn="ctr"/>
            <a:r>
              <a:rPr lang="cs-CZ" sz="3800" dirty="0" smtClean="0"/>
              <a:t>METODY STŘEDNĚDOBÉHO PROGNÓZOVÁNÍ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3854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Metody ovlivňující kvalitu zpracování RV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metody </a:t>
            </a:r>
            <a:r>
              <a:rPr lang="cs-CZ" altLang="cs-CZ" dirty="0"/>
              <a:t>střednědobého </a:t>
            </a:r>
            <a:r>
              <a:rPr lang="cs-CZ" altLang="cs-CZ" dirty="0" smtClean="0"/>
              <a:t>prognózování</a:t>
            </a:r>
          </a:p>
          <a:p>
            <a:endParaRPr lang="cs-CZ" altLang="cs-CZ" dirty="0"/>
          </a:p>
          <a:p>
            <a:r>
              <a:rPr lang="cs-CZ" altLang="cs-CZ" dirty="0"/>
              <a:t>rozpočtové postupy podporující víceleté </a:t>
            </a:r>
            <a:r>
              <a:rPr lang="cs-CZ" altLang="cs-CZ" dirty="0" smtClean="0"/>
              <a:t>rozpočtování</a:t>
            </a:r>
          </a:p>
          <a:p>
            <a:endParaRPr lang="cs-CZ" altLang="cs-CZ" dirty="0"/>
          </a:p>
          <a:p>
            <a:r>
              <a:rPr lang="cs-CZ" altLang="cs-CZ" dirty="0"/>
              <a:t>výkonově orientované rozpočtování</a:t>
            </a:r>
          </a:p>
          <a:p>
            <a:pPr marL="72000" indent="0">
              <a:buNone/>
            </a:pPr>
            <a:endParaRPr lang="cs-CZ" altLang="cs-CZ" b="1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 smtClean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48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Metody střednědobého prognózování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pPr marL="586350" indent="-514350">
              <a:buAutoNum type="arabicPeriod"/>
            </a:pPr>
            <a:r>
              <a:rPr lang="cs-CZ" altLang="cs-CZ" dirty="0" smtClean="0">
                <a:latin typeface="Cambria" panose="02040503050406030204" pitchFamily="18" charset="0"/>
              </a:rPr>
              <a:t>expertní metoda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t</a:t>
            </a:r>
            <a:r>
              <a:rPr lang="cs-CZ" altLang="cs-CZ" dirty="0" smtClean="0">
                <a:latin typeface="Cambria" panose="02040503050406030204" pitchFamily="18" charset="0"/>
              </a:rPr>
              <a:t>echniky časových řad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d</a:t>
            </a:r>
            <a:r>
              <a:rPr lang="cs-CZ" altLang="cs-CZ" dirty="0" smtClean="0">
                <a:latin typeface="Cambria" panose="02040503050406030204" pitchFamily="18" charset="0"/>
              </a:rPr>
              <a:t>eterministické techniky </a:t>
            </a:r>
          </a:p>
          <a:p>
            <a:pPr marL="586350" indent="-514350">
              <a:buAutoNum type="arabicPeriod"/>
            </a:pPr>
            <a:r>
              <a:rPr lang="cs-CZ" altLang="cs-CZ" dirty="0">
                <a:latin typeface="Cambria" panose="02040503050406030204" pitchFamily="18" charset="0"/>
              </a:rPr>
              <a:t>e</a:t>
            </a:r>
            <a:r>
              <a:rPr lang="cs-CZ" altLang="cs-CZ" dirty="0" smtClean="0">
                <a:latin typeface="Cambria" panose="02040503050406030204" pitchFamily="18" charset="0"/>
              </a:rPr>
              <a:t>konometrické prognózování </a:t>
            </a: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 smtClean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049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Metody se liší: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2011680"/>
            <a:ext cx="10753200" cy="4216320"/>
          </a:xfrm>
        </p:spPr>
        <p:txBody>
          <a:bodyPr/>
          <a:lstStyle/>
          <a:p>
            <a:r>
              <a:rPr lang="cs-CZ" altLang="cs-CZ" dirty="0">
                <a:latin typeface="Cambria" panose="02040503050406030204" pitchFamily="18" charset="0"/>
              </a:rPr>
              <a:t>k</a:t>
            </a:r>
            <a:r>
              <a:rPr lang="cs-CZ" altLang="cs-CZ" dirty="0" smtClean="0">
                <a:latin typeface="Cambria" panose="02040503050406030204" pitchFamily="18" charset="0"/>
              </a:rPr>
              <a:t>omplexnost, </a:t>
            </a:r>
          </a:p>
          <a:p>
            <a:r>
              <a:rPr lang="cs-CZ" altLang="cs-CZ" dirty="0">
                <a:latin typeface="Cambria" panose="02040503050406030204" pitchFamily="18" charset="0"/>
              </a:rPr>
              <a:t>n</a:t>
            </a:r>
            <a:r>
              <a:rPr lang="cs-CZ" altLang="cs-CZ" dirty="0" smtClean="0">
                <a:latin typeface="Cambria" panose="02040503050406030204" pitchFamily="18" charset="0"/>
              </a:rPr>
              <a:t>ákladnost, </a:t>
            </a:r>
          </a:p>
          <a:p>
            <a:r>
              <a:rPr lang="cs-CZ" altLang="cs-CZ" dirty="0" smtClean="0">
                <a:latin typeface="Cambria" panose="02040503050406030204" pitchFamily="18" charset="0"/>
              </a:rPr>
              <a:t>Kvalita a přesnost informací. </a:t>
            </a:r>
            <a:endParaRPr lang="cs-CZ" altLang="cs-CZ" dirty="0">
              <a:latin typeface="Cambria" panose="02040503050406030204" pitchFamily="18" charset="0"/>
            </a:endParaRPr>
          </a:p>
          <a:p>
            <a:endParaRPr lang="cs-CZ" altLang="cs-CZ" dirty="0" smtClean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076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Expertní metoda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Odhady příjmů </a:t>
            </a:r>
            <a:r>
              <a:rPr lang="cs-CZ" altLang="cs-CZ" dirty="0"/>
              <a:t>a výdajů tvoří expert, popř. tým </a:t>
            </a:r>
            <a:r>
              <a:rPr lang="cs-CZ" altLang="cs-CZ" dirty="0" smtClean="0"/>
              <a:t>expertů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Jeden expert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Skupina expertů při panelové diskusi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27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Expertní metoda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Výhoda</a:t>
            </a:r>
            <a:r>
              <a:rPr lang="cs-CZ" altLang="cs-CZ" dirty="0"/>
              <a:t>: </a:t>
            </a:r>
            <a:endParaRPr lang="cs-CZ" altLang="cs-CZ" sz="105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relativně nízká nákladnost a získané odhady mohou být stejně přesné jako při užití více komplexních </a:t>
            </a:r>
            <a:r>
              <a:rPr lang="cs-CZ" altLang="cs-CZ" dirty="0" smtClean="0"/>
              <a:t>modelů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volení zástupci obce vidí takovou projekci jako více reálnou a místní podnikatelé získají představu o ekonomických problémech, které obec řeší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96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Expertní metoda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903657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Nevýhoda</a:t>
            </a:r>
            <a:r>
              <a:rPr lang="cs-CZ" altLang="cs-CZ" dirty="0"/>
              <a:t>: </a:t>
            </a:r>
            <a:endParaRPr lang="cs-CZ" altLang="cs-CZ" sz="105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může být problematické určit, z jaké příčiny byly předpovědi přesné, či proč se experti ve svých odhadech mýlili 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je problematické předvídat důsledky změn zapříčiněných vnějšími </a:t>
            </a:r>
            <a:r>
              <a:rPr lang="cs-CZ" altLang="cs-CZ" dirty="0" smtClean="0"/>
              <a:t>faktory</a:t>
            </a:r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/>
              <a:t>tato metoda je zpravidla méně přesná v dlouhodobějším časovém horizontu</a:t>
            </a:r>
          </a:p>
          <a:p>
            <a:pPr marL="324000" lvl="1" indent="0">
              <a:buNone/>
            </a:pPr>
            <a:endParaRPr lang="cs-CZ" altLang="cs-CZ" b="1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561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Techniky časových řad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85216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Vychází </a:t>
            </a:r>
            <a:r>
              <a:rPr lang="cs-CZ" altLang="cs-CZ" dirty="0"/>
              <a:t>z minulých hodnot P či V jako základny pro tvorbu odhadů. </a:t>
            </a:r>
            <a:endParaRPr lang="cs-CZ" altLang="cs-CZ" sz="1050" dirty="0" smtClean="0"/>
          </a:p>
          <a:p>
            <a:pPr marL="669925" lvl="1" indent="-325438">
              <a:lnSpc>
                <a:spcPct val="150000"/>
              </a:lnSpc>
            </a:pPr>
            <a:r>
              <a:rPr lang="cs-CZ" altLang="cs-CZ" dirty="0"/>
              <a:t>Na základě analýzy minulého vývoje, se vytváří budoucí trend vývoje vybraných položek rozpočtu obce. </a:t>
            </a:r>
            <a:endParaRPr lang="cs-CZ" altLang="cs-CZ" b="1" dirty="0"/>
          </a:p>
          <a:p>
            <a:pPr marL="342900" indent="-342900"/>
            <a:r>
              <a:rPr lang="cs-CZ" altLang="cs-CZ" dirty="0" smtClean="0"/>
              <a:t>Jednotlivé metody se liší ve své komplexitě a požadavcích na používaná data. </a:t>
            </a:r>
          </a:p>
          <a:p>
            <a:pPr marL="342900" indent="-342900"/>
            <a:r>
              <a:rPr lang="cs-CZ" altLang="cs-CZ" dirty="0" smtClean="0"/>
              <a:t>Při jejich využívání </a:t>
            </a:r>
            <a:r>
              <a:rPr lang="cs-CZ" altLang="cs-CZ" dirty="0"/>
              <a:t>jsou zpravidla ignorovány jiné faktory než faktor času. </a:t>
            </a:r>
          </a:p>
          <a:p>
            <a:pPr marL="342900" indent="-342900"/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22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Nabídkový systém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/>
              <a:t>nedostatečné zohlednění potřeby občana jako „zákazníka“ veřejné správy, jako plátce a uživatele veřejných statků a veřejných </a:t>
            </a:r>
            <a:r>
              <a:rPr lang="cs-CZ" altLang="cs-CZ" dirty="0" smtClean="0"/>
              <a:t>služeb</a:t>
            </a:r>
          </a:p>
          <a:p>
            <a:pPr marL="7200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 </a:t>
            </a:r>
            <a:r>
              <a:rPr lang="cs-CZ" altLang="cs-CZ" dirty="0"/>
              <a:t>veřejná správa jako „relativně autonomní“ systém bez ohledu na prověření skutečného účelu svých činností ve vztahu ke skutečným potřebám občanů.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37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Techniky časových řad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286432"/>
            <a:ext cx="11149080" cy="4939664"/>
          </a:xfrm>
        </p:spPr>
        <p:txBody>
          <a:bodyPr/>
          <a:lstStyle/>
          <a:p>
            <a:r>
              <a:rPr lang="cs-CZ" altLang="cs-CZ" dirty="0" smtClean="0"/>
              <a:t>Výhoda: </a:t>
            </a:r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sz="2400" dirty="0" smtClean="0">
                <a:latin typeface="Cambria" panose="02040503050406030204" pitchFamily="18" charset="0"/>
                <a:sym typeface="Wingdings" pitchFamily="2" charset="2"/>
              </a:rPr>
              <a:t>    </a:t>
            </a:r>
            <a:r>
              <a:rPr lang="cs-CZ" altLang="cs-CZ" dirty="0" smtClean="0">
                <a:sym typeface="Wingdings" pitchFamily="2" charset="2"/>
              </a:rPr>
              <a:t> </a:t>
            </a:r>
            <a:r>
              <a:rPr lang="cs-CZ" altLang="cs-CZ" dirty="0"/>
              <a:t>relativně snadno uchopitelné pro uživatele, mohou pomoci rychle vytvořit </a:t>
            </a:r>
            <a:endParaRPr lang="cs-CZ" altLang="cs-CZ" dirty="0" smtClean="0"/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   krátkodobé </a:t>
            </a:r>
            <a:r>
              <a:rPr lang="cs-CZ" altLang="cs-CZ" dirty="0"/>
              <a:t>předpovědi. </a:t>
            </a:r>
            <a:endParaRPr lang="cs-CZ" altLang="cs-CZ" dirty="0" smtClean="0"/>
          </a:p>
          <a:p>
            <a:pPr marL="72000" lvl="1" indent="0">
              <a:lnSpc>
                <a:spcPct val="150000"/>
              </a:lnSpc>
              <a:buNone/>
            </a:pPr>
            <a:r>
              <a:rPr lang="cs-CZ" altLang="cs-CZ" dirty="0" smtClean="0">
                <a:sym typeface="Wingdings" pitchFamily="2" charset="2"/>
              </a:rPr>
              <a:t>      </a:t>
            </a:r>
            <a:r>
              <a:rPr lang="cs-CZ" altLang="cs-CZ" dirty="0">
                <a:sym typeface="Wingdings" pitchFamily="2" charset="2"/>
              </a:rPr>
              <a:t>n</a:t>
            </a:r>
            <a:r>
              <a:rPr lang="cs-CZ" altLang="cs-CZ" dirty="0"/>
              <a:t>epředpoví však změnu trendu </a:t>
            </a:r>
            <a:r>
              <a:rPr lang="cs-CZ" altLang="cs-CZ" dirty="0">
                <a:sym typeface="Wingdings" pitchFamily="2" charset="2"/>
              </a:rPr>
              <a:t> </a:t>
            </a:r>
            <a:r>
              <a:rPr lang="cs-CZ" altLang="cs-CZ" dirty="0"/>
              <a:t>neberou v úvahu změny v místní </a:t>
            </a:r>
            <a:r>
              <a:rPr lang="cs-CZ" altLang="cs-CZ" dirty="0" smtClean="0"/>
              <a:t>ekonomice</a:t>
            </a:r>
            <a:endParaRPr lang="cs-CZ" altLang="cs-CZ" sz="1000" dirty="0" smtClean="0"/>
          </a:p>
          <a:p>
            <a:pPr marL="342900" indent="-342900"/>
            <a:r>
              <a:rPr lang="cs-CZ" altLang="cs-CZ" dirty="0" smtClean="0"/>
              <a:t>Komplexnější </a:t>
            </a:r>
            <a:r>
              <a:rPr lang="cs-CZ" altLang="cs-CZ" dirty="0"/>
              <a:t>metody jsou často značně náročné na používaná data (např. ARIMA model). </a:t>
            </a:r>
            <a:endParaRPr lang="cs-CZ" altLang="cs-CZ" sz="1000" dirty="0" smtClean="0"/>
          </a:p>
          <a:p>
            <a:pPr marL="342900" indent="-342900"/>
            <a:r>
              <a:rPr lang="cs-CZ" altLang="cs-CZ" dirty="0" smtClean="0"/>
              <a:t>Nevýhoda: </a:t>
            </a:r>
          </a:p>
          <a:p>
            <a:pPr marL="594900" lvl="1" indent="-342900"/>
            <a:r>
              <a:rPr lang="cs-CZ" altLang="cs-CZ" dirty="0"/>
              <a:t>neschopnost zohlednit účinky ekonomických a politických změn.</a:t>
            </a:r>
          </a:p>
          <a:p>
            <a:pPr marL="252000" lvl="1" indent="0">
              <a:buNone/>
            </a:pPr>
            <a:endParaRPr lang="cs-CZ" altLang="cs-CZ" dirty="0" smtClean="0"/>
          </a:p>
          <a:p>
            <a:pPr marL="342900" indent="-342900"/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333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Deter</a:t>
            </a:r>
            <a:r>
              <a:rPr lang="cs-CZ" dirty="0" smtClean="0"/>
              <a:t>ministické techniky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30780" y="1540076"/>
            <a:ext cx="10931640" cy="4687924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dirty="0"/>
              <a:t>Vychází ze znalosti vztahů mezi jevy, které ovlivňují výši P či V obce</a:t>
            </a:r>
          </a:p>
          <a:p>
            <a:pPr lvl="1"/>
            <a:r>
              <a:rPr lang="cs-CZ" altLang="cs-CZ" dirty="0" smtClean="0"/>
              <a:t>předpovědi </a:t>
            </a:r>
            <a:r>
              <a:rPr lang="cs-CZ" altLang="cs-CZ" dirty="0"/>
              <a:t>vývoje a odhad dopadů na P a V rozpočtu </a:t>
            </a:r>
            <a:endParaRPr lang="cs-CZ" altLang="cs-CZ" dirty="0" smtClean="0"/>
          </a:p>
          <a:p>
            <a:pPr lvl="1"/>
            <a:r>
              <a:rPr lang="cs-CZ" altLang="cs-CZ" dirty="0"/>
              <a:t>i několik </a:t>
            </a:r>
            <a:r>
              <a:rPr lang="cs-CZ" altLang="cs-CZ" dirty="0" smtClean="0"/>
              <a:t>proměnných</a:t>
            </a:r>
          </a:p>
          <a:p>
            <a:pPr marL="324000" lvl="1" indent="0">
              <a:buNone/>
            </a:pPr>
            <a:endParaRPr lang="cs-CZ" altLang="cs-CZ" sz="1000" b="1" dirty="0"/>
          </a:p>
          <a:p>
            <a:pPr marL="342900" indent="-342900">
              <a:lnSpc>
                <a:spcPct val="100000"/>
              </a:lnSpc>
            </a:pPr>
            <a:r>
              <a:rPr lang="cs-CZ" altLang="cs-CZ" dirty="0" smtClean="0">
                <a:latin typeface="+mj-lt"/>
              </a:rPr>
              <a:t>Předpoklad </a:t>
            </a:r>
            <a:r>
              <a:rPr lang="cs-CZ" altLang="cs-CZ" dirty="0">
                <a:latin typeface="+mj-lt"/>
              </a:rPr>
              <a:t>úrovně zabezpečované služby a předpoklad </a:t>
            </a:r>
            <a:r>
              <a:rPr lang="cs-CZ" altLang="cs-CZ" dirty="0"/>
              <a:t>kombinace zdrojů k zabezpečení jednotky služby </a:t>
            </a:r>
          </a:p>
          <a:p>
            <a:pPr lvl="1"/>
            <a:r>
              <a:rPr lang="cs-CZ" altLang="cs-CZ" dirty="0" smtClean="0"/>
              <a:t>někdy </a:t>
            </a:r>
            <a:r>
              <a:rPr lang="cs-CZ" altLang="cs-CZ" dirty="0"/>
              <a:t>je namístě se nezabývat průměrnými hodnotami, ale hodnotami mezními</a:t>
            </a:r>
            <a:r>
              <a:rPr lang="cs-CZ" altLang="cs-CZ" dirty="0" smtClean="0"/>
              <a:t>. 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endParaRPr lang="cs-CZ" altLang="cs-CZ" sz="1000" dirty="0"/>
          </a:p>
          <a:p>
            <a:pPr marL="342900" indent="-342900">
              <a:lnSpc>
                <a:spcPct val="90000"/>
              </a:lnSpc>
            </a:pPr>
            <a:r>
              <a:rPr lang="cs-CZ" altLang="cs-CZ" dirty="0" smtClean="0"/>
              <a:t>Vhodné </a:t>
            </a:r>
            <a:r>
              <a:rPr lang="cs-CZ" altLang="cs-CZ" dirty="0"/>
              <a:t>zejména pro předpovědi výše </a:t>
            </a:r>
            <a:r>
              <a:rPr lang="cs-CZ" altLang="cs-CZ" dirty="0" smtClean="0"/>
              <a:t>výdajů</a:t>
            </a:r>
          </a:p>
          <a:p>
            <a:pPr marL="342900" indent="-342900">
              <a:lnSpc>
                <a:spcPct val="90000"/>
              </a:lnSpc>
            </a:pPr>
            <a:endParaRPr lang="cs-CZ" altLang="cs-CZ" sz="1000" dirty="0" smtClean="0"/>
          </a:p>
          <a:p>
            <a:pPr marL="342900" indent="-342900">
              <a:lnSpc>
                <a:spcPct val="90000"/>
              </a:lnSpc>
            </a:pPr>
            <a:r>
              <a:rPr lang="cs-CZ" altLang="cs-CZ" dirty="0"/>
              <a:t>Tvůrci předpovědí by měli důkladně zkoumat předpoklady, z kterých předpověď vychází. </a:t>
            </a:r>
          </a:p>
          <a:p>
            <a:pPr marL="342900" indent="-342900">
              <a:lnSpc>
                <a:spcPct val="90000"/>
              </a:lnSpc>
            </a:pPr>
            <a:endParaRPr lang="cs-CZ" altLang="cs-CZ" dirty="0"/>
          </a:p>
          <a:p>
            <a:pPr marL="324000" lvl="1" indent="0">
              <a:buNone/>
            </a:pPr>
            <a:r>
              <a:rPr lang="cs-CZ" altLang="cs-CZ" dirty="0" smtClean="0"/>
              <a:t>. 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84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Ekonometrické prognózovaní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 smtClean="0"/>
              <a:t>Model </a:t>
            </a:r>
            <a:r>
              <a:rPr lang="cs-CZ" altLang="cs-CZ" dirty="0"/>
              <a:t>je založen na projekcích vztahů mezi chováním různých veličin. </a:t>
            </a:r>
            <a:endParaRPr lang="cs-CZ" altLang="cs-CZ" dirty="0" smtClean="0"/>
          </a:p>
          <a:p>
            <a:pPr marL="72000" indent="0">
              <a:buNone/>
            </a:pPr>
            <a:endParaRPr lang="cs-CZ" altLang="cs-CZ" sz="1000" dirty="0"/>
          </a:p>
          <a:p>
            <a:pPr marL="342900" indent="-342900"/>
            <a:r>
              <a:rPr lang="cs-CZ" altLang="cs-CZ" dirty="0"/>
              <a:t>Pracuje s proměnnými, které ovlivňují výši P a V a vyjadřuje dopady jejich změn. </a:t>
            </a:r>
            <a:endParaRPr lang="cs-CZ" altLang="cs-CZ" dirty="0" smtClean="0"/>
          </a:p>
          <a:p>
            <a:pPr marL="342900" indent="-342900"/>
            <a:endParaRPr lang="cs-CZ" altLang="cs-CZ" sz="1000" dirty="0"/>
          </a:p>
          <a:p>
            <a:r>
              <a:rPr lang="cs-CZ" altLang="cs-CZ" dirty="0"/>
              <a:t>Odvozuje se z teoretických předpokladů, a proto je možné při předpovědi hodnotit jejich vhodnost či selhání a poznat jejich příčiny. </a:t>
            </a:r>
          </a:p>
          <a:p>
            <a:endParaRPr lang="cs-CZ" altLang="cs-CZ" dirty="0" smtClean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99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Ekonometrické prognózovaní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 smtClean="0"/>
              <a:t>Model </a:t>
            </a:r>
            <a:r>
              <a:rPr lang="cs-CZ" altLang="cs-CZ" dirty="0"/>
              <a:t>regresní analýzy - kroky</a:t>
            </a:r>
            <a:r>
              <a:rPr lang="cs-CZ" altLang="cs-CZ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Určit pro danou položku příjmů či výdajů, které proměnné jsou vhodné proto, aby byly zvoleny za nezávislou (příčinnou) proměnnou. 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Získat historická data.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Odhadnout statistický vztah mezi závisle proměnnou a nezávisle proměnnou.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Získat předpověď vývoje nezávisle proměnné.</a:t>
            </a:r>
          </a:p>
          <a:p>
            <a:pPr lvl="1">
              <a:lnSpc>
                <a:spcPct val="150000"/>
              </a:lnSpc>
            </a:pPr>
            <a:r>
              <a:rPr lang="cs-CZ" altLang="cs-CZ" dirty="0">
                <a:latin typeface="+mj-lt"/>
              </a:rPr>
              <a:t>Vložit tyto předpokládané hodnoty do regresní analýzy a pomocí ní získat odhady požadovaných položek příjmů či výdajů</a:t>
            </a:r>
            <a:r>
              <a:rPr lang="cs-CZ" altLang="cs-CZ" dirty="0" smtClean="0">
                <a:latin typeface="+mj-lt"/>
              </a:rPr>
              <a:t>.</a:t>
            </a:r>
            <a:endParaRPr lang="cs-CZ" altLang="cs-CZ" sz="1000" dirty="0" smtClean="0"/>
          </a:p>
          <a:p>
            <a:r>
              <a:rPr lang="cs-CZ" altLang="cs-CZ" dirty="0" smtClean="0"/>
              <a:t>Metoda </a:t>
            </a:r>
            <a:r>
              <a:rPr lang="cs-CZ" altLang="cs-CZ" dirty="0"/>
              <a:t>je vhodná zejména pro předpovědi výše příjmů.</a:t>
            </a:r>
          </a:p>
          <a:p>
            <a:endParaRPr lang="cs-CZ" altLang="cs-CZ" dirty="0" smtClean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731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Ekonometrické prognózovaní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626292"/>
          </a:xfrm>
        </p:spPr>
        <p:txBody>
          <a:bodyPr/>
          <a:lstStyle/>
          <a:p>
            <a:r>
              <a:rPr lang="cs-CZ" altLang="cs-CZ" dirty="0" smtClean="0"/>
              <a:t>Výhoda:</a:t>
            </a:r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umožňuje </a:t>
            </a:r>
            <a:r>
              <a:rPr lang="cs-CZ" altLang="cs-CZ" dirty="0"/>
              <a:t>definovat několik nezávisle proměnných, které predikci ovlivňují, a odhady provádět např. za předpokladu, že se mění pouze jedna z nich a ostatní zůstávají konstantní. </a:t>
            </a: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určit, zda je pozorovaná závislost mezi proměnnými ve skutečnosti statisticky významná. 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umožňuje rozhodnout, zda je vazba mezi proměnnými dostatečně stabilní, aby bylo možné provést odhady místních příjmů. </a:t>
            </a:r>
          </a:p>
          <a:p>
            <a:pPr marL="324000" lvl="1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286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Ekonometrické prognózovaní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2338"/>
            <a:ext cx="10753200" cy="4817942"/>
          </a:xfrm>
        </p:spPr>
        <p:txBody>
          <a:bodyPr/>
          <a:lstStyle/>
          <a:p>
            <a:r>
              <a:rPr lang="cs-CZ" altLang="cs-CZ" dirty="0" smtClean="0"/>
              <a:t>Je </a:t>
            </a:r>
            <a:r>
              <a:rPr lang="cs-CZ" altLang="cs-CZ" dirty="0"/>
              <a:t>třeba zvažovat řadu faktorů, které mohou mít vliv na výsledky analýzy. Při práci s daty je třeba zhodnotit podmínky, ze kterých hodnoty vychází a neměnit metodiku jejich sběru.</a:t>
            </a:r>
            <a:r>
              <a:rPr lang="cs-CZ" altLang="cs-CZ" sz="3600" dirty="0"/>
              <a:t> </a:t>
            </a:r>
            <a:endParaRPr lang="cs-CZ" altLang="cs-CZ" sz="3600" dirty="0" smtClean="0"/>
          </a:p>
          <a:p>
            <a:pPr marL="72000" indent="0">
              <a:buNone/>
            </a:pPr>
            <a:endParaRPr lang="cs-CZ" altLang="cs-CZ" dirty="0">
              <a:latin typeface="Cambria" panose="02040503050406030204" pitchFamily="18" charset="0"/>
            </a:endParaRPr>
          </a:p>
          <a:p>
            <a:r>
              <a:rPr lang="cs-CZ" altLang="cs-CZ" dirty="0" smtClean="0"/>
              <a:t>Nevýhoda</a:t>
            </a:r>
            <a:r>
              <a:rPr lang="cs-CZ" altLang="cs-CZ" dirty="0"/>
              <a:t>:</a:t>
            </a:r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Problematické </a:t>
            </a:r>
            <a:r>
              <a:rPr lang="cs-CZ" altLang="cs-CZ" dirty="0"/>
              <a:t>předvídání budoucího vývoje nezávislé proměnné. Chyba v tomto kroku ovlivní výsledek celého procesu. </a:t>
            </a: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/>
              <a:t>Nákladnost.</a:t>
            </a:r>
          </a:p>
          <a:p>
            <a:pPr marL="324000" lvl="1" indent="0">
              <a:lnSpc>
                <a:spcPct val="90000"/>
              </a:lnSpc>
              <a:buNone/>
            </a:pPr>
            <a:endParaRPr lang="cs-CZ" altLang="cs-CZ" dirty="0"/>
          </a:p>
          <a:p>
            <a:pPr marL="324000" lvl="1" indent="0">
              <a:buNone/>
            </a:pPr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91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68922" y="3180388"/>
            <a:ext cx="10753200" cy="451576"/>
          </a:xfrm>
        </p:spPr>
        <p:txBody>
          <a:bodyPr/>
          <a:lstStyle/>
          <a:p>
            <a:r>
              <a:rPr lang="cs-CZ" dirty="0" smtClean="0"/>
              <a:t>Děkuji za pozornost.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79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Poptávkový systém veřejné správy (1)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identifikace </a:t>
            </a:r>
            <a:r>
              <a:rPr lang="cs-CZ" altLang="cs-CZ" dirty="0"/>
              <a:t>aktuálních potřeb společnosti </a:t>
            </a: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přímé </a:t>
            </a:r>
            <a:r>
              <a:rPr lang="cs-CZ" altLang="cs-CZ" dirty="0"/>
              <a:t>vyjádření </a:t>
            </a:r>
            <a:endParaRPr lang="cs-CZ" altLang="cs-CZ" dirty="0" smtClean="0"/>
          </a:p>
          <a:p>
            <a:pPr lvl="1">
              <a:lnSpc>
                <a:spcPct val="150000"/>
              </a:lnSpc>
            </a:pPr>
            <a:r>
              <a:rPr lang="cs-CZ" altLang="cs-CZ" dirty="0" smtClean="0"/>
              <a:t>nepřímé </a:t>
            </a:r>
            <a:r>
              <a:rPr lang="cs-CZ" altLang="cs-CZ" dirty="0"/>
              <a:t>vyjádření </a:t>
            </a:r>
            <a:endParaRPr lang="cs-CZ" altLang="cs-CZ" dirty="0" smtClean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r>
              <a:rPr lang="cs-CZ" altLang="cs-CZ" dirty="0" smtClean="0"/>
              <a:t> </a:t>
            </a:r>
            <a:r>
              <a:rPr lang="cs-CZ" altLang="cs-CZ" dirty="0"/>
              <a:t>zohlednění potřeby těch, co ještě nevstupují do pole veřejné volby (příští generace) popř. jsou z tohoto pole vyloučeni (marginalizovaní jedinci a skupiny obyvatel)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12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Poptávkový systém veřejné správy (2)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529541"/>
            <a:ext cx="10753200" cy="4324343"/>
          </a:xfrm>
        </p:spPr>
        <p:txBody>
          <a:bodyPr/>
          <a:lstStyle/>
          <a:p>
            <a:r>
              <a:rPr lang="cs-CZ" altLang="cs-CZ" dirty="0" smtClean="0"/>
              <a:t>indikátory </a:t>
            </a:r>
            <a:r>
              <a:rPr lang="cs-CZ" altLang="cs-CZ" dirty="0"/>
              <a:t>a mechanismy - identifikace dílčích zájmů + transformace v zájmy </a:t>
            </a:r>
            <a:r>
              <a:rPr lang="cs-CZ" altLang="cs-CZ" dirty="0" smtClean="0"/>
              <a:t>veřejné</a:t>
            </a:r>
          </a:p>
          <a:p>
            <a:r>
              <a:rPr lang="cs-CZ" altLang="cs-CZ" dirty="0"/>
              <a:t>strategické myšlení a plánování  </a:t>
            </a:r>
          </a:p>
          <a:p>
            <a:r>
              <a:rPr lang="cs-CZ" altLang="cs-CZ" dirty="0"/>
              <a:t>výkonnostní audity </a:t>
            </a:r>
          </a:p>
          <a:p>
            <a:r>
              <a:rPr lang="cs-CZ" altLang="cs-CZ" dirty="0"/>
              <a:t>promítnutí definovaných veřejných zájmů do cílů jednotlivých veřejných politik</a:t>
            </a:r>
            <a:r>
              <a:rPr lang="cs-CZ" altLang="cs-CZ" sz="3600" dirty="0"/>
              <a:t> </a:t>
            </a:r>
          </a:p>
          <a:p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12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Nabídkový a poptávkový přístup k tvorbě veřejného rozpočtu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877786"/>
            <a:ext cx="10753200" cy="3976098"/>
          </a:xfrm>
        </p:spPr>
        <p:txBody>
          <a:bodyPr/>
          <a:lstStyle/>
          <a:p>
            <a:endParaRPr lang="cs-CZ" altLang="cs-CZ" dirty="0"/>
          </a:p>
          <a:p>
            <a:pPr marL="324000" lvl="1" indent="0">
              <a:lnSpc>
                <a:spcPct val="150000"/>
              </a:lnSpc>
              <a:buNone/>
            </a:pPr>
            <a:endParaRPr lang="cs-CZ" altLang="cs-CZ" dirty="0" smtClean="0"/>
          </a:p>
          <a:p>
            <a:pPr marL="72000" indent="0">
              <a:buNone/>
            </a:pPr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3" y="1877786"/>
            <a:ext cx="7932232" cy="41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80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87500" y="2041072"/>
            <a:ext cx="10753200" cy="3347357"/>
          </a:xfrm>
        </p:spPr>
        <p:txBody>
          <a:bodyPr/>
          <a:lstStyle/>
          <a:p>
            <a:pPr algn="ctr"/>
            <a:r>
              <a:rPr lang="cs-CZ" b="0" dirty="0" smtClean="0"/>
              <a:t>V současné praxi převažuje nabídkový přístup k tvorbě rozpočtu.</a:t>
            </a:r>
            <a:br>
              <a:rPr lang="cs-CZ" b="0" dirty="0" smtClean="0"/>
            </a:br>
            <a:r>
              <a:rPr lang="cs-CZ" b="0" dirty="0"/>
              <a:t/>
            </a:r>
            <a:br>
              <a:rPr lang="cs-CZ" b="0" dirty="0"/>
            </a:br>
            <a:r>
              <a:rPr lang="cs-CZ" b="0" dirty="0" smtClean="0"/>
              <a:t>Dominující metodou tvorby rozpočtu je přírůstková metoda.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3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MPR_FIUC Finance územních celků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Metody rozpočtování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350558"/>
            <a:ext cx="10753200" cy="4698459"/>
          </a:xfrm>
        </p:spPr>
        <p:txBody>
          <a:bodyPr/>
          <a:lstStyle/>
          <a:p>
            <a:r>
              <a:rPr lang="cs-CZ" altLang="cs-CZ" b="1" dirty="0" smtClean="0"/>
              <a:t>TRADIČNÍ ZPŮSOBY TVORBY ROZPOČTŮ </a:t>
            </a:r>
          </a:p>
          <a:p>
            <a:pPr lvl="1"/>
            <a:r>
              <a:rPr lang="cs-CZ" altLang="cs-CZ" dirty="0"/>
              <a:t>přírůstkový způsob </a:t>
            </a:r>
          </a:p>
          <a:p>
            <a:pPr lvl="1"/>
            <a:r>
              <a:rPr lang="cs-CZ" altLang="cs-CZ" dirty="0"/>
              <a:t>limitovaný rozpočet </a:t>
            </a:r>
            <a:endParaRPr lang="cs-CZ" altLang="cs-CZ" dirty="0" smtClean="0"/>
          </a:p>
          <a:p>
            <a:pPr marL="324000" lvl="1" indent="0">
              <a:buNone/>
            </a:pPr>
            <a:endParaRPr lang="cs-CZ" altLang="cs-CZ" dirty="0" smtClean="0"/>
          </a:p>
          <a:p>
            <a:r>
              <a:rPr lang="cs-CZ" altLang="cs-CZ" b="1" dirty="0" smtClean="0"/>
              <a:t>ALTERNATIVNÍ ZPŮSOBY TVORBY ROZPOČTŮ </a:t>
            </a:r>
            <a:endParaRPr lang="cs-CZ" altLang="cs-CZ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 smtClean="0"/>
              <a:t>  Změna formátu rozpočtu</a:t>
            </a:r>
          </a:p>
          <a:p>
            <a:pPr lvl="1"/>
            <a:r>
              <a:rPr lang="cs-CZ" altLang="cs-CZ" dirty="0" smtClean="0"/>
              <a:t>metoda </a:t>
            </a:r>
            <a:r>
              <a:rPr lang="en-US" altLang="cs-CZ" dirty="0"/>
              <a:t>performance budgeting</a:t>
            </a:r>
            <a:r>
              <a:rPr lang="cs-CZ" altLang="cs-CZ" dirty="0"/>
              <a:t> – rozpočtování zaměřené na </a:t>
            </a:r>
            <a:r>
              <a:rPr lang="cs-CZ" altLang="cs-CZ" dirty="0" smtClean="0"/>
              <a:t>výkon</a:t>
            </a:r>
          </a:p>
          <a:p>
            <a:pPr lvl="1"/>
            <a:r>
              <a:rPr lang="cs-CZ" altLang="cs-CZ" dirty="0"/>
              <a:t>metoda programového rozpočtování (</a:t>
            </a:r>
            <a:r>
              <a:rPr lang="en-US" altLang="cs-CZ" dirty="0"/>
              <a:t>Planned Programmed Budgeting System</a:t>
            </a:r>
            <a:r>
              <a:rPr lang="cs-CZ" altLang="cs-CZ" dirty="0"/>
              <a:t> – PPBS)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dirty="0" smtClean="0"/>
              <a:t>  Změna struktury rozpočtového procesu</a:t>
            </a:r>
            <a:endParaRPr lang="cs-CZ" altLang="cs-CZ" dirty="0"/>
          </a:p>
          <a:p>
            <a:pPr lvl="1"/>
            <a:r>
              <a:rPr lang="cs-CZ" altLang="cs-CZ" dirty="0" smtClean="0"/>
              <a:t>metoda </a:t>
            </a:r>
            <a:r>
              <a:rPr lang="cs-CZ" altLang="cs-CZ" dirty="0"/>
              <a:t>nulové základny (</a:t>
            </a:r>
            <a:r>
              <a:rPr lang="en-US" altLang="cs-CZ" dirty="0"/>
              <a:t>Zero-Based Budgeting</a:t>
            </a:r>
            <a:r>
              <a:rPr lang="cs-CZ" altLang="cs-CZ" dirty="0"/>
              <a:t>, ZBB) </a:t>
            </a:r>
            <a:endParaRPr lang="cs-CZ" altLang="cs-CZ" dirty="0" smtClean="0"/>
          </a:p>
          <a:p>
            <a:pPr lvl="1"/>
            <a:r>
              <a:rPr lang="cs-CZ" altLang="cs-CZ" dirty="0"/>
              <a:t>management na základě řízení cílů (</a:t>
            </a:r>
            <a:r>
              <a:rPr lang="cs-CZ" altLang="cs-CZ" dirty="0" err="1"/>
              <a:t>Managemet</a:t>
            </a:r>
            <a:r>
              <a:rPr lang="cs-CZ" altLang="cs-CZ" dirty="0"/>
              <a:t> by </a:t>
            </a:r>
            <a:r>
              <a:rPr lang="cs-CZ" altLang="cs-CZ" dirty="0" err="1"/>
              <a:t>Objectives</a:t>
            </a:r>
            <a:r>
              <a:rPr lang="cs-CZ" altLang="cs-CZ" dirty="0" smtClean="0"/>
              <a:t>)</a:t>
            </a:r>
          </a:p>
          <a:p>
            <a:pPr lvl="1"/>
            <a:r>
              <a:rPr lang="cs-CZ" altLang="cs-CZ" dirty="0" err="1"/>
              <a:t>cílované</a:t>
            </a:r>
            <a:r>
              <a:rPr lang="cs-CZ" altLang="cs-CZ" dirty="0"/>
              <a:t> rozpočtování (Target </a:t>
            </a:r>
            <a:r>
              <a:rPr lang="cs-CZ" altLang="cs-CZ" dirty="0" err="1"/>
              <a:t>based</a:t>
            </a:r>
            <a:r>
              <a:rPr lang="cs-CZ" altLang="cs-CZ" dirty="0"/>
              <a:t> </a:t>
            </a:r>
            <a:r>
              <a:rPr lang="cs-CZ" altLang="cs-CZ" dirty="0" err="1" smtClean="0"/>
              <a:t>budgeting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 lvl="1"/>
            <a:endParaRPr lang="cs-CZ" altLang="cs-CZ" dirty="0"/>
          </a:p>
          <a:p>
            <a:pPr marL="7200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394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šablona-nový-vizuál</Template>
  <TotalTime>664</TotalTime>
  <Words>1229</Words>
  <Application>Microsoft Office PowerPoint</Application>
  <PresentationFormat>Širokoúhlá obrazovka</PresentationFormat>
  <Paragraphs>459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Cambria</vt:lpstr>
      <vt:lpstr>Tahoma</vt:lpstr>
      <vt:lpstr>Wingdings</vt:lpstr>
      <vt:lpstr>Wingdings 2</vt:lpstr>
      <vt:lpstr>Prezentace_MU_CZ</vt:lpstr>
      <vt:lpstr>Metody rozpočtování</vt:lpstr>
      <vt:lpstr>Rozpočtování</vt:lpstr>
      <vt:lpstr>Rozdíly v rozpočtování vlády a soukromého sektoru</vt:lpstr>
      <vt:lpstr>Nabídkový systém veřejné správy</vt:lpstr>
      <vt:lpstr>Poptávkový systém veřejné správy (1)</vt:lpstr>
      <vt:lpstr>Poptávkový systém veřejné správy (2)</vt:lpstr>
      <vt:lpstr>Nabídkový a poptávkový přístup k tvorbě veřejného rozpočtu</vt:lpstr>
      <vt:lpstr>V současné praxi převažuje nabídkový přístup k tvorbě rozpočtu.  Dominující metodou tvorby rozpočtu je přírůstková metoda.   </vt:lpstr>
      <vt:lpstr>Metody rozpočtování</vt:lpstr>
      <vt:lpstr>Položkové inkrementální rozpočtování</vt:lpstr>
      <vt:lpstr>Výhody a nevýhody tradičního rozpočtování</vt:lpstr>
      <vt:lpstr>Důsledky tradičního rozpočtování</vt:lpstr>
      <vt:lpstr>Proč je to v ČR téměř jediný  způsob rozpočtování?</vt:lpstr>
      <vt:lpstr>Rozpočtové inovace</vt:lpstr>
      <vt:lpstr>Řídící a plánovací funkce rozpočtu</vt:lpstr>
      <vt:lpstr>Výkonově orientované rozpočtování</vt:lpstr>
      <vt:lpstr>Výkonově orientované rozpočtování</vt:lpstr>
      <vt:lpstr>Výkonově orientované rozpočtování může přinést odpovědi na otázky</vt:lpstr>
      <vt:lpstr>Manažerská odpovědnost</vt:lpstr>
      <vt:lpstr>Cíle výkonně orientovaného rozpočtování</vt:lpstr>
      <vt:lpstr>Obsah výkonně orientovaného rozpočtu</vt:lpstr>
      <vt:lpstr>Vstupy</vt:lpstr>
      <vt:lpstr>Výstupy (výkony)</vt:lpstr>
      <vt:lpstr>Výsledky</vt:lpstr>
      <vt:lpstr>Ukazatel výkonu</vt:lpstr>
      <vt:lpstr>1. Výkonové ukazatele mohou být seskupeny podle linie </vt:lpstr>
      <vt:lpstr>Prezentace aplikace PowerPoint</vt:lpstr>
      <vt:lpstr> 2. Rozpočet v ukazatelích kvantity a kvality </vt:lpstr>
      <vt:lpstr> </vt:lpstr>
      <vt:lpstr>Definované ukazatele by měly být:</vt:lpstr>
      <vt:lpstr>Zavádění výkonového rozpočtování  v organizaci</vt:lpstr>
      <vt:lpstr>METODY STŘEDNĚDOBÉHO PROGNÓZOVÁNÍ</vt:lpstr>
      <vt:lpstr>Metody ovlivňující kvalitu zpracování RV </vt:lpstr>
      <vt:lpstr>Metody střednědobého prognózování </vt:lpstr>
      <vt:lpstr>Metody se liší: </vt:lpstr>
      <vt:lpstr>Expertní metoda</vt:lpstr>
      <vt:lpstr>Expertní metoda</vt:lpstr>
      <vt:lpstr>Expertní metoda</vt:lpstr>
      <vt:lpstr>Techniky časových řad</vt:lpstr>
      <vt:lpstr>Techniky časových řad</vt:lpstr>
      <vt:lpstr>Deterministické techniky</vt:lpstr>
      <vt:lpstr>Ekonometrické prognózovaní </vt:lpstr>
      <vt:lpstr>Ekonometrické prognózovaní </vt:lpstr>
      <vt:lpstr>Ekonometrické prognózovaní </vt:lpstr>
      <vt:lpstr>Ekonometrické prognózovaní </vt:lpstr>
      <vt:lpstr>Děkuji za pozornost.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Jaňurová Martina</dc:creator>
  <cp:lastModifiedBy>student</cp:lastModifiedBy>
  <cp:revision>184</cp:revision>
  <cp:lastPrinted>2020-02-17T14:33:47Z</cp:lastPrinted>
  <dcterms:created xsi:type="dcterms:W3CDTF">2019-03-25T15:01:08Z</dcterms:created>
  <dcterms:modified xsi:type="dcterms:W3CDTF">2020-04-26T22:42:13Z</dcterms:modified>
</cp:coreProperties>
</file>