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6" r:id="rId15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B9006E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88" d="100"/>
          <a:sy n="88" d="100"/>
        </p:scale>
        <p:origin x="547" y="6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jaro 2020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2900364"/>
            <a:ext cx="11361600" cy="1389247"/>
          </a:xfrm>
        </p:spPr>
        <p:txBody>
          <a:bodyPr/>
          <a:lstStyle/>
          <a:p>
            <a:pPr algn="ctr"/>
            <a:r>
              <a:rPr lang="cs-CZ" dirty="0" smtClean="0"/>
              <a:t>Účetnictví obce, finanční výkazy, propojení účetnictví a rozpočtu obce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4289611"/>
            <a:ext cx="11361600" cy="69849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MPR FIUC 2020</a:t>
            </a:r>
          </a:p>
        </p:txBody>
      </p:sp>
    </p:spTree>
    <p:extLst>
      <p:ext uri="{BB962C8B-B14F-4D97-AF65-F5344CB8AC3E}">
        <p14:creationId xmlns:p14="http://schemas.microsoft.com/office/powerpoint/2010/main" val="159051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Účetnictví ÚSC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44707"/>
            <a:ext cx="10753200" cy="4571999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endParaRPr lang="cs-CZ" sz="2700" dirty="0" smtClean="0"/>
          </a:p>
          <a:p>
            <a:pPr algn="just">
              <a:lnSpc>
                <a:spcPct val="100000"/>
              </a:lnSpc>
            </a:pPr>
            <a:r>
              <a:rPr lang="cs-CZ" dirty="0" smtClean="0">
                <a:ea typeface="Tahoma" panose="020B0604030504040204" pitchFamily="34" charset="0"/>
                <a:cs typeface="Tahoma" panose="020B0604030504040204" pitchFamily="34" charset="0"/>
              </a:rPr>
              <a:t>Vždy</a:t>
            </a:r>
            <a:r>
              <a:rPr lang="cs-CZ" altLang="cs-CZ" kern="1200" dirty="0"/>
              <a:t> „podvojné“ účetnictví, nelze ve zjednodušeném </a:t>
            </a:r>
            <a:r>
              <a:rPr lang="cs-CZ" altLang="cs-CZ" kern="1200" dirty="0" smtClean="0"/>
              <a:t>rozsahu</a:t>
            </a:r>
          </a:p>
          <a:p>
            <a:pPr algn="just">
              <a:lnSpc>
                <a:spcPct val="100000"/>
              </a:lnSpc>
            </a:pPr>
            <a:r>
              <a:rPr lang="cs-CZ" kern="1200" dirty="0" smtClean="0"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cs-CZ" altLang="cs-CZ" sz="2500" dirty="0" smtClean="0"/>
              <a:t>ve </a:t>
            </a:r>
            <a:r>
              <a:rPr lang="cs-CZ" altLang="cs-CZ" sz="2500" dirty="0"/>
              <a:t>zjednodušeném rozsahu smějí účtovat příspěvkové organizace, </a:t>
            </a:r>
            <a:r>
              <a:rPr lang="cs-CZ" altLang="cs-CZ" sz="2500" dirty="0" smtClean="0"/>
              <a:t>pokud 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altLang="cs-CZ" sz="2500" dirty="0" smtClean="0"/>
              <a:t>  jim </a:t>
            </a:r>
            <a:r>
              <a:rPr lang="cs-CZ" altLang="cs-CZ" sz="2500" dirty="0"/>
              <a:t>to zřizovatel povolí)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dirty="0" smtClean="0">
                <a:ea typeface="Tahoma" panose="020B0604030504040204" pitchFamily="34" charset="0"/>
                <a:cs typeface="Tahoma" panose="020B0604030504040204" pitchFamily="34" charset="0"/>
              </a:rPr>
              <a:t>Účetní období – kalendářní rok (nelze hospodářský rok)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dirty="0" smtClean="0">
                <a:ea typeface="Tahoma" panose="020B0604030504040204" pitchFamily="34" charset="0"/>
                <a:cs typeface="Tahoma" panose="020B0604030504040204" pitchFamily="34" charset="0"/>
              </a:rPr>
              <a:t>Účtová osnova </a:t>
            </a:r>
            <a:r>
              <a:rPr lang="cs-CZ" altLang="cs-CZ" sz="2500" dirty="0" smtClean="0"/>
              <a:t>– </a:t>
            </a:r>
            <a:r>
              <a:rPr lang="cs-CZ" altLang="cs-CZ" sz="2500" dirty="0"/>
              <a:t>tzv. „směrná“ účtová osnova</a:t>
            </a:r>
            <a:endParaRPr lang="cs-CZ" altLang="cs-CZ" sz="2500" kern="1200" dirty="0"/>
          </a:p>
          <a:p>
            <a:pPr algn="just">
              <a:lnSpc>
                <a:spcPct val="100000"/>
              </a:lnSpc>
            </a:pPr>
            <a:endParaRPr lang="cs-CZ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2000" indent="0" algn="just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403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Vztah účetnictví a rozpočtu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19999" y="945788"/>
            <a:ext cx="11126859" cy="4571999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endParaRPr lang="cs-CZ" sz="2700" dirty="0" smtClean="0"/>
          </a:p>
          <a:p>
            <a:pPr algn="just">
              <a:lnSpc>
                <a:spcPct val="100000"/>
              </a:lnSpc>
            </a:pPr>
            <a:r>
              <a:rPr lang="cs-CZ" b="1" dirty="0" smtClean="0">
                <a:ea typeface="Tahoma" panose="020B0604030504040204" pitchFamily="34" charset="0"/>
                <a:cs typeface="Tahoma" panose="020B0604030504040204" pitchFamily="34" charset="0"/>
              </a:rPr>
              <a:t>Rozpočet </a:t>
            </a:r>
          </a:p>
          <a:p>
            <a:pPr lvl="1" algn="just"/>
            <a:r>
              <a:rPr lang="cs-CZ" dirty="0" smtClean="0">
                <a:ea typeface="Tahoma" panose="020B0604030504040204" pitchFamily="34" charset="0"/>
                <a:cs typeface="Tahoma" panose="020B0604030504040204" pitchFamily="34" charset="0"/>
              </a:rPr>
              <a:t>několik pohledů na peněžní operace (klasifikace podle různých na sobě nezávislých hledisek) </a:t>
            </a:r>
          </a:p>
          <a:p>
            <a:pPr lvl="1" algn="just"/>
            <a:r>
              <a:rPr lang="cs-CZ" altLang="cs-CZ" dirty="0" smtClean="0"/>
              <a:t>peněžní toky jednotky v rozpočtové činnosti v průběhu jednoho roku</a:t>
            </a:r>
          </a:p>
          <a:p>
            <a:pPr lvl="1" algn="just"/>
            <a:r>
              <a:rPr lang="cs-CZ" altLang="cs-CZ" dirty="0" smtClean="0"/>
              <a:t>příjmově – výdajový</a:t>
            </a:r>
          </a:p>
          <a:p>
            <a:pPr lvl="1" algn="just"/>
            <a:endParaRPr lang="cs-CZ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b="1" dirty="0" smtClean="0">
                <a:ea typeface="Tahoma" panose="020B0604030504040204" pitchFamily="34" charset="0"/>
                <a:cs typeface="Tahoma" panose="020B0604030504040204" pitchFamily="34" charset="0"/>
              </a:rPr>
              <a:t>Účetnictví</a:t>
            </a:r>
          </a:p>
          <a:p>
            <a:pPr lvl="1" algn="just"/>
            <a:r>
              <a:rPr lang="cs-CZ" altLang="cs-CZ" dirty="0" smtClean="0"/>
              <a:t>jednoúrovňový systém, osnova syntetických účtů</a:t>
            </a:r>
          </a:p>
          <a:p>
            <a:pPr lvl="1" algn="just"/>
            <a:r>
              <a:rPr lang="cs-CZ" altLang="cs-CZ" dirty="0" smtClean="0"/>
              <a:t>komplexnější, obsahuje i informace o majetku, závazcích, pohledávkách</a:t>
            </a:r>
          </a:p>
          <a:p>
            <a:pPr lvl="1" algn="just"/>
            <a:r>
              <a:rPr lang="cs-CZ" altLang="cs-CZ" dirty="0" smtClean="0"/>
              <a:t>kontinuita v čase</a:t>
            </a:r>
          </a:p>
          <a:p>
            <a:pPr lvl="1" algn="just"/>
            <a:r>
              <a:rPr lang="cs-CZ" altLang="cs-CZ" dirty="0" smtClean="0"/>
              <a:t>nákladově – výnosový </a:t>
            </a:r>
          </a:p>
          <a:p>
            <a:pPr lvl="1" algn="just"/>
            <a:endParaRPr lang="cs-CZ" altLang="cs-CZ" dirty="0" smtClean="0"/>
          </a:p>
          <a:p>
            <a:pPr algn="just">
              <a:lnSpc>
                <a:spcPct val="100000"/>
              </a:lnSpc>
            </a:pPr>
            <a:r>
              <a:rPr lang="cs-CZ" b="1" dirty="0" smtClean="0">
                <a:ea typeface="Tahoma" panose="020B0604030504040204" pitchFamily="34" charset="0"/>
                <a:cs typeface="Tahoma" panose="020B0604030504040204" pitchFamily="34" charset="0"/>
              </a:rPr>
              <a:t>Účetnictví a rozpočet spolu souvisí, doplňují se, jsou provázané</a:t>
            </a:r>
          </a:p>
          <a:p>
            <a:pPr lvl="1" algn="just"/>
            <a:r>
              <a:rPr lang="cs-CZ" altLang="cs-CZ" dirty="0" smtClean="0"/>
              <a:t>Rozpočet je </a:t>
            </a:r>
            <a:r>
              <a:rPr lang="cs-CZ" altLang="cs-CZ" dirty="0"/>
              <a:t>s účetnictvím provázán přes rozpočtové účty</a:t>
            </a:r>
          </a:p>
          <a:p>
            <a:pPr lvl="1" algn="just"/>
            <a:endParaRPr lang="cs-CZ" altLang="cs-CZ" dirty="0" smtClean="0"/>
          </a:p>
          <a:p>
            <a:pPr lvl="1" algn="just"/>
            <a:endParaRPr lang="cs-CZ" altLang="cs-CZ" dirty="0" smtClean="0"/>
          </a:p>
          <a:p>
            <a:pPr marL="324000" lvl="1" indent="0" algn="just">
              <a:buNone/>
            </a:pPr>
            <a:endParaRPr lang="cs-CZ" altLang="cs-CZ" dirty="0" smtClean="0"/>
          </a:p>
          <a:p>
            <a:pPr lvl="1" algn="just"/>
            <a:endParaRPr lang="cs-CZ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2000" indent="0" algn="just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965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Příklad – přijetí místního poplatku ze psů na bankovní účet obce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44707"/>
            <a:ext cx="10753200" cy="4571999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endParaRPr lang="cs-CZ" sz="2700" dirty="0" smtClean="0"/>
          </a:p>
          <a:p>
            <a:pPr marL="72000" indent="0" algn="just">
              <a:lnSpc>
                <a:spcPct val="100000"/>
              </a:lnSpc>
              <a:buNone/>
            </a:pPr>
            <a:endParaRPr lang="cs-CZ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2000" indent="0" algn="just">
              <a:lnSpc>
                <a:spcPct val="100000"/>
              </a:lnSpc>
              <a:buNone/>
            </a:pPr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2366219"/>
              </p:ext>
            </p:extLst>
          </p:nvPr>
        </p:nvGraphicFramePr>
        <p:xfrm>
          <a:off x="1154805" y="3272522"/>
          <a:ext cx="9883590" cy="1958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6718">
                  <a:extLst>
                    <a:ext uri="{9D8B030D-6E8A-4147-A177-3AD203B41FA5}">
                      <a16:colId xmlns:a16="http://schemas.microsoft.com/office/drawing/2014/main" val="2057892187"/>
                    </a:ext>
                  </a:extLst>
                </a:gridCol>
                <a:gridCol w="1976718">
                  <a:extLst>
                    <a:ext uri="{9D8B030D-6E8A-4147-A177-3AD203B41FA5}">
                      <a16:colId xmlns:a16="http://schemas.microsoft.com/office/drawing/2014/main" val="985416120"/>
                    </a:ext>
                  </a:extLst>
                </a:gridCol>
                <a:gridCol w="1976718">
                  <a:extLst>
                    <a:ext uri="{9D8B030D-6E8A-4147-A177-3AD203B41FA5}">
                      <a16:colId xmlns:a16="http://schemas.microsoft.com/office/drawing/2014/main" val="2080260618"/>
                    </a:ext>
                  </a:extLst>
                </a:gridCol>
                <a:gridCol w="1976718">
                  <a:extLst>
                    <a:ext uri="{9D8B030D-6E8A-4147-A177-3AD203B41FA5}">
                      <a16:colId xmlns:a16="http://schemas.microsoft.com/office/drawing/2014/main" val="3379737410"/>
                    </a:ext>
                  </a:extLst>
                </a:gridCol>
                <a:gridCol w="1976718">
                  <a:extLst>
                    <a:ext uri="{9D8B030D-6E8A-4147-A177-3AD203B41FA5}">
                      <a16:colId xmlns:a16="http://schemas.microsoft.com/office/drawing/2014/main" val="2942139694"/>
                    </a:ext>
                  </a:extLst>
                </a:gridCol>
              </a:tblGrid>
              <a:tr h="371631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latin typeface="+mn-lt"/>
                        </a:rPr>
                        <a:t>SÚ</a:t>
                      </a:r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Pol.</a:t>
                      </a:r>
                      <a:r>
                        <a:rPr lang="cs-CZ" sz="2800" baseline="0" dirty="0" smtClean="0"/>
                        <a:t> 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§</a:t>
                      </a:r>
                      <a:endParaRPr kumimoji="0" lang="cs-CZ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MD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D</a:t>
                      </a:r>
                      <a:endParaRPr lang="cs-CZ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250161"/>
                  </a:ext>
                </a:extLst>
              </a:tr>
              <a:tr h="556505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latin typeface="+mn-lt"/>
                        </a:rPr>
                        <a:t>231</a:t>
                      </a:r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latin typeface="+mn-lt"/>
                        </a:rPr>
                        <a:t>1341</a:t>
                      </a:r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latin typeface="+mn-lt"/>
                        </a:rPr>
                        <a:t>bez</a:t>
                      </a:r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latin typeface="+mn-lt"/>
                        </a:rPr>
                        <a:t>x</a:t>
                      </a:r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894363"/>
                  </a:ext>
                </a:extLst>
              </a:tr>
              <a:tr h="609399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606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latin typeface="+mn-lt"/>
                        </a:rPr>
                        <a:t>x</a:t>
                      </a:r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3496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76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Opakování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44707"/>
            <a:ext cx="10753200" cy="4571999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endParaRPr lang="cs-CZ" sz="2700" dirty="0" smtClean="0"/>
          </a:p>
          <a:p>
            <a:pPr marL="72000" indent="0" algn="just">
              <a:lnSpc>
                <a:spcPct val="100000"/>
              </a:lnSpc>
              <a:buNone/>
            </a:pPr>
            <a:endParaRPr lang="cs-CZ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dirty="0" smtClean="0"/>
              <a:t>                               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dirty="0"/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dirty="0" smtClean="0"/>
              <a:t>                              </a:t>
            </a:r>
            <a:r>
              <a:rPr lang="cs-CZ" b="1" dirty="0" smtClean="0">
                <a:solidFill>
                  <a:srgbClr val="FF0000"/>
                </a:solidFill>
              </a:rPr>
              <a:t>? </a:t>
            </a:r>
            <a:r>
              <a:rPr lang="cs-CZ" dirty="0" smtClean="0"/>
              <a:t>Jaká omezení má rozpočet </a:t>
            </a:r>
            <a:r>
              <a:rPr lang="cs-CZ" b="1" dirty="0" smtClean="0">
                <a:solidFill>
                  <a:srgbClr val="FF0000"/>
                </a:solidFill>
              </a:rPr>
              <a:t>?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b="1" dirty="0" smtClean="0">
                <a:solidFill>
                  <a:srgbClr val="FF0000"/>
                </a:solidFill>
              </a:rPr>
              <a:t>                              ? </a:t>
            </a:r>
            <a:r>
              <a:rPr lang="cs-CZ" dirty="0" smtClean="0"/>
              <a:t>Kde nalezneme výkazy obcí </a:t>
            </a:r>
            <a:r>
              <a:rPr lang="cs-CZ" b="1" dirty="0" smtClean="0">
                <a:solidFill>
                  <a:srgbClr val="FF0000"/>
                </a:solidFill>
              </a:rPr>
              <a:t>? 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95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4311" y="3246890"/>
            <a:ext cx="10753200" cy="451576"/>
          </a:xfrm>
        </p:spPr>
        <p:txBody>
          <a:bodyPr/>
          <a:lstStyle/>
          <a:p>
            <a:r>
              <a:rPr lang="cs-CZ" dirty="0" smtClean="0"/>
              <a:t>Děkuji za pozornost.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207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Právní úprava účetnictví ÚSC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44707"/>
            <a:ext cx="10753200" cy="4773706"/>
          </a:xfrm>
        </p:spPr>
        <p:txBody>
          <a:bodyPr/>
          <a:lstStyle/>
          <a:p>
            <a:r>
              <a:rPr lang="cs-CZ" altLang="cs-CZ" b="1" dirty="0" smtClean="0"/>
              <a:t>Zákon </a:t>
            </a:r>
            <a:r>
              <a:rPr lang="cs-CZ" altLang="cs-CZ" b="1" dirty="0"/>
              <a:t>č. 563/1991 Sb</a:t>
            </a:r>
            <a:r>
              <a:rPr lang="cs-CZ" altLang="cs-CZ" dirty="0"/>
              <a:t>., </a:t>
            </a:r>
            <a:r>
              <a:rPr lang="cs-CZ" altLang="cs-CZ" dirty="0" smtClean="0"/>
              <a:t>o </a:t>
            </a:r>
            <a:r>
              <a:rPr lang="cs-CZ" altLang="cs-CZ" dirty="0"/>
              <a:t>účetnictví (v platném znění</a:t>
            </a:r>
            <a:r>
              <a:rPr lang="cs-CZ" altLang="cs-CZ" dirty="0" smtClean="0"/>
              <a:t>),</a:t>
            </a:r>
          </a:p>
          <a:p>
            <a:pPr lvl="1"/>
            <a:r>
              <a:rPr lang="cs-CZ" altLang="cs-CZ" dirty="0" smtClean="0"/>
              <a:t>Zásadní změna </a:t>
            </a:r>
            <a:r>
              <a:rPr lang="cs-CZ" altLang="cs-CZ" dirty="0"/>
              <a:t>zákonem č. 304/2008 Sb</a:t>
            </a:r>
            <a:r>
              <a:rPr lang="cs-CZ" altLang="cs-CZ" dirty="0" smtClean="0"/>
              <a:t>.</a:t>
            </a:r>
          </a:p>
          <a:p>
            <a:pPr marL="324000" lvl="1" indent="0">
              <a:buNone/>
            </a:pPr>
            <a:endParaRPr lang="cs-CZ" altLang="cs-CZ" dirty="0" smtClean="0"/>
          </a:p>
          <a:p>
            <a:pPr>
              <a:lnSpc>
                <a:spcPct val="100000"/>
              </a:lnSpc>
            </a:pPr>
            <a:r>
              <a:rPr lang="cs-CZ" altLang="cs-CZ" b="1" dirty="0" smtClean="0"/>
              <a:t>Vyhláška </a:t>
            </a:r>
            <a:r>
              <a:rPr lang="cs-CZ" altLang="cs-CZ" b="1" dirty="0"/>
              <a:t>č. 410/2009 Sb</a:t>
            </a:r>
            <a:r>
              <a:rPr lang="cs-CZ" altLang="cs-CZ" dirty="0"/>
              <a:t>., kterou se provádějí některá ustanovení zákona č. 563/1991 Sb., o účetnictví, ve znění pozdějších předpisů, pro některé vybrané účetní </a:t>
            </a:r>
            <a:r>
              <a:rPr lang="cs-CZ" altLang="cs-CZ" dirty="0" smtClean="0"/>
              <a:t>jednotky,</a:t>
            </a:r>
          </a:p>
          <a:p>
            <a:pPr lvl="1"/>
            <a:r>
              <a:rPr lang="cs-CZ" altLang="cs-CZ" dirty="0" smtClean="0"/>
              <a:t>Účinnost od 1.1. 2010</a:t>
            </a:r>
          </a:p>
          <a:p>
            <a:pPr marL="324000" lvl="1" indent="0"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b="1" dirty="0" smtClean="0"/>
              <a:t>České </a:t>
            </a:r>
            <a:r>
              <a:rPr lang="cs-CZ" altLang="cs-CZ" b="1" dirty="0"/>
              <a:t>účetní standardy</a:t>
            </a:r>
            <a:r>
              <a:rPr lang="cs-CZ" altLang="cs-CZ" dirty="0"/>
              <a:t> pro účetní jednotky, které účtují podle vyhlášky č. 410/2009 </a:t>
            </a:r>
            <a:r>
              <a:rPr lang="cs-CZ" altLang="cs-CZ" dirty="0" smtClean="0"/>
              <a:t>Sb.</a:t>
            </a:r>
          </a:p>
          <a:p>
            <a:pPr lvl="1"/>
            <a:r>
              <a:rPr lang="cs-CZ" altLang="cs-CZ" dirty="0" smtClean="0">
                <a:latin typeface="Arial" charset="0"/>
              </a:rPr>
              <a:t>701 a následující – jsou průběžně vydávány (prozatím 701-710)	</a:t>
            </a:r>
          </a:p>
          <a:p>
            <a:endParaRPr lang="cs-CZ" dirty="0" smtClean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477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Další vyhlášky související s reformou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57622"/>
            <a:ext cx="10753200" cy="4141693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700" dirty="0" smtClean="0"/>
              <a:t>Vyhláška č. </a:t>
            </a:r>
            <a:r>
              <a:rPr lang="cs-CZ" sz="2700" dirty="0" smtClean="0">
                <a:ea typeface="Tahoma" panose="020B0604030504040204" pitchFamily="34" charset="0"/>
                <a:cs typeface="Tahoma" panose="020B0604030504040204" pitchFamily="34" charset="0"/>
              </a:rPr>
              <a:t>220/2013 </a:t>
            </a:r>
            <a:r>
              <a:rPr lang="cs-CZ" sz="2700" dirty="0">
                <a:ea typeface="Tahoma" panose="020B0604030504040204" pitchFamily="34" charset="0"/>
                <a:cs typeface="Tahoma" panose="020B0604030504040204" pitchFamily="34" charset="0"/>
              </a:rPr>
              <a:t>Sb. - </a:t>
            </a:r>
            <a:r>
              <a:rPr lang="cs-CZ" sz="2700" b="1" dirty="0">
                <a:ea typeface="Tahoma" panose="020B0604030504040204" pitchFamily="34" charset="0"/>
                <a:cs typeface="Tahoma" panose="020B0604030504040204" pitchFamily="34" charset="0"/>
              </a:rPr>
              <a:t>o požadavcích na schvalování účetních závěrek </a:t>
            </a:r>
            <a:r>
              <a:rPr lang="cs-CZ" sz="2700" dirty="0">
                <a:ea typeface="Tahoma" panose="020B0604030504040204" pitchFamily="34" charset="0"/>
                <a:cs typeface="Tahoma" panose="020B0604030504040204" pitchFamily="34" charset="0"/>
              </a:rPr>
              <a:t>některých vybraných účetních </a:t>
            </a:r>
            <a:r>
              <a:rPr lang="cs-CZ" sz="2700" dirty="0" smtClean="0">
                <a:ea typeface="Tahoma" panose="020B0604030504040204" pitchFamily="34" charset="0"/>
                <a:cs typeface="Tahoma" panose="020B0604030504040204" pitchFamily="34" charset="0"/>
              </a:rPr>
              <a:t>jednotek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2700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2700" dirty="0" smtClean="0">
                <a:ea typeface="Tahoma" panose="020B0604030504040204" pitchFamily="34" charset="0"/>
                <a:cs typeface="Tahoma" panose="020B0604030504040204" pitchFamily="34" charset="0"/>
              </a:rPr>
              <a:t>„</a:t>
            </a:r>
            <a:r>
              <a:rPr lang="cs-CZ" altLang="cs-CZ" sz="2700" b="1" dirty="0" smtClean="0">
                <a:ea typeface="Tahoma" panose="020B0604030504040204" pitchFamily="34" charset="0"/>
                <a:cs typeface="Tahoma" panose="020B0604030504040204" pitchFamily="34" charset="0"/>
              </a:rPr>
              <a:t>Technická vyhláška</a:t>
            </a:r>
            <a:r>
              <a:rPr lang="cs-CZ" altLang="cs-CZ" sz="2700" dirty="0" smtClean="0">
                <a:ea typeface="Tahoma" panose="020B0604030504040204" pitchFamily="34" charset="0"/>
                <a:cs typeface="Tahoma" panose="020B0604030504040204" pitchFamily="34" charset="0"/>
              </a:rPr>
              <a:t>“ o </a:t>
            </a:r>
            <a:r>
              <a:rPr lang="cs-CZ" altLang="cs-CZ" sz="2700" dirty="0">
                <a:ea typeface="Tahoma" panose="020B0604030504040204" pitchFamily="34" charset="0"/>
                <a:cs typeface="Tahoma" panose="020B0604030504040204" pitchFamily="34" charset="0"/>
              </a:rPr>
              <a:t>účetních záznamech – vyhláška č. 383/2009 Sb., o účetních záznamech v technické formě vybraných účetních jednotek a jejich předávání do centrálního systému účetních informací </a:t>
            </a:r>
            <a:r>
              <a:rPr lang="cs-CZ" altLang="cs-CZ" sz="2700" dirty="0" smtClean="0">
                <a:ea typeface="Tahoma" panose="020B0604030504040204" pitchFamily="34" charset="0"/>
                <a:cs typeface="Tahoma" panose="020B0604030504040204" pitchFamily="34" charset="0"/>
              </a:rPr>
              <a:t>státu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altLang="cs-CZ" sz="2700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2700" dirty="0" smtClean="0">
                <a:ea typeface="Tahoma" panose="020B0604030504040204" pitchFamily="34" charset="0"/>
                <a:cs typeface="Tahoma" panose="020B0604030504040204" pitchFamily="34" charset="0"/>
              </a:rPr>
              <a:t>Vyhláška </a:t>
            </a:r>
            <a:r>
              <a:rPr lang="cs-CZ" altLang="cs-CZ" sz="2700" dirty="0">
                <a:ea typeface="Tahoma" panose="020B0604030504040204" pitchFamily="34" charset="0"/>
                <a:cs typeface="Tahoma" panose="020B0604030504040204" pitchFamily="34" charset="0"/>
              </a:rPr>
              <a:t>č. 449/2009 Sb</a:t>
            </a:r>
            <a:r>
              <a:rPr lang="cs-CZ" altLang="cs-CZ" sz="2700" dirty="0" smtClean="0">
                <a:ea typeface="Tahoma" panose="020B0604030504040204" pitchFamily="34" charset="0"/>
                <a:cs typeface="Tahoma" panose="020B0604030504040204" pitchFamily="34" charset="0"/>
              </a:rPr>
              <a:t>., </a:t>
            </a:r>
            <a:r>
              <a:rPr lang="cs-CZ" altLang="cs-CZ" sz="2700" b="1" dirty="0" smtClean="0">
                <a:ea typeface="Tahoma" panose="020B0604030504040204" pitchFamily="34" charset="0"/>
                <a:cs typeface="Tahoma" panose="020B0604030504040204" pitchFamily="34" charset="0"/>
              </a:rPr>
              <a:t>o </a:t>
            </a:r>
            <a:r>
              <a:rPr lang="cs-CZ" altLang="cs-CZ" sz="2700" b="1" dirty="0">
                <a:ea typeface="Tahoma" panose="020B0604030504040204" pitchFamily="34" charset="0"/>
                <a:cs typeface="Tahoma" panose="020B0604030504040204" pitchFamily="34" charset="0"/>
              </a:rPr>
              <a:t>způsobu, termínech a rozsahu údajů</a:t>
            </a:r>
            <a:r>
              <a:rPr lang="cs-CZ" altLang="cs-CZ" sz="2700" dirty="0">
                <a:ea typeface="Tahoma" panose="020B0604030504040204" pitchFamily="34" charset="0"/>
                <a:cs typeface="Tahoma" panose="020B0604030504040204" pitchFamily="34" charset="0"/>
              </a:rPr>
              <a:t> státních fondů, rozpočtů územních samosprávných celků, rozpočtů dobrovolných svazků obcí a rozpočtů Regionálních rad regionů soudržnosti…</a:t>
            </a:r>
          </a:p>
          <a:p>
            <a:pPr algn="just">
              <a:lnSpc>
                <a:spcPct val="100000"/>
              </a:lnSpc>
            </a:pPr>
            <a:endParaRPr lang="cs-CZ" altLang="cs-CZ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97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Další vyhlášky související s reformou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44707"/>
            <a:ext cx="10753200" cy="4141693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dirty="0">
                <a:ea typeface="Tahoma" panose="020B0604030504040204" pitchFamily="34" charset="0"/>
                <a:cs typeface="Tahoma" panose="020B0604030504040204" pitchFamily="34" charset="0"/>
              </a:rPr>
              <a:t>„</a:t>
            </a:r>
            <a:r>
              <a:rPr lang="cs-CZ" altLang="cs-CZ" b="1" dirty="0">
                <a:ea typeface="Tahoma" panose="020B0604030504040204" pitchFamily="34" charset="0"/>
                <a:cs typeface="Tahoma" panose="020B0604030504040204" pitchFamily="34" charset="0"/>
              </a:rPr>
              <a:t>Inventarizační vyhláška</a:t>
            </a:r>
            <a:r>
              <a:rPr lang="cs-CZ" altLang="cs-CZ" dirty="0" smtClean="0">
                <a:ea typeface="Tahoma" panose="020B0604030504040204" pitchFamily="34" charset="0"/>
                <a:cs typeface="Tahoma" panose="020B0604030504040204" pitchFamily="34" charset="0"/>
              </a:rPr>
              <a:t>“ </a:t>
            </a:r>
            <a:r>
              <a:rPr lang="cs-CZ" alt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vyhláška </a:t>
            </a:r>
            <a:r>
              <a:rPr lang="cs-CZ" alt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č. 270/2010 Sb., o inventarizaci majetku a </a:t>
            </a:r>
            <a:r>
              <a:rPr lang="cs-CZ" alt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závazků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altLang="cs-CZ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b="1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„Konsolidační vyhláška</a:t>
            </a:r>
            <a:r>
              <a:rPr lang="cs-CZ" altLang="cs-CZ" b="1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“ </a:t>
            </a:r>
            <a:r>
              <a:rPr lang="cs-CZ" alt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cs-CZ" alt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vyhláška č. 312/2014 Sb., o podmínkách sestavení účetních výkazů za Českou republiku.</a:t>
            </a:r>
          </a:p>
          <a:p>
            <a:pPr algn="just">
              <a:lnSpc>
                <a:spcPct val="100000"/>
              </a:lnSpc>
            </a:pPr>
            <a:endParaRPr lang="cs-CZ" altLang="cs-CZ" dirty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00000"/>
              </a:lnSpc>
            </a:pPr>
            <a:endParaRPr lang="cs-CZ" altLang="cs-CZ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00000"/>
              </a:lnSpc>
            </a:pPr>
            <a:endParaRPr lang="cs-CZ" altLang="cs-CZ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040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Účetní reforma veřejných financí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44707"/>
            <a:ext cx="10753200" cy="4141693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endParaRPr lang="cs-CZ" sz="2700" dirty="0" smtClean="0"/>
          </a:p>
          <a:p>
            <a:pPr algn="just">
              <a:lnSpc>
                <a:spcPct val="100000"/>
              </a:lnSpc>
            </a:pPr>
            <a:r>
              <a:rPr lang="cs-CZ" altLang="cs-CZ" dirty="0" smtClean="0">
                <a:ea typeface="Tahoma" panose="020B0604030504040204" pitchFamily="34" charset="0"/>
                <a:cs typeface="Tahoma" panose="020B0604030504040204" pitchFamily="34" charset="0"/>
              </a:rPr>
              <a:t>Usnesení vlády </a:t>
            </a:r>
            <a:r>
              <a:rPr lang="cs-CZ" altLang="cs-CZ" dirty="0"/>
              <a:t>č. 561 ze dne 23.5.2007</a:t>
            </a:r>
          </a:p>
          <a:p>
            <a:pPr lvl="1" algn="just"/>
            <a:r>
              <a:rPr lang="cs-CZ" altLang="cs-CZ" dirty="0" smtClean="0">
                <a:ea typeface="Tahoma" panose="020B0604030504040204" pitchFamily="34" charset="0"/>
                <a:cs typeface="Tahoma" panose="020B0604030504040204" pitchFamily="34" charset="0"/>
              </a:rPr>
              <a:t>Schválení </a:t>
            </a:r>
            <a:r>
              <a:rPr lang="cs-CZ" altLang="cs-CZ" dirty="0"/>
              <a:t>vytvoření účetnictví státu od </a:t>
            </a:r>
            <a:r>
              <a:rPr lang="cs-CZ" altLang="cs-CZ" dirty="0" smtClean="0"/>
              <a:t>1.1.2010</a:t>
            </a:r>
          </a:p>
          <a:p>
            <a:pPr lvl="1" algn="just"/>
            <a:r>
              <a:rPr lang="cs-CZ" altLang="cs-CZ" dirty="0" smtClean="0"/>
              <a:t>(Příloha č. 1 – vymezení základních principů)</a:t>
            </a:r>
          </a:p>
          <a:p>
            <a:pPr marL="324000" lvl="1" indent="0" algn="just">
              <a:buNone/>
            </a:pPr>
            <a:endParaRPr lang="cs-CZ" altLang="cs-CZ" sz="28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dirty="0" smtClean="0">
                <a:ea typeface="Tahoma" panose="020B0604030504040204" pitchFamily="34" charset="0"/>
                <a:cs typeface="Tahoma" panose="020B0604030504040204" pitchFamily="34" charset="0"/>
              </a:rPr>
              <a:t>CÍL – vytvoření podmínek pro efektivní </a:t>
            </a:r>
            <a:r>
              <a:rPr lang="cs-CZ" altLang="cs-CZ" dirty="0"/>
              <a:t>zajištění správných, úplných a včasných informací o hospodářské situaci státu a příslušných účetních jednotek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543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Základní cíle účetní reformy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44707"/>
            <a:ext cx="10753200" cy="4141693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endParaRPr lang="cs-CZ" sz="2700" dirty="0" smtClean="0"/>
          </a:p>
          <a:p>
            <a:pPr algn="just">
              <a:lnSpc>
                <a:spcPct val="100000"/>
              </a:lnSpc>
            </a:pPr>
            <a:r>
              <a:rPr lang="cs-CZ" dirty="0" smtClean="0">
                <a:ea typeface="Tahoma" panose="020B0604030504040204" pitchFamily="34" charset="0"/>
                <a:cs typeface="Tahoma" panose="020B0604030504040204" pitchFamily="34" charset="0"/>
              </a:rPr>
              <a:t>účetnictví státu </a:t>
            </a:r>
            <a:r>
              <a:rPr lang="cs-CZ" altLang="cs-CZ" dirty="0"/>
              <a:t>v analogii s účetnictvím podnikatelských subjektů</a:t>
            </a:r>
          </a:p>
          <a:p>
            <a:pPr lvl="1" algn="just"/>
            <a:r>
              <a:rPr lang="cs-CZ" dirty="0" smtClean="0"/>
              <a:t>účetní metody </a:t>
            </a:r>
            <a:r>
              <a:rPr lang="cs-CZ" altLang="cs-CZ" dirty="0"/>
              <a:t>takové, aby výkazy reálněji vypovídaly o majetkové a výkonové situaci účetních </a:t>
            </a:r>
            <a:r>
              <a:rPr lang="cs-CZ" altLang="cs-CZ" dirty="0" smtClean="0"/>
              <a:t>jednotek</a:t>
            </a:r>
          </a:p>
          <a:p>
            <a:pPr marL="324000" lvl="1" indent="0" algn="just">
              <a:buNone/>
            </a:pPr>
            <a:endParaRPr lang="cs-CZ" altLang="cs-CZ" sz="2800" dirty="0" smtClean="0"/>
          </a:p>
          <a:p>
            <a:pPr algn="just">
              <a:lnSpc>
                <a:spcPct val="100000"/>
              </a:lnSpc>
            </a:pPr>
            <a:r>
              <a:rPr lang="cs-CZ" dirty="0"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  <a:r>
              <a:rPr lang="cs-CZ" dirty="0" smtClean="0">
                <a:ea typeface="Tahoma" panose="020B0604030504040204" pitchFamily="34" charset="0"/>
                <a:cs typeface="Tahoma" panose="020B0604030504040204" pitchFamily="34" charset="0"/>
              </a:rPr>
              <a:t>fektivní </a:t>
            </a:r>
            <a:r>
              <a:rPr lang="cs-CZ" altLang="cs-CZ" dirty="0"/>
              <a:t>zajištění relevantních informací o hospodářské situaci státu a příslušných vybraných účetních </a:t>
            </a:r>
            <a:r>
              <a:rPr lang="cs-CZ" altLang="cs-CZ" dirty="0" smtClean="0"/>
              <a:t>jednotek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altLang="cs-CZ" dirty="0"/>
          </a:p>
          <a:p>
            <a:pPr algn="just">
              <a:lnSpc>
                <a:spcPct val="100000"/>
              </a:lnSpc>
            </a:pPr>
            <a:r>
              <a:rPr lang="cs-CZ" altLang="cs-CZ" dirty="0"/>
              <a:t>zjišťování informací za celou ČR, zkvalitnění informací za jednotlivé vybrané účetní jednotky</a:t>
            </a:r>
          </a:p>
          <a:p>
            <a:pPr algn="just">
              <a:lnSpc>
                <a:spcPct val="100000"/>
              </a:lnSpc>
            </a:pPr>
            <a:endParaRPr lang="cs-CZ" altLang="cs-CZ" dirty="0"/>
          </a:p>
          <a:p>
            <a:pPr algn="just">
              <a:lnSpc>
                <a:spcPct val="100000"/>
              </a:lnSpc>
            </a:pPr>
            <a:endParaRPr lang="cs-CZ" altLang="cs-CZ" dirty="0"/>
          </a:p>
          <a:p>
            <a:pPr marL="324000" lvl="1" indent="0" algn="just">
              <a:buNone/>
            </a:pPr>
            <a:endParaRPr lang="cs-CZ" altLang="cs-CZ" dirty="0"/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105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Hlavní změny v účetnictví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048871"/>
            <a:ext cx="10753200" cy="4921623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endParaRPr lang="cs-CZ" sz="2700" dirty="0" smtClean="0"/>
          </a:p>
          <a:p>
            <a:pPr algn="just">
              <a:lnSpc>
                <a:spcPct val="100000"/>
              </a:lnSpc>
            </a:pPr>
            <a:r>
              <a:rPr lang="cs-CZ" altLang="cs-CZ" dirty="0"/>
              <a:t>p</a:t>
            </a:r>
            <a:r>
              <a:rPr lang="cs-CZ" altLang="cs-CZ" dirty="0" smtClean="0"/>
              <a:t>řesnější </a:t>
            </a:r>
            <a:r>
              <a:rPr lang="cs-CZ" altLang="cs-CZ" dirty="0"/>
              <a:t>účetní evidence a vykazování majetku státu a ostatních vybraných </a:t>
            </a:r>
            <a:r>
              <a:rPr lang="cs-CZ" altLang="cs-CZ" dirty="0" smtClean="0"/>
              <a:t>jednotek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altLang="cs-CZ" dirty="0" smtClean="0"/>
          </a:p>
          <a:p>
            <a:pPr algn="just">
              <a:lnSpc>
                <a:spcPct val="100000"/>
              </a:lnSpc>
            </a:pPr>
            <a:r>
              <a:rPr lang="cs-CZ" altLang="cs-CZ" dirty="0"/>
              <a:t>odstranění úzké vazby mezi účetnictvím a rozpočtem, zrušení velké části dosavadních kontrolních okruhů a </a:t>
            </a:r>
            <a:r>
              <a:rPr lang="cs-CZ" altLang="cs-CZ" dirty="0" smtClean="0"/>
              <a:t>vazeb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altLang="cs-CZ" dirty="0" smtClean="0"/>
          </a:p>
          <a:p>
            <a:pPr algn="just">
              <a:lnSpc>
                <a:spcPct val="100000"/>
              </a:lnSpc>
            </a:pPr>
            <a:r>
              <a:rPr lang="cs-CZ" altLang="cs-CZ" b="1" dirty="0"/>
              <a:t>a</a:t>
            </a:r>
            <a:r>
              <a:rPr lang="cs-CZ" altLang="cs-CZ" b="1" dirty="0" smtClean="0"/>
              <a:t>kruální princip</a:t>
            </a:r>
          </a:p>
          <a:p>
            <a:pPr algn="just">
              <a:lnSpc>
                <a:spcPct val="100000"/>
              </a:lnSpc>
            </a:pPr>
            <a:endParaRPr lang="cs-CZ" altLang="cs-CZ" b="1" dirty="0" smtClean="0"/>
          </a:p>
          <a:p>
            <a:pPr algn="just">
              <a:lnSpc>
                <a:spcPct val="100000"/>
              </a:lnSpc>
            </a:pPr>
            <a:r>
              <a:rPr lang="cs-CZ" altLang="cs-CZ" dirty="0" smtClean="0"/>
              <a:t>možnost </a:t>
            </a:r>
            <a:r>
              <a:rPr lang="cs-CZ" altLang="cs-CZ" dirty="0"/>
              <a:t>získávat důvěryhodné informace v reálném čase – dosud výhradně rozpočtové řízení založené na cash bázi.</a:t>
            </a:r>
          </a:p>
          <a:p>
            <a:pPr algn="just">
              <a:lnSpc>
                <a:spcPct val="100000"/>
              </a:lnSpc>
            </a:pPr>
            <a:endParaRPr lang="cs-CZ" altLang="cs-CZ" b="1" dirty="0"/>
          </a:p>
          <a:p>
            <a:pPr algn="just">
              <a:lnSpc>
                <a:spcPct val="100000"/>
              </a:lnSpc>
            </a:pPr>
            <a:endParaRPr lang="cs-CZ" altLang="cs-CZ" dirty="0"/>
          </a:p>
          <a:p>
            <a:pPr algn="just">
              <a:lnSpc>
                <a:spcPct val="100000"/>
              </a:lnSpc>
            </a:pPr>
            <a:endParaRPr lang="cs-CZ" altLang="cs-CZ" dirty="0"/>
          </a:p>
          <a:p>
            <a:pPr marL="324000" lvl="1" indent="0" algn="just">
              <a:buNone/>
            </a:pPr>
            <a:endParaRPr lang="cs-CZ" altLang="cs-CZ" dirty="0"/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679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048871"/>
            <a:ext cx="10753200" cy="4921623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endParaRPr lang="cs-CZ" sz="2700" dirty="0" smtClean="0"/>
          </a:p>
          <a:p>
            <a:pPr marL="72000" indent="0" algn="just">
              <a:lnSpc>
                <a:spcPct val="100000"/>
              </a:lnSpc>
              <a:buNone/>
            </a:pPr>
            <a:endParaRPr lang="cs-CZ" altLang="cs-CZ" b="1" dirty="0"/>
          </a:p>
          <a:p>
            <a:pPr algn="just">
              <a:lnSpc>
                <a:spcPct val="100000"/>
              </a:lnSpc>
            </a:pPr>
            <a:endParaRPr lang="cs-CZ" altLang="cs-CZ" dirty="0"/>
          </a:p>
          <a:p>
            <a:pPr algn="just">
              <a:lnSpc>
                <a:spcPct val="100000"/>
              </a:lnSpc>
            </a:pPr>
            <a:endParaRPr lang="cs-CZ" altLang="cs-CZ" dirty="0"/>
          </a:p>
          <a:p>
            <a:pPr marL="324000" lvl="1" indent="0" algn="just">
              <a:buNone/>
            </a:pPr>
            <a:endParaRPr lang="cs-CZ" altLang="cs-CZ" dirty="0"/>
          </a:p>
          <a:p>
            <a:pPr lvl="1" algn="just"/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7518832"/>
              </p:ext>
            </p:extLst>
          </p:nvPr>
        </p:nvGraphicFramePr>
        <p:xfrm>
          <a:off x="1640541" y="1445806"/>
          <a:ext cx="8559800" cy="1983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59800">
                  <a:extLst>
                    <a:ext uri="{9D8B030D-6E8A-4147-A177-3AD203B41FA5}">
                      <a16:colId xmlns:a16="http://schemas.microsoft.com/office/drawing/2014/main" val="3024100723"/>
                    </a:ext>
                  </a:extLst>
                </a:gridCol>
              </a:tblGrid>
              <a:tr h="1983194">
                <a:tc>
                  <a:txBody>
                    <a:bodyPr/>
                    <a:lstStyle/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cs-CZ" sz="2800" baseline="0" dirty="0" smtClean="0">
                          <a:latin typeface="+mn-lt"/>
                        </a:rPr>
                        <a:t>v oblasti rozpočtování se dosud uplatňuje cash báze, přetrvává rozpor mezi legislativními normami upravujícími účetnictví a rozpočtovými pravidly v ČR</a:t>
                      </a:r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55973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811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Účetní a rozpočtové výkazy obcí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44707"/>
            <a:ext cx="10753200" cy="4571999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endParaRPr lang="cs-CZ" sz="2700" dirty="0" smtClean="0"/>
          </a:p>
          <a:p>
            <a:pPr algn="just">
              <a:lnSpc>
                <a:spcPct val="100000"/>
              </a:lnSpc>
            </a:pPr>
            <a:r>
              <a:rPr lang="cs-CZ" dirty="0" smtClean="0">
                <a:ea typeface="Tahoma" panose="020B0604030504040204" pitchFamily="34" charset="0"/>
                <a:cs typeface="Tahoma" panose="020B0604030504040204" pitchFamily="34" charset="0"/>
              </a:rPr>
              <a:t>rozvaha, </a:t>
            </a:r>
          </a:p>
          <a:p>
            <a:pPr algn="just">
              <a:lnSpc>
                <a:spcPct val="100000"/>
              </a:lnSpc>
            </a:pPr>
            <a:r>
              <a:rPr lang="cs-CZ" dirty="0">
                <a:ea typeface="Tahoma" panose="020B0604030504040204" pitchFamily="34" charset="0"/>
                <a:cs typeface="Tahoma" panose="020B0604030504040204" pitchFamily="34" charset="0"/>
              </a:rPr>
              <a:t>v</a:t>
            </a:r>
            <a:r>
              <a:rPr lang="cs-CZ" dirty="0" smtClean="0">
                <a:ea typeface="Tahoma" panose="020B0604030504040204" pitchFamily="34" charset="0"/>
                <a:cs typeface="Tahoma" panose="020B0604030504040204" pitchFamily="34" charset="0"/>
              </a:rPr>
              <a:t>ýkaz zisku a ztráty, </a:t>
            </a:r>
          </a:p>
          <a:p>
            <a:pPr algn="just">
              <a:lnSpc>
                <a:spcPct val="100000"/>
              </a:lnSpc>
            </a:pPr>
            <a:r>
              <a:rPr lang="cs-CZ" dirty="0"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cs-CZ" dirty="0" smtClean="0">
                <a:ea typeface="Tahoma" panose="020B0604030504040204" pitchFamily="34" charset="0"/>
                <a:cs typeface="Tahoma" panose="020B0604030504040204" pitchFamily="34" charset="0"/>
              </a:rPr>
              <a:t>říloha, </a:t>
            </a:r>
          </a:p>
          <a:p>
            <a:pPr algn="just">
              <a:lnSpc>
                <a:spcPct val="100000"/>
              </a:lnSpc>
            </a:pPr>
            <a:r>
              <a:rPr lang="cs-CZ" dirty="0">
                <a:ea typeface="Tahoma" panose="020B0604030504040204" pitchFamily="34" charset="0"/>
                <a:cs typeface="Tahoma" panose="020B0604030504040204" pitchFamily="34" charset="0"/>
              </a:rPr>
              <a:t>v</a:t>
            </a:r>
            <a:r>
              <a:rPr lang="cs-CZ" dirty="0" smtClean="0">
                <a:ea typeface="Tahoma" panose="020B0604030504040204" pitchFamily="34" charset="0"/>
                <a:cs typeface="Tahoma" panose="020B0604030504040204" pitchFamily="34" charset="0"/>
              </a:rPr>
              <a:t>ýkaz pro hodnocení plnění rozpočtu ÚSC. </a:t>
            </a:r>
          </a:p>
          <a:p>
            <a:pPr algn="just">
              <a:lnSpc>
                <a:spcPct val="100000"/>
              </a:lnSpc>
            </a:pPr>
            <a:endParaRPr lang="cs-CZ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dirty="0" smtClean="0">
                <a:ea typeface="Tahoma" panose="020B0604030504040204" pitchFamily="34" charset="0"/>
                <a:cs typeface="Tahoma" panose="020B0604030504040204" pitchFamily="34" charset="0"/>
              </a:rPr>
              <a:t>  ? Co ve kterém výkazu nalezneme? 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dirty="0" smtClean="0"/>
          </a:p>
          <a:p>
            <a:pPr algn="just">
              <a:lnSpc>
                <a:spcPct val="100000"/>
              </a:lnSpc>
            </a:pPr>
            <a:r>
              <a:rPr lang="cs-CZ" dirty="0"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cs-CZ" dirty="0" smtClean="0">
                <a:ea typeface="Tahoma" panose="020B0604030504040204" pitchFamily="34" charset="0"/>
                <a:cs typeface="Tahoma" panose="020B0604030504040204" pitchFamily="34" charset="0"/>
              </a:rPr>
              <a:t>řehled o peněžních tocích (cash – </a:t>
            </a:r>
            <a:r>
              <a:rPr lang="cs-CZ" dirty="0" err="1" smtClean="0">
                <a:ea typeface="Tahoma" panose="020B0604030504040204" pitchFamily="34" charset="0"/>
                <a:cs typeface="Tahoma" panose="020B0604030504040204" pitchFamily="34" charset="0"/>
              </a:rPr>
              <a:t>flow</a:t>
            </a:r>
            <a:r>
              <a:rPr lang="cs-CZ" dirty="0" smtClean="0">
                <a:ea typeface="Tahoma" panose="020B0604030504040204" pitchFamily="34" charset="0"/>
                <a:cs typeface="Tahoma" panose="020B0604030504040204" pitchFamily="34" charset="0"/>
              </a:rPr>
              <a:t>),</a:t>
            </a:r>
          </a:p>
          <a:p>
            <a:pPr algn="just">
              <a:lnSpc>
                <a:spcPct val="100000"/>
              </a:lnSpc>
            </a:pPr>
            <a:r>
              <a:rPr lang="cs-CZ" dirty="0" smtClean="0">
                <a:ea typeface="Tahoma" panose="020B0604030504040204" pitchFamily="34" charset="0"/>
                <a:cs typeface="Tahoma" panose="020B0604030504040204" pitchFamily="34" charset="0"/>
              </a:rPr>
              <a:t>přehled o změnách vlastního kapitálu.</a:t>
            </a:r>
            <a:endParaRPr lang="cs-CZ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2000" indent="0" algn="just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011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šablona-nový-vizuál</Template>
  <TotalTime>319</TotalTime>
  <Words>575</Words>
  <Application>Microsoft Office PowerPoint</Application>
  <PresentationFormat>Širokoúhlá obrazovka</PresentationFormat>
  <Paragraphs>144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Tahoma</vt:lpstr>
      <vt:lpstr>Times New Roman</vt:lpstr>
      <vt:lpstr>Wingdings</vt:lpstr>
      <vt:lpstr>Prezentace_MU_CZ</vt:lpstr>
      <vt:lpstr>Účetnictví obce, finanční výkazy, propojení účetnictví a rozpočtu obce</vt:lpstr>
      <vt:lpstr>Právní úprava účetnictví ÚSC</vt:lpstr>
      <vt:lpstr>Další vyhlášky související s reformou</vt:lpstr>
      <vt:lpstr>Další vyhlášky související s reformou</vt:lpstr>
      <vt:lpstr>Účetní reforma veřejných financí</vt:lpstr>
      <vt:lpstr>Základní cíle účetní reformy </vt:lpstr>
      <vt:lpstr>Hlavní změny v účetnictví </vt:lpstr>
      <vt:lpstr>Prezentace aplikace PowerPoint</vt:lpstr>
      <vt:lpstr>Účetní a rozpočtové výkazy obcí </vt:lpstr>
      <vt:lpstr>Účetnictví ÚSC</vt:lpstr>
      <vt:lpstr>Vztah účetnictví a rozpočtu </vt:lpstr>
      <vt:lpstr>Příklad – přijetí místního poplatku ze psů na bankovní účet obce</vt:lpstr>
      <vt:lpstr>Opakování</vt:lpstr>
      <vt:lpstr>Děkuji za pozornost. 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Jaňurová Martina</dc:creator>
  <cp:lastModifiedBy>student</cp:lastModifiedBy>
  <cp:revision>109</cp:revision>
  <cp:lastPrinted>2020-02-17T14:33:47Z</cp:lastPrinted>
  <dcterms:created xsi:type="dcterms:W3CDTF">2019-03-25T15:01:08Z</dcterms:created>
  <dcterms:modified xsi:type="dcterms:W3CDTF">2020-04-22T08:02:01Z</dcterms:modified>
</cp:coreProperties>
</file>