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3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76" r:id="rId25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B9006E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85" d="100"/>
          <a:sy n="85" d="100"/>
        </p:scale>
        <p:origin x="139" y="6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 2020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900364"/>
            <a:ext cx="11361600" cy="1389247"/>
          </a:xfrm>
        </p:spPr>
        <p:txBody>
          <a:bodyPr/>
          <a:lstStyle/>
          <a:p>
            <a:pPr algn="ctr"/>
            <a:r>
              <a:rPr lang="cs-CZ" dirty="0" smtClean="0"/>
              <a:t>Víceleté rozpočtování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289611"/>
            <a:ext cx="11361600" cy="69849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MPR FIUC </a:t>
            </a:r>
            <a:r>
              <a:rPr lang="cs-CZ" dirty="0" smtClean="0"/>
              <a:t>2020                                                         I</a:t>
            </a:r>
            <a:r>
              <a:rPr lang="cs-CZ" altLang="cs-CZ" dirty="0" smtClean="0"/>
              <a:t>ng</a:t>
            </a:r>
            <a:r>
              <a:rPr lang="cs-CZ" altLang="cs-CZ" dirty="0"/>
              <a:t>. Jiří Velinský, 2. 3. 2020</a:t>
            </a:r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051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711200"/>
            <a:ext cx="11320800" cy="460375"/>
          </a:xfrm>
        </p:spPr>
        <p:txBody>
          <a:bodyPr/>
          <a:lstStyle/>
          <a:p>
            <a:pPr algn="ctr"/>
            <a:r>
              <a:rPr lang="cs-CZ" dirty="0" smtClean="0"/>
              <a:t>Úspěšné fungování víceletého rozpočtování II.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39999" y="1347788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postupy zabezpečující informování o průběhu politik a </a:t>
            </a:r>
            <a:r>
              <a:rPr lang="cs-CZ" altLang="cs-CZ" dirty="0" smtClean="0"/>
              <a:t>procesů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 smtClean="0"/>
          </a:p>
          <a:p>
            <a:pPr>
              <a:lnSpc>
                <a:spcPct val="100000"/>
              </a:lnSpc>
            </a:pPr>
            <a:r>
              <a:rPr lang="cs-CZ" altLang="cs-CZ" dirty="0"/>
              <a:t>zpracování víceletého rozpočtu je </a:t>
            </a:r>
            <a:r>
              <a:rPr lang="cs-CZ" altLang="cs-CZ" dirty="0" smtClean="0"/>
              <a:t>variantní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víceletý rozpočet je zpracováván jak pro kapitálovou, tak pro běžnou část </a:t>
            </a:r>
            <a:r>
              <a:rPr lang="cs-CZ" altLang="cs-CZ" dirty="0" smtClean="0"/>
              <a:t>rozpočtu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 smtClean="0"/>
          </a:p>
          <a:p>
            <a:pPr>
              <a:lnSpc>
                <a:spcPct val="100000"/>
              </a:lnSpc>
            </a:pPr>
            <a:r>
              <a:rPr lang="cs-CZ" altLang="cs-CZ" dirty="0"/>
              <a:t>dokument je zpracován ve srozumitelné formě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09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711200"/>
            <a:ext cx="11320800" cy="460375"/>
          </a:xfrm>
        </p:spPr>
        <p:txBody>
          <a:bodyPr/>
          <a:lstStyle/>
          <a:p>
            <a:pPr algn="ctr"/>
            <a:r>
              <a:rPr lang="cs-CZ" dirty="0" smtClean="0"/>
              <a:t>Metody střednědobého prognózování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524000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cs-CZ" altLang="cs-CZ" dirty="0" smtClean="0"/>
          </a:p>
          <a:p>
            <a:r>
              <a:rPr lang="cs-CZ" altLang="cs-CZ" dirty="0" smtClean="0"/>
              <a:t>expertní metoda</a:t>
            </a:r>
          </a:p>
          <a:p>
            <a:r>
              <a:rPr lang="cs-CZ" altLang="cs-CZ" dirty="0"/>
              <a:t>t</a:t>
            </a:r>
            <a:r>
              <a:rPr lang="cs-CZ" altLang="cs-CZ" dirty="0" smtClean="0"/>
              <a:t>echniky časových řad</a:t>
            </a:r>
          </a:p>
          <a:p>
            <a:r>
              <a:rPr lang="cs-CZ" altLang="cs-CZ" dirty="0"/>
              <a:t>d</a:t>
            </a:r>
            <a:r>
              <a:rPr lang="cs-CZ" altLang="cs-CZ" dirty="0" smtClean="0"/>
              <a:t>eterministické techniky </a:t>
            </a:r>
          </a:p>
          <a:p>
            <a:r>
              <a:rPr lang="cs-CZ" altLang="cs-CZ" dirty="0"/>
              <a:t>e</a:t>
            </a:r>
            <a:r>
              <a:rPr lang="cs-CZ" altLang="cs-CZ" dirty="0" smtClean="0"/>
              <a:t>konometrické prognózování </a:t>
            </a:r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700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711200"/>
            <a:ext cx="11320800" cy="460375"/>
          </a:xfrm>
        </p:spPr>
        <p:txBody>
          <a:bodyPr/>
          <a:lstStyle/>
          <a:p>
            <a:pPr algn="ctr"/>
            <a:r>
              <a:rPr lang="cs-CZ" dirty="0" smtClean="0"/>
              <a:t>Střednědobý výhled rozpočtu na úrovni ÚSC I.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650000"/>
            <a:ext cx="11331868" cy="470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nástroj ÚSC sloužící pro střednědobé finanční plánování rozvoje jeho </a:t>
            </a:r>
            <a:r>
              <a:rPr lang="cs-CZ" altLang="cs-CZ" dirty="0" smtClean="0"/>
              <a:t>hospodářství</a:t>
            </a:r>
          </a:p>
          <a:p>
            <a:pPr marL="72000" indent="0">
              <a:lnSpc>
                <a:spcPct val="90000"/>
              </a:lnSpc>
              <a:buNone/>
            </a:pPr>
            <a:endParaRPr lang="cs-CZ" altLang="cs-CZ" dirty="0" smtClean="0"/>
          </a:p>
          <a:p>
            <a:pPr>
              <a:lnSpc>
                <a:spcPct val="90000"/>
              </a:lnSpc>
            </a:pPr>
            <a:r>
              <a:rPr lang="cs-CZ" altLang="cs-CZ" dirty="0"/>
              <a:t>sestavuje se na základě přijatých závazků a uzavřených smluvních vztahů zpravidla na období 2-5 let následujících po roce, na který se sestavuje roční </a:t>
            </a:r>
            <a:r>
              <a:rPr lang="cs-CZ" altLang="cs-CZ" dirty="0" smtClean="0"/>
              <a:t>rozpočet</a:t>
            </a:r>
          </a:p>
          <a:p>
            <a:pPr marL="72000" indent="0">
              <a:lnSpc>
                <a:spcPct val="90000"/>
              </a:lnSpc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obsahuje souhrnné základní údaje o příjmech a výdajích, zejména o dlouhodobých závazcích a pohledávkách, o finančních zdrojích a potřebách dlouhodobě realizovaných záměrů</a:t>
            </a:r>
          </a:p>
          <a:p>
            <a:pPr marL="72000" indent="0">
              <a:lnSpc>
                <a:spcPct val="90000"/>
              </a:lnSpc>
              <a:buNone/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17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11200"/>
            <a:ext cx="11531600" cy="460375"/>
          </a:xfrm>
        </p:spPr>
        <p:txBody>
          <a:bodyPr/>
          <a:lstStyle/>
          <a:p>
            <a:pPr algn="ctr"/>
            <a:r>
              <a:rPr lang="cs-CZ" dirty="0" smtClean="0"/>
              <a:t>Střednědobý výhled rozpočtu na úrovni ÚSC II.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776000"/>
            <a:ext cx="11331868" cy="470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u dlouhodobých závazků se uvádějí jejich dopady na hospodaření ÚSC po celou dobu trvání </a:t>
            </a:r>
            <a:r>
              <a:rPr lang="cs-CZ" altLang="cs-CZ" dirty="0" smtClean="0"/>
              <a:t>závazku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je definován zákonem 250/2000 Sb., o rozpočtových pravidlech územních </a:t>
            </a:r>
            <a:r>
              <a:rPr lang="cs-CZ" altLang="cs-CZ" dirty="0" smtClean="0"/>
              <a:t>rozpočtů</a:t>
            </a:r>
          </a:p>
          <a:p>
            <a:pPr marL="72000" indent="0">
              <a:lnSpc>
                <a:spcPct val="90000"/>
              </a:lnSpc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není zcela jasný výklad povinnosti rozpočtový výhled sestavovat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74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11200"/>
            <a:ext cx="11531600" cy="460375"/>
          </a:xfrm>
        </p:spPr>
        <p:txBody>
          <a:bodyPr/>
          <a:lstStyle/>
          <a:p>
            <a:pPr algn="ctr"/>
            <a:r>
              <a:rPr lang="cs-CZ" dirty="0" smtClean="0"/>
              <a:t>Střednědobý výhled rozpočtu na úrovni ÚSC </a:t>
            </a:r>
            <a:r>
              <a:rPr lang="cs-CZ" dirty="0"/>
              <a:t>I</a:t>
            </a:r>
            <a:r>
              <a:rPr lang="cs-CZ" dirty="0" smtClean="0"/>
              <a:t>II.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776000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sestavuje se v menší míře podrobnosti než roční </a:t>
            </a:r>
            <a:r>
              <a:rPr lang="cs-CZ" altLang="cs-CZ" dirty="0" smtClean="0"/>
              <a:t>rozpočet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není pevně dána jeho </a:t>
            </a:r>
            <a:r>
              <a:rPr lang="cs-CZ" altLang="cs-CZ" dirty="0" smtClean="0"/>
              <a:t>struktura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i="1" dirty="0"/>
              <a:t>není dáno jeho začlenění do rozpočtového procesu a provázanost s rozpočtem obce (již neplatí</a:t>
            </a:r>
            <a:r>
              <a:rPr lang="cs-CZ" altLang="cs-CZ" i="1" dirty="0" smtClean="0"/>
              <a:t>)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i="1" dirty="0"/>
          </a:p>
          <a:p>
            <a:pPr>
              <a:lnSpc>
                <a:spcPct val="100000"/>
              </a:lnSpc>
            </a:pPr>
            <a:r>
              <a:rPr lang="cs-CZ" altLang="cs-CZ" i="1" dirty="0"/>
              <a:t>není stanovena publikační povinnost (již neplatí)</a:t>
            </a: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60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11200"/>
            <a:ext cx="11531600" cy="460375"/>
          </a:xfrm>
        </p:spPr>
        <p:txBody>
          <a:bodyPr/>
          <a:lstStyle/>
          <a:p>
            <a:pPr algn="ctr"/>
            <a:r>
              <a:rPr lang="cs-CZ" dirty="0" smtClean="0"/>
              <a:t>Obsah střednědobého výhledu rozpočtu I.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524000"/>
            <a:ext cx="11331868" cy="4704000"/>
          </a:xfrm>
        </p:spPr>
        <p:txBody>
          <a:bodyPr/>
          <a:lstStyle/>
          <a:p>
            <a:r>
              <a:rPr lang="cs-CZ" altLang="cs-CZ" dirty="0"/>
              <a:t>limity výdajů obce na daný </a:t>
            </a:r>
            <a:r>
              <a:rPr lang="cs-CZ" altLang="cs-CZ" dirty="0" smtClean="0"/>
              <a:t>účel</a:t>
            </a:r>
          </a:p>
          <a:p>
            <a:pPr marL="72000" indent="0">
              <a:buNone/>
            </a:pPr>
            <a:endParaRPr lang="cs-CZ" altLang="cs-CZ" sz="2000" dirty="0" smtClean="0"/>
          </a:p>
          <a:p>
            <a:pPr>
              <a:lnSpc>
                <a:spcPct val="100000"/>
              </a:lnSpc>
            </a:pPr>
            <a:r>
              <a:rPr lang="cs-CZ" altLang="cs-CZ" dirty="0" smtClean="0"/>
              <a:t>komentář </a:t>
            </a:r>
            <a:r>
              <a:rPr lang="cs-CZ" altLang="cs-CZ" dirty="0"/>
              <a:t>k rozpočtu a shrnutí rozpočtových politik, které víceletý rozpočet </a:t>
            </a:r>
            <a:r>
              <a:rPr lang="cs-CZ" altLang="cs-CZ" dirty="0" smtClean="0"/>
              <a:t>obsahuje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 smtClean="0"/>
          </a:p>
          <a:p>
            <a:pPr>
              <a:lnSpc>
                <a:spcPct val="100000"/>
              </a:lnSpc>
            </a:pPr>
            <a:r>
              <a:rPr lang="cs-CZ" altLang="cs-CZ" dirty="0" smtClean="0"/>
              <a:t>analýza </a:t>
            </a:r>
            <a:r>
              <a:rPr lang="cs-CZ" altLang="cs-CZ" dirty="0" smtClean="0"/>
              <a:t>rozpočtových příjmů, zvážení možných postupů jejich zvyšování, hledání dalších zdrojů příjmů obce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 smtClean="0"/>
          </a:p>
          <a:p>
            <a:pPr>
              <a:lnSpc>
                <a:spcPct val="100000"/>
              </a:lnSpc>
            </a:pPr>
            <a:r>
              <a:rPr lang="cs-CZ" altLang="cs-CZ" dirty="0"/>
              <a:t>vymezení rozpočtového procesu a stanovení významných dat v jeho průběhu, popis procesů zabezpečujících realizaci víceletého rozpočtu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61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11200"/>
            <a:ext cx="11531600" cy="460375"/>
          </a:xfrm>
        </p:spPr>
        <p:txBody>
          <a:bodyPr/>
          <a:lstStyle/>
          <a:p>
            <a:pPr algn="ctr"/>
            <a:r>
              <a:rPr lang="cs-CZ" dirty="0" smtClean="0"/>
              <a:t>Obsah střednědobého výhledu rozpočtu II.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524000"/>
            <a:ext cx="11331868" cy="4704000"/>
          </a:xfrm>
        </p:spPr>
        <p:txBody>
          <a:bodyPr/>
          <a:lstStyle/>
          <a:p>
            <a:r>
              <a:rPr lang="cs-CZ" altLang="cs-CZ" dirty="0" smtClean="0"/>
              <a:t>vymezení </a:t>
            </a:r>
            <a:r>
              <a:rPr lang="cs-CZ" altLang="cs-CZ" dirty="0"/>
              <a:t>finančních metod a postupů v následujících oblastech</a:t>
            </a:r>
            <a:r>
              <a:rPr lang="cs-CZ" altLang="cs-CZ" dirty="0" smtClean="0"/>
              <a:t>: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r</a:t>
            </a:r>
            <a:r>
              <a:rPr lang="cs-CZ" altLang="cs-CZ" dirty="0" smtClean="0"/>
              <a:t>ozpočtování </a:t>
            </a:r>
            <a:r>
              <a:rPr lang="cs-CZ" altLang="cs-CZ" dirty="0">
                <a:sym typeface="Wingdings" pitchFamily="2" charset="2"/>
              </a:rPr>
              <a:t>kapitálových výdajů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rozpočtování výdajů jednotlivých projektů a způsob jejich financování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způsob řízení výdajů a jejich předvídání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způsob řízení zadluženosti obce ve vztahu ke kapitálovým </a:t>
            </a:r>
            <a:r>
              <a:rPr lang="cs-CZ" altLang="cs-CZ" dirty="0" smtClean="0">
                <a:sym typeface="Wingdings" pitchFamily="2" charset="2"/>
              </a:rPr>
              <a:t>výdajům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tvorba mimorozpočtových fondů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správa grantů, jejich řízení a plánování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výkaznictví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sym typeface="Wingdings" pitchFamily="2" charset="2"/>
              </a:rPr>
              <a:t>metodika analýzy příjmů a odhadu jejich výše</a:t>
            </a:r>
            <a:endParaRPr lang="cs-CZ" altLang="cs-CZ" dirty="0"/>
          </a:p>
          <a:p>
            <a:pPr marL="324000" lvl="1" indent="0">
              <a:buNone/>
            </a:pPr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263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11200"/>
            <a:ext cx="11531600" cy="460375"/>
          </a:xfrm>
        </p:spPr>
        <p:txBody>
          <a:bodyPr/>
          <a:lstStyle/>
          <a:p>
            <a:pPr algn="ctr"/>
            <a:r>
              <a:rPr lang="cs-CZ" dirty="0" smtClean="0"/>
              <a:t>Obsah střednědobého výhledu rozpočtu III.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524000"/>
            <a:ext cx="11331868" cy="4704000"/>
          </a:xfrm>
        </p:spPr>
        <p:txBody>
          <a:bodyPr/>
          <a:lstStyle/>
          <a:p>
            <a:r>
              <a:rPr lang="cs-CZ" altLang="cs-CZ" dirty="0">
                <a:sym typeface="Wingdings" pitchFamily="2" charset="2"/>
              </a:rPr>
              <a:t>p</a:t>
            </a:r>
            <a:r>
              <a:rPr lang="cs-CZ" altLang="cs-CZ" dirty="0" smtClean="0">
                <a:sym typeface="Wingdings" pitchFamily="2" charset="2"/>
              </a:rPr>
              <a:t>ropojení se strategickým plánem obce</a:t>
            </a:r>
          </a:p>
          <a:p>
            <a:r>
              <a:rPr lang="cs-CZ" altLang="cs-CZ" dirty="0"/>
              <a:t>popis investiční politiky </a:t>
            </a:r>
            <a:r>
              <a:rPr lang="cs-CZ" altLang="cs-CZ" dirty="0" smtClean="0"/>
              <a:t>obce</a:t>
            </a:r>
          </a:p>
          <a:p>
            <a:r>
              <a:rPr lang="cs-CZ" altLang="cs-CZ" dirty="0"/>
              <a:t>dlouhodobou politiku v oblasti řízení dluhu obce</a:t>
            </a:r>
          </a:p>
          <a:p>
            <a:endParaRPr lang="cs-CZ" altLang="cs-CZ" dirty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6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11200"/>
            <a:ext cx="11531600" cy="460375"/>
          </a:xfrm>
        </p:spPr>
        <p:txBody>
          <a:bodyPr/>
          <a:lstStyle/>
          <a:p>
            <a:pPr algn="ctr"/>
            <a:r>
              <a:rPr lang="cs-CZ" dirty="0" smtClean="0"/>
              <a:t>Typy víceletých rozpočtů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02932" y="1347787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 smtClean="0"/>
              <a:t>propojení rozpočtu a střednědobého výhledu rozpočtu – víceletý rozpočet má charakter finančního plánu, závazně je přijímán pouze roční rozpočet a rozpočtový výhled slouží jako předběžný plán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 smtClean="0"/>
          </a:p>
          <a:p>
            <a:pPr>
              <a:lnSpc>
                <a:spcPct val="100000"/>
              </a:lnSpc>
            </a:pPr>
            <a:r>
              <a:rPr lang="cs-CZ" altLang="cs-CZ" dirty="0" smtClean="0"/>
              <a:t>rolující </a:t>
            </a:r>
            <a:r>
              <a:rPr lang="cs-CZ" altLang="cs-CZ" dirty="0"/>
              <a:t>víceletý rozpočet  - obsahuje detailní predikce P a V na dva či více následujících let. Přitom jsou však P a V následujícího roku vždy samostatně </a:t>
            </a:r>
            <a:r>
              <a:rPr lang="cs-CZ" altLang="cs-CZ" dirty="0" smtClean="0"/>
              <a:t>schvalovány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„tradiční“ zpravidla dvouletý rozpočet - celý dokument je přijímán najednou. Na konci ročního rozpočtového období může být rozpočet zpřesněn a změněn, aby reagoval na případné změny</a:t>
            </a:r>
          </a:p>
          <a:p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20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31306"/>
            <a:ext cx="11531600" cy="460375"/>
          </a:xfrm>
        </p:spPr>
        <p:txBody>
          <a:bodyPr/>
          <a:lstStyle/>
          <a:p>
            <a:pPr algn="ctr"/>
            <a:r>
              <a:rPr lang="cs-CZ" dirty="0" smtClean="0"/>
              <a:t>Provázanost střednědobého výhledu rozpočtu s dalšími nástroji řízení I.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2154000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Základním dokumentem při plánování rozvoje obce je strategický plán obce. Vytváří rámce pro tvorbu dalších dokumentů</a:t>
            </a:r>
            <a:r>
              <a:rPr lang="cs-CZ" altLang="cs-CZ" dirty="0" smtClean="0"/>
              <a:t>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Střednědobý výhled rozpočtu by měl podávat informace o tom, zda jsou aktivity plánované ve strategickém plánu rozvoje obce realizovatelné, a za jakých podmínek. Vytváří finanční rámec pro jeho realizaci.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999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Program I.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4707"/>
            <a:ext cx="10753200" cy="4773706"/>
          </a:xfrm>
        </p:spPr>
        <p:txBody>
          <a:bodyPr/>
          <a:lstStyle/>
          <a:p>
            <a:r>
              <a:rPr lang="cs-CZ" altLang="cs-CZ" dirty="0"/>
              <a:t>rozcvička</a:t>
            </a:r>
          </a:p>
          <a:p>
            <a:r>
              <a:rPr lang="cs-CZ" altLang="cs-CZ" dirty="0"/>
              <a:t>víceleté rozpočtování</a:t>
            </a:r>
          </a:p>
          <a:p>
            <a:r>
              <a:rPr lang="cs-CZ" altLang="cs-CZ" dirty="0"/>
              <a:t>důvody pro víceleté rozpočtování</a:t>
            </a:r>
          </a:p>
          <a:p>
            <a:r>
              <a:rPr lang="cs-CZ" altLang="cs-CZ" dirty="0"/>
              <a:t>možné problémy</a:t>
            </a:r>
          </a:p>
          <a:p>
            <a:r>
              <a:rPr lang="cs-CZ" altLang="cs-CZ" dirty="0"/>
              <a:t>předpoklady úspěšného víceletého rozpočtování</a:t>
            </a:r>
          </a:p>
          <a:p>
            <a:r>
              <a:rPr lang="cs-CZ" altLang="cs-CZ" dirty="0"/>
              <a:t>metody střednědobého prognózování</a:t>
            </a:r>
          </a:p>
          <a:p>
            <a:r>
              <a:rPr lang="cs-CZ" altLang="cs-CZ" dirty="0"/>
              <a:t>střednědobý výhled rozpočtu na úrovni ÚSC</a:t>
            </a:r>
          </a:p>
          <a:p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77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31306"/>
            <a:ext cx="11531600" cy="460375"/>
          </a:xfrm>
        </p:spPr>
        <p:txBody>
          <a:bodyPr/>
          <a:lstStyle/>
          <a:p>
            <a:pPr algn="ctr"/>
            <a:r>
              <a:rPr lang="cs-CZ" dirty="0" smtClean="0"/>
              <a:t>Provázanost střednědobého výhledu rozpočtu s dalšími nástroji řízení II.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2154000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Je zde ale i opačná vazba. Projednávání strategického plánu za účasti veřejnosti dává jasný signál o prioritách obce a tedy o tom, kam mají směřovat rozpočtové zdroje</a:t>
            </a:r>
            <a:r>
              <a:rPr lang="cs-CZ" altLang="cs-CZ" dirty="0" smtClean="0"/>
              <a:t>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Propojení obou těchto nástrojů umožňuje vytvořit racionální systém alokace zdrojů. Vzniká tak rámec v němž jsou hodnoceny jednotlivé politiky a programy obce.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39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31306"/>
            <a:ext cx="11531600" cy="460375"/>
          </a:xfrm>
        </p:spPr>
        <p:txBody>
          <a:bodyPr/>
          <a:lstStyle/>
          <a:p>
            <a:pPr algn="ctr"/>
            <a:r>
              <a:rPr lang="cs-CZ" dirty="0" smtClean="0"/>
              <a:t>Výhody používání střednědobého výhledu rozpočtu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776000"/>
            <a:ext cx="11331868" cy="4704000"/>
          </a:xfrm>
        </p:spPr>
        <p:txBody>
          <a:bodyPr/>
          <a:lstStyle/>
          <a:p>
            <a:r>
              <a:rPr lang="cs-CZ" altLang="cs-CZ" dirty="0"/>
              <a:t>zlepšení strategického a dlouhodobého plánování obce</a:t>
            </a:r>
          </a:p>
          <a:p>
            <a:r>
              <a:rPr lang="cs-CZ" altLang="cs-CZ" dirty="0"/>
              <a:t>udržení fiskálního zdraví obce</a:t>
            </a:r>
          </a:p>
          <a:p>
            <a:r>
              <a:rPr lang="cs-CZ" altLang="cs-CZ" dirty="0"/>
              <a:t>vytvoření a podpora rozpočtových procesů, které se více orientují na vytváření a realizaci jednotlivých obecních politik</a:t>
            </a:r>
          </a:p>
          <a:p>
            <a:r>
              <a:rPr lang="cs-CZ" altLang="cs-CZ" dirty="0"/>
              <a:t>snížení spoléhání se na jednorázové rozpočtové příjmy a krátkodobé dotace při financování rozpočtových potřeb obce</a:t>
            </a:r>
          </a:p>
          <a:p>
            <a:r>
              <a:rPr lang="cs-CZ" altLang="cs-CZ" dirty="0"/>
              <a:t>snížení počtu hodin věnovaných práci na rozpočtu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 smtClean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50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31306"/>
            <a:ext cx="11531600" cy="460375"/>
          </a:xfrm>
        </p:spPr>
        <p:txBody>
          <a:bodyPr/>
          <a:lstStyle/>
          <a:p>
            <a:pPr algn="ctr"/>
            <a:r>
              <a:rPr lang="cs-CZ" dirty="0" smtClean="0"/>
              <a:t>Výhody používání střednědobého výhledu rozpočtu – dle názoru českých měst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650000"/>
            <a:ext cx="11331868" cy="4704000"/>
          </a:xfrm>
        </p:spPr>
        <p:txBody>
          <a:bodyPr/>
          <a:lstStyle/>
          <a:p>
            <a:r>
              <a:rPr lang="cs-CZ" altLang="cs-CZ" dirty="0"/>
              <a:t>přehled o finanční situaci obce, provázanost příjmů a výdajů </a:t>
            </a:r>
            <a:r>
              <a:rPr lang="cs-CZ" altLang="cs-CZ" dirty="0" smtClean="0"/>
              <a:t>obce</a:t>
            </a:r>
          </a:p>
          <a:p>
            <a:r>
              <a:rPr lang="cs-CZ" altLang="cs-CZ" dirty="0"/>
              <a:t>lepší plánování investic  - představa o možných zdrojích jejich financování</a:t>
            </a:r>
          </a:p>
          <a:p>
            <a:r>
              <a:rPr lang="cs-CZ" altLang="cs-CZ" dirty="0"/>
              <a:t>řízení dluhu obce – výše závazků a jejich splácení., představa o maximálním únosném zadlužení obce</a:t>
            </a:r>
          </a:p>
          <a:p>
            <a:r>
              <a:rPr lang="cs-CZ" altLang="cs-CZ" dirty="0"/>
              <a:t>snadnější příprava rozpočtu města, jeho kvalitnější příprava</a:t>
            </a:r>
          </a:p>
          <a:p>
            <a:r>
              <a:rPr lang="cs-CZ" altLang="cs-CZ" dirty="0"/>
              <a:t>zlepšení strategického a dlouhodobého plánování obce</a:t>
            </a:r>
          </a:p>
          <a:p>
            <a:endParaRPr lang="cs-CZ" altLang="cs-CZ" dirty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99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3200" y="731306"/>
            <a:ext cx="11531600" cy="460375"/>
          </a:xfrm>
        </p:spPr>
        <p:txBody>
          <a:bodyPr/>
          <a:lstStyle/>
          <a:p>
            <a:pPr algn="ctr"/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650000"/>
            <a:ext cx="11331868" cy="4704000"/>
          </a:xfrm>
        </p:spPr>
        <p:txBody>
          <a:bodyPr/>
          <a:lstStyle/>
          <a:p>
            <a:pPr marL="72000" indent="0">
              <a:buNone/>
            </a:pPr>
            <a:endParaRPr lang="cs-CZ" altLang="cs-CZ" dirty="0"/>
          </a:p>
          <a:p>
            <a:endParaRPr lang="cs-CZ" altLang="cs-CZ" dirty="0">
              <a:sym typeface="Wingdings" pitchFamily="2" charset="2"/>
            </a:endParaRPr>
          </a:p>
          <a:p>
            <a:pPr lvl="1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796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493244" y="2180090"/>
            <a:ext cx="10753200" cy="451576"/>
          </a:xfrm>
        </p:spPr>
        <p:txBody>
          <a:bodyPr/>
          <a:lstStyle/>
          <a:p>
            <a:r>
              <a:rPr lang="cs-CZ" dirty="0" smtClean="0"/>
              <a:t>Děkuji za pozornost. </a:t>
            </a:r>
            <a:br>
              <a:rPr lang="cs-CZ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- </a:t>
            </a:r>
            <a:r>
              <a:rPr lang="cs-CZ" altLang="cs-CZ" sz="2800" dirty="0">
                <a:solidFill>
                  <a:schemeClr val="tx1"/>
                </a:solidFill>
              </a:rPr>
              <a:t>Ing. Jiří Velinský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sz="2800" dirty="0" smtClean="0"/>
              <a:t>-</a:t>
            </a:r>
            <a:r>
              <a:rPr lang="cs-CZ" altLang="cs-CZ" sz="2800" dirty="0" smtClean="0"/>
              <a:t> </a:t>
            </a:r>
            <a:r>
              <a:rPr lang="cs-CZ" altLang="cs-CZ" sz="2800" dirty="0" smtClean="0">
                <a:solidFill>
                  <a:schemeClr val="tx1"/>
                </a:solidFill>
              </a:rPr>
              <a:t>jiri.velinsky@econ.muni.cz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6207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Program II.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4707"/>
            <a:ext cx="10753200" cy="4773706"/>
          </a:xfrm>
        </p:spPr>
        <p:txBody>
          <a:bodyPr/>
          <a:lstStyle/>
          <a:p>
            <a:r>
              <a:rPr lang="cs-CZ" altLang="cs-CZ" dirty="0"/>
              <a:t>obsah střednědobého výhledu rozpočtu</a:t>
            </a:r>
          </a:p>
          <a:p>
            <a:r>
              <a:rPr lang="cs-CZ" altLang="cs-CZ" dirty="0"/>
              <a:t>typy víceletých rozpočtů</a:t>
            </a:r>
          </a:p>
          <a:p>
            <a:r>
              <a:rPr lang="cs-CZ" altLang="cs-CZ" dirty="0"/>
              <a:t>výhody používání střednědobých výhledů rozpočtu</a:t>
            </a:r>
          </a:p>
          <a:p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49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Víceleté rozpočtování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65311"/>
            <a:ext cx="10913201" cy="477370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 smtClean="0"/>
              <a:t>V Česku má </a:t>
            </a:r>
            <a:r>
              <a:rPr lang="cs-CZ" altLang="cs-CZ" dirty="0"/>
              <a:t>víceleté finanční řízení formu střednědobého výhledu </a:t>
            </a:r>
            <a:r>
              <a:rPr lang="cs-CZ" altLang="cs-CZ" dirty="0" smtClean="0"/>
              <a:t>rozpočtu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 smtClean="0"/>
          </a:p>
          <a:p>
            <a:pPr>
              <a:lnSpc>
                <a:spcPct val="100000"/>
              </a:lnSpc>
            </a:pPr>
            <a:r>
              <a:rPr lang="cs-CZ" altLang="cs-CZ" dirty="0"/>
              <a:t>MMF či Světová banka hovoří o víceletých výdajových (fiskálních) rámcích, které jsou aplikovány zejména na národní </a:t>
            </a:r>
            <a:r>
              <a:rPr lang="cs-CZ" altLang="cs-CZ" dirty="0" smtClean="0"/>
              <a:t>úrovni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využívají se zejména při reformách řízení veřejných výdajů v tranzitivních a rozvojových zemích (Malawi, Mauritius, Ghana, Zair, Uganda</a:t>
            </a:r>
            <a:r>
              <a:rPr lang="cs-CZ" altLang="cs-CZ" dirty="0" smtClean="0"/>
              <a:t>)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 smtClean="0"/>
          </a:p>
          <a:p>
            <a:pPr>
              <a:lnSpc>
                <a:spcPct val="100000"/>
              </a:lnSpc>
            </a:pPr>
            <a:r>
              <a:rPr lang="cs-CZ" altLang="cs-CZ" dirty="0"/>
              <a:t>v zemích OECD byl víceletý rozpočet uplatňován od 70. – 80. let 20. století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74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Důvody pro víceleté rozpočtování I.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7788"/>
            <a:ext cx="10913201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 smtClean="0"/>
              <a:t>vyžaduje, aby vlády vyjádřili jasně cíle a priority svých politik </a:t>
            </a:r>
          </a:p>
          <a:p>
            <a:pPr>
              <a:lnSpc>
                <a:spcPct val="100000"/>
              </a:lnSpc>
            </a:pPr>
            <a:endParaRPr lang="cs-CZ" altLang="cs-CZ" dirty="0" smtClean="0"/>
          </a:p>
          <a:p>
            <a:pPr>
              <a:lnSpc>
                <a:spcPct val="100000"/>
              </a:lnSpc>
            </a:pPr>
            <a:r>
              <a:rPr lang="cs-CZ" altLang="cs-CZ" dirty="0"/>
              <a:t>signalizuje, zda jsou realizované politiky a jejich dopady v souladu s definovanou fiskální strategií </a:t>
            </a:r>
            <a:r>
              <a:rPr lang="cs-CZ" altLang="cs-CZ" dirty="0" smtClean="0"/>
              <a:t>vlády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 smtClean="0"/>
          </a:p>
          <a:p>
            <a:pPr>
              <a:lnSpc>
                <a:spcPct val="100000"/>
              </a:lnSpc>
            </a:pPr>
            <a:r>
              <a:rPr lang="cs-CZ" altLang="cs-CZ" dirty="0"/>
              <a:t>přesouvá pozornost z roviny rozhodování o detailních výdajích do roviny změn celých politik </a:t>
            </a:r>
            <a:endParaRPr lang="cs-CZ" altLang="cs-CZ" dirty="0" smtClean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vytváří fiskální meze v nichž se mohou roční výdaje rozpočtu pohybovat a tím podporuje fiskální disciplínu a alokaci zdrojů dle priorit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80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Důvody pro víceleté rozpočtování II.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1" y="1524000"/>
            <a:ext cx="10753200" cy="470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podporuje efektivnost v alokaci veřejných prostředků, nutí politiky vyjádřit priority a ochotu je financovat. Informuje ostatní subjekty, a tím zvyšuje předvídatelnost jednání </a:t>
            </a:r>
            <a:r>
              <a:rPr lang="cs-CZ" altLang="cs-CZ" dirty="0" smtClean="0"/>
              <a:t>vlády</a:t>
            </a:r>
          </a:p>
          <a:p>
            <a:pPr>
              <a:lnSpc>
                <a:spcPct val="90000"/>
              </a:lnSpc>
            </a:pPr>
            <a:endParaRPr lang="cs-CZ" altLang="cs-CZ" dirty="0" smtClean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zajišťuje kontinuitu v rozpočtovém procesu. Při rozhodování o ročním rozpočtu jsou diskuse vedeny v kontextu střednědobé fiskální strategie a priorit realizovaných politik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268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Možné problémy víceletého rozpočtování I.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39999" y="1347788"/>
            <a:ext cx="10913201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přílišné spoléhání na odhady budoucích příjmů a výdajů při tvorbě ročního rozpočtu může vést k neflexibilitě a setrvačnosti v tvorbě fiskální </a:t>
            </a:r>
            <a:r>
              <a:rPr lang="cs-CZ" altLang="cs-CZ" dirty="0" smtClean="0"/>
              <a:t>politiky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příliš optimistické víceleté projekce mohou být využity ke schválení veřejných výdajů, které by jinak schváleny </a:t>
            </a:r>
            <a:r>
              <a:rPr lang="cs-CZ" altLang="cs-CZ" dirty="0" smtClean="0"/>
              <a:t>nebyly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 smtClean="0"/>
          </a:p>
          <a:p>
            <a:pPr>
              <a:lnSpc>
                <a:spcPct val="100000"/>
              </a:lnSpc>
            </a:pPr>
            <a:r>
              <a:rPr lang="cs-CZ" altLang="cs-CZ" dirty="0"/>
              <a:t>tento přístup k rozpočtování může být příliš náročný </a:t>
            </a:r>
            <a:r>
              <a:rPr lang="cs-CZ" altLang="cs-CZ" dirty="0">
                <a:sym typeface="Wingdings" pitchFamily="2" charset="2"/>
              </a:rPr>
              <a:t>- </a:t>
            </a:r>
            <a:r>
              <a:rPr lang="cs-CZ" altLang="cs-CZ" dirty="0"/>
              <a:t>může odvést pozornost a zdroje od důležitých cílů při vytváření ročního rozpočtu</a:t>
            </a:r>
            <a:r>
              <a:rPr lang="cs-CZ" altLang="cs-CZ" dirty="0" smtClean="0"/>
              <a:t>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může se jednat jen o seznam přání, který nebude ročními rozpočty naplňován.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91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Možné problémy víceletého rozpočtování I.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39999" y="1347788"/>
            <a:ext cx="10913201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 smtClean="0"/>
              <a:t>přílišné </a:t>
            </a:r>
            <a:r>
              <a:rPr lang="cs-CZ" altLang="cs-CZ" dirty="0"/>
              <a:t>spoléhání na odhady budoucích příjmů a výdajů při tvorbě ročního rozpočtu může vést k neflexibilitě a setrvačnosti v tvorbě fiskální </a:t>
            </a:r>
            <a:r>
              <a:rPr lang="cs-CZ" altLang="cs-CZ" dirty="0" smtClean="0"/>
              <a:t>politiky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 smtClean="0"/>
          </a:p>
          <a:p>
            <a:pPr>
              <a:lnSpc>
                <a:spcPct val="100000"/>
              </a:lnSpc>
            </a:pPr>
            <a:r>
              <a:rPr lang="cs-CZ" altLang="cs-CZ" dirty="0"/>
              <a:t>příliš optimistické víceleté projekce mohou být využity ke schválení veřejných výdajů, které by jinak schváleny </a:t>
            </a:r>
            <a:r>
              <a:rPr lang="cs-CZ" altLang="cs-CZ" dirty="0" smtClean="0"/>
              <a:t>nebyly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000" dirty="0" smtClean="0"/>
          </a:p>
          <a:p>
            <a:pPr>
              <a:lnSpc>
                <a:spcPct val="100000"/>
              </a:lnSpc>
            </a:pPr>
            <a:r>
              <a:rPr lang="cs-CZ" altLang="cs-CZ" dirty="0"/>
              <a:t>tento přístup k rozpočtování může být příliš náročný </a:t>
            </a:r>
            <a:r>
              <a:rPr lang="cs-CZ" altLang="cs-CZ" dirty="0">
                <a:sym typeface="Wingdings" pitchFamily="2" charset="2"/>
              </a:rPr>
              <a:t>- </a:t>
            </a:r>
            <a:r>
              <a:rPr lang="cs-CZ" altLang="cs-CZ" dirty="0"/>
              <a:t>může odvést pozornost a zdroje od důležitých cílů při vytváření ročního rozpočtu</a:t>
            </a:r>
            <a:r>
              <a:rPr lang="cs-CZ" altLang="cs-CZ" dirty="0" smtClean="0"/>
              <a:t>.</a:t>
            </a:r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r>
              <a:rPr lang="cs-CZ" altLang="cs-CZ" dirty="0"/>
              <a:t>může se jednat jen o seznam přání, který nebude ročními rozpočty naplňován.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77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711200"/>
            <a:ext cx="11320800" cy="460375"/>
          </a:xfrm>
        </p:spPr>
        <p:txBody>
          <a:bodyPr/>
          <a:lstStyle/>
          <a:p>
            <a:pPr algn="ctr"/>
            <a:r>
              <a:rPr lang="cs-CZ" dirty="0" smtClean="0"/>
              <a:t>Úspěšné fungování víceletého rozpočtování I.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39999" y="1347788"/>
            <a:ext cx="11331868" cy="4704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deklarovaná politická podpora procesu víceletého </a:t>
            </a:r>
            <a:r>
              <a:rPr lang="cs-CZ" altLang="cs-CZ" dirty="0" smtClean="0"/>
              <a:t>rozpočtování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 smtClean="0"/>
          </a:p>
          <a:p>
            <a:pPr>
              <a:lnSpc>
                <a:spcPct val="100000"/>
              </a:lnSpc>
            </a:pPr>
            <a:r>
              <a:rPr lang="cs-CZ" altLang="cs-CZ" dirty="0"/>
              <a:t>procesy rozpočtové kontroly, rozpočtových procesů a </a:t>
            </a:r>
            <a:r>
              <a:rPr lang="cs-CZ" altLang="cs-CZ" dirty="0" smtClean="0"/>
              <a:t>metod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jasně definované rozvojové priority a cíle </a:t>
            </a:r>
            <a:r>
              <a:rPr lang="cs-CZ" altLang="cs-CZ" dirty="0" smtClean="0"/>
              <a:t>obce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jasně definované víceleté projekty a zabezpečované služby </a:t>
            </a:r>
            <a:endParaRPr lang="cs-CZ" alt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obec využívá nástrojů dlouhodobého strategického a finančního </a:t>
            </a:r>
            <a:r>
              <a:rPr lang="cs-CZ" altLang="cs-CZ" dirty="0" smtClean="0"/>
              <a:t>řízení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metodika tvorby odhadů budoucích příjmů a výdajů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endParaRPr lang="cs-CZ" altLang="cs-CZ" dirty="0"/>
          </a:p>
          <a:p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918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šablona-nový-vizuál</Template>
  <TotalTime>402</TotalTime>
  <Words>1253</Words>
  <Application>Microsoft Office PowerPoint</Application>
  <PresentationFormat>Širokoúhlá obrazovka</PresentationFormat>
  <Paragraphs>387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Tahoma</vt:lpstr>
      <vt:lpstr>Wingdings</vt:lpstr>
      <vt:lpstr>Prezentace_MU_CZ</vt:lpstr>
      <vt:lpstr>Víceleté rozpočtování</vt:lpstr>
      <vt:lpstr>Program I. </vt:lpstr>
      <vt:lpstr>Program II.</vt:lpstr>
      <vt:lpstr>Víceleté rozpočtování</vt:lpstr>
      <vt:lpstr>Důvody pro víceleté rozpočtování I.</vt:lpstr>
      <vt:lpstr>Důvody pro víceleté rozpočtování II.</vt:lpstr>
      <vt:lpstr>Možné problémy víceletého rozpočtování I.</vt:lpstr>
      <vt:lpstr>Možné problémy víceletého rozpočtování I.</vt:lpstr>
      <vt:lpstr>Úspěšné fungování víceletého rozpočtování I.</vt:lpstr>
      <vt:lpstr>Úspěšné fungování víceletého rozpočtování II.</vt:lpstr>
      <vt:lpstr>Metody střednědobého prognózování</vt:lpstr>
      <vt:lpstr>Střednědobý výhled rozpočtu na úrovni ÚSC I.</vt:lpstr>
      <vt:lpstr>Střednědobý výhled rozpočtu na úrovni ÚSC II.</vt:lpstr>
      <vt:lpstr>Střednědobý výhled rozpočtu na úrovni ÚSC III.</vt:lpstr>
      <vt:lpstr>Obsah střednědobého výhledu rozpočtu I.</vt:lpstr>
      <vt:lpstr>Obsah střednědobého výhledu rozpočtu II.</vt:lpstr>
      <vt:lpstr>Obsah střednědobého výhledu rozpočtu III.</vt:lpstr>
      <vt:lpstr>Typy víceletých rozpočtů</vt:lpstr>
      <vt:lpstr>Provázanost střednědobého výhledu rozpočtu s dalšími nástroji řízení I.</vt:lpstr>
      <vt:lpstr>Provázanost střednědobého výhledu rozpočtu s dalšími nástroji řízení II.</vt:lpstr>
      <vt:lpstr>Výhody používání střednědobého výhledu rozpočtu</vt:lpstr>
      <vt:lpstr>Výhody používání střednědobého výhledu rozpočtu – dle názoru českých měst</vt:lpstr>
      <vt:lpstr>Shrnutí</vt:lpstr>
      <vt:lpstr>Děkuji za pozornost.   - Ing. Jiří Velinský - jiri.velinsky@econ.muni.cz 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Jaňurová Martina</dc:creator>
  <cp:lastModifiedBy>student</cp:lastModifiedBy>
  <cp:revision>127</cp:revision>
  <cp:lastPrinted>2020-02-17T14:33:47Z</cp:lastPrinted>
  <dcterms:created xsi:type="dcterms:W3CDTF">2019-03-25T15:01:08Z</dcterms:created>
  <dcterms:modified xsi:type="dcterms:W3CDTF">2020-04-25T09:49:34Z</dcterms:modified>
</cp:coreProperties>
</file>