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256" r:id="rId2"/>
    <p:sldId id="345" r:id="rId3"/>
    <p:sldId id="346" r:id="rId4"/>
    <p:sldId id="347" r:id="rId5"/>
    <p:sldId id="348" r:id="rId6"/>
    <p:sldId id="349" r:id="rId7"/>
    <p:sldId id="351" r:id="rId8"/>
    <p:sldId id="350" r:id="rId9"/>
    <p:sldId id="342" r:id="rId10"/>
    <p:sldId id="343" r:id="rId11"/>
    <p:sldId id="344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4239A9-F129-45A5-A12C-351BEC75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0851-B622-48A8-A5F3-B36F8CD5F60B}" type="datetimeFigureOut">
              <a:rPr lang="cs-CZ" smtClean="0"/>
              <a:t>9. 1. 2020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1A5B51-20C3-4EEA-893E-83B83F62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19DCDC-0582-4856-A1D0-914A3D52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C8270-83A6-4C38-B450-69FD9088E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00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DF5599-F22F-4557-A95D-54715C58D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Ekonomicko-správní fakulta MU, KRES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162656-0901-49FC-997B-B71A6960B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8D9DFB-F1A9-4EFA-A95F-2336E1E7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Bydlení na venkově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E4746ED-8C03-4285-9857-411F640950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Rozvoj venkova 2020</a:t>
            </a:r>
          </a:p>
        </p:txBody>
      </p:sp>
    </p:spTree>
    <p:extLst>
      <p:ext uri="{BB962C8B-B14F-4D97-AF65-F5344CB8AC3E}">
        <p14:creationId xmlns:p14="http://schemas.microsoft.com/office/powerpoint/2010/main" val="472993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1">
            <a:extLst>
              <a:ext uri="{FF2B5EF4-FFF2-40B4-BE49-F238E27FC236}">
                <a16:creationId xmlns:a16="http://schemas.microsoft.com/office/drawing/2014/main" id="{E3C73AE1-79F9-4F9D-AE70-ABA284A8C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19125"/>
            <a:ext cx="83534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ázek 1">
            <a:extLst>
              <a:ext uri="{FF2B5EF4-FFF2-40B4-BE49-F238E27FC236}">
                <a16:creationId xmlns:a16="http://schemas.microsoft.com/office/drawing/2014/main" id="{C07C0DD9-C644-4DF5-B770-3FC076A4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8975"/>
            <a:ext cx="80772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3B61B7FD-97C0-451B-BF86-E4ACF632F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latin typeface="Cambria" panose="02040503050406030204" pitchFamily="18" charset="0"/>
              </a:rPr>
              <a:t>Bydlení na venkově (2001)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609738B-44DD-4940-8E94-E5448CFE67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b="1"/>
              <a:t>rodinných domů (vč. zemědělských usedlostí) bylo v ČR celkem 88 % - venkov 95,8 % </a:t>
            </a:r>
            <a:r>
              <a:rPr lang="cs-CZ" altLang="cs-CZ" sz="2400"/>
              <a:t>(v nejmenších obcích 97,3 % a s velikostí sídla poměr klesá)</a:t>
            </a:r>
          </a:p>
          <a:p>
            <a:endParaRPr lang="cs-CZ" altLang="cs-CZ" sz="2400"/>
          </a:p>
          <a:p>
            <a:r>
              <a:rPr lang="cs-CZ" altLang="cs-CZ" sz="2400" b="1"/>
              <a:t>neobydlené domy a byty v ČR 12,3 %, venkov 22 %</a:t>
            </a:r>
            <a:r>
              <a:rPr lang="cs-CZ" altLang="cs-CZ" sz="2400"/>
              <a:t>, přičemž v nejmenších obcích je to 32,8 % a </a:t>
            </a:r>
            <a:r>
              <a:rPr lang="cs-CZ" altLang="cs-CZ" sz="2400" b="1"/>
              <a:t>s rostoucí velikostí obce klesá podíl neobydlených bytů</a:t>
            </a:r>
            <a:r>
              <a:rPr lang="cs-CZ" altLang="cs-CZ" sz="2400"/>
              <a:t>, což souvisí i s tím, že neobydlený bytový fond představuje také byty (domy) používané jako rekreační objekty.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ázek 1">
            <a:extLst>
              <a:ext uri="{FF2B5EF4-FFF2-40B4-BE49-F238E27FC236}">
                <a16:creationId xmlns:a16="http://schemas.microsoft.com/office/drawing/2014/main" id="{E8B55E19-9E8C-445C-B678-AD9793075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0689"/>
            <a:ext cx="91440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ázek 1">
            <a:extLst>
              <a:ext uri="{FF2B5EF4-FFF2-40B4-BE49-F238E27FC236}">
                <a16:creationId xmlns:a16="http://schemas.microsoft.com/office/drawing/2014/main" id="{330187CE-C2D2-40D4-B0EC-81DE185C0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808039"/>
            <a:ext cx="78041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sah 2">
            <a:extLst>
              <a:ext uri="{FF2B5EF4-FFF2-40B4-BE49-F238E27FC236}">
                <a16:creationId xmlns:a16="http://schemas.microsoft.com/office/drawing/2014/main" id="{B081C797-495A-461B-8E8F-1979B769F9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6022" y="333376"/>
            <a:ext cx="10345783" cy="5472113"/>
          </a:xfrm>
        </p:spPr>
        <p:txBody>
          <a:bodyPr/>
          <a:lstStyle/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Kromě </a:t>
            </a:r>
            <a:r>
              <a:rPr lang="cs-CZ" altLang="cs-CZ" sz="2400" b="1" dirty="0" err="1">
                <a:latin typeface="Cambria" panose="02040503050406030204" pitchFamily="18" charset="0"/>
              </a:rPr>
              <a:t>suburbánních</a:t>
            </a:r>
            <a:r>
              <a:rPr lang="cs-CZ" altLang="cs-CZ" sz="2400" b="1" dirty="0">
                <a:latin typeface="Cambria" panose="02040503050406030204" pitchFamily="18" charset="0"/>
              </a:rPr>
              <a:t> oblastí jsou z výsledků sčítání znatelné i jiné územně specifické oblasti, které přetrvávají již několik desetiletí.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Postupně se však tyto rozdílnosti stírají. V případě obcí při vnitřních hranicích administrativních celků, v tzv. vnitřních perifériích, se spíše prohlubují.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Tyto oblasti v současnosti slouží často k </a:t>
            </a:r>
            <a:r>
              <a:rPr lang="cs-CZ" altLang="cs-CZ" sz="2400" b="1" dirty="0">
                <a:latin typeface="Cambria" panose="02040503050406030204" pitchFamily="18" charset="0"/>
              </a:rPr>
              <a:t>rekreačním účelům</a:t>
            </a:r>
            <a:r>
              <a:rPr lang="cs-CZ" altLang="cs-CZ" sz="2400" dirty="0">
                <a:latin typeface="Cambria" panose="02040503050406030204" pitchFamily="18" charset="0"/>
              </a:rPr>
              <a:t>, o čemž svědčí i velmi vysoký podíl neobydlených domů.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94E3D5D3-EF0F-4873-94F6-0E632243B9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latin typeface="Cambria" panose="02040503050406030204" pitchFamily="18" charset="0"/>
              </a:rPr>
              <a:t>Výstavba nových bytových kapacit na venkově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C306809-9179-4759-97EC-C02292AB05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>
                <a:latin typeface="Cambria" panose="02040503050406030204" pitchFamily="18" charset="0"/>
              </a:rPr>
              <a:t>počet bytů na 1 000 obyvatel je v rámci celé ČR 374 na venkově je to 344 a podle údajů ze sčítání z roku 1991 se </a:t>
            </a:r>
            <a:r>
              <a:rPr lang="cs-CZ" altLang="cs-CZ" sz="2400" b="1">
                <a:latin typeface="Cambria" panose="02040503050406030204" pitchFamily="18" charset="0"/>
              </a:rPr>
              <a:t>vybavenost byty zvýšila</a:t>
            </a:r>
            <a:r>
              <a:rPr lang="cs-CZ" altLang="cs-CZ" sz="2400">
                <a:latin typeface="Cambria" panose="02040503050406030204" pitchFamily="18" charset="0"/>
              </a:rPr>
              <a:t>,</a:t>
            </a:r>
          </a:p>
          <a:p>
            <a:pPr>
              <a:lnSpc>
                <a:spcPct val="80000"/>
              </a:lnSpc>
            </a:pPr>
            <a:endParaRPr lang="cs-CZ" altLang="cs-CZ" sz="240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b="1">
                <a:latin typeface="Cambria" panose="02040503050406030204" pitchFamily="18" charset="0"/>
              </a:rPr>
              <a:t>k intenzivní výstavbě bytů dochází především v zázemí velkých měst</a:t>
            </a:r>
            <a:r>
              <a:rPr lang="cs-CZ" altLang="cs-CZ" sz="2400">
                <a:latin typeface="Cambria" panose="02040503050406030204" pitchFamily="18" charset="0"/>
              </a:rPr>
              <a:t> (Praha – Benešov, Dobříš</a:t>
            </a:r>
            <a:r>
              <a:rPr lang="en-US" altLang="cs-CZ" sz="2400">
                <a:latin typeface="Cambria" panose="02040503050406030204" pitchFamily="18" charset="0"/>
              </a:rPr>
              <a:t>;</a:t>
            </a:r>
            <a:r>
              <a:rPr lang="cs-CZ" altLang="cs-CZ" sz="2400">
                <a:latin typeface="Cambria" panose="02040503050406030204" pitchFamily="18" charset="0"/>
              </a:rPr>
              <a:t> Brno – Kuřim, Šlapanice</a:t>
            </a:r>
            <a:r>
              <a:rPr lang="en-US" altLang="cs-CZ" sz="2400">
                <a:latin typeface="Cambria" panose="02040503050406030204" pitchFamily="18" charset="0"/>
              </a:rPr>
              <a:t>; Ostrava </a:t>
            </a:r>
            <a:r>
              <a:rPr lang="cs-CZ" altLang="cs-CZ" sz="2400">
                <a:latin typeface="Cambria" panose="02040503050406030204" pitchFamily="18" charset="0"/>
              </a:rPr>
              <a:t>– Frýdlant nad Ostravicí),</a:t>
            </a:r>
          </a:p>
          <a:p>
            <a:pPr>
              <a:lnSpc>
                <a:spcPct val="80000"/>
              </a:lnSpc>
            </a:pPr>
            <a:endParaRPr lang="cs-CZ" altLang="cs-CZ" sz="2400"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b="1">
                <a:latin typeface="Cambria" panose="02040503050406030204" pitchFamily="18" charset="0"/>
              </a:rPr>
              <a:t>nejvíce bylo dokončeno bytů v obcích s 2 000 až 4 999 obyvateli </a:t>
            </a:r>
            <a:r>
              <a:rPr lang="cs-CZ" altLang="cs-CZ" sz="2400">
                <a:latin typeface="Cambria" panose="02040503050406030204" pitchFamily="18" charset="0"/>
              </a:rPr>
              <a:t>(3,04 bytu na 1 000 obyvatel), na venkově je to 2,61 bytu na 1 000 ob. a s růstem velikosti obce roste i počet dokončených bytů.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1">
            <a:extLst>
              <a:ext uri="{FF2B5EF4-FFF2-40B4-BE49-F238E27FC236}">
                <a16:creationId xmlns:a16="http://schemas.microsoft.com/office/drawing/2014/main" id="{18AF3D7A-3F58-4BCC-8E48-51F30E405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7675"/>
            <a:ext cx="9144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1">
            <a:extLst>
              <a:ext uri="{FF2B5EF4-FFF2-40B4-BE49-F238E27FC236}">
                <a16:creationId xmlns:a16="http://schemas.microsoft.com/office/drawing/2014/main" id="{24BF3A0A-E7F5-47FE-B1FD-011B49C96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9" y="706439"/>
            <a:ext cx="86328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5E3D3478-6581-42F1-AD9B-BBFF66449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>
                <a:latin typeface="Cambria" panose="02040503050406030204" pitchFamily="18" charset="0"/>
              </a:rPr>
              <a:t>Podíl rodáků ve venkovských obcích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B07D5CE-F225-4974-B823-B6076FB6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00201"/>
            <a:ext cx="10331177" cy="49244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b="1" dirty="0">
                <a:latin typeface="Cambria" panose="02040503050406030204" pitchFamily="18" charset="0"/>
              </a:rPr>
              <a:t>nejnižší v rychle rostoucích obcích</a:t>
            </a:r>
            <a:r>
              <a:rPr lang="cs-CZ" dirty="0">
                <a:latin typeface="Cambria" panose="02040503050406030204" pitchFamily="18" charset="0"/>
              </a:rPr>
              <a:t>,</a:t>
            </a:r>
          </a:p>
          <a:p>
            <a:pPr>
              <a:defRPr/>
            </a:pPr>
            <a:r>
              <a:rPr lang="cs-CZ" b="1" dirty="0">
                <a:latin typeface="Cambria" panose="02040503050406030204" pitchFamily="18" charset="0"/>
              </a:rPr>
              <a:t>nejnižší také v pohraničí </a:t>
            </a:r>
            <a:r>
              <a:rPr lang="cs-CZ" dirty="0">
                <a:latin typeface="Cambria" panose="02040503050406030204" pitchFamily="18" charset="0"/>
              </a:rPr>
              <a:t>(důsledek vysídlování).</a:t>
            </a:r>
          </a:p>
          <a:p>
            <a:pPr>
              <a:defRPr/>
            </a:pPr>
            <a:r>
              <a:rPr lang="cs-CZ" dirty="0">
                <a:latin typeface="Cambria" panose="02040503050406030204" pitchFamily="18" charset="0"/>
              </a:rPr>
              <a:t>Pohraniční dosídlené oblasti mají mladší věkovou strukturu obyvatelstva, nižší podíl rodáků, nižší vzdělanost obyvatelstva, vyšší míru nezaměstnanosti a nižší podíl věřících obyvatel.</a:t>
            </a:r>
          </a:p>
          <a:p>
            <a:pPr>
              <a:defRPr/>
            </a:pPr>
            <a:endParaRPr lang="cs-CZ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b="1" dirty="0">
                <a:latin typeface="Cambria" panose="02040503050406030204" pitchFamily="18" charset="0"/>
              </a:rPr>
              <a:t>Moravské oblasti mají vyšší stabilitu obyvatelstva s vazbou na své bydliště</a:t>
            </a:r>
            <a:r>
              <a:rPr lang="cs-CZ" dirty="0">
                <a:latin typeface="Cambria" panose="02040503050406030204" pitchFamily="18" charset="0"/>
              </a:rPr>
              <a:t>, nižší počet neobydlených domů, vyšší počet věřících, vyšší plodnost žen, vícečlenné domácnosti a nižší podíl rozvedených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prezentace-econ-cz - kopie</Template>
  <TotalTime>1</TotalTime>
  <Words>349</Words>
  <Application>Microsoft Office PowerPoint</Application>
  <PresentationFormat>Širokoúhlá obrazovka</PresentationFormat>
  <Paragraphs>26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Cambria</vt:lpstr>
      <vt:lpstr>Tahoma</vt:lpstr>
      <vt:lpstr>Wingdings</vt:lpstr>
      <vt:lpstr>Prezentace_MU_CZ</vt:lpstr>
      <vt:lpstr>Bydlení na venkově</vt:lpstr>
      <vt:lpstr>Bydlení na venkově (2001)</vt:lpstr>
      <vt:lpstr>Prezentace aplikace PowerPoint</vt:lpstr>
      <vt:lpstr>Prezentace aplikace PowerPoint</vt:lpstr>
      <vt:lpstr>Prezentace aplikace PowerPoint</vt:lpstr>
      <vt:lpstr>Výstavba nových bytových kapacit na venkově</vt:lpstr>
      <vt:lpstr>Prezentace aplikace PowerPoint</vt:lpstr>
      <vt:lpstr>Prezentace aplikace PowerPoint</vt:lpstr>
      <vt:lpstr>Podíl rodáků ve venkovských obcích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Bydlení na venkově</dc:title>
  <dc:creator>Anet Krajíčková</dc:creator>
  <cp:lastModifiedBy>Anet Krajíčková</cp:lastModifiedBy>
  <cp:revision>2</cp:revision>
  <cp:lastPrinted>1601-01-01T00:00:00Z</cp:lastPrinted>
  <dcterms:created xsi:type="dcterms:W3CDTF">2020-01-09T10:20:17Z</dcterms:created>
  <dcterms:modified xsi:type="dcterms:W3CDTF">2020-01-09T10:21:38Z</dcterms:modified>
</cp:coreProperties>
</file>