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8" r:id="rId3"/>
    <p:sldId id="315" r:id="rId4"/>
    <p:sldId id="259" r:id="rId5"/>
    <p:sldId id="260" r:id="rId6"/>
    <p:sldId id="311" r:id="rId7"/>
    <p:sldId id="261" r:id="rId8"/>
    <p:sldId id="262" r:id="rId9"/>
    <p:sldId id="283" r:id="rId10"/>
    <p:sldId id="331" r:id="rId11"/>
    <p:sldId id="263" r:id="rId12"/>
    <p:sldId id="284" r:id="rId13"/>
    <p:sldId id="316" r:id="rId14"/>
    <p:sldId id="264" r:id="rId15"/>
    <p:sldId id="285" r:id="rId16"/>
    <p:sldId id="265" r:id="rId17"/>
    <p:sldId id="266" r:id="rId18"/>
    <p:sldId id="267" r:id="rId19"/>
    <p:sldId id="310" r:id="rId20"/>
    <p:sldId id="314" r:id="rId21"/>
    <p:sldId id="268" r:id="rId22"/>
    <p:sldId id="287" r:id="rId23"/>
    <p:sldId id="269" r:id="rId24"/>
    <p:sldId id="288" r:id="rId25"/>
    <p:sldId id="270" r:id="rId26"/>
    <p:sldId id="324" r:id="rId27"/>
    <p:sldId id="323" r:id="rId28"/>
    <p:sldId id="325" r:id="rId29"/>
    <p:sldId id="271" r:id="rId30"/>
    <p:sldId id="272" r:id="rId31"/>
    <p:sldId id="273" r:id="rId32"/>
    <p:sldId id="289" r:id="rId33"/>
    <p:sldId id="274" r:id="rId34"/>
    <p:sldId id="290" r:id="rId35"/>
    <p:sldId id="275" r:id="rId36"/>
    <p:sldId id="276" r:id="rId37"/>
    <p:sldId id="292" r:id="rId38"/>
    <p:sldId id="317" r:id="rId39"/>
    <p:sldId id="293" r:id="rId40"/>
    <p:sldId id="294" r:id="rId41"/>
    <p:sldId id="295" r:id="rId42"/>
    <p:sldId id="318" r:id="rId43"/>
    <p:sldId id="296" r:id="rId44"/>
    <p:sldId id="297" r:id="rId45"/>
    <p:sldId id="319" r:id="rId46"/>
    <p:sldId id="298" r:id="rId47"/>
    <p:sldId id="291" r:id="rId48"/>
    <p:sldId id="338" r:id="rId49"/>
    <p:sldId id="339" r:id="rId50"/>
    <p:sldId id="340" r:id="rId51"/>
    <p:sldId id="341" r:id="rId52"/>
    <p:sldId id="277" r:id="rId53"/>
    <p:sldId id="299" r:id="rId54"/>
    <p:sldId id="278" r:id="rId55"/>
    <p:sldId id="279" r:id="rId56"/>
    <p:sldId id="280" r:id="rId57"/>
    <p:sldId id="281" r:id="rId58"/>
    <p:sldId id="282" r:id="rId59"/>
    <p:sldId id="320" r:id="rId60"/>
    <p:sldId id="329" r:id="rId61"/>
    <p:sldId id="328" r:id="rId62"/>
    <p:sldId id="330" r:id="rId63"/>
    <p:sldId id="342" r:id="rId64"/>
    <p:sldId id="343" r:id="rId65"/>
    <p:sldId id="300" r:id="rId66"/>
    <p:sldId id="303" r:id="rId67"/>
    <p:sldId id="304" r:id="rId68"/>
    <p:sldId id="327" r:id="rId69"/>
    <p:sldId id="305" r:id="rId70"/>
    <p:sldId id="301" r:id="rId71"/>
    <p:sldId id="302" r:id="rId72"/>
    <p:sldId id="332" r:id="rId73"/>
    <p:sldId id="333" r:id="rId74"/>
    <p:sldId id="313" r:id="rId75"/>
    <p:sldId id="309" r:id="rId76"/>
    <p:sldId id="307" r:id="rId77"/>
    <p:sldId id="306" r:id="rId78"/>
    <p:sldId id="334" r:id="rId79"/>
    <p:sldId id="335" r:id="rId80"/>
    <p:sldId id="321" r:id="rId81"/>
    <p:sldId id="336" r:id="rId82"/>
    <p:sldId id="337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5EC5-0955-42B0-8014-2F7D56A8D08A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DC6B56-B16B-447C-9326-892A71708EA0}">
      <dgm:prSet/>
      <dgm:spPr/>
      <dgm:t>
        <a:bodyPr/>
        <a:lstStyle/>
        <a:p>
          <a:r>
            <a:rPr lang="cs-CZ" dirty="0"/>
            <a:t>Podle toho, jak jsou </a:t>
          </a:r>
          <a:r>
            <a:rPr lang="cs-CZ" b="1" u="sng" dirty="0"/>
            <a:t>synchronizovány změny porodnosti</a:t>
          </a:r>
          <a:r>
            <a:rPr lang="cs-CZ" u="sng" dirty="0"/>
            <a:t> </a:t>
          </a:r>
          <a:r>
            <a:rPr lang="cs-CZ" b="1" u="sng" dirty="0"/>
            <a:t>a úmrtnosti</a:t>
          </a:r>
          <a:r>
            <a:rPr lang="cs-CZ" u="sng" dirty="0"/>
            <a:t> </a:t>
          </a:r>
          <a:r>
            <a:rPr lang="cs-CZ" dirty="0"/>
            <a:t>v průběhu dvou fází prvního demografického přechodu, rozlišují se </a:t>
          </a:r>
          <a:r>
            <a:rPr lang="cs-CZ" b="1" i="1" dirty="0"/>
            <a:t>tři typy</a:t>
          </a:r>
          <a:r>
            <a:rPr lang="cs-CZ" dirty="0"/>
            <a:t>:</a:t>
          </a:r>
          <a:endParaRPr lang="en-US" dirty="0"/>
        </a:p>
      </dgm:t>
    </dgm:pt>
    <dgm:pt modelId="{FCAF99E8-646C-4EC6-922A-E7257E582BE6}" type="parTrans" cxnId="{2D8EA7DA-84D7-47EF-B5FF-0980532B0D47}">
      <dgm:prSet/>
      <dgm:spPr/>
      <dgm:t>
        <a:bodyPr/>
        <a:lstStyle/>
        <a:p>
          <a:endParaRPr lang="en-US"/>
        </a:p>
      </dgm:t>
    </dgm:pt>
    <dgm:pt modelId="{538077BD-F6E8-4202-933F-CEC5651D9191}" type="sibTrans" cxnId="{2D8EA7DA-84D7-47EF-B5FF-0980532B0D47}">
      <dgm:prSet/>
      <dgm:spPr/>
      <dgm:t>
        <a:bodyPr/>
        <a:lstStyle/>
        <a:p>
          <a:endParaRPr lang="en-US"/>
        </a:p>
      </dgm:t>
    </dgm:pt>
    <dgm:pt modelId="{583E7BA8-C224-40B0-8456-853D0A62A518}">
      <dgm:prSet/>
      <dgm:spPr/>
      <dgm:t>
        <a:bodyPr/>
        <a:lstStyle/>
        <a:p>
          <a:endParaRPr lang="en-US" dirty="0"/>
        </a:p>
      </dgm:t>
    </dgm:pt>
    <dgm:pt modelId="{7F2F1534-C2E8-4390-96DE-0FB70BC45362}" type="parTrans" cxnId="{74E59677-5AE0-4F63-B222-027A77F25AC6}">
      <dgm:prSet/>
      <dgm:spPr/>
      <dgm:t>
        <a:bodyPr/>
        <a:lstStyle/>
        <a:p>
          <a:endParaRPr lang="en-US"/>
        </a:p>
      </dgm:t>
    </dgm:pt>
    <dgm:pt modelId="{9285D85B-9C78-428E-BF24-AEBF0049FF94}" type="sibTrans" cxnId="{74E59677-5AE0-4F63-B222-027A77F25AC6}">
      <dgm:prSet/>
      <dgm:spPr/>
      <dgm:t>
        <a:bodyPr/>
        <a:lstStyle/>
        <a:p>
          <a:endParaRPr lang="en-US"/>
        </a:p>
      </dgm:t>
    </dgm:pt>
    <dgm:pt modelId="{0F1C6619-41E0-4BE6-9A61-EC08FA58840E}">
      <dgm:prSet/>
      <dgm:spPr/>
      <dgm:t>
        <a:bodyPr/>
        <a:lstStyle/>
        <a:p>
          <a:r>
            <a:rPr lang="cs-CZ" dirty="0"/>
            <a:t>U tohoto typu dochází k poklesu porodnosti a k zlepšování úrovně úmrtnosti téměř současně v obou fázích revoluce. Důsledkem je </a:t>
          </a:r>
          <a:r>
            <a:rPr lang="cs-CZ" b="1" u="sng" dirty="0"/>
            <a:t>relativně malý růst populace</a:t>
          </a:r>
          <a:r>
            <a:rPr lang="cs-CZ" b="1" dirty="0"/>
            <a:t>.</a:t>
          </a:r>
          <a:endParaRPr lang="en-US" dirty="0"/>
        </a:p>
      </dgm:t>
    </dgm:pt>
    <dgm:pt modelId="{9E748FD1-8ADF-457C-9441-55D55C267DBD}" type="parTrans" cxnId="{B0420BD1-43C6-4D0D-8721-E960A6753528}">
      <dgm:prSet/>
      <dgm:spPr/>
      <dgm:t>
        <a:bodyPr/>
        <a:lstStyle/>
        <a:p>
          <a:endParaRPr lang="en-US"/>
        </a:p>
      </dgm:t>
    </dgm:pt>
    <dgm:pt modelId="{A7563D1A-D4B4-452C-B108-29577119DD53}" type="sibTrans" cxnId="{B0420BD1-43C6-4D0D-8721-E960A6753528}">
      <dgm:prSet/>
      <dgm:spPr/>
      <dgm:t>
        <a:bodyPr/>
        <a:lstStyle/>
        <a:p>
          <a:endParaRPr lang="en-US"/>
        </a:p>
      </dgm:t>
    </dgm:pt>
    <dgm:pt modelId="{7519D5EB-7C25-4C11-A492-14E55BD2F4ED}">
      <dgm:prSet/>
      <dgm:spPr/>
      <dgm:t>
        <a:bodyPr/>
        <a:lstStyle/>
        <a:p>
          <a:endParaRPr lang="en-US" dirty="0"/>
        </a:p>
      </dgm:t>
    </dgm:pt>
    <dgm:pt modelId="{23FD1CF9-06D0-41AD-8745-278E32E0E5B5}" type="parTrans" cxnId="{F0C78C88-FED9-49EC-98C8-B78D4E22416E}">
      <dgm:prSet/>
      <dgm:spPr/>
      <dgm:t>
        <a:bodyPr/>
        <a:lstStyle/>
        <a:p>
          <a:endParaRPr lang="en-US"/>
        </a:p>
      </dgm:t>
    </dgm:pt>
    <dgm:pt modelId="{5698E567-0106-4495-94A5-2E2303D5C215}" type="sibTrans" cxnId="{F0C78C88-FED9-49EC-98C8-B78D4E22416E}">
      <dgm:prSet/>
      <dgm:spPr/>
      <dgm:t>
        <a:bodyPr/>
        <a:lstStyle/>
        <a:p>
          <a:endParaRPr lang="en-US"/>
        </a:p>
      </dgm:t>
    </dgm:pt>
    <dgm:pt modelId="{6D84BE4E-5A60-464E-AFF7-8130C58FD658}">
      <dgm:prSet/>
      <dgm:spPr/>
      <dgm:t>
        <a:bodyPr/>
        <a:lstStyle/>
        <a:p>
          <a:r>
            <a:rPr lang="cs-CZ"/>
            <a:t>Úmrtnost se zlepšuje v obou fázích, porodnost však v první fázi neklesá, stagnuje, což má za důsledek dosti </a:t>
          </a:r>
          <a:r>
            <a:rPr lang="cs-CZ" b="1" u="sng"/>
            <a:t>značný nárůst populace</a:t>
          </a:r>
          <a:r>
            <a:rPr lang="cs-CZ"/>
            <a:t>. V druhé fázi pak porodnost rychle klesá.</a:t>
          </a:r>
          <a:endParaRPr lang="en-US"/>
        </a:p>
      </dgm:t>
    </dgm:pt>
    <dgm:pt modelId="{A4459200-ECDA-4E05-8516-A4160E2C2732}" type="parTrans" cxnId="{C12ECBEE-807D-462E-BF57-5DD0A7C378AA}">
      <dgm:prSet/>
      <dgm:spPr/>
      <dgm:t>
        <a:bodyPr/>
        <a:lstStyle/>
        <a:p>
          <a:endParaRPr lang="en-US"/>
        </a:p>
      </dgm:t>
    </dgm:pt>
    <dgm:pt modelId="{F4DD458E-59E0-4B73-9A4E-5D24809D5987}" type="sibTrans" cxnId="{C12ECBEE-807D-462E-BF57-5DD0A7C378AA}">
      <dgm:prSet/>
      <dgm:spPr/>
      <dgm:t>
        <a:bodyPr/>
        <a:lstStyle/>
        <a:p>
          <a:endParaRPr lang="en-US"/>
        </a:p>
      </dgm:t>
    </dgm:pt>
    <dgm:pt modelId="{06B4CC4F-0776-47AA-B3F4-471684CFCF20}" type="pres">
      <dgm:prSet presAssocID="{BD825EC5-0955-42B0-8014-2F7D56A8D08A}" presName="vert0" presStyleCnt="0">
        <dgm:presLayoutVars>
          <dgm:dir/>
          <dgm:animOne val="branch"/>
          <dgm:animLvl val="lvl"/>
        </dgm:presLayoutVars>
      </dgm:prSet>
      <dgm:spPr/>
    </dgm:pt>
    <dgm:pt modelId="{A174E1EC-D236-432D-9F0F-8FDFDB321F6E}" type="pres">
      <dgm:prSet presAssocID="{D2DC6B56-B16B-447C-9326-892A71708EA0}" presName="thickLine" presStyleLbl="alignNode1" presStyleIdx="0" presStyleCnt="5"/>
      <dgm:spPr/>
    </dgm:pt>
    <dgm:pt modelId="{75A35A16-F361-4463-9710-7D41937F6199}" type="pres">
      <dgm:prSet presAssocID="{D2DC6B56-B16B-447C-9326-892A71708EA0}" presName="horz1" presStyleCnt="0"/>
      <dgm:spPr/>
    </dgm:pt>
    <dgm:pt modelId="{07D6F863-0614-4F8C-A1B4-0F0F5214A068}" type="pres">
      <dgm:prSet presAssocID="{D2DC6B56-B16B-447C-9326-892A71708EA0}" presName="tx1" presStyleLbl="revTx" presStyleIdx="0" presStyleCnt="5"/>
      <dgm:spPr/>
    </dgm:pt>
    <dgm:pt modelId="{30823F0E-57A4-4941-AA7B-9FB624A703C2}" type="pres">
      <dgm:prSet presAssocID="{D2DC6B56-B16B-447C-9326-892A71708EA0}" presName="vert1" presStyleCnt="0"/>
      <dgm:spPr/>
    </dgm:pt>
    <dgm:pt modelId="{8E9E632D-EF23-4A98-AE6C-6757E304E9F6}" type="pres">
      <dgm:prSet presAssocID="{583E7BA8-C224-40B0-8456-853D0A62A518}" presName="thickLine" presStyleLbl="alignNode1" presStyleIdx="1" presStyleCnt="5"/>
      <dgm:spPr/>
    </dgm:pt>
    <dgm:pt modelId="{A9BFDF2B-CE31-408C-B86A-1CF54A1EE9B2}" type="pres">
      <dgm:prSet presAssocID="{583E7BA8-C224-40B0-8456-853D0A62A518}" presName="horz1" presStyleCnt="0"/>
      <dgm:spPr/>
    </dgm:pt>
    <dgm:pt modelId="{9CD8C596-6EE7-4FA1-BE68-E307671515D1}" type="pres">
      <dgm:prSet presAssocID="{583E7BA8-C224-40B0-8456-853D0A62A518}" presName="tx1" presStyleLbl="revTx" presStyleIdx="1" presStyleCnt="5"/>
      <dgm:spPr/>
    </dgm:pt>
    <dgm:pt modelId="{50C85CF2-B721-4754-BDD4-6723322A5E07}" type="pres">
      <dgm:prSet presAssocID="{583E7BA8-C224-40B0-8456-853D0A62A518}" presName="vert1" presStyleCnt="0"/>
      <dgm:spPr/>
    </dgm:pt>
    <dgm:pt modelId="{218044EA-EBC3-4BEB-83B6-3F4018242E2D}" type="pres">
      <dgm:prSet presAssocID="{0F1C6619-41E0-4BE6-9A61-EC08FA58840E}" presName="thickLine" presStyleLbl="alignNode1" presStyleIdx="2" presStyleCnt="5"/>
      <dgm:spPr/>
    </dgm:pt>
    <dgm:pt modelId="{4ABCD1C5-E12E-49AF-9237-AE9D50C62FB9}" type="pres">
      <dgm:prSet presAssocID="{0F1C6619-41E0-4BE6-9A61-EC08FA58840E}" presName="horz1" presStyleCnt="0"/>
      <dgm:spPr/>
    </dgm:pt>
    <dgm:pt modelId="{F54B8689-2074-4976-87B8-F01AFEA13E02}" type="pres">
      <dgm:prSet presAssocID="{0F1C6619-41E0-4BE6-9A61-EC08FA58840E}" presName="tx1" presStyleLbl="revTx" presStyleIdx="2" presStyleCnt="5"/>
      <dgm:spPr/>
    </dgm:pt>
    <dgm:pt modelId="{4316492C-E828-4ACB-AAC2-3E7BE9D77218}" type="pres">
      <dgm:prSet presAssocID="{0F1C6619-41E0-4BE6-9A61-EC08FA58840E}" presName="vert1" presStyleCnt="0"/>
      <dgm:spPr/>
    </dgm:pt>
    <dgm:pt modelId="{0E0B0E38-13DF-4DD2-AB4B-302568537E65}" type="pres">
      <dgm:prSet presAssocID="{7519D5EB-7C25-4C11-A492-14E55BD2F4ED}" presName="thickLine" presStyleLbl="alignNode1" presStyleIdx="3" presStyleCnt="5"/>
      <dgm:spPr/>
    </dgm:pt>
    <dgm:pt modelId="{6EB0EBC4-305A-4F3A-B33C-E59324BBB2D6}" type="pres">
      <dgm:prSet presAssocID="{7519D5EB-7C25-4C11-A492-14E55BD2F4ED}" presName="horz1" presStyleCnt="0"/>
      <dgm:spPr/>
    </dgm:pt>
    <dgm:pt modelId="{5B673AD7-333D-4A71-A96A-898B4B74B85A}" type="pres">
      <dgm:prSet presAssocID="{7519D5EB-7C25-4C11-A492-14E55BD2F4ED}" presName="tx1" presStyleLbl="revTx" presStyleIdx="3" presStyleCnt="5"/>
      <dgm:spPr/>
    </dgm:pt>
    <dgm:pt modelId="{A95E2F96-6265-4CDC-8B8A-9F2C00FE0783}" type="pres">
      <dgm:prSet presAssocID="{7519D5EB-7C25-4C11-A492-14E55BD2F4ED}" presName="vert1" presStyleCnt="0"/>
      <dgm:spPr/>
    </dgm:pt>
    <dgm:pt modelId="{53B31C0E-18D3-48D2-9BBA-A3527031E791}" type="pres">
      <dgm:prSet presAssocID="{6D84BE4E-5A60-464E-AFF7-8130C58FD658}" presName="thickLine" presStyleLbl="alignNode1" presStyleIdx="4" presStyleCnt="5"/>
      <dgm:spPr/>
    </dgm:pt>
    <dgm:pt modelId="{6A6CD7C6-D8E3-44C8-874B-E47E67D13013}" type="pres">
      <dgm:prSet presAssocID="{6D84BE4E-5A60-464E-AFF7-8130C58FD658}" presName="horz1" presStyleCnt="0"/>
      <dgm:spPr/>
    </dgm:pt>
    <dgm:pt modelId="{237015E8-7C85-4D93-9081-6D6565367EC3}" type="pres">
      <dgm:prSet presAssocID="{6D84BE4E-5A60-464E-AFF7-8130C58FD658}" presName="tx1" presStyleLbl="revTx" presStyleIdx="4" presStyleCnt="5"/>
      <dgm:spPr/>
    </dgm:pt>
    <dgm:pt modelId="{4036893B-F3A3-446D-8164-3FCCE2BA10EA}" type="pres">
      <dgm:prSet presAssocID="{6D84BE4E-5A60-464E-AFF7-8130C58FD658}" presName="vert1" presStyleCnt="0"/>
      <dgm:spPr/>
    </dgm:pt>
  </dgm:ptLst>
  <dgm:cxnLst>
    <dgm:cxn modelId="{35CCBC0C-9411-4501-9FA2-A296DDCC7990}" type="presOf" srcId="{7519D5EB-7C25-4C11-A492-14E55BD2F4ED}" destId="{5B673AD7-333D-4A71-A96A-898B4B74B85A}" srcOrd="0" destOrd="0" presId="urn:microsoft.com/office/officeart/2008/layout/LinedList"/>
    <dgm:cxn modelId="{C16ED42D-173B-4C94-B346-636F7F1C30BD}" type="presOf" srcId="{BD825EC5-0955-42B0-8014-2F7D56A8D08A}" destId="{06B4CC4F-0776-47AA-B3F4-471684CFCF20}" srcOrd="0" destOrd="0" presId="urn:microsoft.com/office/officeart/2008/layout/LinedList"/>
    <dgm:cxn modelId="{31D74433-E267-40AA-95A1-B083801E7603}" type="presOf" srcId="{6D84BE4E-5A60-464E-AFF7-8130C58FD658}" destId="{237015E8-7C85-4D93-9081-6D6565367EC3}" srcOrd="0" destOrd="0" presId="urn:microsoft.com/office/officeart/2008/layout/LinedList"/>
    <dgm:cxn modelId="{74E59677-5AE0-4F63-B222-027A77F25AC6}" srcId="{BD825EC5-0955-42B0-8014-2F7D56A8D08A}" destId="{583E7BA8-C224-40B0-8456-853D0A62A518}" srcOrd="1" destOrd="0" parTransId="{7F2F1534-C2E8-4390-96DE-0FB70BC45362}" sibTransId="{9285D85B-9C78-428E-BF24-AEBF0049FF94}"/>
    <dgm:cxn modelId="{F0C78C88-FED9-49EC-98C8-B78D4E22416E}" srcId="{BD825EC5-0955-42B0-8014-2F7D56A8D08A}" destId="{7519D5EB-7C25-4C11-A492-14E55BD2F4ED}" srcOrd="3" destOrd="0" parTransId="{23FD1CF9-06D0-41AD-8745-278E32E0E5B5}" sibTransId="{5698E567-0106-4495-94A5-2E2303D5C215}"/>
    <dgm:cxn modelId="{60C1A8AE-8CC2-448B-96A2-1AF1102C6A39}" type="presOf" srcId="{0F1C6619-41E0-4BE6-9A61-EC08FA58840E}" destId="{F54B8689-2074-4976-87B8-F01AFEA13E02}" srcOrd="0" destOrd="0" presId="urn:microsoft.com/office/officeart/2008/layout/LinedList"/>
    <dgm:cxn modelId="{517E67B2-60E8-442B-94EC-921B17943635}" type="presOf" srcId="{D2DC6B56-B16B-447C-9326-892A71708EA0}" destId="{07D6F863-0614-4F8C-A1B4-0F0F5214A068}" srcOrd="0" destOrd="0" presId="urn:microsoft.com/office/officeart/2008/layout/LinedList"/>
    <dgm:cxn modelId="{B2031AC2-0210-43CF-89C5-91C12A36CC9D}" type="presOf" srcId="{583E7BA8-C224-40B0-8456-853D0A62A518}" destId="{9CD8C596-6EE7-4FA1-BE68-E307671515D1}" srcOrd="0" destOrd="0" presId="urn:microsoft.com/office/officeart/2008/layout/LinedList"/>
    <dgm:cxn modelId="{B0420BD1-43C6-4D0D-8721-E960A6753528}" srcId="{BD825EC5-0955-42B0-8014-2F7D56A8D08A}" destId="{0F1C6619-41E0-4BE6-9A61-EC08FA58840E}" srcOrd="2" destOrd="0" parTransId="{9E748FD1-8ADF-457C-9441-55D55C267DBD}" sibTransId="{A7563D1A-D4B4-452C-B108-29577119DD53}"/>
    <dgm:cxn modelId="{2D8EA7DA-84D7-47EF-B5FF-0980532B0D47}" srcId="{BD825EC5-0955-42B0-8014-2F7D56A8D08A}" destId="{D2DC6B56-B16B-447C-9326-892A71708EA0}" srcOrd="0" destOrd="0" parTransId="{FCAF99E8-646C-4EC6-922A-E7257E582BE6}" sibTransId="{538077BD-F6E8-4202-933F-CEC5651D9191}"/>
    <dgm:cxn modelId="{C12ECBEE-807D-462E-BF57-5DD0A7C378AA}" srcId="{BD825EC5-0955-42B0-8014-2F7D56A8D08A}" destId="{6D84BE4E-5A60-464E-AFF7-8130C58FD658}" srcOrd="4" destOrd="0" parTransId="{A4459200-ECDA-4E05-8516-A4160E2C2732}" sibTransId="{F4DD458E-59E0-4B73-9A4E-5D24809D5987}"/>
    <dgm:cxn modelId="{04924AB7-CFFA-406E-8D34-E602F0A50988}" type="presParOf" srcId="{06B4CC4F-0776-47AA-B3F4-471684CFCF20}" destId="{A174E1EC-D236-432D-9F0F-8FDFDB321F6E}" srcOrd="0" destOrd="0" presId="urn:microsoft.com/office/officeart/2008/layout/LinedList"/>
    <dgm:cxn modelId="{CF5E59E2-2E66-4649-9B88-E0D63583D1D2}" type="presParOf" srcId="{06B4CC4F-0776-47AA-B3F4-471684CFCF20}" destId="{75A35A16-F361-4463-9710-7D41937F6199}" srcOrd="1" destOrd="0" presId="urn:microsoft.com/office/officeart/2008/layout/LinedList"/>
    <dgm:cxn modelId="{E6CCE613-28CC-4FE6-B75B-CB9737AE4A1D}" type="presParOf" srcId="{75A35A16-F361-4463-9710-7D41937F6199}" destId="{07D6F863-0614-4F8C-A1B4-0F0F5214A068}" srcOrd="0" destOrd="0" presId="urn:microsoft.com/office/officeart/2008/layout/LinedList"/>
    <dgm:cxn modelId="{932D1D0D-745B-4725-B79D-9E6F2A3F271A}" type="presParOf" srcId="{75A35A16-F361-4463-9710-7D41937F6199}" destId="{30823F0E-57A4-4941-AA7B-9FB624A703C2}" srcOrd="1" destOrd="0" presId="urn:microsoft.com/office/officeart/2008/layout/LinedList"/>
    <dgm:cxn modelId="{2FE366B2-F9EC-4682-9E39-2C3A545F6302}" type="presParOf" srcId="{06B4CC4F-0776-47AA-B3F4-471684CFCF20}" destId="{8E9E632D-EF23-4A98-AE6C-6757E304E9F6}" srcOrd="2" destOrd="0" presId="urn:microsoft.com/office/officeart/2008/layout/LinedList"/>
    <dgm:cxn modelId="{72979F84-12AE-49F2-A8CB-624590AD84AE}" type="presParOf" srcId="{06B4CC4F-0776-47AA-B3F4-471684CFCF20}" destId="{A9BFDF2B-CE31-408C-B86A-1CF54A1EE9B2}" srcOrd="3" destOrd="0" presId="urn:microsoft.com/office/officeart/2008/layout/LinedList"/>
    <dgm:cxn modelId="{AF9080C7-F520-4B62-B15D-4530B767F54E}" type="presParOf" srcId="{A9BFDF2B-CE31-408C-B86A-1CF54A1EE9B2}" destId="{9CD8C596-6EE7-4FA1-BE68-E307671515D1}" srcOrd="0" destOrd="0" presId="urn:microsoft.com/office/officeart/2008/layout/LinedList"/>
    <dgm:cxn modelId="{942845D1-40C8-4ADB-8BF3-65CC2590F9C5}" type="presParOf" srcId="{A9BFDF2B-CE31-408C-B86A-1CF54A1EE9B2}" destId="{50C85CF2-B721-4754-BDD4-6723322A5E07}" srcOrd="1" destOrd="0" presId="urn:microsoft.com/office/officeart/2008/layout/LinedList"/>
    <dgm:cxn modelId="{BCD4E12B-DCBB-447D-952F-551F8213F4C9}" type="presParOf" srcId="{06B4CC4F-0776-47AA-B3F4-471684CFCF20}" destId="{218044EA-EBC3-4BEB-83B6-3F4018242E2D}" srcOrd="4" destOrd="0" presId="urn:microsoft.com/office/officeart/2008/layout/LinedList"/>
    <dgm:cxn modelId="{2A3192A5-CC9F-4205-9B9A-67B9609B6441}" type="presParOf" srcId="{06B4CC4F-0776-47AA-B3F4-471684CFCF20}" destId="{4ABCD1C5-E12E-49AF-9237-AE9D50C62FB9}" srcOrd="5" destOrd="0" presId="urn:microsoft.com/office/officeart/2008/layout/LinedList"/>
    <dgm:cxn modelId="{9730F690-FE0A-4B68-A6F9-B393053823B0}" type="presParOf" srcId="{4ABCD1C5-E12E-49AF-9237-AE9D50C62FB9}" destId="{F54B8689-2074-4976-87B8-F01AFEA13E02}" srcOrd="0" destOrd="0" presId="urn:microsoft.com/office/officeart/2008/layout/LinedList"/>
    <dgm:cxn modelId="{923BB31F-EDB4-428C-AD5C-3FBA097D0485}" type="presParOf" srcId="{4ABCD1C5-E12E-49AF-9237-AE9D50C62FB9}" destId="{4316492C-E828-4ACB-AAC2-3E7BE9D77218}" srcOrd="1" destOrd="0" presId="urn:microsoft.com/office/officeart/2008/layout/LinedList"/>
    <dgm:cxn modelId="{A356FADD-DDB6-42F4-BAB0-29A99734C2B4}" type="presParOf" srcId="{06B4CC4F-0776-47AA-B3F4-471684CFCF20}" destId="{0E0B0E38-13DF-4DD2-AB4B-302568537E65}" srcOrd="6" destOrd="0" presId="urn:microsoft.com/office/officeart/2008/layout/LinedList"/>
    <dgm:cxn modelId="{C7AD9775-7E4B-44C4-8493-0E146353A7EC}" type="presParOf" srcId="{06B4CC4F-0776-47AA-B3F4-471684CFCF20}" destId="{6EB0EBC4-305A-4F3A-B33C-E59324BBB2D6}" srcOrd="7" destOrd="0" presId="urn:microsoft.com/office/officeart/2008/layout/LinedList"/>
    <dgm:cxn modelId="{AFDFF992-8927-4997-A86E-CB613D8C747C}" type="presParOf" srcId="{6EB0EBC4-305A-4F3A-B33C-E59324BBB2D6}" destId="{5B673AD7-333D-4A71-A96A-898B4B74B85A}" srcOrd="0" destOrd="0" presId="urn:microsoft.com/office/officeart/2008/layout/LinedList"/>
    <dgm:cxn modelId="{237AE19A-40BF-445C-ABAE-E6B6E7C94353}" type="presParOf" srcId="{6EB0EBC4-305A-4F3A-B33C-E59324BBB2D6}" destId="{A95E2F96-6265-4CDC-8B8A-9F2C00FE0783}" srcOrd="1" destOrd="0" presId="urn:microsoft.com/office/officeart/2008/layout/LinedList"/>
    <dgm:cxn modelId="{6EC088FB-8FD4-4F22-91E3-9EDD45930D83}" type="presParOf" srcId="{06B4CC4F-0776-47AA-B3F4-471684CFCF20}" destId="{53B31C0E-18D3-48D2-9BBA-A3527031E791}" srcOrd="8" destOrd="0" presId="urn:microsoft.com/office/officeart/2008/layout/LinedList"/>
    <dgm:cxn modelId="{1416A242-0B4A-4DBC-AE1C-8B8C57EE4120}" type="presParOf" srcId="{06B4CC4F-0776-47AA-B3F4-471684CFCF20}" destId="{6A6CD7C6-D8E3-44C8-874B-E47E67D13013}" srcOrd="9" destOrd="0" presId="urn:microsoft.com/office/officeart/2008/layout/LinedList"/>
    <dgm:cxn modelId="{E6967DD2-D321-47CE-9BB9-678DC2887B80}" type="presParOf" srcId="{6A6CD7C6-D8E3-44C8-874B-E47E67D13013}" destId="{237015E8-7C85-4D93-9081-6D6565367EC3}" srcOrd="0" destOrd="0" presId="urn:microsoft.com/office/officeart/2008/layout/LinedList"/>
    <dgm:cxn modelId="{13CDCCFF-F081-45B7-A372-7F5607AABEC2}" type="presParOf" srcId="{6A6CD7C6-D8E3-44C8-874B-E47E67D13013}" destId="{4036893B-F3A3-446D-8164-3FCCE2BA10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68685-3531-423E-8DAF-45A6DB2ECD9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56178A7-02C6-4292-9F94-AE10B3125722}">
      <dgm:prSet/>
      <dgm:spPr/>
      <dgm:t>
        <a:bodyPr/>
        <a:lstStyle/>
        <a:p>
          <a:r>
            <a:rPr lang="cs-CZ" b="1" u="sng" dirty="0"/>
            <a:t>Nejstarší státy…obyvatelstvo 60 +</a:t>
          </a:r>
          <a:endParaRPr lang="en-US" dirty="0"/>
        </a:p>
      </dgm:t>
    </dgm:pt>
    <dgm:pt modelId="{DC987F6F-DF8C-4E9C-B901-BE2CE98BEDE0}" type="parTrans" cxnId="{07CACC77-F915-486D-B1F0-5B807AAF22E2}">
      <dgm:prSet/>
      <dgm:spPr/>
      <dgm:t>
        <a:bodyPr/>
        <a:lstStyle/>
        <a:p>
          <a:endParaRPr lang="en-US"/>
        </a:p>
      </dgm:t>
    </dgm:pt>
    <dgm:pt modelId="{5518B00C-E16C-4C43-B151-A1CD7F506031}" type="sibTrans" cxnId="{07CACC77-F915-486D-B1F0-5B807AAF22E2}">
      <dgm:prSet/>
      <dgm:spPr/>
      <dgm:t>
        <a:bodyPr/>
        <a:lstStyle/>
        <a:p>
          <a:endParaRPr lang="en-US"/>
        </a:p>
      </dgm:t>
    </dgm:pt>
    <dgm:pt modelId="{28A14203-352D-42DB-90FD-681055AE7DD5}">
      <dgm:prSet/>
      <dgm:spPr/>
      <dgm:t>
        <a:bodyPr/>
        <a:lstStyle/>
        <a:p>
          <a:r>
            <a:rPr lang="cs-CZ"/>
            <a:t>Japonsko 1950: 7,7 %</a:t>
          </a:r>
          <a:endParaRPr lang="en-US"/>
        </a:p>
      </dgm:t>
    </dgm:pt>
    <dgm:pt modelId="{89436EE6-A60B-4283-A2A9-044115F980C7}" type="parTrans" cxnId="{9270BC14-FCF2-49B1-B74B-636CD03F6FD4}">
      <dgm:prSet/>
      <dgm:spPr/>
      <dgm:t>
        <a:bodyPr/>
        <a:lstStyle/>
        <a:p>
          <a:endParaRPr lang="en-US"/>
        </a:p>
      </dgm:t>
    </dgm:pt>
    <dgm:pt modelId="{0DA28EE8-67CE-4FDB-9401-FFE549488A7C}" type="sibTrans" cxnId="{9270BC14-FCF2-49B1-B74B-636CD03F6FD4}">
      <dgm:prSet/>
      <dgm:spPr/>
      <dgm:t>
        <a:bodyPr/>
        <a:lstStyle/>
        <a:p>
          <a:endParaRPr lang="en-US"/>
        </a:p>
      </dgm:t>
    </dgm:pt>
    <dgm:pt modelId="{E37DB981-5902-4063-B5AE-F9DEF00EA865}">
      <dgm:prSet/>
      <dgm:spPr/>
      <dgm:t>
        <a:bodyPr/>
        <a:lstStyle/>
        <a:p>
          <a:r>
            <a:rPr lang="cs-CZ"/>
            <a:t>1980: 12,9 %</a:t>
          </a:r>
          <a:endParaRPr lang="en-US"/>
        </a:p>
      </dgm:t>
    </dgm:pt>
    <dgm:pt modelId="{D305AB87-BFE5-42A4-95AC-E748F27C2EB3}" type="parTrans" cxnId="{DCB69F0F-8201-4FA6-8F1C-2381A3D5829F}">
      <dgm:prSet/>
      <dgm:spPr/>
      <dgm:t>
        <a:bodyPr/>
        <a:lstStyle/>
        <a:p>
          <a:endParaRPr lang="en-US"/>
        </a:p>
      </dgm:t>
    </dgm:pt>
    <dgm:pt modelId="{D9C90BCE-29D8-46EB-A0E4-4233AA0EA5ED}" type="sibTrans" cxnId="{DCB69F0F-8201-4FA6-8F1C-2381A3D5829F}">
      <dgm:prSet/>
      <dgm:spPr/>
      <dgm:t>
        <a:bodyPr/>
        <a:lstStyle/>
        <a:p>
          <a:endParaRPr lang="en-US"/>
        </a:p>
      </dgm:t>
    </dgm:pt>
    <dgm:pt modelId="{402202BD-45A3-4224-AF0D-C78AB20CB171}">
      <dgm:prSet/>
      <dgm:spPr/>
      <dgm:t>
        <a:bodyPr/>
        <a:lstStyle/>
        <a:p>
          <a:r>
            <a:rPr lang="cs-CZ"/>
            <a:t>1990: 17,4 %</a:t>
          </a:r>
          <a:endParaRPr lang="en-US"/>
        </a:p>
      </dgm:t>
    </dgm:pt>
    <dgm:pt modelId="{336F9C92-C4C8-4AF2-8E89-24CA19F63FE1}" type="parTrans" cxnId="{0E8293A4-97C1-4B73-862C-179DA6BF3263}">
      <dgm:prSet/>
      <dgm:spPr/>
      <dgm:t>
        <a:bodyPr/>
        <a:lstStyle/>
        <a:p>
          <a:endParaRPr lang="en-US"/>
        </a:p>
      </dgm:t>
    </dgm:pt>
    <dgm:pt modelId="{F57FD7B1-999D-4915-8CA2-23E4B4FDC420}" type="sibTrans" cxnId="{0E8293A4-97C1-4B73-862C-179DA6BF3263}">
      <dgm:prSet/>
      <dgm:spPr/>
      <dgm:t>
        <a:bodyPr/>
        <a:lstStyle/>
        <a:p>
          <a:endParaRPr lang="en-US"/>
        </a:p>
      </dgm:t>
    </dgm:pt>
    <dgm:pt modelId="{81799918-D9A7-4690-BB76-27DE8F7DE2F2}">
      <dgm:prSet/>
      <dgm:spPr/>
      <dgm:t>
        <a:bodyPr/>
        <a:lstStyle/>
        <a:p>
          <a:r>
            <a:rPr lang="cs-CZ"/>
            <a:t>2000: 23,3 %</a:t>
          </a:r>
          <a:endParaRPr lang="en-US"/>
        </a:p>
      </dgm:t>
    </dgm:pt>
    <dgm:pt modelId="{F7B8D7E3-B9D0-4B2A-AC26-75D1583097C1}" type="parTrans" cxnId="{CC7B95C1-7885-4A46-80A3-F7ACC8B63BFE}">
      <dgm:prSet/>
      <dgm:spPr/>
      <dgm:t>
        <a:bodyPr/>
        <a:lstStyle/>
        <a:p>
          <a:endParaRPr lang="en-US"/>
        </a:p>
      </dgm:t>
    </dgm:pt>
    <dgm:pt modelId="{F9BD41E8-98BD-40C0-8E9D-8620B7FD9C52}" type="sibTrans" cxnId="{CC7B95C1-7885-4A46-80A3-F7ACC8B63BFE}">
      <dgm:prSet/>
      <dgm:spPr/>
      <dgm:t>
        <a:bodyPr/>
        <a:lstStyle/>
        <a:p>
          <a:endParaRPr lang="en-US"/>
        </a:p>
      </dgm:t>
    </dgm:pt>
    <dgm:pt modelId="{1FDBC33D-9EA3-458B-90BD-223B66082D42}">
      <dgm:prSet/>
      <dgm:spPr/>
      <dgm:t>
        <a:bodyPr/>
        <a:lstStyle/>
        <a:p>
          <a:r>
            <a:rPr lang="cs-CZ"/>
            <a:t>2010: 30,5 %</a:t>
          </a:r>
          <a:endParaRPr lang="en-US"/>
        </a:p>
      </dgm:t>
    </dgm:pt>
    <dgm:pt modelId="{63FD57FC-7067-47AD-A70E-F6A712BC9C64}" type="parTrans" cxnId="{32AAA801-3182-47FB-B0C0-73E7D6548FF3}">
      <dgm:prSet/>
      <dgm:spPr/>
      <dgm:t>
        <a:bodyPr/>
        <a:lstStyle/>
        <a:p>
          <a:endParaRPr lang="en-US"/>
        </a:p>
      </dgm:t>
    </dgm:pt>
    <dgm:pt modelId="{256B991F-1FD6-49B8-8891-6B93ED720CBF}" type="sibTrans" cxnId="{32AAA801-3182-47FB-B0C0-73E7D6548FF3}">
      <dgm:prSet/>
      <dgm:spPr/>
      <dgm:t>
        <a:bodyPr/>
        <a:lstStyle/>
        <a:p>
          <a:endParaRPr lang="en-US"/>
        </a:p>
      </dgm:t>
    </dgm:pt>
    <dgm:pt modelId="{3EE261C1-B96D-4678-AABA-C7A639F61623}">
      <dgm:prSet/>
      <dgm:spPr/>
      <dgm:t>
        <a:bodyPr/>
        <a:lstStyle/>
        <a:p>
          <a:r>
            <a:rPr lang="cs-CZ"/>
            <a:t>2050: 44,2 %</a:t>
          </a:r>
          <a:endParaRPr lang="en-US"/>
        </a:p>
      </dgm:t>
    </dgm:pt>
    <dgm:pt modelId="{E5AC7A37-27AE-4AA5-89AC-ACC96161DD35}" type="parTrans" cxnId="{ABA4AFAF-32BA-4947-9C26-0A7698D6A750}">
      <dgm:prSet/>
      <dgm:spPr/>
      <dgm:t>
        <a:bodyPr/>
        <a:lstStyle/>
        <a:p>
          <a:endParaRPr lang="en-US"/>
        </a:p>
      </dgm:t>
    </dgm:pt>
    <dgm:pt modelId="{1410B145-350A-49B2-A7CB-2122F5653841}" type="sibTrans" cxnId="{ABA4AFAF-32BA-4947-9C26-0A7698D6A750}">
      <dgm:prSet/>
      <dgm:spPr/>
      <dgm:t>
        <a:bodyPr/>
        <a:lstStyle/>
        <a:p>
          <a:endParaRPr lang="en-US"/>
        </a:p>
      </dgm:t>
    </dgm:pt>
    <dgm:pt modelId="{61F21628-2B05-48E7-A4E5-6202B09105B6}">
      <dgm:prSet/>
      <dgm:spPr/>
      <dgm:t>
        <a:bodyPr/>
        <a:lstStyle/>
        <a:p>
          <a:r>
            <a:rPr lang="cs-CZ" b="1" dirty="0"/>
            <a:t>Německo 1950: 14,6 %</a:t>
          </a:r>
          <a:endParaRPr lang="en-US" b="1" dirty="0"/>
        </a:p>
      </dgm:t>
    </dgm:pt>
    <dgm:pt modelId="{03F60763-5D68-45F6-B82A-A4F8A8DD39FC}" type="parTrans" cxnId="{5EB8FE87-F31E-4B51-8B8A-4208D6679500}">
      <dgm:prSet/>
      <dgm:spPr/>
      <dgm:t>
        <a:bodyPr/>
        <a:lstStyle/>
        <a:p>
          <a:endParaRPr lang="en-US"/>
        </a:p>
      </dgm:t>
    </dgm:pt>
    <dgm:pt modelId="{30FDC058-0F13-40C0-BD95-E5D605DA2B9D}" type="sibTrans" cxnId="{5EB8FE87-F31E-4B51-8B8A-4208D6679500}">
      <dgm:prSet/>
      <dgm:spPr/>
      <dgm:t>
        <a:bodyPr/>
        <a:lstStyle/>
        <a:p>
          <a:endParaRPr lang="en-US"/>
        </a:p>
      </dgm:t>
    </dgm:pt>
    <dgm:pt modelId="{9DA79C2E-B311-49F1-A3F7-4C534CAFD863}">
      <dgm:prSet/>
      <dgm:spPr/>
      <dgm:t>
        <a:bodyPr/>
        <a:lstStyle/>
        <a:p>
          <a:r>
            <a:rPr lang="cs-CZ"/>
            <a:t>1980: 19,3 %</a:t>
          </a:r>
          <a:endParaRPr lang="en-US"/>
        </a:p>
      </dgm:t>
    </dgm:pt>
    <dgm:pt modelId="{E0994FDA-FAC5-4CBB-A859-B0295D970A65}" type="parTrans" cxnId="{FC715CD2-2A13-4CD5-865F-0704AF36E60A}">
      <dgm:prSet/>
      <dgm:spPr/>
      <dgm:t>
        <a:bodyPr/>
        <a:lstStyle/>
        <a:p>
          <a:endParaRPr lang="en-US"/>
        </a:p>
      </dgm:t>
    </dgm:pt>
    <dgm:pt modelId="{B00945D2-239F-4851-969E-01B05DFE36DA}" type="sibTrans" cxnId="{FC715CD2-2A13-4CD5-865F-0704AF36E60A}">
      <dgm:prSet/>
      <dgm:spPr/>
      <dgm:t>
        <a:bodyPr/>
        <a:lstStyle/>
        <a:p>
          <a:endParaRPr lang="en-US"/>
        </a:p>
      </dgm:t>
    </dgm:pt>
    <dgm:pt modelId="{8CD8BD27-61C5-45A3-B666-69F67A1082E9}">
      <dgm:prSet/>
      <dgm:spPr/>
      <dgm:t>
        <a:bodyPr/>
        <a:lstStyle/>
        <a:p>
          <a:r>
            <a:rPr lang="cs-CZ"/>
            <a:t>1990: 20,4 %</a:t>
          </a:r>
          <a:endParaRPr lang="en-US"/>
        </a:p>
      </dgm:t>
    </dgm:pt>
    <dgm:pt modelId="{BC1890CB-7C02-4A5D-AFA2-8FB6A53575AB}" type="parTrans" cxnId="{53FB81D4-5DF2-4FA0-A74C-C5542A65D44F}">
      <dgm:prSet/>
      <dgm:spPr/>
      <dgm:t>
        <a:bodyPr/>
        <a:lstStyle/>
        <a:p>
          <a:endParaRPr lang="en-US"/>
        </a:p>
      </dgm:t>
    </dgm:pt>
    <dgm:pt modelId="{44FD7B2E-C92A-4D25-B3CD-299028D6D570}" type="sibTrans" cxnId="{53FB81D4-5DF2-4FA0-A74C-C5542A65D44F}">
      <dgm:prSet/>
      <dgm:spPr/>
      <dgm:t>
        <a:bodyPr/>
        <a:lstStyle/>
        <a:p>
          <a:endParaRPr lang="en-US"/>
        </a:p>
      </dgm:t>
    </dgm:pt>
    <dgm:pt modelId="{DAA0BE00-1744-4142-88CB-DDDA6641DC34}">
      <dgm:prSet/>
      <dgm:spPr/>
      <dgm:t>
        <a:bodyPr/>
        <a:lstStyle/>
        <a:p>
          <a:r>
            <a:rPr lang="cs-CZ"/>
            <a:t>2000: 23,2 %</a:t>
          </a:r>
          <a:endParaRPr lang="en-US"/>
        </a:p>
      </dgm:t>
    </dgm:pt>
    <dgm:pt modelId="{A6900880-DFE6-4C27-8626-9F1BB5AAFDDD}" type="parTrans" cxnId="{CF3BEA26-CB82-4F68-BB89-D7A0345A5885}">
      <dgm:prSet/>
      <dgm:spPr/>
      <dgm:t>
        <a:bodyPr/>
        <a:lstStyle/>
        <a:p>
          <a:endParaRPr lang="en-US"/>
        </a:p>
      </dgm:t>
    </dgm:pt>
    <dgm:pt modelId="{692C2036-FBF4-4771-A9F6-6B86F225501D}" type="sibTrans" cxnId="{CF3BEA26-CB82-4F68-BB89-D7A0345A5885}">
      <dgm:prSet/>
      <dgm:spPr/>
      <dgm:t>
        <a:bodyPr/>
        <a:lstStyle/>
        <a:p>
          <a:endParaRPr lang="en-US"/>
        </a:p>
      </dgm:t>
    </dgm:pt>
    <dgm:pt modelId="{25279D96-7BEB-41A1-8851-C4CBCD04E083}">
      <dgm:prSet/>
      <dgm:spPr/>
      <dgm:t>
        <a:bodyPr/>
        <a:lstStyle/>
        <a:p>
          <a:r>
            <a:rPr lang="cs-CZ"/>
            <a:t>2010: 26,0 %</a:t>
          </a:r>
          <a:endParaRPr lang="en-US"/>
        </a:p>
      </dgm:t>
    </dgm:pt>
    <dgm:pt modelId="{2E423C9D-ACA2-49D8-B681-C2CA8A6D161D}" type="parTrans" cxnId="{1B05FBDB-B1AB-40DF-8DF6-C4C45609F555}">
      <dgm:prSet/>
      <dgm:spPr/>
      <dgm:t>
        <a:bodyPr/>
        <a:lstStyle/>
        <a:p>
          <a:endParaRPr lang="en-US"/>
        </a:p>
      </dgm:t>
    </dgm:pt>
    <dgm:pt modelId="{BEE91D6A-8EDF-4735-A885-C3E12F69CC63}" type="sibTrans" cxnId="{1B05FBDB-B1AB-40DF-8DF6-C4C45609F555}">
      <dgm:prSet/>
      <dgm:spPr/>
      <dgm:t>
        <a:bodyPr/>
        <a:lstStyle/>
        <a:p>
          <a:endParaRPr lang="en-US"/>
        </a:p>
      </dgm:t>
    </dgm:pt>
    <dgm:pt modelId="{6618D0E3-F74A-467D-8D2B-BB09DE89C193}">
      <dgm:prSet/>
      <dgm:spPr/>
      <dgm:t>
        <a:bodyPr/>
        <a:lstStyle/>
        <a:p>
          <a:r>
            <a:rPr lang="cs-CZ"/>
            <a:t>2050: 39,5 %</a:t>
          </a:r>
          <a:endParaRPr lang="en-US"/>
        </a:p>
      </dgm:t>
    </dgm:pt>
    <dgm:pt modelId="{658E1DF2-BA05-44A3-B552-E943DACD741E}" type="parTrans" cxnId="{D1A7D1D0-B9D6-4E48-A993-F7AC10438079}">
      <dgm:prSet/>
      <dgm:spPr/>
      <dgm:t>
        <a:bodyPr/>
        <a:lstStyle/>
        <a:p>
          <a:endParaRPr lang="en-US"/>
        </a:p>
      </dgm:t>
    </dgm:pt>
    <dgm:pt modelId="{262803C6-54FE-45D7-80E7-64D618BC8DAA}" type="sibTrans" cxnId="{D1A7D1D0-B9D6-4E48-A993-F7AC10438079}">
      <dgm:prSet/>
      <dgm:spPr/>
      <dgm:t>
        <a:bodyPr/>
        <a:lstStyle/>
        <a:p>
          <a:endParaRPr lang="en-US"/>
        </a:p>
      </dgm:t>
    </dgm:pt>
    <dgm:pt modelId="{C33A5018-78BA-489A-893E-4B8E66716D2F}" type="pres">
      <dgm:prSet presAssocID="{ABC68685-3531-423E-8DAF-45A6DB2ECD98}" presName="vert0" presStyleCnt="0">
        <dgm:presLayoutVars>
          <dgm:dir/>
          <dgm:animOne val="branch"/>
          <dgm:animLvl val="lvl"/>
        </dgm:presLayoutVars>
      </dgm:prSet>
      <dgm:spPr/>
    </dgm:pt>
    <dgm:pt modelId="{7AADE2AB-A886-45AD-8E43-938495F62529}" type="pres">
      <dgm:prSet presAssocID="{156178A7-02C6-4292-9F94-AE10B3125722}" presName="thickLine" presStyleLbl="alignNode1" presStyleIdx="0" presStyleCnt="13"/>
      <dgm:spPr/>
    </dgm:pt>
    <dgm:pt modelId="{6E4F3ECA-18D6-426F-82C0-10D613DA5078}" type="pres">
      <dgm:prSet presAssocID="{156178A7-02C6-4292-9F94-AE10B3125722}" presName="horz1" presStyleCnt="0"/>
      <dgm:spPr/>
    </dgm:pt>
    <dgm:pt modelId="{DCEB30D3-3B79-4541-8ACD-9431DC3BE4F7}" type="pres">
      <dgm:prSet presAssocID="{156178A7-02C6-4292-9F94-AE10B3125722}" presName="tx1" presStyleLbl="revTx" presStyleIdx="0" presStyleCnt="13"/>
      <dgm:spPr/>
    </dgm:pt>
    <dgm:pt modelId="{9D57F504-AD0B-4A1A-8FEF-5B5014419C37}" type="pres">
      <dgm:prSet presAssocID="{156178A7-02C6-4292-9F94-AE10B3125722}" presName="vert1" presStyleCnt="0"/>
      <dgm:spPr/>
    </dgm:pt>
    <dgm:pt modelId="{EBBDCB21-9335-44AE-AE2D-1E2A51E32020}" type="pres">
      <dgm:prSet presAssocID="{28A14203-352D-42DB-90FD-681055AE7DD5}" presName="thickLine" presStyleLbl="alignNode1" presStyleIdx="1" presStyleCnt="13"/>
      <dgm:spPr/>
    </dgm:pt>
    <dgm:pt modelId="{F0481852-D67B-4243-9E03-B5F5762A6C3C}" type="pres">
      <dgm:prSet presAssocID="{28A14203-352D-42DB-90FD-681055AE7DD5}" presName="horz1" presStyleCnt="0"/>
      <dgm:spPr/>
    </dgm:pt>
    <dgm:pt modelId="{48449F06-1249-46DD-8B06-F44D8C2E6768}" type="pres">
      <dgm:prSet presAssocID="{28A14203-352D-42DB-90FD-681055AE7DD5}" presName="tx1" presStyleLbl="revTx" presStyleIdx="1" presStyleCnt="13"/>
      <dgm:spPr/>
    </dgm:pt>
    <dgm:pt modelId="{BC5AF835-A34E-4512-A16D-FFF3A0A1E2C3}" type="pres">
      <dgm:prSet presAssocID="{28A14203-352D-42DB-90FD-681055AE7DD5}" presName="vert1" presStyleCnt="0"/>
      <dgm:spPr/>
    </dgm:pt>
    <dgm:pt modelId="{0B51672A-AC6D-48C3-8ED8-9AF5B3F36707}" type="pres">
      <dgm:prSet presAssocID="{E37DB981-5902-4063-B5AE-F9DEF00EA865}" presName="thickLine" presStyleLbl="alignNode1" presStyleIdx="2" presStyleCnt="13"/>
      <dgm:spPr/>
    </dgm:pt>
    <dgm:pt modelId="{C9C3EF11-1727-48AE-86A6-EFEC187A2905}" type="pres">
      <dgm:prSet presAssocID="{E37DB981-5902-4063-B5AE-F9DEF00EA865}" presName="horz1" presStyleCnt="0"/>
      <dgm:spPr/>
    </dgm:pt>
    <dgm:pt modelId="{449B3F48-F48E-4437-8DD2-44D5C70F6589}" type="pres">
      <dgm:prSet presAssocID="{E37DB981-5902-4063-B5AE-F9DEF00EA865}" presName="tx1" presStyleLbl="revTx" presStyleIdx="2" presStyleCnt="13"/>
      <dgm:spPr/>
    </dgm:pt>
    <dgm:pt modelId="{45DF4354-5E3D-4684-A8C6-42AEFF739BF4}" type="pres">
      <dgm:prSet presAssocID="{E37DB981-5902-4063-B5AE-F9DEF00EA865}" presName="vert1" presStyleCnt="0"/>
      <dgm:spPr/>
    </dgm:pt>
    <dgm:pt modelId="{1F65F0D8-8E5C-486A-A488-81254CF6A105}" type="pres">
      <dgm:prSet presAssocID="{402202BD-45A3-4224-AF0D-C78AB20CB171}" presName="thickLine" presStyleLbl="alignNode1" presStyleIdx="3" presStyleCnt="13"/>
      <dgm:spPr/>
    </dgm:pt>
    <dgm:pt modelId="{CDA0FD46-8D38-460F-A53A-1A893AAF88F4}" type="pres">
      <dgm:prSet presAssocID="{402202BD-45A3-4224-AF0D-C78AB20CB171}" presName="horz1" presStyleCnt="0"/>
      <dgm:spPr/>
    </dgm:pt>
    <dgm:pt modelId="{55DDFB6C-3FFA-459C-AC36-238B8C5EEB91}" type="pres">
      <dgm:prSet presAssocID="{402202BD-45A3-4224-AF0D-C78AB20CB171}" presName="tx1" presStyleLbl="revTx" presStyleIdx="3" presStyleCnt="13"/>
      <dgm:spPr/>
    </dgm:pt>
    <dgm:pt modelId="{306ADF91-824F-48F4-A6A0-6B02F5034B1B}" type="pres">
      <dgm:prSet presAssocID="{402202BD-45A3-4224-AF0D-C78AB20CB171}" presName="vert1" presStyleCnt="0"/>
      <dgm:spPr/>
    </dgm:pt>
    <dgm:pt modelId="{3E5F58BC-31AB-4B83-AAA5-A2DBB3070A63}" type="pres">
      <dgm:prSet presAssocID="{81799918-D9A7-4690-BB76-27DE8F7DE2F2}" presName="thickLine" presStyleLbl="alignNode1" presStyleIdx="4" presStyleCnt="13"/>
      <dgm:spPr/>
    </dgm:pt>
    <dgm:pt modelId="{81DD335B-4AB8-48CE-B967-579362E5A706}" type="pres">
      <dgm:prSet presAssocID="{81799918-D9A7-4690-BB76-27DE8F7DE2F2}" presName="horz1" presStyleCnt="0"/>
      <dgm:spPr/>
    </dgm:pt>
    <dgm:pt modelId="{BE613AE2-10FF-4287-9127-4CA514DBC38A}" type="pres">
      <dgm:prSet presAssocID="{81799918-D9A7-4690-BB76-27DE8F7DE2F2}" presName="tx1" presStyleLbl="revTx" presStyleIdx="4" presStyleCnt="13"/>
      <dgm:spPr/>
    </dgm:pt>
    <dgm:pt modelId="{0C047581-26F7-44DD-8325-7CB75B319C31}" type="pres">
      <dgm:prSet presAssocID="{81799918-D9A7-4690-BB76-27DE8F7DE2F2}" presName="vert1" presStyleCnt="0"/>
      <dgm:spPr/>
    </dgm:pt>
    <dgm:pt modelId="{7A51BF39-8596-43B8-9E3A-FA8D693F5646}" type="pres">
      <dgm:prSet presAssocID="{1FDBC33D-9EA3-458B-90BD-223B66082D42}" presName="thickLine" presStyleLbl="alignNode1" presStyleIdx="5" presStyleCnt="13"/>
      <dgm:spPr/>
    </dgm:pt>
    <dgm:pt modelId="{F8BEC7CF-D9E5-4857-9A19-C49E4F761CDE}" type="pres">
      <dgm:prSet presAssocID="{1FDBC33D-9EA3-458B-90BD-223B66082D42}" presName="horz1" presStyleCnt="0"/>
      <dgm:spPr/>
    </dgm:pt>
    <dgm:pt modelId="{96200016-7B1A-4A8D-AD94-EEA64982E22A}" type="pres">
      <dgm:prSet presAssocID="{1FDBC33D-9EA3-458B-90BD-223B66082D42}" presName="tx1" presStyleLbl="revTx" presStyleIdx="5" presStyleCnt="13"/>
      <dgm:spPr/>
    </dgm:pt>
    <dgm:pt modelId="{2C7E89FF-50A7-401A-B94A-29D349E7D801}" type="pres">
      <dgm:prSet presAssocID="{1FDBC33D-9EA3-458B-90BD-223B66082D42}" presName="vert1" presStyleCnt="0"/>
      <dgm:spPr/>
    </dgm:pt>
    <dgm:pt modelId="{9DC01EDC-74D1-471A-87EB-1E7AA189D0C2}" type="pres">
      <dgm:prSet presAssocID="{3EE261C1-B96D-4678-AABA-C7A639F61623}" presName="thickLine" presStyleLbl="alignNode1" presStyleIdx="6" presStyleCnt="13"/>
      <dgm:spPr/>
    </dgm:pt>
    <dgm:pt modelId="{890068D9-BF07-4A34-9A24-97E7282779DC}" type="pres">
      <dgm:prSet presAssocID="{3EE261C1-B96D-4678-AABA-C7A639F61623}" presName="horz1" presStyleCnt="0"/>
      <dgm:spPr/>
    </dgm:pt>
    <dgm:pt modelId="{D93657C4-332C-40E9-9308-747B7E66E359}" type="pres">
      <dgm:prSet presAssocID="{3EE261C1-B96D-4678-AABA-C7A639F61623}" presName="tx1" presStyleLbl="revTx" presStyleIdx="6" presStyleCnt="13"/>
      <dgm:spPr/>
    </dgm:pt>
    <dgm:pt modelId="{4B8CB289-0A92-4BF8-81D6-925C1B4F4AED}" type="pres">
      <dgm:prSet presAssocID="{3EE261C1-B96D-4678-AABA-C7A639F61623}" presName="vert1" presStyleCnt="0"/>
      <dgm:spPr/>
    </dgm:pt>
    <dgm:pt modelId="{84559B51-2BDE-4D87-B266-B59574F3C869}" type="pres">
      <dgm:prSet presAssocID="{61F21628-2B05-48E7-A4E5-6202B09105B6}" presName="thickLine" presStyleLbl="alignNode1" presStyleIdx="7" presStyleCnt="13"/>
      <dgm:spPr/>
    </dgm:pt>
    <dgm:pt modelId="{ADABDB85-195A-4E46-9EFA-F8871D79E4DD}" type="pres">
      <dgm:prSet presAssocID="{61F21628-2B05-48E7-A4E5-6202B09105B6}" presName="horz1" presStyleCnt="0"/>
      <dgm:spPr/>
    </dgm:pt>
    <dgm:pt modelId="{F9C26266-13CE-45D6-8A16-6352C56FAEBB}" type="pres">
      <dgm:prSet presAssocID="{61F21628-2B05-48E7-A4E5-6202B09105B6}" presName="tx1" presStyleLbl="revTx" presStyleIdx="7" presStyleCnt="13"/>
      <dgm:spPr/>
    </dgm:pt>
    <dgm:pt modelId="{A6918FC6-72C8-4997-901D-994DED3C53F6}" type="pres">
      <dgm:prSet presAssocID="{61F21628-2B05-48E7-A4E5-6202B09105B6}" presName="vert1" presStyleCnt="0"/>
      <dgm:spPr/>
    </dgm:pt>
    <dgm:pt modelId="{DE136639-C86B-4ABB-81D7-CA8AA942D47D}" type="pres">
      <dgm:prSet presAssocID="{9DA79C2E-B311-49F1-A3F7-4C534CAFD863}" presName="thickLine" presStyleLbl="alignNode1" presStyleIdx="8" presStyleCnt="13"/>
      <dgm:spPr/>
    </dgm:pt>
    <dgm:pt modelId="{7735E932-7986-40A7-B473-EE858524BF41}" type="pres">
      <dgm:prSet presAssocID="{9DA79C2E-B311-49F1-A3F7-4C534CAFD863}" presName="horz1" presStyleCnt="0"/>
      <dgm:spPr/>
    </dgm:pt>
    <dgm:pt modelId="{1E56C524-63B0-416A-A8B7-7D2070639C55}" type="pres">
      <dgm:prSet presAssocID="{9DA79C2E-B311-49F1-A3F7-4C534CAFD863}" presName="tx1" presStyleLbl="revTx" presStyleIdx="8" presStyleCnt="13"/>
      <dgm:spPr/>
    </dgm:pt>
    <dgm:pt modelId="{4F555306-573E-45B2-8986-0CEBD770F659}" type="pres">
      <dgm:prSet presAssocID="{9DA79C2E-B311-49F1-A3F7-4C534CAFD863}" presName="vert1" presStyleCnt="0"/>
      <dgm:spPr/>
    </dgm:pt>
    <dgm:pt modelId="{23B149F6-CFD1-4F1E-AC56-1BB0677BCFA9}" type="pres">
      <dgm:prSet presAssocID="{8CD8BD27-61C5-45A3-B666-69F67A1082E9}" presName="thickLine" presStyleLbl="alignNode1" presStyleIdx="9" presStyleCnt="13"/>
      <dgm:spPr/>
    </dgm:pt>
    <dgm:pt modelId="{F3181231-EAF1-4476-AE29-FF7EAA3CBB08}" type="pres">
      <dgm:prSet presAssocID="{8CD8BD27-61C5-45A3-B666-69F67A1082E9}" presName="horz1" presStyleCnt="0"/>
      <dgm:spPr/>
    </dgm:pt>
    <dgm:pt modelId="{FF36D682-42CE-4876-9508-1BA765EEDB56}" type="pres">
      <dgm:prSet presAssocID="{8CD8BD27-61C5-45A3-B666-69F67A1082E9}" presName="tx1" presStyleLbl="revTx" presStyleIdx="9" presStyleCnt="13"/>
      <dgm:spPr/>
    </dgm:pt>
    <dgm:pt modelId="{B5A2711C-BD31-431A-9157-92626F3B17AD}" type="pres">
      <dgm:prSet presAssocID="{8CD8BD27-61C5-45A3-B666-69F67A1082E9}" presName="vert1" presStyleCnt="0"/>
      <dgm:spPr/>
    </dgm:pt>
    <dgm:pt modelId="{23B71EF7-8441-444C-A37C-4F951064173F}" type="pres">
      <dgm:prSet presAssocID="{DAA0BE00-1744-4142-88CB-DDDA6641DC34}" presName="thickLine" presStyleLbl="alignNode1" presStyleIdx="10" presStyleCnt="13"/>
      <dgm:spPr/>
    </dgm:pt>
    <dgm:pt modelId="{272C515A-3C7E-477E-B293-AA15141933BC}" type="pres">
      <dgm:prSet presAssocID="{DAA0BE00-1744-4142-88CB-DDDA6641DC34}" presName="horz1" presStyleCnt="0"/>
      <dgm:spPr/>
    </dgm:pt>
    <dgm:pt modelId="{E3038B99-985B-49A8-99E5-F049072CCB37}" type="pres">
      <dgm:prSet presAssocID="{DAA0BE00-1744-4142-88CB-DDDA6641DC34}" presName="tx1" presStyleLbl="revTx" presStyleIdx="10" presStyleCnt="13"/>
      <dgm:spPr/>
    </dgm:pt>
    <dgm:pt modelId="{F6DF729A-BDB0-49B0-B3E6-51B0F32002A9}" type="pres">
      <dgm:prSet presAssocID="{DAA0BE00-1744-4142-88CB-DDDA6641DC34}" presName="vert1" presStyleCnt="0"/>
      <dgm:spPr/>
    </dgm:pt>
    <dgm:pt modelId="{2FAEABE5-5369-4A67-A21E-4B6D05FF61E3}" type="pres">
      <dgm:prSet presAssocID="{25279D96-7BEB-41A1-8851-C4CBCD04E083}" presName="thickLine" presStyleLbl="alignNode1" presStyleIdx="11" presStyleCnt="13"/>
      <dgm:spPr/>
    </dgm:pt>
    <dgm:pt modelId="{4CFAD710-EF97-4A41-8D6C-AAFFCCEC2A82}" type="pres">
      <dgm:prSet presAssocID="{25279D96-7BEB-41A1-8851-C4CBCD04E083}" presName="horz1" presStyleCnt="0"/>
      <dgm:spPr/>
    </dgm:pt>
    <dgm:pt modelId="{C73DC949-BA7B-4D30-8191-67489257D948}" type="pres">
      <dgm:prSet presAssocID="{25279D96-7BEB-41A1-8851-C4CBCD04E083}" presName="tx1" presStyleLbl="revTx" presStyleIdx="11" presStyleCnt="13"/>
      <dgm:spPr/>
    </dgm:pt>
    <dgm:pt modelId="{092FA740-7B03-4C48-B124-7B18B2662570}" type="pres">
      <dgm:prSet presAssocID="{25279D96-7BEB-41A1-8851-C4CBCD04E083}" presName="vert1" presStyleCnt="0"/>
      <dgm:spPr/>
    </dgm:pt>
    <dgm:pt modelId="{DC147129-83C6-48FB-AB66-D16EECD58B91}" type="pres">
      <dgm:prSet presAssocID="{6618D0E3-F74A-467D-8D2B-BB09DE89C193}" presName="thickLine" presStyleLbl="alignNode1" presStyleIdx="12" presStyleCnt="13"/>
      <dgm:spPr/>
    </dgm:pt>
    <dgm:pt modelId="{EC6B7E13-78A2-46EF-B823-E83FCF094EC2}" type="pres">
      <dgm:prSet presAssocID="{6618D0E3-F74A-467D-8D2B-BB09DE89C193}" presName="horz1" presStyleCnt="0"/>
      <dgm:spPr/>
    </dgm:pt>
    <dgm:pt modelId="{EDBD65FF-EBE3-47B3-BC84-B4DF2427874B}" type="pres">
      <dgm:prSet presAssocID="{6618D0E3-F74A-467D-8D2B-BB09DE89C193}" presName="tx1" presStyleLbl="revTx" presStyleIdx="12" presStyleCnt="13"/>
      <dgm:spPr/>
    </dgm:pt>
    <dgm:pt modelId="{6143FA3F-0859-444C-B2CC-5F5A71C8E9F4}" type="pres">
      <dgm:prSet presAssocID="{6618D0E3-F74A-467D-8D2B-BB09DE89C193}" presName="vert1" presStyleCnt="0"/>
      <dgm:spPr/>
    </dgm:pt>
  </dgm:ptLst>
  <dgm:cxnLst>
    <dgm:cxn modelId="{99D60A01-4C42-4CDD-9F83-1D22F42BB7DF}" type="presOf" srcId="{9DA79C2E-B311-49F1-A3F7-4C534CAFD863}" destId="{1E56C524-63B0-416A-A8B7-7D2070639C55}" srcOrd="0" destOrd="0" presId="urn:microsoft.com/office/officeart/2008/layout/LinedList"/>
    <dgm:cxn modelId="{32AAA801-3182-47FB-B0C0-73E7D6548FF3}" srcId="{ABC68685-3531-423E-8DAF-45A6DB2ECD98}" destId="{1FDBC33D-9EA3-458B-90BD-223B66082D42}" srcOrd="5" destOrd="0" parTransId="{63FD57FC-7067-47AD-A70E-F6A712BC9C64}" sibTransId="{256B991F-1FD6-49B8-8891-6B93ED720CBF}"/>
    <dgm:cxn modelId="{DCB69F0F-8201-4FA6-8F1C-2381A3D5829F}" srcId="{ABC68685-3531-423E-8DAF-45A6DB2ECD98}" destId="{E37DB981-5902-4063-B5AE-F9DEF00EA865}" srcOrd="2" destOrd="0" parTransId="{D305AB87-BFE5-42A4-95AC-E748F27C2EB3}" sibTransId="{D9C90BCE-29D8-46EB-A0E4-4233AA0EA5ED}"/>
    <dgm:cxn modelId="{9270BC14-FCF2-49B1-B74B-636CD03F6FD4}" srcId="{ABC68685-3531-423E-8DAF-45A6DB2ECD98}" destId="{28A14203-352D-42DB-90FD-681055AE7DD5}" srcOrd="1" destOrd="0" parTransId="{89436EE6-A60B-4283-A2A9-044115F980C7}" sibTransId="{0DA28EE8-67CE-4FDB-9401-FFE549488A7C}"/>
    <dgm:cxn modelId="{41711922-B60A-44A4-B31C-5BB31A86617E}" type="presOf" srcId="{402202BD-45A3-4224-AF0D-C78AB20CB171}" destId="{55DDFB6C-3FFA-459C-AC36-238B8C5EEB91}" srcOrd="0" destOrd="0" presId="urn:microsoft.com/office/officeart/2008/layout/LinedList"/>
    <dgm:cxn modelId="{6162AC23-7191-40A8-8AD4-7CB1C27D437D}" type="presOf" srcId="{6618D0E3-F74A-467D-8D2B-BB09DE89C193}" destId="{EDBD65FF-EBE3-47B3-BC84-B4DF2427874B}" srcOrd="0" destOrd="0" presId="urn:microsoft.com/office/officeart/2008/layout/LinedList"/>
    <dgm:cxn modelId="{CF3BEA26-CB82-4F68-BB89-D7A0345A5885}" srcId="{ABC68685-3531-423E-8DAF-45A6DB2ECD98}" destId="{DAA0BE00-1744-4142-88CB-DDDA6641DC34}" srcOrd="10" destOrd="0" parTransId="{A6900880-DFE6-4C27-8626-9F1BB5AAFDDD}" sibTransId="{692C2036-FBF4-4771-A9F6-6B86F225501D}"/>
    <dgm:cxn modelId="{EF6A9863-57D1-44AD-B935-F2601AC11F7A}" type="presOf" srcId="{28A14203-352D-42DB-90FD-681055AE7DD5}" destId="{48449F06-1249-46DD-8B06-F44D8C2E6768}" srcOrd="0" destOrd="0" presId="urn:microsoft.com/office/officeart/2008/layout/LinedList"/>
    <dgm:cxn modelId="{46CFEF68-EFB0-4E11-AD5A-55AFD4E189A8}" type="presOf" srcId="{81799918-D9A7-4690-BB76-27DE8F7DE2F2}" destId="{BE613AE2-10FF-4287-9127-4CA514DBC38A}" srcOrd="0" destOrd="0" presId="urn:microsoft.com/office/officeart/2008/layout/LinedList"/>
    <dgm:cxn modelId="{A3FBDA72-11CB-4A56-864C-C2011F8C4C6F}" type="presOf" srcId="{25279D96-7BEB-41A1-8851-C4CBCD04E083}" destId="{C73DC949-BA7B-4D30-8191-67489257D948}" srcOrd="0" destOrd="0" presId="urn:microsoft.com/office/officeart/2008/layout/LinedList"/>
    <dgm:cxn modelId="{07CACC77-F915-486D-B1F0-5B807AAF22E2}" srcId="{ABC68685-3531-423E-8DAF-45A6DB2ECD98}" destId="{156178A7-02C6-4292-9F94-AE10B3125722}" srcOrd="0" destOrd="0" parTransId="{DC987F6F-DF8C-4E9C-B901-BE2CE98BEDE0}" sibTransId="{5518B00C-E16C-4C43-B151-A1CD7F506031}"/>
    <dgm:cxn modelId="{1EDB9380-A7F3-4775-B3EA-6796892211BB}" type="presOf" srcId="{156178A7-02C6-4292-9F94-AE10B3125722}" destId="{DCEB30D3-3B79-4541-8ACD-9431DC3BE4F7}" srcOrd="0" destOrd="0" presId="urn:microsoft.com/office/officeart/2008/layout/LinedList"/>
    <dgm:cxn modelId="{E3AFCC80-A171-4E6C-891D-D330345E35D6}" type="presOf" srcId="{E37DB981-5902-4063-B5AE-F9DEF00EA865}" destId="{449B3F48-F48E-4437-8DD2-44D5C70F6589}" srcOrd="0" destOrd="0" presId="urn:microsoft.com/office/officeart/2008/layout/LinedList"/>
    <dgm:cxn modelId="{E1A3A386-8659-4682-A2F5-314F1BE323DE}" type="presOf" srcId="{DAA0BE00-1744-4142-88CB-DDDA6641DC34}" destId="{E3038B99-985B-49A8-99E5-F049072CCB37}" srcOrd="0" destOrd="0" presId="urn:microsoft.com/office/officeart/2008/layout/LinedList"/>
    <dgm:cxn modelId="{5EB8FE87-F31E-4B51-8B8A-4208D6679500}" srcId="{ABC68685-3531-423E-8DAF-45A6DB2ECD98}" destId="{61F21628-2B05-48E7-A4E5-6202B09105B6}" srcOrd="7" destOrd="0" parTransId="{03F60763-5D68-45F6-B82A-A4F8A8DD39FC}" sibTransId="{30FDC058-0F13-40C0-BD95-E5D605DA2B9D}"/>
    <dgm:cxn modelId="{06A0B297-1329-48DB-8921-ADFEE6931DAE}" type="presOf" srcId="{3EE261C1-B96D-4678-AABA-C7A639F61623}" destId="{D93657C4-332C-40E9-9308-747B7E66E359}" srcOrd="0" destOrd="0" presId="urn:microsoft.com/office/officeart/2008/layout/LinedList"/>
    <dgm:cxn modelId="{1D2E5D9F-9F9E-49ED-A47B-507CAC06FFA0}" type="presOf" srcId="{1FDBC33D-9EA3-458B-90BD-223B66082D42}" destId="{96200016-7B1A-4A8D-AD94-EEA64982E22A}" srcOrd="0" destOrd="0" presId="urn:microsoft.com/office/officeart/2008/layout/LinedList"/>
    <dgm:cxn modelId="{0E8293A4-97C1-4B73-862C-179DA6BF3263}" srcId="{ABC68685-3531-423E-8DAF-45A6DB2ECD98}" destId="{402202BD-45A3-4224-AF0D-C78AB20CB171}" srcOrd="3" destOrd="0" parTransId="{336F9C92-C4C8-4AF2-8E89-24CA19F63FE1}" sibTransId="{F57FD7B1-999D-4915-8CA2-23E4B4FDC420}"/>
    <dgm:cxn modelId="{ABA4AFAF-32BA-4947-9C26-0A7698D6A750}" srcId="{ABC68685-3531-423E-8DAF-45A6DB2ECD98}" destId="{3EE261C1-B96D-4678-AABA-C7A639F61623}" srcOrd="6" destOrd="0" parTransId="{E5AC7A37-27AE-4AA5-89AC-ACC96161DD35}" sibTransId="{1410B145-350A-49B2-A7CB-2122F5653841}"/>
    <dgm:cxn modelId="{CC7B95C1-7885-4A46-80A3-F7ACC8B63BFE}" srcId="{ABC68685-3531-423E-8DAF-45A6DB2ECD98}" destId="{81799918-D9A7-4690-BB76-27DE8F7DE2F2}" srcOrd="4" destOrd="0" parTransId="{F7B8D7E3-B9D0-4B2A-AC26-75D1583097C1}" sibTransId="{F9BD41E8-98BD-40C0-8E9D-8620B7FD9C52}"/>
    <dgm:cxn modelId="{D1A7D1D0-B9D6-4E48-A993-F7AC10438079}" srcId="{ABC68685-3531-423E-8DAF-45A6DB2ECD98}" destId="{6618D0E3-F74A-467D-8D2B-BB09DE89C193}" srcOrd="12" destOrd="0" parTransId="{658E1DF2-BA05-44A3-B552-E943DACD741E}" sibTransId="{262803C6-54FE-45D7-80E7-64D618BC8DAA}"/>
    <dgm:cxn modelId="{FC715CD2-2A13-4CD5-865F-0704AF36E60A}" srcId="{ABC68685-3531-423E-8DAF-45A6DB2ECD98}" destId="{9DA79C2E-B311-49F1-A3F7-4C534CAFD863}" srcOrd="8" destOrd="0" parTransId="{E0994FDA-FAC5-4CBB-A859-B0295D970A65}" sibTransId="{B00945D2-239F-4851-969E-01B05DFE36DA}"/>
    <dgm:cxn modelId="{53FB81D4-5DF2-4FA0-A74C-C5542A65D44F}" srcId="{ABC68685-3531-423E-8DAF-45A6DB2ECD98}" destId="{8CD8BD27-61C5-45A3-B666-69F67A1082E9}" srcOrd="9" destOrd="0" parTransId="{BC1890CB-7C02-4A5D-AFA2-8FB6A53575AB}" sibTransId="{44FD7B2E-C92A-4D25-B3CD-299028D6D570}"/>
    <dgm:cxn modelId="{1B05FBDB-B1AB-40DF-8DF6-C4C45609F555}" srcId="{ABC68685-3531-423E-8DAF-45A6DB2ECD98}" destId="{25279D96-7BEB-41A1-8851-C4CBCD04E083}" srcOrd="11" destOrd="0" parTransId="{2E423C9D-ACA2-49D8-B681-C2CA8A6D161D}" sibTransId="{BEE91D6A-8EDF-4735-A885-C3E12F69CC63}"/>
    <dgm:cxn modelId="{F8A8B4E9-1CD1-4A5E-B1F1-02C5F10A05F1}" type="presOf" srcId="{61F21628-2B05-48E7-A4E5-6202B09105B6}" destId="{F9C26266-13CE-45D6-8A16-6352C56FAEBB}" srcOrd="0" destOrd="0" presId="urn:microsoft.com/office/officeart/2008/layout/LinedList"/>
    <dgm:cxn modelId="{459549ED-6711-47B2-9E34-06AF57DE5E9F}" type="presOf" srcId="{8CD8BD27-61C5-45A3-B666-69F67A1082E9}" destId="{FF36D682-42CE-4876-9508-1BA765EEDB56}" srcOrd="0" destOrd="0" presId="urn:microsoft.com/office/officeart/2008/layout/LinedList"/>
    <dgm:cxn modelId="{DF785EF6-5871-43BF-A87C-FAF848F71CEE}" type="presOf" srcId="{ABC68685-3531-423E-8DAF-45A6DB2ECD98}" destId="{C33A5018-78BA-489A-893E-4B8E66716D2F}" srcOrd="0" destOrd="0" presId="urn:microsoft.com/office/officeart/2008/layout/LinedList"/>
    <dgm:cxn modelId="{08134F12-330E-44F1-B80C-E5CF4DD4C10A}" type="presParOf" srcId="{C33A5018-78BA-489A-893E-4B8E66716D2F}" destId="{7AADE2AB-A886-45AD-8E43-938495F62529}" srcOrd="0" destOrd="0" presId="urn:microsoft.com/office/officeart/2008/layout/LinedList"/>
    <dgm:cxn modelId="{4F22BB1E-C23C-455D-A25C-115E6BF7BC48}" type="presParOf" srcId="{C33A5018-78BA-489A-893E-4B8E66716D2F}" destId="{6E4F3ECA-18D6-426F-82C0-10D613DA5078}" srcOrd="1" destOrd="0" presId="urn:microsoft.com/office/officeart/2008/layout/LinedList"/>
    <dgm:cxn modelId="{E37C2F0C-AE40-4286-9F86-22919F030668}" type="presParOf" srcId="{6E4F3ECA-18D6-426F-82C0-10D613DA5078}" destId="{DCEB30D3-3B79-4541-8ACD-9431DC3BE4F7}" srcOrd="0" destOrd="0" presId="urn:microsoft.com/office/officeart/2008/layout/LinedList"/>
    <dgm:cxn modelId="{3BC7636C-BBCC-4305-8B81-2B925A31C334}" type="presParOf" srcId="{6E4F3ECA-18D6-426F-82C0-10D613DA5078}" destId="{9D57F504-AD0B-4A1A-8FEF-5B5014419C37}" srcOrd="1" destOrd="0" presId="urn:microsoft.com/office/officeart/2008/layout/LinedList"/>
    <dgm:cxn modelId="{9D98EA2D-C633-4C12-B083-E68A0391C73D}" type="presParOf" srcId="{C33A5018-78BA-489A-893E-4B8E66716D2F}" destId="{EBBDCB21-9335-44AE-AE2D-1E2A51E32020}" srcOrd="2" destOrd="0" presId="urn:microsoft.com/office/officeart/2008/layout/LinedList"/>
    <dgm:cxn modelId="{290E00AE-7FD6-4597-8C37-03A466775144}" type="presParOf" srcId="{C33A5018-78BA-489A-893E-4B8E66716D2F}" destId="{F0481852-D67B-4243-9E03-B5F5762A6C3C}" srcOrd="3" destOrd="0" presId="urn:microsoft.com/office/officeart/2008/layout/LinedList"/>
    <dgm:cxn modelId="{09CAF7F6-5CC3-4B6E-8C0C-1F72A6BF6DA7}" type="presParOf" srcId="{F0481852-D67B-4243-9E03-B5F5762A6C3C}" destId="{48449F06-1249-46DD-8B06-F44D8C2E6768}" srcOrd="0" destOrd="0" presId="urn:microsoft.com/office/officeart/2008/layout/LinedList"/>
    <dgm:cxn modelId="{77E2D9E3-32C5-4067-9C61-96B43085ED21}" type="presParOf" srcId="{F0481852-D67B-4243-9E03-B5F5762A6C3C}" destId="{BC5AF835-A34E-4512-A16D-FFF3A0A1E2C3}" srcOrd="1" destOrd="0" presId="urn:microsoft.com/office/officeart/2008/layout/LinedList"/>
    <dgm:cxn modelId="{4858DD72-A757-4A4A-8CB4-510D3CD4B53D}" type="presParOf" srcId="{C33A5018-78BA-489A-893E-4B8E66716D2F}" destId="{0B51672A-AC6D-48C3-8ED8-9AF5B3F36707}" srcOrd="4" destOrd="0" presId="urn:microsoft.com/office/officeart/2008/layout/LinedList"/>
    <dgm:cxn modelId="{1D970A3E-0D3B-4477-ABB3-D71AFD9395E6}" type="presParOf" srcId="{C33A5018-78BA-489A-893E-4B8E66716D2F}" destId="{C9C3EF11-1727-48AE-86A6-EFEC187A2905}" srcOrd="5" destOrd="0" presId="urn:microsoft.com/office/officeart/2008/layout/LinedList"/>
    <dgm:cxn modelId="{A71B3616-C6EE-42D6-84E4-7FDC6383D130}" type="presParOf" srcId="{C9C3EF11-1727-48AE-86A6-EFEC187A2905}" destId="{449B3F48-F48E-4437-8DD2-44D5C70F6589}" srcOrd="0" destOrd="0" presId="urn:microsoft.com/office/officeart/2008/layout/LinedList"/>
    <dgm:cxn modelId="{7D9ECBED-0D33-455E-A60C-71BB40A79543}" type="presParOf" srcId="{C9C3EF11-1727-48AE-86A6-EFEC187A2905}" destId="{45DF4354-5E3D-4684-A8C6-42AEFF739BF4}" srcOrd="1" destOrd="0" presId="urn:microsoft.com/office/officeart/2008/layout/LinedList"/>
    <dgm:cxn modelId="{EBF0938E-FEF3-4BB2-9FCF-45D867423BBE}" type="presParOf" srcId="{C33A5018-78BA-489A-893E-4B8E66716D2F}" destId="{1F65F0D8-8E5C-486A-A488-81254CF6A105}" srcOrd="6" destOrd="0" presId="urn:microsoft.com/office/officeart/2008/layout/LinedList"/>
    <dgm:cxn modelId="{025EA271-E2DC-4D2E-B236-E840B6EA73A1}" type="presParOf" srcId="{C33A5018-78BA-489A-893E-4B8E66716D2F}" destId="{CDA0FD46-8D38-460F-A53A-1A893AAF88F4}" srcOrd="7" destOrd="0" presId="urn:microsoft.com/office/officeart/2008/layout/LinedList"/>
    <dgm:cxn modelId="{66138421-C2E4-41EB-A0F5-D497E9D8236D}" type="presParOf" srcId="{CDA0FD46-8D38-460F-A53A-1A893AAF88F4}" destId="{55DDFB6C-3FFA-459C-AC36-238B8C5EEB91}" srcOrd="0" destOrd="0" presId="urn:microsoft.com/office/officeart/2008/layout/LinedList"/>
    <dgm:cxn modelId="{924A45F0-95EE-4B07-87CD-0C6FE017108E}" type="presParOf" srcId="{CDA0FD46-8D38-460F-A53A-1A893AAF88F4}" destId="{306ADF91-824F-48F4-A6A0-6B02F5034B1B}" srcOrd="1" destOrd="0" presId="urn:microsoft.com/office/officeart/2008/layout/LinedList"/>
    <dgm:cxn modelId="{A606F2F6-3208-4689-B177-1473236C39CA}" type="presParOf" srcId="{C33A5018-78BA-489A-893E-4B8E66716D2F}" destId="{3E5F58BC-31AB-4B83-AAA5-A2DBB3070A63}" srcOrd="8" destOrd="0" presId="urn:microsoft.com/office/officeart/2008/layout/LinedList"/>
    <dgm:cxn modelId="{87F95C82-AEC7-48C3-A1E5-0B89FC70CBCE}" type="presParOf" srcId="{C33A5018-78BA-489A-893E-4B8E66716D2F}" destId="{81DD335B-4AB8-48CE-B967-579362E5A706}" srcOrd="9" destOrd="0" presId="urn:microsoft.com/office/officeart/2008/layout/LinedList"/>
    <dgm:cxn modelId="{0FA1DCDB-D502-4850-83AB-45AC35531324}" type="presParOf" srcId="{81DD335B-4AB8-48CE-B967-579362E5A706}" destId="{BE613AE2-10FF-4287-9127-4CA514DBC38A}" srcOrd="0" destOrd="0" presId="urn:microsoft.com/office/officeart/2008/layout/LinedList"/>
    <dgm:cxn modelId="{CDD7A872-B238-4670-BE44-FE92833F88A4}" type="presParOf" srcId="{81DD335B-4AB8-48CE-B967-579362E5A706}" destId="{0C047581-26F7-44DD-8325-7CB75B319C31}" srcOrd="1" destOrd="0" presId="urn:microsoft.com/office/officeart/2008/layout/LinedList"/>
    <dgm:cxn modelId="{9C253770-7995-4048-A67D-C5ED8681DE4D}" type="presParOf" srcId="{C33A5018-78BA-489A-893E-4B8E66716D2F}" destId="{7A51BF39-8596-43B8-9E3A-FA8D693F5646}" srcOrd="10" destOrd="0" presId="urn:microsoft.com/office/officeart/2008/layout/LinedList"/>
    <dgm:cxn modelId="{49084A8C-7574-4FEA-BB52-2B6A24024258}" type="presParOf" srcId="{C33A5018-78BA-489A-893E-4B8E66716D2F}" destId="{F8BEC7CF-D9E5-4857-9A19-C49E4F761CDE}" srcOrd="11" destOrd="0" presId="urn:microsoft.com/office/officeart/2008/layout/LinedList"/>
    <dgm:cxn modelId="{EB05773A-185B-4A8A-BF51-4DA4449BBF00}" type="presParOf" srcId="{F8BEC7CF-D9E5-4857-9A19-C49E4F761CDE}" destId="{96200016-7B1A-4A8D-AD94-EEA64982E22A}" srcOrd="0" destOrd="0" presId="urn:microsoft.com/office/officeart/2008/layout/LinedList"/>
    <dgm:cxn modelId="{D1BC845D-D4A2-4220-908C-50C458982D58}" type="presParOf" srcId="{F8BEC7CF-D9E5-4857-9A19-C49E4F761CDE}" destId="{2C7E89FF-50A7-401A-B94A-29D349E7D801}" srcOrd="1" destOrd="0" presId="urn:microsoft.com/office/officeart/2008/layout/LinedList"/>
    <dgm:cxn modelId="{F6110F45-827F-44BE-A8C8-1646DB67ECD8}" type="presParOf" srcId="{C33A5018-78BA-489A-893E-4B8E66716D2F}" destId="{9DC01EDC-74D1-471A-87EB-1E7AA189D0C2}" srcOrd="12" destOrd="0" presId="urn:microsoft.com/office/officeart/2008/layout/LinedList"/>
    <dgm:cxn modelId="{492223D7-6DC7-4441-A621-A17EE939BE71}" type="presParOf" srcId="{C33A5018-78BA-489A-893E-4B8E66716D2F}" destId="{890068D9-BF07-4A34-9A24-97E7282779DC}" srcOrd="13" destOrd="0" presId="urn:microsoft.com/office/officeart/2008/layout/LinedList"/>
    <dgm:cxn modelId="{F20BD199-353A-4F04-998A-101FF575F8A6}" type="presParOf" srcId="{890068D9-BF07-4A34-9A24-97E7282779DC}" destId="{D93657C4-332C-40E9-9308-747B7E66E359}" srcOrd="0" destOrd="0" presId="urn:microsoft.com/office/officeart/2008/layout/LinedList"/>
    <dgm:cxn modelId="{5D8A73DB-3C99-4AEC-8747-B41C1122CA53}" type="presParOf" srcId="{890068D9-BF07-4A34-9A24-97E7282779DC}" destId="{4B8CB289-0A92-4BF8-81D6-925C1B4F4AED}" srcOrd="1" destOrd="0" presId="urn:microsoft.com/office/officeart/2008/layout/LinedList"/>
    <dgm:cxn modelId="{9553AFFE-B2A9-4E00-847E-F587690B0CE2}" type="presParOf" srcId="{C33A5018-78BA-489A-893E-4B8E66716D2F}" destId="{84559B51-2BDE-4D87-B266-B59574F3C869}" srcOrd="14" destOrd="0" presId="urn:microsoft.com/office/officeart/2008/layout/LinedList"/>
    <dgm:cxn modelId="{E85C78F4-080D-4595-9F49-A3C31B3307FC}" type="presParOf" srcId="{C33A5018-78BA-489A-893E-4B8E66716D2F}" destId="{ADABDB85-195A-4E46-9EFA-F8871D79E4DD}" srcOrd="15" destOrd="0" presId="urn:microsoft.com/office/officeart/2008/layout/LinedList"/>
    <dgm:cxn modelId="{1D07BE3F-E3E7-40B8-A00C-91446BCDEBD4}" type="presParOf" srcId="{ADABDB85-195A-4E46-9EFA-F8871D79E4DD}" destId="{F9C26266-13CE-45D6-8A16-6352C56FAEBB}" srcOrd="0" destOrd="0" presId="urn:microsoft.com/office/officeart/2008/layout/LinedList"/>
    <dgm:cxn modelId="{181FA086-64EB-4F16-8CB7-CEE6FE6912E2}" type="presParOf" srcId="{ADABDB85-195A-4E46-9EFA-F8871D79E4DD}" destId="{A6918FC6-72C8-4997-901D-994DED3C53F6}" srcOrd="1" destOrd="0" presId="urn:microsoft.com/office/officeart/2008/layout/LinedList"/>
    <dgm:cxn modelId="{232B31F5-0816-4252-9D60-E86F0CF56AB8}" type="presParOf" srcId="{C33A5018-78BA-489A-893E-4B8E66716D2F}" destId="{DE136639-C86B-4ABB-81D7-CA8AA942D47D}" srcOrd="16" destOrd="0" presId="urn:microsoft.com/office/officeart/2008/layout/LinedList"/>
    <dgm:cxn modelId="{589131A2-EA13-4532-867A-659D58D53CB0}" type="presParOf" srcId="{C33A5018-78BA-489A-893E-4B8E66716D2F}" destId="{7735E932-7986-40A7-B473-EE858524BF41}" srcOrd="17" destOrd="0" presId="urn:microsoft.com/office/officeart/2008/layout/LinedList"/>
    <dgm:cxn modelId="{A624543F-3D9F-43E4-9B2F-9DC337E20CC0}" type="presParOf" srcId="{7735E932-7986-40A7-B473-EE858524BF41}" destId="{1E56C524-63B0-416A-A8B7-7D2070639C55}" srcOrd="0" destOrd="0" presId="urn:microsoft.com/office/officeart/2008/layout/LinedList"/>
    <dgm:cxn modelId="{54FE5B73-958F-4957-AAD8-703E9E0C74FD}" type="presParOf" srcId="{7735E932-7986-40A7-B473-EE858524BF41}" destId="{4F555306-573E-45B2-8986-0CEBD770F659}" srcOrd="1" destOrd="0" presId="urn:microsoft.com/office/officeart/2008/layout/LinedList"/>
    <dgm:cxn modelId="{28DBEE44-878B-4044-9D43-6C1B09FA239C}" type="presParOf" srcId="{C33A5018-78BA-489A-893E-4B8E66716D2F}" destId="{23B149F6-CFD1-4F1E-AC56-1BB0677BCFA9}" srcOrd="18" destOrd="0" presId="urn:microsoft.com/office/officeart/2008/layout/LinedList"/>
    <dgm:cxn modelId="{10381C08-0DB3-44AB-9BEE-0DE18193B483}" type="presParOf" srcId="{C33A5018-78BA-489A-893E-4B8E66716D2F}" destId="{F3181231-EAF1-4476-AE29-FF7EAA3CBB08}" srcOrd="19" destOrd="0" presId="urn:microsoft.com/office/officeart/2008/layout/LinedList"/>
    <dgm:cxn modelId="{B3903DC6-F8FB-4A71-90AB-F287F47B741A}" type="presParOf" srcId="{F3181231-EAF1-4476-AE29-FF7EAA3CBB08}" destId="{FF36D682-42CE-4876-9508-1BA765EEDB56}" srcOrd="0" destOrd="0" presId="urn:microsoft.com/office/officeart/2008/layout/LinedList"/>
    <dgm:cxn modelId="{95B0A02A-D6EF-4DC5-82C6-754927E1F5CE}" type="presParOf" srcId="{F3181231-EAF1-4476-AE29-FF7EAA3CBB08}" destId="{B5A2711C-BD31-431A-9157-92626F3B17AD}" srcOrd="1" destOrd="0" presId="urn:microsoft.com/office/officeart/2008/layout/LinedList"/>
    <dgm:cxn modelId="{0535D929-977F-4D40-9D46-6D0CDCE5F3EC}" type="presParOf" srcId="{C33A5018-78BA-489A-893E-4B8E66716D2F}" destId="{23B71EF7-8441-444C-A37C-4F951064173F}" srcOrd="20" destOrd="0" presId="urn:microsoft.com/office/officeart/2008/layout/LinedList"/>
    <dgm:cxn modelId="{EF0DF6F4-6A01-4E2E-A6F0-193DFC1B7625}" type="presParOf" srcId="{C33A5018-78BA-489A-893E-4B8E66716D2F}" destId="{272C515A-3C7E-477E-B293-AA15141933BC}" srcOrd="21" destOrd="0" presId="urn:microsoft.com/office/officeart/2008/layout/LinedList"/>
    <dgm:cxn modelId="{E38F9BBB-EF22-4ECB-845A-4020D8943864}" type="presParOf" srcId="{272C515A-3C7E-477E-B293-AA15141933BC}" destId="{E3038B99-985B-49A8-99E5-F049072CCB37}" srcOrd="0" destOrd="0" presId="urn:microsoft.com/office/officeart/2008/layout/LinedList"/>
    <dgm:cxn modelId="{8A5366B4-DA25-4D0C-9F8B-372A0A61D0FA}" type="presParOf" srcId="{272C515A-3C7E-477E-B293-AA15141933BC}" destId="{F6DF729A-BDB0-49B0-B3E6-51B0F32002A9}" srcOrd="1" destOrd="0" presId="urn:microsoft.com/office/officeart/2008/layout/LinedList"/>
    <dgm:cxn modelId="{9F1B949B-3615-4B80-9FB2-F89FEBCB562A}" type="presParOf" srcId="{C33A5018-78BA-489A-893E-4B8E66716D2F}" destId="{2FAEABE5-5369-4A67-A21E-4B6D05FF61E3}" srcOrd="22" destOrd="0" presId="urn:microsoft.com/office/officeart/2008/layout/LinedList"/>
    <dgm:cxn modelId="{F00C2648-1129-49F7-AD4D-F92C97A1B6E7}" type="presParOf" srcId="{C33A5018-78BA-489A-893E-4B8E66716D2F}" destId="{4CFAD710-EF97-4A41-8D6C-AAFFCCEC2A82}" srcOrd="23" destOrd="0" presId="urn:microsoft.com/office/officeart/2008/layout/LinedList"/>
    <dgm:cxn modelId="{4D40CD72-78F4-4204-8DB3-451BDEEB94CB}" type="presParOf" srcId="{4CFAD710-EF97-4A41-8D6C-AAFFCCEC2A82}" destId="{C73DC949-BA7B-4D30-8191-67489257D948}" srcOrd="0" destOrd="0" presId="urn:microsoft.com/office/officeart/2008/layout/LinedList"/>
    <dgm:cxn modelId="{379238F9-0927-404E-AC4D-9C0C037B3E71}" type="presParOf" srcId="{4CFAD710-EF97-4A41-8D6C-AAFFCCEC2A82}" destId="{092FA740-7B03-4C48-B124-7B18B2662570}" srcOrd="1" destOrd="0" presId="urn:microsoft.com/office/officeart/2008/layout/LinedList"/>
    <dgm:cxn modelId="{4BF33F41-2BF9-4735-A259-D76B7466BBCC}" type="presParOf" srcId="{C33A5018-78BA-489A-893E-4B8E66716D2F}" destId="{DC147129-83C6-48FB-AB66-D16EECD58B91}" srcOrd="24" destOrd="0" presId="urn:microsoft.com/office/officeart/2008/layout/LinedList"/>
    <dgm:cxn modelId="{21ABB475-4B4E-4EDE-836F-C6B0BD46A55C}" type="presParOf" srcId="{C33A5018-78BA-489A-893E-4B8E66716D2F}" destId="{EC6B7E13-78A2-46EF-B823-E83FCF094EC2}" srcOrd="25" destOrd="0" presId="urn:microsoft.com/office/officeart/2008/layout/LinedList"/>
    <dgm:cxn modelId="{87EBE5E5-9205-44AB-A040-F91BA79A2831}" type="presParOf" srcId="{EC6B7E13-78A2-46EF-B823-E83FCF094EC2}" destId="{EDBD65FF-EBE3-47B3-BC84-B4DF2427874B}" srcOrd="0" destOrd="0" presId="urn:microsoft.com/office/officeart/2008/layout/LinedList"/>
    <dgm:cxn modelId="{620909AC-9004-4ED6-8312-7F3CC550A84D}" type="presParOf" srcId="{EC6B7E13-78A2-46EF-B823-E83FCF094EC2}" destId="{6143FA3F-0859-444C-B2CC-5F5A71C8E9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4E1EC-D236-432D-9F0F-8FDFDB321F6E}">
      <dsp:nvSpPr>
        <dsp:cNvPr id="0" name=""/>
        <dsp:cNvSpPr/>
      </dsp:nvSpPr>
      <dsp:spPr>
        <a:xfrm>
          <a:off x="0" y="505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D6F863-0614-4F8C-A1B4-0F0F5214A068}">
      <dsp:nvSpPr>
        <dsp:cNvPr id="0" name=""/>
        <dsp:cNvSpPr/>
      </dsp:nvSpPr>
      <dsp:spPr>
        <a:xfrm>
          <a:off x="0" y="505"/>
          <a:ext cx="10753200" cy="82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Podle toho, jak jsou </a:t>
          </a:r>
          <a:r>
            <a:rPr lang="cs-CZ" sz="2100" b="1" u="sng" kern="1200" dirty="0"/>
            <a:t>synchronizovány změny porodnosti</a:t>
          </a:r>
          <a:r>
            <a:rPr lang="cs-CZ" sz="2100" u="sng" kern="1200" dirty="0"/>
            <a:t> </a:t>
          </a:r>
          <a:r>
            <a:rPr lang="cs-CZ" sz="2100" b="1" u="sng" kern="1200" dirty="0"/>
            <a:t>a úmrtnosti</a:t>
          </a:r>
          <a:r>
            <a:rPr lang="cs-CZ" sz="2100" u="sng" kern="1200" dirty="0"/>
            <a:t> </a:t>
          </a:r>
          <a:r>
            <a:rPr lang="cs-CZ" sz="2100" kern="1200" dirty="0"/>
            <a:t>v průběhu dvou fází prvního demografického přechodu, rozlišují se </a:t>
          </a:r>
          <a:r>
            <a:rPr lang="cs-CZ" sz="2100" b="1" i="1" kern="1200" dirty="0"/>
            <a:t>tři typy</a:t>
          </a:r>
          <a:r>
            <a:rPr lang="cs-CZ" sz="2100" kern="1200" dirty="0"/>
            <a:t>:</a:t>
          </a:r>
          <a:endParaRPr lang="en-US" sz="2100" kern="1200" dirty="0"/>
        </a:p>
      </dsp:txBody>
      <dsp:txXfrm>
        <a:off x="0" y="505"/>
        <a:ext cx="10753200" cy="827797"/>
      </dsp:txXfrm>
    </dsp:sp>
    <dsp:sp modelId="{8E9E632D-EF23-4A98-AE6C-6757E304E9F6}">
      <dsp:nvSpPr>
        <dsp:cNvPr id="0" name=""/>
        <dsp:cNvSpPr/>
      </dsp:nvSpPr>
      <dsp:spPr>
        <a:xfrm>
          <a:off x="0" y="828302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D8C596-6EE7-4FA1-BE68-E307671515D1}">
      <dsp:nvSpPr>
        <dsp:cNvPr id="0" name=""/>
        <dsp:cNvSpPr/>
      </dsp:nvSpPr>
      <dsp:spPr>
        <a:xfrm>
          <a:off x="0" y="828302"/>
          <a:ext cx="10753200" cy="82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828302"/>
        <a:ext cx="10753200" cy="827797"/>
      </dsp:txXfrm>
    </dsp:sp>
    <dsp:sp modelId="{218044EA-EBC3-4BEB-83B6-3F4018242E2D}">
      <dsp:nvSpPr>
        <dsp:cNvPr id="0" name=""/>
        <dsp:cNvSpPr/>
      </dsp:nvSpPr>
      <dsp:spPr>
        <a:xfrm>
          <a:off x="0" y="1656100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4B8689-2074-4976-87B8-F01AFEA13E02}">
      <dsp:nvSpPr>
        <dsp:cNvPr id="0" name=""/>
        <dsp:cNvSpPr/>
      </dsp:nvSpPr>
      <dsp:spPr>
        <a:xfrm>
          <a:off x="0" y="1656100"/>
          <a:ext cx="10753200" cy="82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 tohoto typu dochází k poklesu porodnosti a k zlepšování úrovně úmrtnosti téměř současně v obou fázích revoluce. Důsledkem je </a:t>
          </a:r>
          <a:r>
            <a:rPr lang="cs-CZ" sz="2100" b="1" u="sng" kern="1200" dirty="0"/>
            <a:t>relativně malý růst populace</a:t>
          </a:r>
          <a:r>
            <a:rPr lang="cs-CZ" sz="2100" b="1" kern="1200" dirty="0"/>
            <a:t>.</a:t>
          </a:r>
          <a:endParaRPr lang="en-US" sz="2100" kern="1200" dirty="0"/>
        </a:p>
      </dsp:txBody>
      <dsp:txXfrm>
        <a:off x="0" y="1656100"/>
        <a:ext cx="10753200" cy="827797"/>
      </dsp:txXfrm>
    </dsp:sp>
    <dsp:sp modelId="{0E0B0E38-13DF-4DD2-AB4B-302568537E65}">
      <dsp:nvSpPr>
        <dsp:cNvPr id="0" name=""/>
        <dsp:cNvSpPr/>
      </dsp:nvSpPr>
      <dsp:spPr>
        <a:xfrm>
          <a:off x="0" y="2483897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673AD7-333D-4A71-A96A-898B4B74B85A}">
      <dsp:nvSpPr>
        <dsp:cNvPr id="0" name=""/>
        <dsp:cNvSpPr/>
      </dsp:nvSpPr>
      <dsp:spPr>
        <a:xfrm>
          <a:off x="0" y="2483897"/>
          <a:ext cx="10753200" cy="82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2483897"/>
        <a:ext cx="10753200" cy="827797"/>
      </dsp:txXfrm>
    </dsp:sp>
    <dsp:sp modelId="{53B31C0E-18D3-48D2-9BBA-A3527031E791}">
      <dsp:nvSpPr>
        <dsp:cNvPr id="0" name=""/>
        <dsp:cNvSpPr/>
      </dsp:nvSpPr>
      <dsp:spPr>
        <a:xfrm>
          <a:off x="0" y="3311695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7015E8-7C85-4D93-9081-6D6565367EC3}">
      <dsp:nvSpPr>
        <dsp:cNvPr id="0" name=""/>
        <dsp:cNvSpPr/>
      </dsp:nvSpPr>
      <dsp:spPr>
        <a:xfrm>
          <a:off x="0" y="3311695"/>
          <a:ext cx="10753200" cy="82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Úmrtnost se zlepšuje v obou fázích, porodnost však v první fázi neklesá, stagnuje, což má za důsledek dosti </a:t>
          </a:r>
          <a:r>
            <a:rPr lang="cs-CZ" sz="2100" b="1" u="sng" kern="1200"/>
            <a:t>značný nárůst populace</a:t>
          </a:r>
          <a:r>
            <a:rPr lang="cs-CZ" sz="2100" kern="1200"/>
            <a:t>. V druhé fázi pak porodnost rychle klesá.</a:t>
          </a:r>
          <a:endParaRPr lang="en-US" sz="2100" kern="1200"/>
        </a:p>
      </dsp:txBody>
      <dsp:txXfrm>
        <a:off x="0" y="3311695"/>
        <a:ext cx="10753200" cy="827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DE2AB-A886-45AD-8E43-938495F62529}">
      <dsp:nvSpPr>
        <dsp:cNvPr id="0" name=""/>
        <dsp:cNvSpPr/>
      </dsp:nvSpPr>
      <dsp:spPr>
        <a:xfrm>
          <a:off x="0" y="505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B30D3-3B79-4541-8ACD-9431DC3BE4F7}">
      <dsp:nvSpPr>
        <dsp:cNvPr id="0" name=""/>
        <dsp:cNvSpPr/>
      </dsp:nvSpPr>
      <dsp:spPr>
        <a:xfrm>
          <a:off x="0" y="505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/>
            <a:t>Nejstarší státy…obyvatelstvo 60 +</a:t>
          </a:r>
          <a:endParaRPr lang="en-US" sz="1500" kern="1200" dirty="0"/>
        </a:p>
      </dsp:txBody>
      <dsp:txXfrm>
        <a:off x="0" y="505"/>
        <a:ext cx="10753200" cy="318383"/>
      </dsp:txXfrm>
    </dsp:sp>
    <dsp:sp modelId="{EBBDCB21-9335-44AE-AE2D-1E2A51E32020}">
      <dsp:nvSpPr>
        <dsp:cNvPr id="0" name=""/>
        <dsp:cNvSpPr/>
      </dsp:nvSpPr>
      <dsp:spPr>
        <a:xfrm>
          <a:off x="0" y="318889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49F06-1249-46DD-8B06-F44D8C2E6768}">
      <dsp:nvSpPr>
        <dsp:cNvPr id="0" name=""/>
        <dsp:cNvSpPr/>
      </dsp:nvSpPr>
      <dsp:spPr>
        <a:xfrm>
          <a:off x="0" y="318889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Japonsko 1950: 7,7 %</a:t>
          </a:r>
          <a:endParaRPr lang="en-US" sz="1500" kern="1200"/>
        </a:p>
      </dsp:txBody>
      <dsp:txXfrm>
        <a:off x="0" y="318889"/>
        <a:ext cx="10753200" cy="318383"/>
      </dsp:txXfrm>
    </dsp:sp>
    <dsp:sp modelId="{0B51672A-AC6D-48C3-8ED8-9AF5B3F36707}">
      <dsp:nvSpPr>
        <dsp:cNvPr id="0" name=""/>
        <dsp:cNvSpPr/>
      </dsp:nvSpPr>
      <dsp:spPr>
        <a:xfrm>
          <a:off x="0" y="637272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B3F48-F48E-4437-8DD2-44D5C70F6589}">
      <dsp:nvSpPr>
        <dsp:cNvPr id="0" name=""/>
        <dsp:cNvSpPr/>
      </dsp:nvSpPr>
      <dsp:spPr>
        <a:xfrm>
          <a:off x="0" y="637272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1980: 12,9 %</a:t>
          </a:r>
          <a:endParaRPr lang="en-US" sz="1500" kern="1200"/>
        </a:p>
      </dsp:txBody>
      <dsp:txXfrm>
        <a:off x="0" y="637272"/>
        <a:ext cx="10753200" cy="318383"/>
      </dsp:txXfrm>
    </dsp:sp>
    <dsp:sp modelId="{1F65F0D8-8E5C-486A-A488-81254CF6A105}">
      <dsp:nvSpPr>
        <dsp:cNvPr id="0" name=""/>
        <dsp:cNvSpPr/>
      </dsp:nvSpPr>
      <dsp:spPr>
        <a:xfrm>
          <a:off x="0" y="955656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DFB6C-3FFA-459C-AC36-238B8C5EEB91}">
      <dsp:nvSpPr>
        <dsp:cNvPr id="0" name=""/>
        <dsp:cNvSpPr/>
      </dsp:nvSpPr>
      <dsp:spPr>
        <a:xfrm>
          <a:off x="0" y="955656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1990: 17,4 %</a:t>
          </a:r>
          <a:endParaRPr lang="en-US" sz="1500" kern="1200"/>
        </a:p>
      </dsp:txBody>
      <dsp:txXfrm>
        <a:off x="0" y="955656"/>
        <a:ext cx="10753200" cy="318383"/>
      </dsp:txXfrm>
    </dsp:sp>
    <dsp:sp modelId="{3E5F58BC-31AB-4B83-AAA5-A2DBB3070A63}">
      <dsp:nvSpPr>
        <dsp:cNvPr id="0" name=""/>
        <dsp:cNvSpPr/>
      </dsp:nvSpPr>
      <dsp:spPr>
        <a:xfrm>
          <a:off x="0" y="1274039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13AE2-10FF-4287-9127-4CA514DBC38A}">
      <dsp:nvSpPr>
        <dsp:cNvPr id="0" name=""/>
        <dsp:cNvSpPr/>
      </dsp:nvSpPr>
      <dsp:spPr>
        <a:xfrm>
          <a:off x="0" y="1274039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2000: 23,3 %</a:t>
          </a:r>
          <a:endParaRPr lang="en-US" sz="1500" kern="1200"/>
        </a:p>
      </dsp:txBody>
      <dsp:txXfrm>
        <a:off x="0" y="1274039"/>
        <a:ext cx="10753200" cy="318383"/>
      </dsp:txXfrm>
    </dsp:sp>
    <dsp:sp modelId="{7A51BF39-8596-43B8-9E3A-FA8D693F5646}">
      <dsp:nvSpPr>
        <dsp:cNvPr id="0" name=""/>
        <dsp:cNvSpPr/>
      </dsp:nvSpPr>
      <dsp:spPr>
        <a:xfrm>
          <a:off x="0" y="1592423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00016-7B1A-4A8D-AD94-EEA64982E22A}">
      <dsp:nvSpPr>
        <dsp:cNvPr id="0" name=""/>
        <dsp:cNvSpPr/>
      </dsp:nvSpPr>
      <dsp:spPr>
        <a:xfrm>
          <a:off x="0" y="1592423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2010: 30,5 %</a:t>
          </a:r>
          <a:endParaRPr lang="en-US" sz="1500" kern="1200"/>
        </a:p>
      </dsp:txBody>
      <dsp:txXfrm>
        <a:off x="0" y="1592423"/>
        <a:ext cx="10753200" cy="318383"/>
      </dsp:txXfrm>
    </dsp:sp>
    <dsp:sp modelId="{9DC01EDC-74D1-471A-87EB-1E7AA189D0C2}">
      <dsp:nvSpPr>
        <dsp:cNvPr id="0" name=""/>
        <dsp:cNvSpPr/>
      </dsp:nvSpPr>
      <dsp:spPr>
        <a:xfrm>
          <a:off x="0" y="1910807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657C4-332C-40E9-9308-747B7E66E359}">
      <dsp:nvSpPr>
        <dsp:cNvPr id="0" name=""/>
        <dsp:cNvSpPr/>
      </dsp:nvSpPr>
      <dsp:spPr>
        <a:xfrm>
          <a:off x="0" y="1910807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2050: 44,2 %</a:t>
          </a:r>
          <a:endParaRPr lang="en-US" sz="1500" kern="1200"/>
        </a:p>
      </dsp:txBody>
      <dsp:txXfrm>
        <a:off x="0" y="1910807"/>
        <a:ext cx="10753200" cy="318383"/>
      </dsp:txXfrm>
    </dsp:sp>
    <dsp:sp modelId="{84559B51-2BDE-4D87-B266-B59574F3C869}">
      <dsp:nvSpPr>
        <dsp:cNvPr id="0" name=""/>
        <dsp:cNvSpPr/>
      </dsp:nvSpPr>
      <dsp:spPr>
        <a:xfrm>
          <a:off x="0" y="2229190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26266-13CE-45D6-8A16-6352C56FAEBB}">
      <dsp:nvSpPr>
        <dsp:cNvPr id="0" name=""/>
        <dsp:cNvSpPr/>
      </dsp:nvSpPr>
      <dsp:spPr>
        <a:xfrm>
          <a:off x="0" y="2229190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Německo 1950: 14,6 %</a:t>
          </a:r>
          <a:endParaRPr lang="en-US" sz="1500" b="1" kern="1200" dirty="0"/>
        </a:p>
      </dsp:txBody>
      <dsp:txXfrm>
        <a:off x="0" y="2229190"/>
        <a:ext cx="10753200" cy="318383"/>
      </dsp:txXfrm>
    </dsp:sp>
    <dsp:sp modelId="{DE136639-C86B-4ABB-81D7-CA8AA942D47D}">
      <dsp:nvSpPr>
        <dsp:cNvPr id="0" name=""/>
        <dsp:cNvSpPr/>
      </dsp:nvSpPr>
      <dsp:spPr>
        <a:xfrm>
          <a:off x="0" y="2547574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6C524-63B0-416A-A8B7-7D2070639C55}">
      <dsp:nvSpPr>
        <dsp:cNvPr id="0" name=""/>
        <dsp:cNvSpPr/>
      </dsp:nvSpPr>
      <dsp:spPr>
        <a:xfrm>
          <a:off x="0" y="2547574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1980: 19,3 %</a:t>
          </a:r>
          <a:endParaRPr lang="en-US" sz="1500" kern="1200"/>
        </a:p>
      </dsp:txBody>
      <dsp:txXfrm>
        <a:off x="0" y="2547574"/>
        <a:ext cx="10753200" cy="318383"/>
      </dsp:txXfrm>
    </dsp:sp>
    <dsp:sp modelId="{23B149F6-CFD1-4F1E-AC56-1BB0677BCFA9}">
      <dsp:nvSpPr>
        <dsp:cNvPr id="0" name=""/>
        <dsp:cNvSpPr/>
      </dsp:nvSpPr>
      <dsp:spPr>
        <a:xfrm>
          <a:off x="0" y="2865958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6D682-42CE-4876-9508-1BA765EEDB56}">
      <dsp:nvSpPr>
        <dsp:cNvPr id="0" name=""/>
        <dsp:cNvSpPr/>
      </dsp:nvSpPr>
      <dsp:spPr>
        <a:xfrm>
          <a:off x="0" y="2865958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1990: 20,4 %</a:t>
          </a:r>
          <a:endParaRPr lang="en-US" sz="1500" kern="1200"/>
        </a:p>
      </dsp:txBody>
      <dsp:txXfrm>
        <a:off x="0" y="2865958"/>
        <a:ext cx="10753200" cy="318383"/>
      </dsp:txXfrm>
    </dsp:sp>
    <dsp:sp modelId="{23B71EF7-8441-444C-A37C-4F951064173F}">
      <dsp:nvSpPr>
        <dsp:cNvPr id="0" name=""/>
        <dsp:cNvSpPr/>
      </dsp:nvSpPr>
      <dsp:spPr>
        <a:xfrm>
          <a:off x="0" y="3184341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38B99-985B-49A8-99E5-F049072CCB37}">
      <dsp:nvSpPr>
        <dsp:cNvPr id="0" name=""/>
        <dsp:cNvSpPr/>
      </dsp:nvSpPr>
      <dsp:spPr>
        <a:xfrm>
          <a:off x="0" y="3184341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2000: 23,2 %</a:t>
          </a:r>
          <a:endParaRPr lang="en-US" sz="1500" kern="1200"/>
        </a:p>
      </dsp:txBody>
      <dsp:txXfrm>
        <a:off x="0" y="3184341"/>
        <a:ext cx="10753200" cy="318383"/>
      </dsp:txXfrm>
    </dsp:sp>
    <dsp:sp modelId="{2FAEABE5-5369-4A67-A21E-4B6D05FF61E3}">
      <dsp:nvSpPr>
        <dsp:cNvPr id="0" name=""/>
        <dsp:cNvSpPr/>
      </dsp:nvSpPr>
      <dsp:spPr>
        <a:xfrm>
          <a:off x="0" y="3502725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DC949-BA7B-4D30-8191-67489257D948}">
      <dsp:nvSpPr>
        <dsp:cNvPr id="0" name=""/>
        <dsp:cNvSpPr/>
      </dsp:nvSpPr>
      <dsp:spPr>
        <a:xfrm>
          <a:off x="0" y="3502725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2010: 26,0 %</a:t>
          </a:r>
          <a:endParaRPr lang="en-US" sz="1500" kern="1200"/>
        </a:p>
      </dsp:txBody>
      <dsp:txXfrm>
        <a:off x="0" y="3502725"/>
        <a:ext cx="10753200" cy="318383"/>
      </dsp:txXfrm>
    </dsp:sp>
    <dsp:sp modelId="{DC147129-83C6-48FB-AB66-D16EECD58B91}">
      <dsp:nvSpPr>
        <dsp:cNvPr id="0" name=""/>
        <dsp:cNvSpPr/>
      </dsp:nvSpPr>
      <dsp:spPr>
        <a:xfrm>
          <a:off x="0" y="3821108"/>
          <a:ext cx="10753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D65FF-EBE3-47B3-BC84-B4DF2427874B}">
      <dsp:nvSpPr>
        <dsp:cNvPr id="0" name=""/>
        <dsp:cNvSpPr/>
      </dsp:nvSpPr>
      <dsp:spPr>
        <a:xfrm>
          <a:off x="0" y="3821108"/>
          <a:ext cx="10753200" cy="31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2050: 39,5 %</a:t>
          </a:r>
          <a:endParaRPr lang="en-US" sz="1500" kern="1200"/>
        </a:p>
      </dsp:txBody>
      <dsp:txXfrm>
        <a:off x="0" y="3821108"/>
        <a:ext cx="10753200" cy="318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2CA9D1-D765-4290-998D-8871AC4974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F132743-C440-405E-8EB8-C3F994F5F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8F10901-32B9-49C7-8730-B6CDA4EB09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7684FF-C1CF-4F41-8695-D589AF655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9B28F80-F73D-4DD0-82DE-B6D5B7F3FB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9A89DB-1280-4D06-BBFB-4E2D02E6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B8E3172-53AC-438C-A3C9-7E479B4812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A3CAA60-2030-4E0A-8D18-C7829C9F1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4625DA1-6F04-44AD-BFCC-4D0A524A09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5970101-BA98-4BDD-9200-45114B263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D51C579-3951-4BBA-9B5A-002AE6333C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D5EFE0-7E38-4677-8645-23A818CAE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FE1F4AE-C513-4D97-B014-C5CB35FC79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EED695F-97DB-46A6-8375-5B9A117FF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13D1700-4DCB-40BB-98ED-10E1945481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E83200E-23C2-48A6-941C-1452DCA1F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430AD35-2D68-443B-8F1E-E83CB70CF7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61E2986-90B9-4750-A1FA-063ED44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A3FF86D-4B35-48FC-9BD8-A082930AF2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61D241B-430D-43B0-8A7E-750D84D68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F2F3169-C7D0-4A3E-9BF4-E2A884F10F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72AA756-534E-483A-85D0-166CCB822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4BD90D-9E34-4564-9A20-DA617C81E2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E9EB416-7567-46CA-8938-B104870D4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9D35504-100A-44C9-9601-9CAD96AA44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2ACD3E3-3804-4DA0-9734-40C35ABB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BBAE7B3-03A4-477A-93D4-B28760C76C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10A75B-1FA8-4CEA-B571-2084860C1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062D566-8C93-463B-B6D1-E9DA1C7391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D638ED6-5005-4F70-B7F7-B39937921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C9CDBAC-8BA0-4695-AE0F-B19194CFD4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FDD8702-6D4A-44EB-8CC3-ED5F93919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99816D5-EE2B-4131-92FD-ED54FBE779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7C1DC06-D856-49A9-8B12-13510C84B2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BB96E48-9FC2-4DEF-8E4B-C79728DA57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EAB5AF2-7359-410A-9D70-7C9C71CA66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48E4B97-77A6-449C-BB55-0B695F9B33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20437CA-E9A8-45A2-A45C-40CACC85E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8AB2DD2-AE5B-4B67-8453-6CCE2B5714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54E21C7-C2B0-4BEE-A533-C5345F7F8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E91DE8E-29A3-4C48-A0F5-485F4DEAC2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C7627A2-00FF-48B3-B4EC-4ACD16F8E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3FE23AB-2AAA-48F5-A411-12F4070778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6AB83C8-C864-4CF6-861D-52DEF2FE5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751F859-AF90-4C8B-BB7B-1B753BE066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B2F8615-40E7-4241-AE65-AA83505C2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C6095E-2A09-467C-85C6-016CC4969F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BBA225A-9398-4F08-AF3B-B95563165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D57D332-E4E6-4F89-A1D3-39530B1DE6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7D5EDF6-995B-43DC-B374-602403E38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7BBC79F-47A6-42FB-99BE-5CE2BED5967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16A4104-7E3E-4746-BDA0-7A0A5814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4187604-F211-418D-8A09-A0035FFA5E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D4DD43E-ABC4-427C-A63E-4973B177A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E51CE7E-69D2-415A-ADCA-A8A9757E1F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3310425-96A3-4E4A-BECD-5281E9D19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9D447E8-6F9B-4E13-A52F-18B7BFD604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6D2A1E9-0498-47D2-AF93-314FEB25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39CDE99-30BB-49D1-93C9-06C63AF868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7639EE7-C7A7-40D6-BE17-44212AA58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95FCECE-C4B5-48B9-A957-4EA5A3AC60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41CA8C5-C55E-4CF1-8A4E-AC70E4FC4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A704280-ABE7-4369-AEDA-3758F8014F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12E36BA-2293-4E9D-84BC-849BDA440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0BB5731-E34E-44A5-902E-A2F729C1F3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B6C8714-A25B-4A29-8B1A-135A4F12C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6CEC491-531C-477F-9B61-42D12F1FE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70B5F1-F374-40DE-BBEF-6270B487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D69B33D-663D-489E-BF64-64AF6A58FE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E566F99-CBAE-4BF7-96F1-9AE242FE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3A4AA84-5F8B-4B66-A837-9C2E590160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18806CD-8F0A-455F-BF54-FC7BA2F51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CFB88231-C74A-4192-BF06-50FBCFF3F1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688844B-3C7D-4EDD-9840-1556355A0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A7D10E9-DA05-446A-84B6-9407562349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A49D716-4487-4A66-9F37-0B6D92815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3EA9940-9CAB-4304-8229-833FDED3C4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C89CAA6-E075-4870-B33D-19378EBF9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74710AC-A0F3-499A-9C0D-ADA804C8B3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D4ED5DA-DEFA-4CFB-B8E1-17A3E9EC3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506CD06-40DC-4A7E-8B60-A043D55990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F157A69-FEB1-49A3-B8E0-07CD49A8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7DE2141-544C-48B2-9248-5FE18DB3CC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1CE450A-2728-4B29-8951-794ADEC49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EBDA55E-A502-45F4-BD05-7C60DD1815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88DBAFE-14ED-4794-84EB-A290DB57E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38D2D5BB-EB44-4696-8917-FCCEBF6613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9F032BE-85EB-4CEE-B590-E58D5BA97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F5D70E-A82D-45E5-A878-B6A933D406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C44FE24-8C91-4A7D-B1E7-805ED2F93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D57AD30-D37B-4D9A-ABEA-6E34BC2E39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AA4913D-6595-4261-8C6B-D1E03106D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52158C80-39BF-4C06-87A9-FFB41A9BDC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8157DF6-E2D0-4452-99F7-D1476CC86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A54D5C81-5860-436C-810C-9DFA979DE3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2EF7DCE2-FD6E-4A09-95CE-32BBA213E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084D48D-7EB1-4811-B849-FE7F66A529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048033F-CA9B-4A39-90E8-C524555D3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3E237317-7328-4FBF-BE03-9797ACD997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97B265E-E083-4562-849A-051DC91A3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CFFB3E9C-D7AA-4CB5-B3E5-B54142E449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F5F2EA5-43CD-4D06-B31E-3C00AF730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0056A35B-318F-4D1F-B985-C07F283EF2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A3D399AD-2C92-42FC-B79B-00CBF880C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BE9C357-A72E-4B85-A6C6-938EB37439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D4C0389D-C831-4D1D-B644-80E319B87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E8E77F5-F0EC-45FE-B03B-AF694F88A6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D75D0F7-DD46-4BDA-A6D1-444745E17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6910CC4-7C7A-44E9-A5CF-94368D5C81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BFBF93B-758A-431F-B454-E136EE0CE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618595-4326-47E2-91BC-E1D0B65942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CF1DEE-1BD2-4150-A0CA-F642B2402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A9B5644-A66E-4092-B52C-C4558F75BC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4A31AC7-590A-4CEA-A4E1-D88B3E975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A132E4B-9B82-45B1-83EB-F51BE71957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90B277A-8DC0-4865-BA32-EFA897FB9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2650F31F-5353-422B-9D0C-75C0521890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2FAC326E-1532-4391-8FE8-942BCA160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25F54E2-ED6B-4CA2-84FE-F2876C911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E8EB633-9C04-4F3F-BF00-FBBB2E795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F96BE4F-0139-4234-A85B-709B2BD93E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C30C044-9CDC-4D38-97D5-B4FC7980E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61C50A5-5A88-4129-A82B-AA33F3BB6B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8BE7231-4B67-47EB-9737-C4C7FD43C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FD2F8ADA-730C-4CA1-BF7F-45777FB53C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FCC8CDD-F2A8-40CF-9BD7-BA11D6882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BDF48A5A-1A3E-4A79-96F9-4F70CCC650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99D10C7-D63B-467B-8551-A05CE7CAE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1F607FC3-F071-4C01-9888-EFDD6EEC58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FB4E95C-B5CA-4D69-8A96-C1BA285E3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17E92797-323D-4348-9FAA-9AA2C2C236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5FF6D85-C5D0-482F-8F0B-618A8F40C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1C2306-64DE-4E38-85C5-D324BB49B7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1FBB69-8EC0-4808-8F09-AAA6E6831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E4E49A00-76D6-4D9F-9FB6-B336A97D75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1940188A-E01D-4A1D-8E94-7A7409438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12635395-69E6-43FF-B00B-4DC8256346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C5136FE2-5168-47CA-92E6-2E7CA682D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6AED72A-9816-4573-BA60-CC133BD7C9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1FD734-B507-4D63-BFAE-8B4304783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F12D84F-8FE4-485F-B44F-2DA31D06B1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CFD9B91-F909-4F36-A23E-D9FFC3B1F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7FE74-86E6-49B3-914F-55D45CED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707A6D-A3A9-4687-A2F0-44D69DFFA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AE1D90-6747-458F-BEA3-DEFE54711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A0FF-5AAF-46FE-BB11-08C61625B5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706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lesk.cz/img/1/full/1201077-img-rodiny-duchodci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dat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data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DEC7F9-D1AB-4941-AD94-C5DDD50AA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Ekonomicko-správní fakulta MU, KRES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BB2D15-0F01-48B4-A2C2-9A189F55D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5B7C35-67D4-4430-A43F-3016C4B9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Demografický přechod a stárnutí populace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D70FE-C98F-46F7-8F0B-C36D9577D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Rozvoj venkova 2020</a:t>
            </a:r>
          </a:p>
        </p:txBody>
      </p:sp>
      <p:pic>
        <p:nvPicPr>
          <p:cNvPr id="6" name="Picture 7" descr="ANd9GcTrWTkKaK7MfaKSojEA86-mCFgA6Ixci4YeU-Vt6ZxETYDuLZrZ">
            <a:extLst>
              <a:ext uri="{FF2B5EF4-FFF2-40B4-BE49-F238E27FC236}">
                <a16:creationId xmlns:a16="http://schemas.microsoft.com/office/drawing/2014/main" id="{B5541272-7F82-4F5E-A967-09CF33E8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790168"/>
            <a:ext cx="27368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1AE4B3DB-05C7-4793-A5B0-3782E070E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743" y="4715687"/>
            <a:ext cx="792163" cy="287338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8" name="Picture 10" descr="1338876-img-senior-duchodce">
            <a:extLst>
              <a:ext uri="{FF2B5EF4-FFF2-40B4-BE49-F238E27FC236}">
                <a16:creationId xmlns:a16="http://schemas.microsoft.com/office/drawing/2014/main" id="{387F9849-D4E4-4D29-8F33-B8E4BA36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49" y="3734605"/>
            <a:ext cx="3162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lthus">
            <a:extLst>
              <a:ext uri="{FF2B5EF4-FFF2-40B4-BE49-F238E27FC236}">
                <a16:creationId xmlns:a16="http://schemas.microsoft.com/office/drawing/2014/main" id="{77BF5D97-D9F3-42A0-A84E-E0ED0802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25539"/>
            <a:ext cx="71072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bdélník 1">
            <a:extLst>
              <a:ext uri="{FF2B5EF4-FFF2-40B4-BE49-F238E27FC236}">
                <a16:creationId xmlns:a16="http://schemas.microsoft.com/office/drawing/2014/main" id="{72DAEE46-A070-4222-A680-920C1407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5445125"/>
            <a:ext cx="590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Zdroje: Malthus (</a:t>
            </a: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1798; předělané vydání z roku 2002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/>
          </a:p>
        </p:txBody>
      </p:sp>
      <p:sp>
        <p:nvSpPr>
          <p:cNvPr id="21508" name="Obdélník 2">
            <a:extLst>
              <a:ext uri="{FF2B5EF4-FFF2-40B4-BE49-F238E27FC236}">
                <a16:creationId xmlns:a16="http://schemas.microsoft.com/office/drawing/2014/main" id="{8CAF3EAF-6646-4404-9E72-BEF28418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36563"/>
            <a:ext cx="3784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None/>
            </a:pP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Malthusova teorie zdrojů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4A90D3F5-CA1D-4263-98EC-8C54CB239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4049CBD8-D94D-4D79-9A8A-AC12180E1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5E8108D-BC02-435B-892E-2594A6C12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Francouzský demograf </a:t>
            </a:r>
            <a:r>
              <a:rPr lang="cs-CZ" altLang="cs-CZ" sz="2000" i="1"/>
              <a:t>Adolphe Landry</a:t>
            </a:r>
            <a:r>
              <a:rPr lang="cs-CZ" altLang="cs-CZ" sz="2000"/>
              <a:t> (1934) hledal vysvětlení v představě </a:t>
            </a:r>
            <a:r>
              <a:rPr lang="cs-CZ" altLang="cs-CZ" sz="2000" b="1" i="1"/>
              <a:t>fázového vývoje populací</a:t>
            </a:r>
            <a:r>
              <a:rPr lang="cs-CZ" altLang="cs-CZ" sz="2000" i="1"/>
              <a:t> 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Podle něj je </a:t>
            </a:r>
            <a:r>
              <a:rPr lang="cs-CZ" altLang="cs-CZ" sz="2000" b="1"/>
              <a:t>demografický režim funkcí individuálních materiálních aspirací jedinců</a:t>
            </a:r>
            <a:r>
              <a:rPr lang="cs-CZ" altLang="cs-CZ" sz="2000"/>
              <a:t> (touha po blahobytu a sociální jistotě)  a </a:t>
            </a:r>
            <a:r>
              <a:rPr lang="cs-CZ" altLang="cs-CZ" sz="2000" b="1"/>
              <a:t>produkčních možností společnosti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změny v demografické reprodukci </a:t>
            </a:r>
            <a:r>
              <a:rPr lang="cs-CZ" altLang="cs-CZ" sz="2000"/>
              <a:t>jsou odrazem </a:t>
            </a:r>
            <a:r>
              <a:rPr lang="cs-CZ" altLang="cs-CZ" sz="2000" b="1" u="sng"/>
              <a:t>celkového pokroku, zvyšování produktivity ekonomického systému</a:t>
            </a:r>
            <a:r>
              <a:rPr lang="cs-CZ" altLang="cs-CZ" sz="2000"/>
              <a:t> apod., což u předchozích analýz výkladu poklesu úrovně plodnosti většinou chybělo.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644AE421-50AC-4C12-BBC8-C1624E665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8D74F38F-1FA0-4B17-9CB7-09AE85DA3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pic>
        <p:nvPicPr>
          <p:cNvPr id="24579" name="Picture 6" descr="tulejovi_romove_denik-380">
            <a:extLst>
              <a:ext uri="{FF2B5EF4-FFF2-40B4-BE49-F238E27FC236}">
                <a16:creationId xmlns:a16="http://schemas.microsoft.com/office/drawing/2014/main" id="{3EE5C0BB-331A-47DA-9281-099B4FA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8106" b="2"/>
          <a:stretch/>
        </p:blipFill>
        <p:spPr bwMode="auto">
          <a:xfrm>
            <a:off x="6272212" y="692150"/>
            <a:ext cx="5200987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>
            <a:extLst>
              <a:ext uri="{FF2B5EF4-FFF2-40B4-BE49-F238E27FC236}">
                <a16:creationId xmlns:a16="http://schemas.microsoft.com/office/drawing/2014/main" id="{650365E1-2887-403E-86B7-B35D65539E79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/>
              <a:t>Společnosti se vyvíjí od </a:t>
            </a:r>
            <a:r>
              <a:rPr lang="cs-CZ" altLang="cs-CZ" b="1" i="1" u="sng"/>
              <a:t>1)</a:t>
            </a:r>
            <a:r>
              <a:rPr lang="cs-CZ" altLang="cs-CZ" u="sng"/>
              <a:t> </a:t>
            </a:r>
            <a:r>
              <a:rPr lang="cs-CZ" altLang="cs-CZ" b="1" i="1" u="sng"/>
              <a:t>primitivních</a:t>
            </a:r>
            <a:r>
              <a:rPr lang="cs-CZ" altLang="cs-CZ"/>
              <a:t>, kde je ekonomickými faktory </a:t>
            </a:r>
            <a:r>
              <a:rPr lang="cs-CZ" altLang="cs-CZ" b="1"/>
              <a:t>omezována pouze mortalita</a:t>
            </a:r>
            <a:r>
              <a:rPr lang="cs-CZ" altLang="cs-CZ"/>
              <a:t> a </a:t>
            </a:r>
            <a:r>
              <a:rPr lang="cs-CZ" altLang="cs-CZ" b="1" u="sng"/>
              <a:t>populace se snaží maximalizovat svou velikost na(d) úroveň ekonomických možností</a:t>
            </a:r>
            <a:r>
              <a:rPr lang="cs-CZ" altLang="cs-CZ" u="sng"/>
              <a:t>…</a:t>
            </a:r>
          </a:p>
          <a:p>
            <a:pPr eaLnBrk="1" hangingPunct="1">
              <a:spcAft>
                <a:spcPts val="600"/>
              </a:spcAft>
            </a:pPr>
            <a:endParaRPr lang="cs-CZ" altLang="cs-CZ"/>
          </a:p>
          <a:p>
            <a:pPr eaLnBrk="1" hangingPunct="1">
              <a:spcAft>
                <a:spcPts val="600"/>
              </a:spcAft>
            </a:pPr>
            <a:endParaRPr lang="cs-CZ" altLang="cs-CZ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0A1D6CA6-5B9E-42B9-B683-22CE19F03E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8CDE4221-F8FF-4F25-ACE6-E5EB7154E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1AE5980A-C739-4907-A1E2-F410B2ABD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EABDF53-7117-4A78-885E-A6BC10030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/>
              <a:t>…až po </a:t>
            </a:r>
            <a:r>
              <a:rPr lang="cs-CZ" altLang="cs-CZ" b="1" i="1" u="sng"/>
              <a:t>2)</a:t>
            </a:r>
            <a:r>
              <a:rPr lang="cs-CZ" altLang="cs-CZ" u="sng"/>
              <a:t> </a:t>
            </a:r>
            <a:r>
              <a:rPr lang="cs-CZ" altLang="cs-CZ" b="1" i="1" u="sng"/>
              <a:t>moderní, vyspělé</a:t>
            </a:r>
            <a:r>
              <a:rPr lang="cs-CZ" altLang="cs-CZ" u="sng"/>
              <a:t> </a:t>
            </a:r>
            <a:r>
              <a:rPr lang="cs-CZ" altLang="cs-CZ"/>
              <a:t>s vysokou úrovní ekonomické produkce, kde je však </a:t>
            </a:r>
            <a:r>
              <a:rPr lang="cs-CZ" altLang="cs-CZ" b="1" u="sng"/>
              <a:t>velikost populací pod úrovní ekonomických možností</a:t>
            </a:r>
            <a:r>
              <a:rPr lang="cs-CZ" altLang="cs-CZ"/>
              <a:t>, protože egoistická touha po vysoké životní úrovni vede k </a:t>
            </a:r>
            <a:r>
              <a:rPr lang="cs-CZ" altLang="cs-CZ" b="1"/>
              <a:t>vědomému omezování porodnosti</a:t>
            </a:r>
            <a:endParaRPr lang="cs-CZ" altLang="cs-CZ"/>
          </a:p>
          <a:p>
            <a:pPr>
              <a:spcAft>
                <a:spcPts val="600"/>
              </a:spcAft>
            </a:pPr>
            <a:endParaRPr lang="cs-CZ" altLang="cs-CZ"/>
          </a:p>
        </p:txBody>
      </p:sp>
      <p:pic>
        <p:nvPicPr>
          <p:cNvPr id="26627" name="Picture 5" descr="Rodina s jedním dítětem a příjmem kolem 30 000 přijde asi o 1000 Kč">
            <a:hlinkClick r:id="rId3" tooltip="Rodina s jedním dítětem a příjmem kolem 30 000 přijde asi o 1000 Kč"/>
            <a:extLst>
              <a:ext uri="{FF2B5EF4-FFF2-40B4-BE49-F238E27FC236}">
                <a16:creationId xmlns:a16="http://schemas.microsoft.com/office/drawing/2014/main" id="{51CB300B-9005-40D2-A1D1-1A9AB9C19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20740" b="-1"/>
          <a:stretch/>
        </p:blipFill>
        <p:spPr bwMode="auto">
          <a:xfrm>
            <a:off x="719137" y="692150"/>
            <a:ext cx="5218413" cy="48996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DD2B3DD1-6A04-4DEB-80BB-FA3ACE264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BBDF23DE-3043-43D6-888F-64D44C660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D956558-A6CE-45CA-990F-C048C5C8D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828F7F5-FA10-48BD-A036-B68FCDEA9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Nejvlivnější teorii demografického přechodu</a:t>
            </a:r>
            <a:r>
              <a:rPr lang="cs-CZ" altLang="cs-CZ" sz="2200"/>
              <a:t>, které dal i název a která je považována za </a:t>
            </a:r>
            <a:r>
              <a:rPr lang="cs-CZ" altLang="cs-CZ" sz="2200" b="1" i="1"/>
              <a:t>klasickou</a:t>
            </a:r>
            <a:r>
              <a:rPr lang="cs-CZ" altLang="cs-CZ" sz="2200"/>
              <a:t>, formuloval americký demograf </a:t>
            </a:r>
            <a:r>
              <a:rPr lang="cs-CZ" altLang="cs-CZ" sz="2200" b="1" i="1"/>
              <a:t>Frank Notestein</a:t>
            </a:r>
            <a:r>
              <a:rPr lang="cs-CZ" altLang="cs-CZ" sz="2200" b="1"/>
              <a:t> </a:t>
            </a:r>
            <a:r>
              <a:rPr lang="cs-CZ" altLang="cs-CZ" sz="2200"/>
              <a:t>ve 40. letech 20. století.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Stejně jako u jiných teorií je opět základem </a:t>
            </a:r>
            <a:r>
              <a:rPr lang="cs-CZ" altLang="cs-CZ" sz="2200" b="1"/>
              <a:t>vývoj populace ve třech fázích demografických režimů</a:t>
            </a:r>
            <a:r>
              <a:rPr lang="cs-CZ" altLang="cs-CZ" sz="2200"/>
              <a:t> a podstatou růstu populací je pro Notesteina zejména </a:t>
            </a:r>
            <a:r>
              <a:rPr lang="cs-CZ" altLang="cs-CZ" sz="2200" b="1" i="1"/>
              <a:t>pokles úmrtnosti</a:t>
            </a:r>
            <a:r>
              <a:rPr lang="cs-CZ" altLang="cs-CZ" sz="2200"/>
              <a:t> způsobený </a:t>
            </a:r>
            <a:r>
              <a:rPr lang="cs-CZ" altLang="cs-CZ" sz="2200" i="1"/>
              <a:t>zvyšující se životní úrovní a kontrolou nad nemocemi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C17588FC-D2EE-43E3-9C75-1CFACE759A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EBB4D4F7-2980-40D0-B512-AF387E97D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006C6EB9-B596-4D09-8E34-33A9EF7D6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140000"/>
              </a:lnSpc>
              <a:spcAft>
                <a:spcPts val="600"/>
              </a:spcAft>
              <a:buFontTx/>
              <a:buAutoNum type="arabicPeriod"/>
            </a:pPr>
            <a:r>
              <a:rPr lang="cs-CZ" altLang="cs-CZ" sz="2400" b="1" u="sng"/>
              <a:t>fáze  (před tranzicí)</a:t>
            </a:r>
            <a:r>
              <a:rPr lang="cs-CZ" altLang="cs-CZ" sz="2400"/>
              <a:t> -  je charakteristická </a:t>
            </a:r>
            <a:r>
              <a:rPr lang="cs-CZ" altLang="cs-CZ" sz="2400" b="1" i="1"/>
              <a:t>vysokou úmrtností</a:t>
            </a:r>
            <a:r>
              <a:rPr lang="cs-CZ" altLang="cs-CZ" sz="2400"/>
              <a:t> (ovlivněnou výraznými výkyvy – epidemie, války, hladomory) a </a:t>
            </a:r>
            <a:r>
              <a:rPr lang="cs-CZ" altLang="cs-CZ" sz="2400" b="1" i="1"/>
              <a:t>vysokou porodností</a:t>
            </a:r>
          </a:p>
          <a:p>
            <a:pPr marL="533400" indent="-533400">
              <a:lnSpc>
                <a:spcPct val="140000"/>
              </a:lnSpc>
              <a:spcAft>
                <a:spcPts val="600"/>
              </a:spcAft>
              <a:buFontTx/>
              <a:buAutoNum type="arabicPeriod"/>
            </a:pPr>
            <a:endParaRPr lang="cs-CZ" altLang="cs-CZ" sz="2400" b="1" i="1"/>
          </a:p>
          <a:p>
            <a:pPr marL="533400" indent="-53340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400" b="1"/>
              <a:t>2. </a:t>
            </a:r>
            <a:r>
              <a:rPr lang="cs-CZ" altLang="cs-CZ" sz="2400" b="1" u="sng"/>
              <a:t>fáze (období tranzice)</a:t>
            </a:r>
            <a:r>
              <a:rPr lang="cs-CZ" altLang="cs-CZ" sz="2400"/>
              <a:t> – je pro něj typická </a:t>
            </a:r>
            <a:r>
              <a:rPr lang="cs-CZ" altLang="cs-CZ" sz="2400" b="1" i="1"/>
              <a:t>klesající úmrtnost doprovázená také klesající porodností</a:t>
            </a:r>
            <a:r>
              <a:rPr lang="cs-CZ" altLang="cs-CZ" sz="2400"/>
              <a:t>, pokles v míře </a:t>
            </a:r>
            <a:r>
              <a:rPr lang="cs-CZ" altLang="cs-CZ" sz="2400" b="1"/>
              <a:t>úmrtnosti</a:t>
            </a:r>
            <a:r>
              <a:rPr lang="cs-CZ" altLang="cs-CZ" sz="2400"/>
              <a:t> obvykle </a:t>
            </a:r>
            <a:r>
              <a:rPr lang="cs-CZ" altLang="cs-CZ" sz="2400" b="1"/>
              <a:t>předchází</a:t>
            </a:r>
            <a:r>
              <a:rPr lang="cs-CZ" altLang="cs-CZ" sz="2400"/>
              <a:t> poklesu porodnosti, </a:t>
            </a:r>
            <a:r>
              <a:rPr lang="cs-CZ" altLang="cs-CZ" sz="2400" i="1"/>
              <a:t>což vede k </a:t>
            </a:r>
            <a:r>
              <a:rPr lang="cs-CZ" altLang="cs-CZ" sz="2400" b="1" i="1"/>
              <a:t>populačnímu růstu</a:t>
            </a:r>
          </a:p>
          <a:p>
            <a:pPr marL="533400" indent="-53340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400"/>
              <a:t> </a:t>
            </a:r>
          </a:p>
          <a:p>
            <a:pPr marL="533400" indent="-53340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400" b="1"/>
              <a:t>3. </a:t>
            </a:r>
            <a:r>
              <a:rPr lang="cs-CZ" altLang="cs-CZ" sz="2400" b="1" u="sng"/>
              <a:t>fáze (po tranzici)</a:t>
            </a:r>
            <a:r>
              <a:rPr lang="cs-CZ" altLang="cs-CZ" sz="2400"/>
              <a:t> – je demografickým režimem s </a:t>
            </a:r>
            <a:r>
              <a:rPr lang="cs-CZ" altLang="cs-CZ" sz="2400" b="1" i="1"/>
              <a:t>nízkou úmrtností a nízkou</a:t>
            </a:r>
            <a:r>
              <a:rPr lang="cs-CZ" altLang="cs-CZ" sz="2400"/>
              <a:t> (často i fluktuující) </a:t>
            </a:r>
            <a:r>
              <a:rPr lang="cs-CZ" altLang="cs-CZ" sz="2400" b="1" i="1"/>
              <a:t>porodností</a:t>
            </a:r>
          </a:p>
          <a:p>
            <a:pPr marL="533400" indent="-533400"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6761546D-2EF0-4B6D-8B5B-709A8F521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D87367F-C245-434F-B6DE-0A7B8318D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ED598A1-E979-470C-B0C9-DC463D197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O </a:t>
            </a:r>
            <a:r>
              <a:rPr lang="cs-CZ" altLang="cs-CZ" sz="2200" b="1"/>
              <a:t>adekvátnosti klasické teorie první demografické tranzice</a:t>
            </a:r>
            <a:r>
              <a:rPr lang="cs-CZ" altLang="cs-CZ" sz="2200"/>
              <a:t> se začaly v 60. letech 20. století </a:t>
            </a:r>
            <a:r>
              <a:rPr lang="cs-CZ" altLang="cs-CZ" sz="2200" b="1"/>
              <a:t>objevovat pochybnosti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V 80. letech vznikla na základě výzkumu univerzity v Princetonu </a:t>
            </a:r>
            <a:r>
              <a:rPr lang="cs-CZ" altLang="cs-CZ" sz="2200" b="1" i="1"/>
              <a:t>nová teorie (prvního) demografického přechodu</a:t>
            </a:r>
            <a:r>
              <a:rPr lang="cs-CZ" altLang="cs-CZ" sz="2200"/>
              <a:t>, která vycházela z velmi podrobných analýz dat a odpovídala na otázky, na které původní teorie nebyla schopna odpovědět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Odlišovala</a:t>
            </a:r>
            <a:r>
              <a:rPr lang="cs-CZ" altLang="cs-CZ" sz="2200"/>
              <a:t> se od klasické teorie </a:t>
            </a:r>
            <a:r>
              <a:rPr lang="cs-CZ" altLang="cs-CZ" sz="2200" b="1"/>
              <a:t>ve čtyřech bodech</a:t>
            </a:r>
            <a:r>
              <a:rPr lang="cs-CZ" altLang="cs-CZ" sz="2200"/>
              <a:t>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CF5524B-2274-41DA-8FE4-C4F202972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60350"/>
            <a:ext cx="8713788" cy="63373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cs-CZ" altLang="cs-CZ" sz="2000">
                <a:latin typeface="Verdana" panose="020B0604030504040204" pitchFamily="34" charset="0"/>
              </a:rPr>
              <a:t>První odlišností byl </a:t>
            </a:r>
            <a:r>
              <a:rPr lang="cs-CZ" altLang="cs-CZ" sz="2000" b="1">
                <a:latin typeface="Verdana" panose="020B0604030504040204" pitchFamily="34" charset="0"/>
              </a:rPr>
              <a:t>sociální a ekonomický kontext</a:t>
            </a:r>
            <a:r>
              <a:rPr lang="cs-CZ" altLang="cs-CZ" sz="2000">
                <a:latin typeface="Verdana" panose="020B0604030504040204" pitchFamily="34" charset="0"/>
              </a:rPr>
              <a:t>, ve kterém tranzice započala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000">
                <a:latin typeface="Verdana" panose="020B0604030504040204" pitchFamily="34" charset="0"/>
              </a:rPr>
              <a:t>- Klasická teorie předpokládala, že </a:t>
            </a:r>
            <a:r>
              <a:rPr lang="cs-CZ" altLang="cs-CZ" sz="2000" b="1" i="1">
                <a:latin typeface="Verdana" panose="020B0604030504040204" pitchFamily="34" charset="0"/>
              </a:rPr>
              <a:t>v této fázi musí být země na určitém vývojovém stupni</a:t>
            </a:r>
            <a:r>
              <a:rPr lang="cs-CZ" altLang="cs-CZ" sz="2000">
                <a:latin typeface="Verdana" panose="020B0604030504040204" pitchFamily="34" charset="0"/>
              </a:rPr>
              <a:t>.., ovšem podle empirických dat začal prudký pokles porodnosti v úzkém časovém rozmezí (1880-1910) v různých zemích s různými ekonomickými podmínkami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000">
                <a:latin typeface="Verdana" panose="020B0604030504040204" pitchFamily="34" charset="0"/>
              </a:rPr>
              <a:t>2) druhým aspektem bylo </a:t>
            </a:r>
            <a:r>
              <a:rPr lang="cs-CZ" altLang="cs-CZ" sz="2000" b="1">
                <a:latin typeface="Verdana" panose="020B0604030504040204" pitchFamily="34" charset="0"/>
              </a:rPr>
              <a:t>fertilitní chování obyvatel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r>
              <a:rPr lang="cs-CZ" altLang="cs-CZ" sz="2000">
                <a:latin typeface="Verdana" panose="020B0604030504040204" pitchFamily="34" charset="0"/>
              </a:rPr>
              <a:t>Nová teorie tvrdí, že </a:t>
            </a:r>
            <a:r>
              <a:rPr lang="cs-CZ" altLang="cs-CZ" sz="2000" b="1" i="1">
                <a:latin typeface="Verdana" panose="020B0604030504040204" pitchFamily="34" charset="0"/>
              </a:rPr>
              <a:t>celková i manželská plodnost byla ještě před tranzicí nižší, než za jakou ji pokládá klasická teorie</a:t>
            </a:r>
          </a:p>
          <a:p>
            <a:pPr marL="609600" indent="-609600">
              <a:lnSpc>
                <a:spcPct val="80000"/>
              </a:lnSpc>
              <a:buFontTx/>
              <a:buChar char="-"/>
            </a:pPr>
            <a:endParaRPr lang="cs-CZ" altLang="cs-CZ" sz="2000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000">
                <a:latin typeface="Verdana" panose="020B0604030504040204" pitchFamily="34" charset="0"/>
              </a:rPr>
              <a:t>3) Dalším</a:t>
            </a:r>
            <a:r>
              <a:rPr lang="cs-CZ" altLang="cs-CZ" sz="2000"/>
              <a:t> bylo</a:t>
            </a:r>
            <a:r>
              <a:rPr lang="cs-CZ" altLang="cs-CZ" sz="2000" b="1">
                <a:latin typeface="Verdana" panose="020B0604030504040204" pitchFamily="34" charset="0"/>
              </a:rPr>
              <a:t> vědomé („umělé“) rozhodování o počtu dětí v rodině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 b="1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000">
                <a:latin typeface="Verdana" panose="020B0604030504040204" pitchFamily="34" charset="0"/>
              </a:rPr>
              <a:t>4) </a:t>
            </a:r>
            <a:r>
              <a:rPr lang="cs-CZ" altLang="cs-CZ" sz="2000" b="1">
                <a:latin typeface="Verdana" panose="020B0604030504040204" pitchFamily="34" charset="0"/>
              </a:rPr>
              <a:t>Kulturní vliv na demografické chování lidstva</a:t>
            </a:r>
            <a:r>
              <a:rPr lang="cs-CZ" altLang="cs-CZ" sz="2000">
                <a:latin typeface="Verdana" panose="020B0604030504040204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000">
                <a:latin typeface="Verdana" panose="020B0604030504040204" pitchFamily="34" charset="0"/>
              </a:rPr>
              <a:t>- Ačkoliv v rámci jednoho regionu mohou existovat rozdílné stupně ekonomického vývoje, </a:t>
            </a:r>
            <a:r>
              <a:rPr lang="cs-CZ" altLang="cs-CZ" sz="2000" b="1" i="1">
                <a:latin typeface="Verdana" panose="020B0604030504040204" pitchFamily="34" charset="0"/>
              </a:rPr>
              <a:t>lidé se rozhodují o počtu dětí především na základě vzájemných sociokulturních vazeb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 b="1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Footer Placeholder 1">
            <a:extLst>
              <a:ext uri="{FF2B5EF4-FFF2-40B4-BE49-F238E27FC236}">
                <a16:creationId xmlns:a16="http://schemas.microsoft.com/office/drawing/2014/main" id="{D0290D93-7848-415D-B5CB-90E6E4F10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72B6C3EA-0388-497D-9935-76AF157E5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ADC19DE-A4CC-4948-A791-CDF8977F0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600"/>
              <a:t>Obvykle se tedy průběh klasického demografického přechodu rozděluje do dvou a více (čtyř) fází </a:t>
            </a:r>
          </a:p>
        </p:txBody>
      </p:sp>
      <p:pic>
        <p:nvPicPr>
          <p:cNvPr id="36867" name="Picture 3" descr="demo_trans">
            <a:extLst>
              <a:ext uri="{FF2B5EF4-FFF2-40B4-BE49-F238E27FC236}">
                <a16:creationId xmlns:a16="http://schemas.microsoft.com/office/drawing/2014/main" id="{A7597A5E-EF40-4816-9E5B-D7B42D9C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9543" y="1692002"/>
            <a:ext cx="6494114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AE17F677-153F-45EA-8F55-A2A4BB9D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36855" r="32669" b="23459"/>
          <a:stretch>
            <a:fillRect/>
          </a:stretch>
        </p:blipFill>
        <p:spPr bwMode="auto">
          <a:xfrm>
            <a:off x="1919289" y="603250"/>
            <a:ext cx="8353425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4A10ED-9074-4620-B756-126D5C1F4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6354" y="404814"/>
            <a:ext cx="10363199" cy="6048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>
                <a:latin typeface="Verdana" panose="020B0604030504040204" pitchFamily="34" charset="0"/>
              </a:rPr>
              <a:t>DEMOGRAFICKÝ PŘECHOD, DEMOGRAFICKÁ REVOLUCE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Základem prakticky všech změn (i demografických) v posledních </a:t>
            </a:r>
            <a:r>
              <a:rPr lang="cs-CZ" altLang="cs-CZ" sz="2400" b="1" dirty="0">
                <a:latin typeface="Verdana" panose="020B0604030504040204" pitchFamily="34" charset="0"/>
              </a:rPr>
              <a:t>třech stoletích</a:t>
            </a:r>
            <a:r>
              <a:rPr lang="cs-CZ" altLang="cs-CZ" sz="2400" dirty="0">
                <a:latin typeface="Verdana" panose="020B0604030504040204" pitchFamily="34" charset="0"/>
              </a:rPr>
              <a:t> je dynamický </a:t>
            </a:r>
            <a:r>
              <a:rPr lang="cs-CZ" altLang="cs-CZ" sz="2400" b="1" dirty="0">
                <a:latin typeface="Verdana" panose="020B0604030504040204" pitchFamily="34" charset="0"/>
              </a:rPr>
              <a:t>rozvoj</a:t>
            </a:r>
            <a:r>
              <a:rPr lang="cs-CZ" altLang="cs-CZ" sz="2400" b="1" i="1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nezemědělských výrobních aktivit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 </a:t>
            </a:r>
            <a:r>
              <a:rPr lang="cs-CZ" altLang="cs-CZ" sz="2400" b="1" dirty="0">
                <a:latin typeface="Verdana" panose="020B0604030504040204" pitchFamily="34" charset="0"/>
              </a:rPr>
              <a:t>rozvoji  </a:t>
            </a:r>
            <a:r>
              <a:rPr lang="cs-CZ" altLang="cs-CZ" sz="2400" b="1" i="1" dirty="0">
                <a:latin typeface="Verdana" panose="020B0604030504040204" pitchFamily="34" charset="0"/>
              </a:rPr>
              <a:t>řemesel a obchodu </a:t>
            </a:r>
            <a:r>
              <a:rPr lang="cs-CZ" altLang="cs-CZ" sz="2400" dirty="0">
                <a:latin typeface="Verdana" panose="020B0604030504040204" pitchFamily="34" charset="0"/>
              </a:rPr>
              <a:t>následuje </a:t>
            </a:r>
            <a:r>
              <a:rPr lang="cs-CZ" altLang="cs-CZ" sz="2400" b="1" i="1" dirty="0">
                <a:latin typeface="Verdana" panose="020B0604030504040204" pitchFamily="34" charset="0"/>
              </a:rPr>
              <a:t>rozvoj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těžebního a ostatních odvětví průmyslu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, který doprovází rozvoj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dopravy a služeb</a:t>
            </a:r>
            <a:r>
              <a:rPr lang="cs-CZ" altLang="cs-CZ" sz="2400" u="sng" dirty="0"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Procesy </a:t>
            </a:r>
            <a:r>
              <a:rPr lang="cs-CZ" altLang="cs-CZ" sz="2400" b="1" i="1" dirty="0">
                <a:latin typeface="Verdana" panose="020B0604030504040204" pitchFamily="34" charset="0"/>
              </a:rPr>
              <a:t>průmyslové revoluce, urbanizace, zvýšení produkce potravin a vědecko-technická revoluce</a:t>
            </a:r>
            <a:r>
              <a:rPr lang="cs-CZ" altLang="cs-CZ" sz="2400" dirty="0">
                <a:latin typeface="Verdana" panose="020B0604030504040204" pitchFamily="34" charset="0"/>
              </a:rPr>
              <a:t>  jsou spojeny s významnými  změnami ve společnosti  </a:t>
            </a:r>
            <a:r>
              <a:rPr lang="cs-CZ" altLang="cs-CZ" sz="2400" b="1" i="1" dirty="0">
                <a:latin typeface="Verdana" panose="020B0604030504040204" pitchFamily="34" charset="0"/>
              </a:rPr>
              <a:t>nejsou izolovanými procesy</a:t>
            </a:r>
            <a:r>
              <a:rPr lang="cs-CZ" altLang="cs-CZ" sz="2400" dirty="0">
                <a:latin typeface="Verdana" panose="020B0604030504040204" pitchFamily="34" charset="0"/>
              </a:rPr>
              <a:t>, ale navazují na sebe a vzájemně se podmiňují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2FDBC885-FE51-48D8-BF99-F407C8FD1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3"/>
              </a:rPr>
              <a:t>http://www.gapminder.org/data/</a:t>
            </a:r>
            <a:endParaRPr lang="cs-CZ" altLang="cs-CZ"/>
          </a:p>
          <a:p>
            <a:endParaRPr lang="cs-CZ" altLang="cs-CZ"/>
          </a:p>
          <a:p>
            <a:r>
              <a:rPr lang="cs-CZ" altLang="cs-CZ"/>
              <a:t>(crude birth rate, crude death rate)</a:t>
            </a:r>
          </a:p>
          <a:p>
            <a:r>
              <a:rPr lang="cs-CZ" altLang="cs-CZ"/>
              <a:t>(total population)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B38E371-DC77-4687-ABDD-427928418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pro tuto fázi jsou charakteristické </a:t>
            </a:r>
            <a:r>
              <a:rPr lang="cs-CZ" altLang="cs-CZ" sz="1300" b="1" u="sng" dirty="0"/>
              <a:t>vysoká míra porodnosti i vysoká míra úmrtnosti </a:t>
            </a:r>
            <a:r>
              <a:rPr lang="cs-CZ" altLang="cs-CZ" sz="1300" u="sng" dirty="0"/>
              <a:t>(kolem 40 ‰)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b="1" dirty="0"/>
              <a:t>Moderní medicína není zdaleka rozvinuta</a:t>
            </a:r>
            <a:r>
              <a:rPr lang="cs-CZ" altLang="cs-CZ" sz="1300" dirty="0"/>
              <a:t>, standardy osobní hygieny jsou na velmi nízké úrovni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Obě míry kolísají podle aktuálních okolností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b="1" u="sng" dirty="0"/>
              <a:t>Populační růst stagnuje</a:t>
            </a:r>
            <a:r>
              <a:rPr lang="cs-CZ" altLang="cs-CZ" sz="1300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V této fázi se dnes už prakticky žádné země nenachází (úmrtnost klesá již i ve střední a východní Africe)</a:t>
            </a:r>
            <a:endParaRPr lang="cs-CZ" altLang="cs-CZ" sz="1300" b="1" i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b="1" i="1" dirty="0"/>
          </a:p>
        </p:txBody>
      </p:sp>
      <p:sp>
        <p:nvSpPr>
          <p:cNvPr id="43012" name="Footer Placeholder 2">
            <a:extLst>
              <a:ext uri="{FF2B5EF4-FFF2-40B4-BE49-F238E27FC236}">
                <a16:creationId xmlns:a16="http://schemas.microsoft.com/office/drawing/2014/main" id="{9DAF4A5A-8F07-4CD1-9A02-FB64D1106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F7F4012F-516B-446B-8171-0C03047CA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206FDA6E-49ED-4456-AA4F-2B7F35B06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855CF70A-5A10-4663-814C-12B3C834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První fáze</a:t>
            </a:r>
            <a:r>
              <a:rPr lang="cs-CZ" altLang="cs-CZ" dirty="0"/>
              <a:t> (před tranzicí)</a:t>
            </a:r>
            <a:br>
              <a:rPr lang="cs-CZ" altLang="cs-CZ" dirty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A038E20C-118B-40F3-ABF9-E19850BF7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dirty="0"/>
              <a:t>Tato fáze se vyznačuje nadále </a:t>
            </a:r>
            <a:r>
              <a:rPr lang="cs-CZ" altLang="cs-CZ" sz="1500" b="1" u="sng" dirty="0"/>
              <a:t>vysokými hodnotami míry porodnosti</a:t>
            </a:r>
            <a:r>
              <a:rPr lang="cs-CZ" altLang="cs-CZ" sz="1500" dirty="0"/>
              <a:t>, ale již </a:t>
            </a:r>
            <a:r>
              <a:rPr lang="cs-CZ" altLang="cs-CZ" sz="1500" b="1" u="sng" dirty="0"/>
              <a:t>výrazným</a:t>
            </a:r>
            <a:r>
              <a:rPr lang="cs-CZ" altLang="cs-CZ" sz="1500" u="sng" dirty="0"/>
              <a:t> </a:t>
            </a:r>
            <a:r>
              <a:rPr lang="cs-CZ" altLang="cs-CZ" sz="1500" b="1" u="sng" dirty="0"/>
              <a:t>poklesem míry úmrtnosti</a:t>
            </a:r>
            <a:endParaRPr lang="cs-CZ" altLang="cs-CZ" sz="1500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b="1" dirty="0"/>
              <a:t>Modernější medicínské techniky</a:t>
            </a:r>
            <a:r>
              <a:rPr lang="cs-CZ" altLang="cs-CZ" sz="1500" dirty="0"/>
              <a:t> a vyšší hygienické standardy vedou ke snižování úmrtnosti, a tedy </a:t>
            </a:r>
            <a:r>
              <a:rPr lang="cs-CZ" altLang="cs-CZ" sz="1500" b="1" u="sng" dirty="0"/>
              <a:t>velkému populačnímu růstu</a:t>
            </a:r>
            <a:r>
              <a:rPr lang="cs-CZ" altLang="cs-CZ" sz="1500" u="sng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dirty="0"/>
              <a:t>V této fázi dnes nalezneme např. </a:t>
            </a:r>
            <a:r>
              <a:rPr lang="cs-CZ" altLang="cs-CZ" sz="1500" b="1" dirty="0"/>
              <a:t>některé země subsaharské Afriky </a:t>
            </a:r>
            <a:r>
              <a:rPr lang="cs-CZ" altLang="cs-CZ" sz="1500" dirty="0"/>
              <a:t>(Niger, Tanzanie, DR Kongo a další) či jihozápadní Asie (např. Afghánistán)</a:t>
            </a:r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45771546-F882-4D63-BF6B-C225E61F1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D14CF08A-0B5F-4371-96B7-CBF3F76F5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7FED88E3-DD31-4890-851A-A38AB2078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2D698534-2BD5-43C5-A242-84B3B05A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Druhá fáze</a:t>
            </a:r>
            <a:r>
              <a:rPr lang="cs-CZ" altLang="cs-CZ" i="1" dirty="0"/>
              <a:t> </a:t>
            </a:r>
            <a:r>
              <a:rPr lang="cs-CZ" altLang="cs-CZ" dirty="0"/>
              <a:t>(tranzice)</a:t>
            </a:r>
            <a:br>
              <a:rPr lang="cs-CZ" altLang="cs-CZ" i="1" dirty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A769A35-BFC9-432B-9479-EA2F65B25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indent="0" eaLnBrk="1" hangingPunct="1">
              <a:lnSpc>
                <a:spcPct val="140000"/>
              </a:lnSpc>
              <a:spcAft>
                <a:spcPts val="600"/>
              </a:spcAft>
              <a:buNone/>
            </a:pP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Tato fáze je charakteristická mírnějším poklesem a následným </a:t>
            </a:r>
            <a:r>
              <a:rPr lang="cs-CZ" altLang="cs-CZ" sz="2000" b="1" u="sng" dirty="0"/>
              <a:t>ustálením míry úmrtnosti na nízké úrovni</a:t>
            </a:r>
            <a:r>
              <a:rPr lang="cs-CZ" altLang="cs-CZ" sz="2000" u="sng" dirty="0"/>
              <a:t> </a:t>
            </a:r>
            <a:r>
              <a:rPr lang="cs-CZ" altLang="cs-CZ" sz="2000" dirty="0"/>
              <a:t>a poměrně </a:t>
            </a:r>
            <a:r>
              <a:rPr lang="cs-CZ" altLang="cs-CZ" sz="2000" b="1" u="sng" dirty="0"/>
              <a:t>prudkým poklesem míry porodnosti</a:t>
            </a:r>
            <a:r>
              <a:rPr lang="cs-CZ" altLang="cs-CZ" sz="2000" u="sng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V důsledku sílící suburbanizace, ekonomického a sociálního tlaku na vícečetnou rodinu se </a:t>
            </a:r>
            <a:r>
              <a:rPr lang="cs-CZ" altLang="cs-CZ" sz="2000" b="1" dirty="0"/>
              <a:t>porodnost postupně snižuje</a:t>
            </a:r>
            <a:r>
              <a:rPr lang="cs-CZ" altLang="cs-CZ" sz="2000" dirty="0"/>
              <a:t>, a to téměř </a:t>
            </a:r>
            <a:r>
              <a:rPr lang="cs-CZ" altLang="cs-CZ" sz="2000" b="1" dirty="0"/>
              <a:t>až na úroveň úmrtnosti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 i="1" dirty="0"/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34760611-594C-4313-9D54-79609DAB5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9C04EF2B-0266-45B6-8EE2-D3FB2AD23C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8A6ACE21-2302-4A2C-8F61-1556DD3E8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F7ADEA54-4F1B-4FF7-B961-C5F1C6C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Třetí fáze</a:t>
            </a:r>
            <a:r>
              <a:rPr lang="cs-CZ" altLang="cs-CZ" dirty="0"/>
              <a:t> (tranzice)</a:t>
            </a:r>
            <a:br>
              <a:rPr lang="cs-CZ" altLang="cs-CZ" dirty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0C327391-BFD5-488B-B306-E52813F453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F23CCB1-E96F-4498-BA0E-92BB49EE8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8A90CCD-934C-414B-89C3-BCF2DE44E5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Dochází také ke </a:t>
            </a:r>
            <a:r>
              <a:rPr lang="cs-CZ" altLang="cs-CZ" sz="2200" b="1" dirty="0"/>
              <a:t>značným migracím</a:t>
            </a:r>
            <a:r>
              <a:rPr lang="cs-CZ" altLang="cs-CZ" sz="2200" dirty="0"/>
              <a:t>, např. z populačně rostoucí Evropy (přelom 19. a 20. století, ale i později) do USA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b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dirty="0"/>
              <a:t>Populace stále roste, ale daleko méně než v předcházející fázi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V této fázi se dnes nacházejí např. některé země Latinské Ameriky, jihovýchodní Asie a Oceánie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dirty="0"/>
              <a:t>Druhá a třetí fáze jsou příznačné pro tzv.</a:t>
            </a:r>
            <a:r>
              <a:rPr lang="cs-CZ" altLang="cs-CZ" sz="2200" i="1" dirty="0"/>
              <a:t> </a:t>
            </a:r>
            <a:r>
              <a:rPr lang="cs-CZ" altLang="cs-CZ" sz="2200" b="1" i="1" u="sng" dirty="0"/>
              <a:t>první demografický přechod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C6D37AD-CD4C-4CE7-9B39-5D5946AE7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Jedná se o období, v němž se </a:t>
            </a:r>
            <a:r>
              <a:rPr lang="cs-CZ" altLang="cs-CZ" sz="1300" b="1" u="sng" dirty="0"/>
              <a:t>míry porodnosti i úmrtnosti ustálí na nízké úrovni</a:t>
            </a:r>
            <a:r>
              <a:rPr lang="cs-CZ" altLang="cs-CZ" sz="1300" u="sng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b="1" u="sng" dirty="0"/>
              <a:t>úhrnná plodnost</a:t>
            </a:r>
            <a:r>
              <a:rPr lang="cs-CZ" altLang="cs-CZ" sz="1300" b="1" dirty="0"/>
              <a:t> </a:t>
            </a:r>
            <a:r>
              <a:rPr lang="cs-CZ" altLang="cs-CZ" sz="1300" b="1" u="sng" dirty="0"/>
              <a:t>se dostává hluboko pod „záchovnou“ hranici prosté reprodukce 2,1 </a:t>
            </a:r>
            <a:r>
              <a:rPr lang="cs-CZ" altLang="cs-CZ" sz="1300" u="sng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V důsledku toho dojde k </a:t>
            </a:r>
            <a:r>
              <a:rPr lang="cs-CZ" altLang="cs-CZ" sz="1300" b="1" u="sng" dirty="0"/>
              <a:t>velikostní stabilizaci populace</a:t>
            </a:r>
            <a:r>
              <a:rPr lang="cs-CZ" altLang="cs-CZ" sz="1300" dirty="0"/>
              <a:t> (stacionární populace)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Na zachování nízké úrovně porodnosti a malých rodin mají vliv zejména sociální, ekonomické a institucionální  faktory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300" dirty="0"/>
              <a:t>Země, které se nacházejí v tomto stádiu, resp. jsou již za ním (především vyspělé země západní a severní Evropy), mají ukončen i tzv. </a:t>
            </a:r>
            <a:r>
              <a:rPr lang="cs-CZ" altLang="cs-CZ" sz="1300" b="1" i="1" dirty="0"/>
              <a:t>druhý demografický přechod</a:t>
            </a:r>
            <a:r>
              <a:rPr lang="cs-CZ" altLang="cs-CZ" sz="1300" dirty="0"/>
              <a:t> (= 4. fáze)</a:t>
            </a:r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C852A37E-6331-4C59-B14A-3370CDDE3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7D80DAED-057D-4F47-8C3D-528D6AF718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713F75DC-A9B1-4AB3-9FF2-C607D06B8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DC0B16A6-A49D-42B2-BCAB-A45E0695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Čtvrtá fáze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emograficka revoluce">
            <a:extLst>
              <a:ext uri="{FF2B5EF4-FFF2-40B4-BE49-F238E27FC236}">
                <a16:creationId xmlns:a16="http://schemas.microsoft.com/office/drawing/2014/main" id="{F1252A33-6F4F-44BC-A123-65B1C5F1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765176"/>
            <a:ext cx="87407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8FE2CB-2793-4E8F-92B2-C1C9F907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  <a:defRPr/>
            </a:pPr>
            <a:endParaRPr lang="cs-CZ" altLang="cs-CZ" sz="1800" b="1" u="sng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800" dirty="0"/>
              <a:t>V poslední době se také často hovoří o tzv. </a:t>
            </a:r>
            <a:r>
              <a:rPr lang="cs-CZ" sz="1800" b="1" u="sng" dirty="0"/>
              <a:t>páté fázi demografické revoluce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8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800" dirty="0"/>
              <a:t>Zda je to ovšem </a:t>
            </a:r>
            <a:r>
              <a:rPr lang="cs-CZ" sz="1800" b="1" dirty="0"/>
              <a:t>reálná teorie?</a:t>
            </a:r>
            <a:r>
              <a:rPr lang="cs-CZ" sz="1800" dirty="0"/>
              <a:t>, která v současnosti skutečně existuje, </a:t>
            </a:r>
            <a:r>
              <a:rPr lang="cs-CZ" sz="1800" b="1" dirty="0"/>
              <a:t>nebo se jedná pouze o hypotetický model?</a:t>
            </a:r>
            <a:r>
              <a:rPr lang="cs-CZ" sz="1800" dirty="0"/>
              <a:t>, který by mohl v budoucnu nastat, již není zcela zřejmé…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8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r>
              <a:rPr lang="cs-CZ" sz="1800" dirty="0"/>
              <a:t>V páté fázi dochází k tomu, čeho se mnozí v budoucnu obávají, což je </a:t>
            </a:r>
            <a:r>
              <a:rPr lang="cs-CZ" sz="1800" b="1" u="sng" dirty="0"/>
              <a:t>přirozený úbytek obyvatelstva </a:t>
            </a:r>
            <a:r>
              <a:rPr lang="cs-CZ" sz="1800" dirty="0"/>
              <a:t>- lidstvo začíná vymírat 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800" dirty="0"/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endParaRPr lang="cs-CZ" sz="18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1259BE3-9215-46A8-8FBC-980591391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A41782-EA78-4A8F-8DA5-6E034F2F3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AAC4ED-0CF7-4262-8B74-17762E948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B5C68425-3222-496F-B9F3-A98951F0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Pátá fáze</a:t>
            </a:r>
            <a:r>
              <a:rPr lang="cs-CZ" altLang="cs-CZ" dirty="0"/>
              <a:t> </a:t>
            </a:r>
            <a:br>
              <a:rPr lang="cs-CZ" altLang="cs-CZ" dirty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sah 2">
            <a:extLst>
              <a:ext uri="{FF2B5EF4-FFF2-40B4-BE49-F238E27FC236}">
                <a16:creationId xmlns:a16="http://schemas.microsoft.com/office/drawing/2014/main" id="{2535917E-67F4-4336-A3E9-2309D4F195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b="1" u="sng" dirty="0"/>
              <a:t>Porodnost</a:t>
            </a:r>
            <a:r>
              <a:rPr lang="cs-CZ" altLang="cs-CZ" sz="2400" dirty="0"/>
              <a:t> je velmi nízká a stále klesá, dokonce </a:t>
            </a:r>
            <a:r>
              <a:rPr lang="cs-CZ" altLang="cs-CZ" sz="2400" b="1" u="sng" dirty="0"/>
              <a:t>se poprvé dostává pod úroveň úmrtnosti</a:t>
            </a:r>
            <a:r>
              <a:rPr lang="cs-CZ" altLang="cs-CZ" sz="2400" dirty="0"/>
              <a:t>, která je stále konstantní a dochází k </a:t>
            </a:r>
            <a:r>
              <a:rPr lang="cs-CZ" altLang="cs-CZ" sz="2400" b="1" u="sng" dirty="0"/>
              <a:t>pomalému poklesu počtu obyvatel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 b="1" u="sng" dirty="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Toto (pokles počtu obyvatel) </a:t>
            </a:r>
            <a:r>
              <a:rPr lang="cs-CZ" altLang="cs-CZ" sz="2400" b="1" dirty="0"/>
              <a:t>probíhá zatím pouze v některých </a:t>
            </a:r>
            <a:r>
              <a:rPr lang="cs-CZ" altLang="cs-CZ" sz="2400" dirty="0"/>
              <a:t>(vyspělých) </a:t>
            </a:r>
            <a:r>
              <a:rPr lang="cs-CZ" altLang="cs-CZ" sz="2400" b="1" dirty="0"/>
              <a:t>zemích světa </a:t>
            </a:r>
            <a:r>
              <a:rPr lang="cs-CZ" altLang="cs-CZ" sz="2400" dirty="0"/>
              <a:t>(Německo, Pobaltské státy, Ukrajina, Bulharsko, Rumunsko, Maďarsko, Chorvatsko, Srbsko, Itálie, Portugalsko, Řecko… Japonsko…)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400" dirty="0"/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D9C1911F-9FE8-401D-8481-241C53CDD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86F93207-EAC8-4D46-9A5A-A2F584F9C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2F86DBC3-45C0-4114-B85A-83F0D4A97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C1EEA7E2-DC47-4521-A006-961C77A5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E45C09B4-BA71-4BF1-AD1B-FF8D6389F8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F26E9C27-E3F2-4F2C-8850-4599C584D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D07C256-77BE-4230-9ABB-4F33EAB84C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u="sng"/>
              <a:t>Demografický přechod se neodehrál</a:t>
            </a:r>
            <a:r>
              <a:rPr lang="cs-CZ" altLang="cs-CZ" sz="2200" u="sng"/>
              <a:t> </a:t>
            </a:r>
            <a:r>
              <a:rPr lang="cs-CZ" altLang="cs-CZ" sz="2200"/>
              <a:t>v Evropě a dalších zemích </a:t>
            </a:r>
            <a:r>
              <a:rPr lang="cs-CZ" altLang="cs-CZ" sz="2200" b="1" u="sng"/>
              <a:t>ze dne na den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Podle stupně ekonomického a společenského rozvoje</a:t>
            </a:r>
            <a:r>
              <a:rPr lang="cs-CZ" altLang="cs-CZ" sz="2200"/>
              <a:t> se </a:t>
            </a:r>
            <a:r>
              <a:rPr lang="cs-CZ" altLang="cs-CZ" sz="2200" b="1"/>
              <a:t>jednotlivé fáze</a:t>
            </a:r>
            <a:r>
              <a:rPr lang="cs-CZ" altLang="cs-CZ" sz="2200"/>
              <a:t> postupně </a:t>
            </a:r>
            <a:r>
              <a:rPr lang="cs-CZ" altLang="cs-CZ" sz="2200" b="1"/>
              <a:t>objevují ve všech zemích světa</a:t>
            </a:r>
            <a:r>
              <a:rPr lang="cs-CZ" altLang="cs-CZ" sz="2200"/>
              <a:t> -  demografický přechod tedy </a:t>
            </a:r>
            <a:r>
              <a:rPr lang="cs-CZ" altLang="cs-CZ" sz="2200" b="1" u="sng"/>
              <a:t>probíhá značně diferencovaně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Méně vyspělé oblasti a země</a:t>
            </a:r>
            <a:r>
              <a:rPr lang="cs-CZ" altLang="cs-CZ" sz="2200"/>
              <a:t>, v nichž byla relativně vysoká úroveň kojenecké úmrtnosti, negramotnosti a nízká úroveň industrializace i urbanizace, </a:t>
            </a:r>
            <a:r>
              <a:rPr lang="cs-CZ" altLang="cs-CZ" sz="2200" b="1"/>
              <a:t>následovaly v proměnách svého demografického chování své vyspělejší předchůdkyně v průběhu několika desítek let</a:t>
            </a:r>
            <a:r>
              <a:rPr lang="cs-CZ" altLang="cs-CZ" sz="22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tephenson's_Rocket_drawing">
            <a:extLst>
              <a:ext uri="{FF2B5EF4-FFF2-40B4-BE49-F238E27FC236}">
                <a16:creationId xmlns:a16="http://schemas.microsoft.com/office/drawing/2014/main" id="{F8B19436-BFF8-403A-A5A7-6F099B24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989139"/>
            <a:ext cx="33845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7" descr="2Q==">
            <a:extLst>
              <a:ext uri="{FF2B5EF4-FFF2-40B4-BE49-F238E27FC236}">
                <a16:creationId xmlns:a16="http://schemas.microsoft.com/office/drawing/2014/main" id="{BDBC0AC7-AB7C-471A-B4C1-1E7E205139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2" name="AutoShape 9" descr="2Q==">
            <a:extLst>
              <a:ext uri="{FF2B5EF4-FFF2-40B4-BE49-F238E27FC236}">
                <a16:creationId xmlns:a16="http://schemas.microsoft.com/office/drawing/2014/main" id="{EE4BB278-2222-46C2-BE06-C135DFECF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3" name="AutoShape 11" descr="2Q==">
            <a:extLst>
              <a:ext uri="{FF2B5EF4-FFF2-40B4-BE49-F238E27FC236}">
                <a16:creationId xmlns:a16="http://schemas.microsoft.com/office/drawing/2014/main" id="{98B94D5F-8537-44A5-AE7F-8F513CEDC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7174" name="Picture 13" descr="1869">
            <a:extLst>
              <a:ext uri="{FF2B5EF4-FFF2-40B4-BE49-F238E27FC236}">
                <a16:creationId xmlns:a16="http://schemas.microsoft.com/office/drawing/2014/main" id="{AC4A5468-51BF-4D80-9094-257790B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32400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kovarna1200">
            <a:extLst>
              <a:ext uri="{FF2B5EF4-FFF2-40B4-BE49-F238E27FC236}">
                <a16:creationId xmlns:a16="http://schemas.microsoft.com/office/drawing/2014/main" id="{8A8C6C86-D98F-4BCA-A6DB-D250E675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268413"/>
            <a:ext cx="2222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HIG3c6b50_29_kopie">
            <a:extLst>
              <a:ext uri="{FF2B5EF4-FFF2-40B4-BE49-F238E27FC236}">
                <a16:creationId xmlns:a16="http://schemas.microsoft.com/office/drawing/2014/main" id="{54DEB34B-8F43-4BB2-8444-2C2021DA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292601"/>
            <a:ext cx="32448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9" descr="650053_0">
            <a:extLst>
              <a:ext uri="{FF2B5EF4-FFF2-40B4-BE49-F238E27FC236}">
                <a16:creationId xmlns:a16="http://schemas.microsoft.com/office/drawing/2014/main" id="{322BB5B5-4A72-4493-BDFA-E5727570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149726"/>
            <a:ext cx="17446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1D3D390A-0580-48B5-BEDF-DAF303F1C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950B8A7-EB67-4F52-9D64-BFAB3AF1D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CC38462-8A7C-4724-8797-850CCA27BB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Bylo to</a:t>
            </a:r>
            <a:r>
              <a:rPr lang="cs-CZ" altLang="cs-CZ" sz="2000" dirty="0"/>
              <a:t> sice „kalendářně“ později, ale v každém případě </a:t>
            </a:r>
            <a:r>
              <a:rPr lang="cs-CZ" altLang="cs-CZ" sz="2000" b="1" u="sng" dirty="0"/>
              <a:t>mnohem dříve, než se tyto země dostaly na podobnou ekonomickou a sociální vyspělost</a:t>
            </a:r>
            <a:r>
              <a:rPr lang="cs-CZ" altLang="cs-CZ" sz="2000" dirty="0"/>
              <a:t> zemí, v nichž demografický přechod začal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dirty="0"/>
              <a:t>Průběh přechodu byl také mnohem rychlejší, obecně platí: </a:t>
            </a:r>
            <a:r>
              <a:rPr lang="cs-CZ" altLang="cs-CZ" sz="2000" b="1" u="sng" dirty="0"/>
              <a:t>čím později a v čím méně vyspělých zemích přechod začal, tím také rychleji proběhl (probíhá) či skončil 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 dirty="0"/>
              <a:t>Většina relativně vyspělých zemí světa je dnes ve třetí či konečné čtvrté </a:t>
            </a:r>
            <a:r>
              <a:rPr lang="cs-CZ" altLang="cs-CZ" sz="2000" dirty="0"/>
              <a:t>(páté?) </a:t>
            </a:r>
            <a:r>
              <a:rPr lang="cs-CZ" altLang="cs-CZ" sz="2000" b="1" dirty="0"/>
              <a:t>fázi demografického přechodu, </a:t>
            </a:r>
            <a:r>
              <a:rPr lang="cs-CZ" altLang="cs-CZ" sz="2000" dirty="0"/>
              <a:t>tzn. že u nich </a:t>
            </a:r>
            <a:r>
              <a:rPr lang="cs-CZ" altLang="cs-CZ" sz="2000" b="1" dirty="0"/>
              <a:t>proběhl nebo probíhá </a:t>
            </a:r>
            <a:r>
              <a:rPr lang="cs-CZ" altLang="cs-CZ" sz="2000" b="1" u="sng" dirty="0"/>
              <a:t>druhý demografický přechod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Footer Placeholder 1">
            <a:extLst>
              <a:ext uri="{FF2B5EF4-FFF2-40B4-BE49-F238E27FC236}">
                <a16:creationId xmlns:a16="http://schemas.microsoft.com/office/drawing/2014/main" id="{1A130AF9-A3B4-4D01-A900-9E6A7EE3E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62471" name="Slide Number Placeholder 2">
            <a:extLst>
              <a:ext uri="{FF2B5EF4-FFF2-40B4-BE49-F238E27FC236}">
                <a16:creationId xmlns:a16="http://schemas.microsoft.com/office/drawing/2014/main" id="{C018D6DD-19D7-4EF8-895E-9681DEFC8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31</a:t>
            </a:fld>
            <a:endParaRPr lang="cs-CZ" altLang="cs-CZ"/>
          </a:p>
        </p:txBody>
      </p:sp>
      <p:sp>
        <p:nvSpPr>
          <p:cNvPr id="80" name="Title 5">
            <a:extLst>
              <a:ext uri="{FF2B5EF4-FFF2-40B4-BE49-F238E27FC236}">
                <a16:creationId xmlns:a16="http://schemas.microsoft.com/office/drawing/2014/main" id="{9A8682A5-5D24-47A4-A26D-6B10D394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2688018"/>
            <a:ext cx="10753200" cy="451576"/>
          </a:xfrm>
        </p:spPr>
        <p:txBody>
          <a:bodyPr/>
          <a:lstStyle/>
          <a:p>
            <a:r>
              <a:rPr lang="cs-CZ" i="1" u="sng" dirty="0"/>
              <a:t>Francouzský typ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2473" name="Rectangle 2">
            <a:extLst>
              <a:ext uri="{FF2B5EF4-FFF2-40B4-BE49-F238E27FC236}">
                <a16:creationId xmlns:a16="http://schemas.microsoft.com/office/drawing/2014/main" id="{90E8BDF3-C54F-46B8-8E36-C7739A388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4279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itle 5">
            <a:extLst>
              <a:ext uri="{FF2B5EF4-FFF2-40B4-BE49-F238E27FC236}">
                <a16:creationId xmlns:a16="http://schemas.microsoft.com/office/drawing/2014/main" id="{DA513A54-2158-4A54-B4A7-E97B44ABD476}"/>
              </a:ext>
            </a:extLst>
          </p:cNvPr>
          <p:cNvSpPr txBox="1">
            <a:spLocks/>
          </p:cNvSpPr>
          <p:nvPr/>
        </p:nvSpPr>
        <p:spPr>
          <a:xfrm>
            <a:off x="719400" y="426003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i="1" u="sng" kern="0" dirty="0"/>
              <a:t>Anglický typ</a:t>
            </a:r>
            <a:br>
              <a:rPr lang="en-US" kern="0" dirty="0"/>
            </a:br>
            <a:endParaRPr lang="en-US" kern="0" dirty="0"/>
          </a:p>
        </p:txBody>
      </p:sp>
      <p:pic>
        <p:nvPicPr>
          <p:cNvPr id="22" name="Picture 6" descr="vlajka_francie_denik-1024">
            <a:extLst>
              <a:ext uri="{FF2B5EF4-FFF2-40B4-BE49-F238E27FC236}">
                <a16:creationId xmlns:a16="http://schemas.microsoft.com/office/drawing/2014/main" id="{D82B9AB8-0EEF-4F48-928E-273E9458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31" y="327189"/>
            <a:ext cx="15589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01105l">
            <a:extLst>
              <a:ext uri="{FF2B5EF4-FFF2-40B4-BE49-F238E27FC236}">
                <a16:creationId xmlns:a16="http://schemas.microsoft.com/office/drawing/2014/main" id="{EF6D748C-7D96-4A77-9501-F752209F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01" y="327189"/>
            <a:ext cx="16621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C8A29EC3-3F2C-4F8C-BF87-0FCF05BC46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Dochází ke snižování úmrtnosti v obou fázích, nicméně porodnost v první fázi dokonce stoupá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Ve druhé fázi porodnost klesá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U tohoto typu dochází k dosti </a:t>
            </a:r>
            <a:r>
              <a:rPr lang="cs-CZ" altLang="cs-CZ" sz="1800" b="1" u="sng" dirty="0"/>
              <a:t>velkému početnímu růstu populace, který však většinou trvá kratší dobu</a:t>
            </a: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Tento typ je charakteristický pro </a:t>
            </a:r>
            <a:r>
              <a:rPr lang="cs-CZ" altLang="cs-CZ" sz="1800" b="1" u="sng" dirty="0"/>
              <a:t>rozvojové země</a:t>
            </a: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Jedná se o konkrétní příklad obecného pravidla, které říká, že </a:t>
            </a:r>
            <a:r>
              <a:rPr lang="cs-CZ" altLang="cs-CZ" sz="1800" b="1" u="sng" dirty="0"/>
              <a:t>čím později demografická revoluce začíná, tím kratší má průběh</a:t>
            </a:r>
            <a:r>
              <a:rPr lang="cs-CZ" altLang="cs-CZ" sz="1800" u="sng" dirty="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300" dirty="0"/>
          </a:p>
        </p:txBody>
      </p:sp>
      <p:sp>
        <p:nvSpPr>
          <p:cNvPr id="64516" name="Footer Placeholder 2">
            <a:extLst>
              <a:ext uri="{FF2B5EF4-FFF2-40B4-BE49-F238E27FC236}">
                <a16:creationId xmlns:a16="http://schemas.microsoft.com/office/drawing/2014/main" id="{8721663C-A39F-4307-B73A-DFDA957CF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64517" name="Slide Number Placeholder 3">
            <a:extLst>
              <a:ext uri="{FF2B5EF4-FFF2-40B4-BE49-F238E27FC236}">
                <a16:creationId xmlns:a16="http://schemas.microsoft.com/office/drawing/2014/main" id="{F3CD1335-0255-44CD-96A7-0B7F7938D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0CE24075-6083-4260-BDBB-9E31C4D7F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E9093543-1BD0-4B1E-A1C5-11945421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i="1" u="sng" dirty="0"/>
              <a:t>Japonsko - mexický typ</a:t>
            </a:r>
            <a:br>
              <a:rPr lang="cs-CZ" altLang="cs-CZ" u="sng" dirty="0"/>
            </a:br>
            <a:endParaRPr lang="en-US" dirty="0"/>
          </a:p>
        </p:txBody>
      </p:sp>
      <p:pic>
        <p:nvPicPr>
          <p:cNvPr id="25" name="Picture 8" descr="mexicka_vlajka">
            <a:extLst>
              <a:ext uri="{FF2B5EF4-FFF2-40B4-BE49-F238E27FC236}">
                <a16:creationId xmlns:a16="http://schemas.microsoft.com/office/drawing/2014/main" id="{129522A9-4EC8-4AF9-8BF4-3AF07A9D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63" y="4836637"/>
            <a:ext cx="1658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6B929A50-AE76-4063-88A0-9A6939C1D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8C4F89BC-6054-4A88-91AE-AF9CBAF90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pic>
        <p:nvPicPr>
          <p:cNvPr id="66563" name="Picture 6" descr="image008">
            <a:extLst>
              <a:ext uri="{FF2B5EF4-FFF2-40B4-BE49-F238E27FC236}">
                <a16:creationId xmlns:a16="http://schemas.microsoft.com/office/drawing/2014/main" id="{A92A650B-AACA-49C3-9A11-FD36A524D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14376" b="-2"/>
          <a:stretch/>
        </p:blipFill>
        <p:spPr bwMode="auto">
          <a:xfrm>
            <a:off x="6272212" y="692150"/>
            <a:ext cx="5200987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>
            <a:extLst>
              <a:ext uri="{FF2B5EF4-FFF2-40B4-BE49-F238E27FC236}">
                <a16:creationId xmlns:a16="http://schemas.microsoft.com/office/drawing/2014/main" id="{AF99E8B6-13CA-4BD5-84E9-64E6F4627367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400" dirty="0"/>
              <a:t>Termín </a:t>
            </a:r>
            <a:r>
              <a:rPr lang="cs-CZ" altLang="cs-CZ" sz="2400" b="1" i="1" u="sng" dirty="0"/>
              <a:t>druhý demografický přechod</a:t>
            </a:r>
            <a:r>
              <a:rPr lang="cs-CZ" altLang="cs-CZ" sz="2400" u="sng" dirty="0"/>
              <a:t> </a:t>
            </a:r>
            <a:r>
              <a:rPr lang="cs-CZ" altLang="cs-CZ" sz="2400" dirty="0"/>
              <a:t>byl vnesen do demografického a sociologického diskursu v reakci na </a:t>
            </a:r>
            <a:r>
              <a:rPr lang="cs-CZ" altLang="cs-CZ" sz="2400" b="1" dirty="0"/>
              <a:t>novou velkou proměnu demografického chování</a:t>
            </a:r>
            <a:r>
              <a:rPr lang="cs-CZ" altLang="cs-CZ" sz="2400" dirty="0"/>
              <a:t>, kterou zaznamenala </a:t>
            </a:r>
            <a:r>
              <a:rPr lang="cs-CZ" altLang="cs-CZ" sz="2400" b="1" dirty="0"/>
              <a:t>západní a severní Evropa od druhé poloviny 60. let minulého století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400" dirty="0"/>
              <a:t>Protože již jeden demografický přechod v Evropě proběhl, tento nový dostal přídomek </a:t>
            </a:r>
            <a:r>
              <a:rPr lang="cs-CZ" altLang="cs-CZ" sz="2400" b="1" i="1" dirty="0"/>
              <a:t>„druhý“</a:t>
            </a:r>
            <a:r>
              <a:rPr lang="cs-CZ" altLang="cs-CZ" sz="2400" dirty="0"/>
              <a:t> 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EB3AFD20-F8F9-45BC-B5C5-AAEA4C02CB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794258F0-ED25-40F9-857A-46E4DFB64F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E7B10F3-E9F0-400C-AD90-03FF54EDA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34</a:t>
            </a:fld>
            <a:endParaRPr lang="cs-CZ" altLang="cs-CZ"/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9078261F-0D8D-48CF-92C3-CF8111A72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Termín druhý demografický přechod poprvé použili demografové R. Lesthaeghe (Belgie) a D. J. van der Kaa (Nizozemsko)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Právě van der Kaa (1987) stanovil </a:t>
            </a:r>
            <a:r>
              <a:rPr lang="cs-CZ" altLang="cs-CZ" sz="2400" b="1" u="sng"/>
              <a:t>počátek druhého demografického přechodu na rok 1965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Za hlavní demografický rys považoval </a:t>
            </a:r>
            <a:r>
              <a:rPr lang="cs-CZ" altLang="cs-CZ" sz="2400" b="1" i="1" u="sng"/>
              <a:t>pokles úhrnné plodnosti</a:t>
            </a:r>
            <a:r>
              <a:rPr lang="cs-CZ" altLang="cs-CZ" sz="2400"/>
              <a:t> z úrovně, která zaručuje alespoň záchovnou (reprodukční) hranici populačního růstu </a:t>
            </a:r>
            <a:r>
              <a:rPr lang="cs-CZ" altLang="cs-CZ" sz="2400" b="1" u="sng"/>
              <a:t>(2,1), na úroveň hluboce pod touto hranicí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ip 001">
            <a:extLst>
              <a:ext uri="{FF2B5EF4-FFF2-40B4-BE49-F238E27FC236}">
                <a16:creationId xmlns:a16="http://schemas.microsoft.com/office/drawing/2014/main" id="{0F09F131-D8B1-4B09-8B92-4F28958D32D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08050"/>
            <a:ext cx="8229600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820EBD4D-ED6F-4476-A79D-46CF710A7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8253" y="274639"/>
            <a:ext cx="9489233" cy="49053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Verdana" panose="020B0604030504040204" pitchFamily="34" charset="0"/>
              </a:rPr>
              <a:t>Model první a druhé demografické tranzice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0EA62EE-8195-4127-A2A9-2D6A490D7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88914"/>
            <a:ext cx="10487607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latin typeface="Verdana" panose="020B0604030504040204" pitchFamily="34" charset="0"/>
              </a:rPr>
              <a:t>V pozadí druhé demografické tranzice stojí především </a:t>
            </a:r>
            <a:r>
              <a:rPr lang="cs-CZ" altLang="cs-CZ" sz="2000" b="1" dirty="0">
                <a:latin typeface="Verdana" panose="020B0604030504040204" pitchFamily="34" charset="0"/>
              </a:rPr>
              <a:t>posun v hodnotách lidí</a:t>
            </a:r>
            <a:r>
              <a:rPr lang="cs-CZ" altLang="cs-CZ" sz="2000" dirty="0">
                <a:latin typeface="Verdana" panose="020B0604030504040204" pitchFamily="34" charset="0"/>
              </a:rPr>
              <a:t> - narůstající </a:t>
            </a:r>
            <a:r>
              <a:rPr lang="cs-CZ" altLang="cs-CZ" sz="2000" b="1" i="1" u="sng" dirty="0">
                <a:latin typeface="Verdana" panose="020B0604030504040204" pitchFamily="34" charset="0"/>
              </a:rPr>
              <a:t>individualismus a důraz na seberealizaci jednotlivce</a:t>
            </a:r>
            <a:r>
              <a:rPr lang="cs-CZ" altLang="cs-CZ" sz="20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latin typeface="Verdana" panose="020B0604030504040204" pitchFamily="34" charset="0"/>
              </a:rPr>
              <a:t>Demografické proměny tohoto období mají </a:t>
            </a:r>
            <a:r>
              <a:rPr lang="cs-CZ" altLang="cs-CZ" sz="2000" b="1" i="1" dirty="0">
                <a:latin typeface="Verdana" panose="020B0604030504040204" pitchFamily="34" charset="0"/>
              </a:rPr>
              <a:t>širší souvislosti, než jen rozhodování o počtu dětí a zda vůbec dítě mít</a:t>
            </a:r>
            <a:r>
              <a:rPr lang="cs-CZ" altLang="cs-CZ" sz="20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latin typeface="Verdana" panose="020B0604030504040204" pitchFamily="34" charset="0"/>
              </a:rPr>
              <a:t>Prosazuje se eventualita </a:t>
            </a:r>
            <a:r>
              <a:rPr lang="cs-CZ" altLang="cs-CZ" sz="2000" b="1" u="sng" dirty="0">
                <a:latin typeface="Verdana" panose="020B0604030504040204" pitchFamily="34" charset="0"/>
              </a:rPr>
              <a:t>nesezdaného soužití párů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a také posun od modelu uniformní rodiny k </a:t>
            </a:r>
            <a:r>
              <a:rPr lang="cs-CZ" altLang="cs-CZ" sz="2000" b="1" u="sng" dirty="0">
                <a:latin typeface="Verdana" panose="020B0604030504040204" pitchFamily="34" charset="0"/>
              </a:rPr>
              <a:t>pluralitním formám domácností</a:t>
            </a:r>
            <a:endParaRPr lang="cs-CZ" altLang="cs-CZ" sz="2000" u="sng" dirty="0">
              <a:latin typeface="Verdana" panose="020B0604030504040204" pitchFamily="34" charset="0"/>
            </a:endParaRPr>
          </a:p>
        </p:txBody>
      </p:sp>
      <p:pic>
        <p:nvPicPr>
          <p:cNvPr id="72707" name="Picture 6" descr="480">
            <a:extLst>
              <a:ext uri="{FF2B5EF4-FFF2-40B4-BE49-F238E27FC236}">
                <a16:creationId xmlns:a16="http://schemas.microsoft.com/office/drawing/2014/main" id="{A1FAE32A-6272-4BC2-96D3-845C2914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53" y="3661326"/>
            <a:ext cx="319246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8" descr="399983">
            <a:extLst>
              <a:ext uri="{FF2B5EF4-FFF2-40B4-BE49-F238E27FC236}">
                <a16:creationId xmlns:a16="http://schemas.microsoft.com/office/drawing/2014/main" id="{7933EFAD-64AB-48BB-AA5D-98D5843E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10" y="3561313"/>
            <a:ext cx="44275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F57FA3CA-946F-410B-899F-E1B4AF631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7829" y="333375"/>
            <a:ext cx="10730204" cy="5792788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Modernizační sociální změny (některé již za socialismu) – zejména </a:t>
            </a:r>
            <a:r>
              <a:rPr lang="cs-CZ" altLang="cs-CZ" sz="2400" b="1" u="sng" dirty="0">
                <a:latin typeface="Verdana" panose="020B0604030504040204" pitchFamily="34" charset="0"/>
              </a:rPr>
              <a:t>individualismus jednotlivce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- ohrozily fungování „tradiční“ rodiny, jak se ustavila v průběhu 19. století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Některé „rodinné funkce“ byly také </a:t>
            </a:r>
            <a:r>
              <a:rPr lang="cs-CZ" altLang="cs-CZ" sz="2400" b="1" dirty="0">
                <a:latin typeface="Verdana" panose="020B0604030504040204" pitchFamily="34" charset="0"/>
              </a:rPr>
              <a:t>přebírány státem</a:t>
            </a:r>
            <a:r>
              <a:rPr lang="cs-CZ" altLang="cs-CZ" sz="2400" dirty="0">
                <a:latin typeface="Verdana" panose="020B0604030504040204" pitchFamily="34" charset="0"/>
              </a:rPr>
              <a:t> a rodina se stala </a:t>
            </a:r>
            <a:r>
              <a:rPr lang="cs-CZ" altLang="cs-CZ" sz="2400" b="1" dirty="0">
                <a:latin typeface="Verdana" panose="020B0604030504040204" pitchFamily="34" charset="0"/>
              </a:rPr>
              <a:t>dočasnou jednotkou</a:t>
            </a:r>
            <a:r>
              <a:rPr lang="cs-CZ" altLang="cs-CZ" sz="2400" dirty="0">
                <a:latin typeface="Verdana" panose="020B0604030504040204" pitchFamily="34" charset="0"/>
              </a:rPr>
              <a:t> – dokud to bylo pro dospělé jedince výhodné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pic>
        <p:nvPicPr>
          <p:cNvPr id="74755" name="Picture 7" descr="S8UduMkgM_TfMiFQ">
            <a:extLst>
              <a:ext uri="{FF2B5EF4-FFF2-40B4-BE49-F238E27FC236}">
                <a16:creationId xmlns:a16="http://schemas.microsoft.com/office/drawing/2014/main" id="{284B1C15-4D6A-4203-A974-085305B6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51" y="3632233"/>
            <a:ext cx="218281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9" descr="299361">
            <a:extLst>
              <a:ext uri="{FF2B5EF4-FFF2-40B4-BE49-F238E27FC236}">
                <a16:creationId xmlns:a16="http://schemas.microsoft.com/office/drawing/2014/main" id="{7ADE56D0-2872-4428-AFD3-41E66339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3860801"/>
            <a:ext cx="44037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6812233F-8C67-4D6C-A316-DF58D8EB4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819" y="404813"/>
            <a:ext cx="10767527" cy="5721350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Na konci 60. let k tomu přistoupilo </a:t>
            </a:r>
            <a:r>
              <a:rPr lang="cs-CZ" altLang="cs-CZ" sz="2400" b="1" u="sng" dirty="0">
                <a:latin typeface="Verdana" panose="020B0604030504040204" pitchFamily="34" charset="0"/>
              </a:rPr>
              <a:t>hnutí za emancipaci žen</a:t>
            </a:r>
            <a:r>
              <a:rPr lang="cs-CZ" altLang="cs-CZ" sz="2400" dirty="0">
                <a:latin typeface="Verdana" panose="020B0604030504040204" pitchFamily="34" charset="0"/>
              </a:rPr>
              <a:t> spojené jednak s </a:t>
            </a:r>
            <a:r>
              <a:rPr lang="cs-CZ" altLang="cs-CZ" sz="2400" b="1" dirty="0">
                <a:latin typeface="Verdana" panose="020B0604030504040204" pitchFamily="34" charset="0"/>
              </a:rPr>
              <a:t>cíleným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vstupem do pracovní sféry</a:t>
            </a:r>
            <a:r>
              <a:rPr lang="cs-CZ" altLang="cs-CZ" sz="2400" dirty="0">
                <a:latin typeface="Verdana" panose="020B0604030504040204" pitchFamily="34" charset="0"/>
              </a:rPr>
              <a:t>, jednak se </a:t>
            </a:r>
            <a:r>
              <a:rPr lang="cs-CZ" altLang="cs-CZ" sz="2400" b="1" dirty="0">
                <a:latin typeface="Verdana" panose="020B0604030504040204" pitchFamily="34" charset="0"/>
              </a:rPr>
              <a:t>zákonitým nárokem na větší podíl na rozhodování</a:t>
            </a:r>
            <a:r>
              <a:rPr lang="cs-CZ" altLang="cs-CZ" sz="2400" dirty="0"/>
              <a:t>, </a:t>
            </a:r>
            <a:r>
              <a:rPr lang="cs-CZ" altLang="cs-CZ" sz="2400" dirty="0">
                <a:latin typeface="Verdana" panose="020B0604030504040204" pitchFamily="34" charset="0"/>
              </a:rPr>
              <a:t>což vedlo až ke krizi otcovství (nepotřebného)</a:t>
            </a:r>
          </a:p>
          <a:p>
            <a:endParaRPr lang="cs-CZ" altLang="cs-CZ" sz="2400" dirty="0"/>
          </a:p>
        </p:txBody>
      </p:sp>
      <p:pic>
        <p:nvPicPr>
          <p:cNvPr id="76803" name="Picture 5" descr="emancipace">
            <a:extLst>
              <a:ext uri="{FF2B5EF4-FFF2-40B4-BE49-F238E27FC236}">
                <a16:creationId xmlns:a16="http://schemas.microsoft.com/office/drawing/2014/main" id="{76672A77-D83D-4F16-AA5F-E7114E4E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141663"/>
            <a:ext cx="3810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7" descr="PAR2d1495_TPF_615350">
            <a:extLst>
              <a:ext uri="{FF2B5EF4-FFF2-40B4-BE49-F238E27FC236}">
                <a16:creationId xmlns:a16="http://schemas.microsoft.com/office/drawing/2014/main" id="{CA0CC4C4-D1D2-4D51-839D-829E8486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57563"/>
            <a:ext cx="4381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D45F98D1-3FC3-4435-8420-85C2BA161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00CDD704-5F14-4F8B-90F7-B626461DA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E268B22E-A28B-43A4-A8F8-AE8E2587A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Rodina přestala sloužit jako „záchranné pouto“ v době ekonomické krize, </a:t>
            </a:r>
            <a:r>
              <a:rPr lang="cs-CZ" altLang="cs-CZ" sz="2200" b="1"/>
              <a:t>omezil se její socializační vliv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Hlavní </a:t>
            </a:r>
            <a:r>
              <a:rPr lang="cs-CZ" altLang="cs-CZ" sz="2200" b="1"/>
              <a:t>společenskou rolí rodiny</a:t>
            </a:r>
            <a:r>
              <a:rPr lang="cs-CZ" altLang="cs-CZ" sz="2200"/>
              <a:t> zůstalo </a:t>
            </a:r>
            <a:r>
              <a:rPr lang="cs-CZ" altLang="cs-CZ" sz="2200" b="1"/>
              <a:t>plození a výchova dětí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Za těchto podmínek se </a:t>
            </a:r>
            <a:r>
              <a:rPr lang="cs-CZ" altLang="cs-CZ" sz="2200" b="1" u="sng"/>
              <a:t>zvýšil počet rozvodů i jejich sociální akceptace</a:t>
            </a:r>
            <a:r>
              <a:rPr lang="cs-CZ" altLang="cs-CZ" sz="2200" u="sng"/>
              <a:t> </a:t>
            </a:r>
            <a:r>
              <a:rPr lang="cs-CZ" altLang="cs-CZ" sz="2200"/>
              <a:t>– také z důvodů individuálních nároků, kterou rodina měla plnit, ale dle rozvádějících neplnila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Snížil se význam</a:t>
            </a:r>
            <a:r>
              <a:rPr lang="cs-CZ" altLang="cs-CZ" sz="2200"/>
              <a:t> (přes odpor církve) samotné instituce </a:t>
            </a:r>
            <a:r>
              <a:rPr lang="cs-CZ" altLang="cs-CZ" sz="2200" b="1"/>
              <a:t>„oficiální“ rodiny</a:t>
            </a:r>
            <a:r>
              <a:rPr lang="cs-CZ" altLang="cs-CZ" sz="2200"/>
              <a:t> – </a:t>
            </a:r>
            <a:r>
              <a:rPr lang="cs-CZ" altLang="cs-CZ" sz="2200" b="1" u="sng"/>
              <a:t>k plození a výchově dětí není potřeba sňatku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067F795-EC35-4C97-B439-4175016A6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731" y="476251"/>
            <a:ext cx="10154195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Součástí těchto změn je i </a:t>
            </a:r>
            <a:r>
              <a:rPr lang="cs-CZ" altLang="cs-CZ" sz="2400" b="1" dirty="0">
                <a:latin typeface="Verdana" panose="020B0604030504040204" pitchFamily="34" charset="0"/>
              </a:rPr>
              <a:t>změna reprodukčního chování lidí</a:t>
            </a:r>
            <a:r>
              <a:rPr lang="cs-CZ" altLang="cs-CZ" sz="2400" dirty="0">
                <a:latin typeface="Verdana" panose="020B0604030504040204" pitchFamily="34" charset="0"/>
              </a:rPr>
              <a:t> -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demografická revoluce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Pokrok v zdravotní péči, růst vzdělanosti, změny v postavení žen a dětí, zlepšení životní úrovně a vývoj způsobu myšlení a morálky </a:t>
            </a:r>
            <a:r>
              <a:rPr lang="cs-CZ" altLang="cs-CZ" sz="2400" b="1" u="sng" dirty="0">
                <a:latin typeface="Verdana" panose="020B0604030504040204" pitchFamily="34" charset="0"/>
              </a:rPr>
              <a:t>změnily původní přirozený řád demografické reprodukce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Tyto faktory umožnily na jedné straně </a:t>
            </a:r>
            <a:r>
              <a:rPr lang="cs-CZ" altLang="cs-CZ" sz="2400" b="1" u="sng" dirty="0">
                <a:latin typeface="Verdana" panose="020B0604030504040204" pitchFamily="34" charset="0"/>
              </a:rPr>
              <a:t>snižování úmrtnosti</a:t>
            </a:r>
            <a:r>
              <a:rPr lang="cs-CZ" altLang="cs-CZ" sz="2400" dirty="0">
                <a:latin typeface="Verdana" panose="020B0604030504040204" pitchFamily="34" charset="0"/>
              </a:rPr>
              <a:t> a na druhé straně (později a postupně) </a:t>
            </a:r>
            <a:r>
              <a:rPr lang="cs-CZ" altLang="cs-CZ" sz="2400" b="1" u="sng" dirty="0">
                <a:latin typeface="Verdana" panose="020B0604030504040204" pitchFamily="34" charset="0"/>
              </a:rPr>
              <a:t>omezování plodnosti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06143AC6-2611-49EA-845B-DA2714495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119" y="260350"/>
            <a:ext cx="10702212" cy="6192838"/>
          </a:xfrm>
        </p:spPr>
        <p:txBody>
          <a:bodyPr/>
          <a:lstStyle/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Po roce 1990 rostl </a:t>
            </a:r>
            <a:r>
              <a:rPr lang="cs-CZ" altLang="cs-CZ" sz="2000" b="1" u="sng" dirty="0">
                <a:latin typeface="Verdana" panose="020B0604030504040204" pitchFamily="34" charset="0"/>
              </a:rPr>
              <a:t>počet nesezdaných soužití a dětí narozených mimo manželství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(zpočátku pouze jako odklad k následnému sňatku)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b="1" u="sng" dirty="0">
                <a:latin typeface="Verdana" panose="020B0604030504040204" pitchFamily="34" charset="0"/>
              </a:rPr>
              <a:t>Rostl počet málodětných a bezdětných párů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– ve většině evropských zemí </a:t>
            </a:r>
            <a:r>
              <a:rPr lang="cs-CZ" altLang="cs-CZ" sz="2000" i="1" dirty="0">
                <a:latin typeface="Verdana" panose="020B0604030504040204" pitchFamily="34" charset="0"/>
              </a:rPr>
              <a:t>nedokázala přirozená reprodukce pokrýt populační ztráty úmrtími</a:t>
            </a:r>
            <a:r>
              <a:rPr lang="cs-CZ" altLang="cs-CZ" sz="2000" dirty="0">
                <a:latin typeface="Verdana" panose="020B0604030504040204" pitchFamily="34" charset="0"/>
              </a:rPr>
              <a:t> (částečně vyrovnáváno imigracemi)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dirty="0">
                <a:latin typeface="Verdana" panose="020B0604030504040204" pitchFamily="34" charset="0"/>
              </a:rPr>
              <a:t>Začaly se objevovat </a:t>
            </a:r>
            <a:r>
              <a:rPr lang="cs-CZ" altLang="cs-CZ" sz="2000" b="1" u="sng" dirty="0">
                <a:latin typeface="Verdana" panose="020B0604030504040204" pitchFamily="34" charset="0"/>
              </a:rPr>
              <a:t>nové typy domácností</a:t>
            </a:r>
            <a:r>
              <a:rPr lang="cs-CZ" altLang="cs-CZ" sz="2000" u="sng" dirty="0">
                <a:latin typeface="Verdana" panose="020B0604030504040204" pitchFamily="34" charset="0"/>
              </a:rPr>
              <a:t> </a:t>
            </a:r>
            <a:r>
              <a:rPr lang="cs-CZ" altLang="cs-CZ" sz="2000" dirty="0">
                <a:latin typeface="Verdana" panose="020B0604030504040204" pitchFamily="34" charset="0"/>
              </a:rPr>
              <a:t>tvořené </a:t>
            </a:r>
            <a:r>
              <a:rPr lang="cs-CZ" altLang="cs-CZ" sz="2000" b="1" dirty="0">
                <a:latin typeface="Verdana" panose="020B0604030504040204" pitchFamily="34" charset="0"/>
              </a:rPr>
              <a:t>partnery stejného pohlaví</a:t>
            </a:r>
            <a:r>
              <a:rPr lang="cs-CZ" altLang="cs-CZ" sz="2000" dirty="0">
                <a:latin typeface="Verdana" panose="020B0604030504040204" pitchFamily="34" charset="0"/>
              </a:rPr>
              <a:t> (zpočátku jich nebylo mnoho)</a:t>
            </a:r>
          </a:p>
          <a:p>
            <a:pPr eaLnBrk="1" hangingPunct="1"/>
            <a:endParaRPr lang="cs-CZ" altLang="cs-CZ" sz="2000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pic>
        <p:nvPicPr>
          <p:cNvPr id="80899" name="Picture 6" descr="5b04b0046bd6">
            <a:extLst>
              <a:ext uri="{FF2B5EF4-FFF2-40B4-BE49-F238E27FC236}">
                <a16:creationId xmlns:a16="http://schemas.microsoft.com/office/drawing/2014/main" id="{3BF4B47C-1411-49D3-8F77-76EBDE44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9" y="4535487"/>
            <a:ext cx="40322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8" descr="homosexualita-1">
            <a:extLst>
              <a:ext uri="{FF2B5EF4-FFF2-40B4-BE49-F238E27FC236}">
                <a16:creationId xmlns:a16="http://schemas.microsoft.com/office/drawing/2014/main" id="{BE1BA539-0223-4346-B7F3-501F0E05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221163"/>
            <a:ext cx="29686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6CA630B3-DA50-4B60-85D1-547D5A28E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59EB5FC-6474-46F3-89C0-93F53F9A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41</a:t>
            </a:fld>
            <a:endParaRPr lang="cs-CZ" altLang="cs-CZ"/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47B9C34-FBAF-4F7F-999A-2218E6D05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000" indent="0" eaLnBrk="1" hangingPunct="1">
              <a:lnSpc>
                <a:spcPct val="140000"/>
              </a:lnSpc>
              <a:spcAft>
                <a:spcPts val="600"/>
              </a:spcAft>
              <a:buNone/>
            </a:pP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Jako </a:t>
            </a:r>
            <a:r>
              <a:rPr lang="cs-CZ" altLang="cs-CZ" sz="1800" b="1" u="sng" dirty="0"/>
              <a:t>základní společenská jednotka</a:t>
            </a:r>
            <a:r>
              <a:rPr lang="cs-CZ" altLang="cs-CZ" sz="1800" u="sng" dirty="0"/>
              <a:t> </a:t>
            </a:r>
            <a:r>
              <a:rPr lang="cs-CZ" altLang="cs-CZ" sz="1800" b="1" u="sng" dirty="0"/>
              <a:t>zůstala</a:t>
            </a:r>
            <a:r>
              <a:rPr lang="cs-CZ" altLang="cs-CZ" sz="1800" dirty="0"/>
              <a:t>, resp. </a:t>
            </a:r>
            <a:r>
              <a:rPr lang="cs-CZ" altLang="cs-CZ" sz="1800" b="1" u="sng" dirty="0"/>
              <a:t>posílila své postavení domácnost </a:t>
            </a:r>
            <a:r>
              <a:rPr lang="cs-CZ" altLang="cs-CZ" sz="1800" dirty="0"/>
              <a:t>– vzrostl ovšem počet jejích podob (bytová, hospodařící, </a:t>
            </a:r>
            <a:r>
              <a:rPr lang="cs-CZ" altLang="cs-CZ" sz="1800" dirty="0" err="1"/>
              <a:t>censová</a:t>
            </a:r>
            <a:r>
              <a:rPr lang="cs-CZ" altLang="cs-CZ" sz="1800" dirty="0"/>
              <a:t>)</a:t>
            </a:r>
          </a:p>
          <a:p>
            <a:pPr marL="72000" indent="0" eaLnBrk="1" hangingPunct="1">
              <a:lnSpc>
                <a:spcPct val="140000"/>
              </a:lnSpc>
              <a:spcAft>
                <a:spcPts val="600"/>
              </a:spcAft>
              <a:buNone/>
            </a:pP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V </a:t>
            </a:r>
            <a:r>
              <a:rPr lang="cs-CZ" altLang="cs-CZ" sz="1800" b="1" dirty="0"/>
              <a:t>české společnosti</a:t>
            </a:r>
            <a:r>
              <a:rPr lang="cs-CZ" altLang="cs-CZ" sz="1800" dirty="0"/>
              <a:t> se tyto </a:t>
            </a:r>
            <a:r>
              <a:rPr lang="cs-CZ" altLang="cs-CZ" sz="1800" b="1" dirty="0"/>
              <a:t>změny</a:t>
            </a:r>
            <a:r>
              <a:rPr lang="cs-CZ" altLang="cs-CZ" sz="1800" dirty="0"/>
              <a:t> (pokud tedy hovoříme o druhé demografické revoluci) </a:t>
            </a:r>
            <a:r>
              <a:rPr lang="cs-CZ" altLang="cs-CZ" sz="1800" b="1" dirty="0"/>
              <a:t>projevily</a:t>
            </a:r>
            <a:r>
              <a:rPr lang="cs-CZ" altLang="cs-CZ" sz="1800" dirty="0"/>
              <a:t> </a:t>
            </a:r>
            <a:r>
              <a:rPr lang="cs-CZ" altLang="cs-CZ" sz="1800" b="1" dirty="0"/>
              <a:t>časově velmi odlišně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K </a:t>
            </a:r>
            <a:r>
              <a:rPr lang="cs-CZ" altLang="cs-CZ" sz="1800" b="1" dirty="0"/>
              <a:t>vysoké zaměstnanosti žen a nárůstu počtu rozvodů</a:t>
            </a:r>
            <a:r>
              <a:rPr lang="cs-CZ" altLang="cs-CZ" sz="1800" dirty="0"/>
              <a:t> došlo již za komunismu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dirty="0"/>
              <a:t>   </a:t>
            </a:r>
            <a:r>
              <a:rPr lang="cs-CZ" altLang="cs-CZ" sz="1800" b="1" i="1" dirty="0"/>
              <a:t>(tehdejší Československo mělo ještě s jednou zemí pravděpodobně nejvyšší zaměstnanost žen na světě – kterou?)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b="1" i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dirty="0"/>
              <a:t>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4F364FAC-2EE7-41FF-A127-3B4C27A2BA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AD4FF15D-9305-4558-9BDE-97B9097E5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42</a:t>
            </a:fld>
            <a:endParaRPr lang="cs-CZ" altLang="cs-CZ"/>
          </a:p>
        </p:txBody>
      </p:sp>
      <p:pic>
        <p:nvPicPr>
          <p:cNvPr id="84995" name="Picture 5" descr="img">
            <a:extLst>
              <a:ext uri="{FF2B5EF4-FFF2-40B4-BE49-F238E27FC236}">
                <a16:creationId xmlns:a16="http://schemas.microsoft.com/office/drawing/2014/main" id="{D7969902-F0BF-4030-B874-337E1AB8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/>
          <a:stretch/>
        </p:blipFill>
        <p:spPr bwMode="auto">
          <a:xfrm>
            <a:off x="6272212" y="692150"/>
            <a:ext cx="5200987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3">
            <a:extLst>
              <a:ext uri="{FF2B5EF4-FFF2-40B4-BE49-F238E27FC236}">
                <a16:creationId xmlns:a16="http://schemas.microsoft.com/office/drawing/2014/main" id="{29C329AF-F6C8-4E0C-8150-DAE081EC23F2}"/>
              </a:ext>
            </a:extLst>
          </p:cNvPr>
          <p:cNvSpPr>
            <a:spLocks noGrp="1" noChangeArrowheads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cs-CZ" altLang="cs-CZ" dirty="0"/>
              <a:t>…. </a:t>
            </a:r>
            <a:r>
              <a:rPr lang="cs-CZ" altLang="cs-CZ" b="1" dirty="0"/>
              <a:t>zaměstnanost žen byla chtěná</a:t>
            </a:r>
            <a:r>
              <a:rPr lang="cs-CZ" altLang="cs-CZ" dirty="0"/>
              <a:t>, tlačená „shora“ vlastně už od 50. let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cs-CZ" altLang="cs-CZ" dirty="0"/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cs-CZ" altLang="cs-CZ" dirty="0"/>
              <a:t>….  </a:t>
            </a:r>
            <a:r>
              <a:rPr lang="cs-CZ" altLang="cs-CZ" b="1" dirty="0"/>
              <a:t>Nárůst rozvodů</a:t>
            </a:r>
            <a:r>
              <a:rPr lang="cs-CZ" altLang="cs-CZ" dirty="0"/>
              <a:t> (nechtěný) fakticky </a:t>
            </a:r>
            <a:r>
              <a:rPr lang="cs-CZ" altLang="cs-CZ" b="1" dirty="0"/>
              <a:t>vyvolaný první změnou (zaměstnanost žen)</a:t>
            </a:r>
            <a:r>
              <a:rPr lang="cs-CZ" altLang="cs-CZ" dirty="0"/>
              <a:t>, byl způsobený </a:t>
            </a:r>
            <a:r>
              <a:rPr lang="cs-CZ" altLang="cs-CZ" b="1" dirty="0"/>
              <a:t>sociální potřebou</a:t>
            </a:r>
            <a:r>
              <a:rPr lang="cs-CZ" altLang="cs-CZ" dirty="0"/>
              <a:t> v 70. letech</a:t>
            </a:r>
          </a:p>
          <a:p>
            <a:pPr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2842E339-D9B3-41A9-AB29-00A7A08DBE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CE25C40F-74A2-4F8E-B2A5-109E18444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328AE394-0738-4C88-8B27-8A2B2BE5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43</a:t>
            </a:fld>
            <a:endParaRPr lang="cs-CZ" altLang="cs-CZ"/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2D8144CF-D571-4A50-97BA-104895047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/>
              <a:t>Sociální funkce rodiny</a:t>
            </a:r>
            <a:r>
              <a:rPr lang="cs-CZ" altLang="cs-CZ" sz="2200"/>
              <a:t> byla </a:t>
            </a:r>
            <a:r>
              <a:rPr lang="cs-CZ" altLang="cs-CZ" sz="2200" b="1"/>
              <a:t>chápána</a:t>
            </a:r>
            <a:r>
              <a:rPr lang="cs-CZ" altLang="cs-CZ" sz="2200"/>
              <a:t> veskrze </a:t>
            </a:r>
            <a:r>
              <a:rPr lang="cs-CZ" altLang="cs-CZ" sz="2200" b="1"/>
              <a:t>„tradičně“</a:t>
            </a:r>
            <a:r>
              <a:rPr lang="cs-CZ" altLang="cs-CZ" sz="2200"/>
              <a:t>, i když vzhledem k častým rozvodům k tomu měla daleko a rodina tak </a:t>
            </a:r>
            <a:r>
              <a:rPr lang="cs-CZ" altLang="cs-CZ" sz="2200" b="1"/>
              <a:t>fungovala spíše „sériově“</a:t>
            </a:r>
            <a:r>
              <a:rPr lang="cs-CZ" altLang="cs-CZ" sz="2200"/>
              <a:t> (několik manželství za sebou – zejména u mužů)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u="sng"/>
              <a:t>Bezdětnost a nesezdanost </a:t>
            </a:r>
            <a:r>
              <a:rPr lang="cs-CZ" altLang="cs-CZ" sz="2200"/>
              <a:t>v reprodukčním věku byly nicméně </a:t>
            </a:r>
            <a:r>
              <a:rPr lang="cs-CZ" altLang="cs-CZ" sz="2200" b="1" u="sng"/>
              <a:t>společensky odsuzovány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V Československu (jako v jedné z prvních zemí světa) došlo v 60. letech k </a:t>
            </a:r>
            <a:r>
              <a:rPr lang="cs-CZ" altLang="cs-CZ" sz="2200" b="1"/>
              <a:t>„</a:t>
            </a:r>
            <a:r>
              <a:rPr lang="cs-CZ" altLang="cs-CZ" sz="2200" b="1" u="sng"/>
              <a:t>legalizaci“ homosexuality</a:t>
            </a:r>
            <a:r>
              <a:rPr lang="cs-CZ" altLang="cs-CZ" sz="2200"/>
              <a:t> (nikoliv však homosexuálních „rodin“; diskriminační opatření proti párům stejného pohlaví přetrvávala)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7AFD12C9-B84D-4374-86C1-D20DABDBD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045" y="549275"/>
            <a:ext cx="9899779" cy="5576888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K udržení důsledků tohoto stavu v podobě </a:t>
            </a:r>
            <a:r>
              <a:rPr lang="cs-CZ" altLang="cs-CZ" sz="2400" b="1" u="sng" dirty="0">
                <a:latin typeface="Verdana" panose="020B0604030504040204" pitchFamily="34" charset="0"/>
              </a:rPr>
              <a:t>přirozené reprodukce obyvatelstva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úspěšně sloužila </a:t>
            </a:r>
            <a:r>
              <a:rPr lang="cs-CZ" altLang="cs-CZ" sz="2400" b="1" u="sng" dirty="0">
                <a:latin typeface="Verdana" panose="020B0604030504040204" pitchFamily="34" charset="0"/>
              </a:rPr>
              <a:t>od 70. let státní sociální politika</a:t>
            </a: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dirty="0">
              <a:latin typeface="Verdana" panose="020B0604030504040204" pitchFamily="34" charset="0"/>
            </a:endParaRPr>
          </a:p>
        </p:txBody>
      </p:sp>
      <p:pic>
        <p:nvPicPr>
          <p:cNvPr id="89091" name="Picture 6" descr="husakovydeti_2_3757">
            <a:extLst>
              <a:ext uri="{FF2B5EF4-FFF2-40B4-BE49-F238E27FC236}">
                <a16:creationId xmlns:a16="http://schemas.microsoft.com/office/drawing/2014/main" id="{102C1965-D414-41DC-8364-FE30BEDD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141663"/>
            <a:ext cx="36004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8" descr="21d114e7e27f1dce5c8d37ac462f839d">
            <a:extLst>
              <a:ext uri="{FF2B5EF4-FFF2-40B4-BE49-F238E27FC236}">
                <a16:creationId xmlns:a16="http://schemas.microsoft.com/office/drawing/2014/main" id="{694B411E-6F8B-455B-B280-1CBB9DF2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852739"/>
            <a:ext cx="24669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B2F86757-A612-4781-82CF-D0229EA24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64E61E8-16E0-415A-9D51-67295D09E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45</a:t>
            </a:fld>
            <a:endParaRPr lang="cs-CZ" altLang="cs-CZ"/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0C7320BF-8054-411C-B9A0-BF1D49D69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/>
              <a:t>„Druhá část“ přerodu (demografického přechodu) se zrodila až po pádu režimu – došlo k rychlému </a:t>
            </a:r>
            <a:r>
              <a:rPr lang="cs-CZ" altLang="cs-CZ" b="1" u="sng"/>
              <a:t>zvyšování sňatkového věku i věku prvorodiček</a:t>
            </a:r>
            <a:r>
              <a:rPr lang="cs-CZ" altLang="cs-CZ"/>
              <a:t>, nejvýraznější byl </a:t>
            </a:r>
            <a:r>
              <a:rPr lang="cs-CZ" altLang="cs-CZ" b="1" u="sng"/>
              <a:t>nárůst počtu nesezdaných soužití</a:t>
            </a:r>
          </a:p>
          <a:p>
            <a:pPr eaLnBrk="1" hangingPunct="1">
              <a:spcAft>
                <a:spcPts val="600"/>
              </a:spcAft>
            </a:pPr>
            <a:endParaRPr lang="cs-CZ" altLang="cs-CZ" b="1"/>
          </a:p>
          <a:p>
            <a:pPr eaLnBrk="1" hangingPunct="1">
              <a:spcAft>
                <a:spcPts val="600"/>
              </a:spcAft>
            </a:pPr>
            <a:r>
              <a:rPr lang="cs-CZ" altLang="cs-CZ"/>
              <a:t>Výrazně vzrostl podíl </a:t>
            </a:r>
            <a:r>
              <a:rPr lang="cs-CZ" altLang="cs-CZ" b="1" u="sng"/>
              <a:t>jednočlenných domácností</a:t>
            </a:r>
            <a:r>
              <a:rPr lang="cs-CZ" altLang="cs-CZ"/>
              <a:t> zdaleka již netvořených pouze seniory po úmrtí jednoho z partnerů</a:t>
            </a:r>
          </a:p>
          <a:p>
            <a:pPr eaLnBrk="1" hangingPunct="1">
              <a:spcAft>
                <a:spcPts val="600"/>
              </a:spcAft>
            </a:pPr>
            <a:endParaRPr lang="cs-CZ" altLang="cs-CZ"/>
          </a:p>
          <a:p>
            <a:pPr>
              <a:spcAft>
                <a:spcPts val="600"/>
              </a:spcAft>
            </a:pPr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130CE0A7-02EC-4DD8-B71E-07CE9679B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EB25D61C-6FBA-4D16-9247-95A3AE1F1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46</a:t>
            </a:fld>
            <a:endParaRPr lang="cs-CZ" altLang="cs-CZ"/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DF5760F-3F62-4424-B9C1-F7EFB87639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Podíl </a:t>
            </a:r>
            <a:r>
              <a:rPr lang="cs-CZ" altLang="cs-CZ" sz="2200" b="1" u="sng"/>
              <a:t>rozvodů zůstal nadále vysoký</a:t>
            </a:r>
            <a:r>
              <a:rPr lang="cs-CZ" altLang="cs-CZ" sz="2200"/>
              <a:t>, jeden z nejvyšších na světě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Pluralita domácností zahrnuje také </a:t>
            </a:r>
            <a:r>
              <a:rPr lang="cs-CZ" altLang="cs-CZ" sz="2200" b="1" u="sng"/>
              <a:t>registrovaná partnerství homosexuálů</a:t>
            </a:r>
            <a:r>
              <a:rPr lang="cs-CZ" altLang="cs-CZ" sz="2200"/>
              <a:t> legalizovaná v roce 2006 (zatím bez možnosti adopce dětí)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u="sng"/>
              <a:t>Společenská akceptace uvedených změn</a:t>
            </a:r>
            <a:r>
              <a:rPr lang="cs-CZ" altLang="cs-CZ" sz="2200" u="sng"/>
              <a:t> </a:t>
            </a:r>
            <a:r>
              <a:rPr lang="cs-CZ" altLang="cs-CZ" sz="2200"/>
              <a:t>je v české společnosti </a:t>
            </a:r>
            <a:r>
              <a:rPr lang="cs-CZ" altLang="cs-CZ" sz="2200" b="1" u="sng"/>
              <a:t>značná…</a:t>
            </a:r>
            <a:r>
              <a:rPr lang="cs-CZ" altLang="cs-CZ" sz="22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…kritika je spojena spíše s okrajovými sociálními skupinami – a to přesto, že většina Čechů stále považuje za </a:t>
            </a:r>
            <a:r>
              <a:rPr lang="cs-CZ" altLang="cs-CZ" sz="2200" b="1" i="1" u="sng"/>
              <a:t>ideální</a:t>
            </a:r>
            <a:r>
              <a:rPr lang="cs-CZ" altLang="cs-CZ" sz="2200" u="sng"/>
              <a:t> tzv. </a:t>
            </a:r>
            <a:r>
              <a:rPr lang="cs-CZ" altLang="cs-CZ" sz="2200" b="1" i="1" u="sng"/>
              <a:t>nukleární rodinu se dvěma dětmi</a:t>
            </a:r>
            <a:r>
              <a:rPr lang="cs-CZ" altLang="cs-CZ" sz="2200" u="sng"/>
              <a:t>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545DFC09-02D5-4205-AB1A-137AA715E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5CBC02B-128E-444B-8F39-1B5D05BD6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47</a:t>
            </a:fld>
            <a:endParaRPr lang="cs-CZ" altLang="cs-CZ"/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38681E79-B119-4CCE-9097-AF5891471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 b="1" u="sng"/>
              <a:t>Posun v hodnotách</a:t>
            </a:r>
            <a:r>
              <a:rPr lang="cs-CZ" altLang="cs-CZ" sz="2400"/>
              <a:t> probíhal především těmito směry: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  <a:p>
            <a:pPr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 b="1" i="1"/>
              <a:t>Posun od sňatečnosti a manželství k nesezdanému soužití</a:t>
            </a:r>
            <a:endParaRPr lang="cs-CZ" altLang="cs-CZ" sz="24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přestává fungovat závislost mezi sňatky a porody,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dochází k dokončení vnímání dětí jako rodinné pracovní síly, tyto se naopak stávají významným ekonomickým nákladem,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vytvářejí se ideály málo četné rodiny, kdy na uspokojení citových potřeb rodičů postačují jeden či dva potomci,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hovoří se o krizi klasické křesťanské rodiny.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234BE547-DD52-4734-8051-45FDBDF10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61724EF-614F-4E2B-9A30-5ABA50307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sp>
        <p:nvSpPr>
          <p:cNvPr id="97282" name="Zástupný symbol pro obsah 2">
            <a:extLst>
              <a:ext uri="{FF2B5EF4-FFF2-40B4-BE49-F238E27FC236}">
                <a16:creationId xmlns:a16="http://schemas.microsoft.com/office/drawing/2014/main" id="{E6C6838F-6B46-4BB9-A32B-8FCCF794F7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b="1" i="1" dirty="0"/>
              <a:t>Posun od uniformního jednotného modelu rodiny k rozličným typům rodina  domácností </a:t>
            </a:r>
            <a:endParaRPr lang="cs-CZ" altLang="cs-CZ" dirty="0"/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dirty="0"/>
              <a:t>  zejména pluralistické formy soužití, které netvoří pouze senioři, ale i uvědoměle bezdětné páry,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dirty="0"/>
              <a:t>  roste počet jednočlenných domácností zdaleka již netvořených pouze seniory po úmrtí jednoho z partnerů,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dirty="0"/>
              <a:t>  roste počet soužití osob stejného pohlaví.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A1186787-B05D-4471-87F6-F3AE3EB2A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FFF8CD9B-25D5-403B-8C04-E4EFADCC5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49</a:t>
            </a:fld>
            <a:endParaRPr lang="cs-CZ" altLang="cs-CZ"/>
          </a:p>
        </p:txBody>
      </p:sp>
      <p:sp>
        <p:nvSpPr>
          <p:cNvPr id="98306" name="Zástupný symbol pro obsah 2">
            <a:extLst>
              <a:ext uri="{FF2B5EF4-FFF2-40B4-BE49-F238E27FC236}">
                <a16:creationId xmlns:a16="http://schemas.microsoft.com/office/drawing/2014/main" id="{DA999E4D-FBBE-42E9-B792-1391BE5F80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cs-CZ" altLang="cs-CZ" b="1" i="1" dirty="0"/>
          </a:p>
          <a:p>
            <a:pPr marL="0" indent="0">
              <a:spcAft>
                <a:spcPts val="600"/>
              </a:spcAft>
              <a:buNone/>
            </a:pPr>
            <a:r>
              <a:rPr lang="cs-CZ" altLang="cs-CZ" b="1" i="1" dirty="0"/>
              <a:t>Změny vztahů a vazeb uvnitř rodiny</a:t>
            </a:r>
            <a:endParaRPr lang="cs-CZ" altLang="cs-CZ" dirty="0"/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posun od éry, v níž bylo dítě středobodem života partnerů, k éře, kdy středobodem života je pár a potom jeho (případné) dítě.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F7143A5-D500-4D81-A374-A17BB41B1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8606" y="260351"/>
            <a:ext cx="10337074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u="sng" dirty="0">
                <a:latin typeface="Verdana" panose="020B0604030504040204" pitchFamily="34" charset="0"/>
              </a:rPr>
              <a:t>Demografický přechod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(někdy také </a:t>
            </a:r>
            <a:r>
              <a:rPr lang="cs-CZ" altLang="cs-CZ" sz="2400" i="1" dirty="0">
                <a:latin typeface="Verdana" panose="020B0604030504040204" pitchFamily="34" charset="0"/>
              </a:rPr>
              <a:t>demografická revoluce či tranzice</a:t>
            </a:r>
            <a:r>
              <a:rPr lang="cs-CZ" altLang="cs-CZ" sz="2400" dirty="0">
                <a:latin typeface="Verdana" panose="020B0604030504040204" pitchFamily="34" charset="0"/>
              </a:rPr>
              <a:t>)</a:t>
            </a:r>
            <a:r>
              <a:rPr lang="cs-CZ" altLang="cs-CZ" sz="2400" b="1" dirty="0">
                <a:latin typeface="Verdana" panose="020B0604030504040204" pitchFamily="34" charset="0"/>
              </a:rPr>
              <a:t> je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převratným a v historii lidstva ojedinělým procesem změny demografické reprodukce</a:t>
            </a:r>
            <a:endParaRPr lang="cs-CZ" altLang="cs-CZ" sz="2400" b="1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Zdeněk Pavlík (nejznámější český žijící demograf): „</a:t>
            </a:r>
            <a:r>
              <a:rPr lang="cs-CZ" altLang="cs-CZ" i="1" dirty="0"/>
              <a:t>Demografickou revoluci je možno co nejstručněji charakterizovat jako převratnou a v celé historii lidstva ojedinělou přeměnu charakteru demografické reprodukce, která je ve svém výsledku nejzřetelněji patrná ve změnách v úrovni úmrtnosti, porodnosti a ve věkové struktuře jednotlivých populací.“</a:t>
            </a:r>
            <a:r>
              <a:rPr lang="cs-CZ" altLang="cs-CZ" dirty="0"/>
              <a:t> 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AA3FBCA7-F2F9-44CA-83AD-C9256D067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2C5A3C04-0975-4119-937D-777371BB1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99330" name="Zástupný symbol pro obsah 2">
            <a:extLst>
              <a:ext uri="{FF2B5EF4-FFF2-40B4-BE49-F238E27FC236}">
                <a16:creationId xmlns:a16="http://schemas.microsoft.com/office/drawing/2014/main" id="{BCA65CEC-0B6C-4A4D-BC4D-4B7C493F5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cs-CZ" altLang="cs-CZ" b="1" i="1" dirty="0"/>
          </a:p>
          <a:p>
            <a:pPr marL="0" indent="0">
              <a:spcAft>
                <a:spcPts val="600"/>
              </a:spcAft>
              <a:buNone/>
            </a:pPr>
            <a:r>
              <a:rPr lang="cs-CZ" altLang="cs-CZ" b="1" i="1" dirty="0"/>
              <a:t>Změny v používání antikoncepce</a:t>
            </a:r>
            <a:endParaRPr lang="cs-CZ" altLang="cs-CZ" dirty="0"/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 přechod od antikoncepce jako prostředku k zabránění nechtěného početí k antikoncepci jako prostředku k racionálnímu plánování a (ne)zakládání rodiny,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velký vliv je připisován jejímu rychlému a masovému rozšíření v kulturně vyspělých zemích mezi mladými lidmi.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9D5EADC8-706A-47EE-9885-532B701B5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E5E21EC-D06F-4EC7-8693-4E0908F8F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51</a:t>
            </a:fld>
            <a:endParaRPr lang="cs-CZ" altLang="cs-CZ"/>
          </a:p>
        </p:txBody>
      </p:sp>
      <p:sp>
        <p:nvSpPr>
          <p:cNvPr id="100354" name="Zástupný symbol pro obsah 2">
            <a:extLst>
              <a:ext uri="{FF2B5EF4-FFF2-40B4-BE49-F238E27FC236}">
                <a16:creationId xmlns:a16="http://schemas.microsoft.com/office/drawing/2014/main" id="{FBEDED51-FD62-4AE2-B075-A006A2FF7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cs-CZ" altLang="cs-CZ" b="1" i="1" dirty="0"/>
          </a:p>
          <a:p>
            <a:pPr marL="0" indent="0">
              <a:spcAft>
                <a:spcPts val="600"/>
              </a:spcAft>
              <a:buNone/>
            </a:pPr>
            <a:r>
              <a:rPr lang="cs-CZ" altLang="cs-CZ" b="1" i="1" dirty="0"/>
              <a:t>Posun v emancipaci žen</a:t>
            </a:r>
            <a:endParaRPr lang="cs-CZ" altLang="cs-CZ" dirty="0"/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roste význam hnutí za emancipaci žen, spojený jednak s cíleným vstupem žen do pracovní sféry, ale i se zákonitým nárokem na větší podíl při osobním rozhodování,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někdy se hovoří o „krizi otcovství“.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77CFBBE2-255C-4DD1-AE9D-58A2C4797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C0932A10-4803-4C44-8BB7-0A866EAA4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52</a:t>
            </a:fld>
            <a:endParaRPr lang="cs-CZ" altLang="cs-CZ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AC8F5CF8-F5C9-4ED7-9B60-65B30584DA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000" indent="0" eaLnBrk="1" hangingPunct="1">
              <a:lnSpc>
                <a:spcPct val="140000"/>
              </a:lnSpc>
              <a:spcAft>
                <a:spcPts val="600"/>
              </a:spcAft>
              <a:buNone/>
            </a:pPr>
            <a:endParaRPr lang="cs-CZ" altLang="cs-CZ" sz="24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Dalším významným znakem druhého demografického přechodu je trvalé </a:t>
            </a:r>
            <a:r>
              <a:rPr lang="cs-CZ" altLang="cs-CZ" sz="2400" b="1" u="sng" dirty="0"/>
              <a:t>zlepšování naděje dožití</a:t>
            </a:r>
            <a:r>
              <a:rPr lang="cs-CZ" altLang="cs-CZ" sz="2400" dirty="0"/>
              <a:t> v důsledku soustavného růstu životní úrovně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Tento jev v kombinaci s poklesem porodnosti má za důsledek </a:t>
            </a:r>
            <a:r>
              <a:rPr lang="cs-CZ" altLang="cs-CZ" sz="2400" b="1" i="1" u="sng" dirty="0"/>
              <a:t>demografické stárnutí populace</a:t>
            </a:r>
            <a:endParaRPr lang="cs-CZ" altLang="cs-CZ" sz="2400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CA4D1C65-6E16-4212-BA62-180BF1200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45A3AD50-EE62-4AAB-8BF2-689D1EFDB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53</a:t>
            </a:fld>
            <a:endParaRPr lang="cs-CZ" altLang="cs-CZ"/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DC1F5AE6-ECAB-4482-9685-0828D8C92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v pozadí obou demografických zlomů (přechodů) stojí </a:t>
            </a:r>
            <a:r>
              <a:rPr lang="cs-CZ" altLang="cs-CZ" sz="1800" b="1" u="sng"/>
              <a:t>dramatický posun v normách a postojích populací</a:t>
            </a:r>
            <a:r>
              <a:rPr lang="cs-CZ" altLang="cs-CZ" sz="1800" u="sng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Zatímco v pozadí </a:t>
            </a:r>
            <a:r>
              <a:rPr lang="cs-CZ" altLang="cs-CZ" sz="1800" b="1"/>
              <a:t>prvního přechodu stojí hodnoty </a:t>
            </a:r>
            <a:r>
              <a:rPr lang="cs-CZ" altLang="cs-CZ" sz="1800" b="1" u="sng"/>
              <a:t>altruismu (nezištnosti),</a:t>
            </a:r>
            <a:r>
              <a:rPr lang="cs-CZ" altLang="cs-CZ" sz="1800"/>
              <a:t> neboť pokles porodnosti byl nesen především ohledy na ženu a děti,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/>
              <a:t>…v pozadí </a:t>
            </a:r>
            <a:r>
              <a:rPr lang="cs-CZ" altLang="cs-CZ" sz="1800" b="1"/>
              <a:t>druhého přechodu stojí hodnoty </a:t>
            </a:r>
            <a:r>
              <a:rPr lang="cs-CZ" altLang="cs-CZ" sz="1800" b="1" u="sng"/>
              <a:t>individualismu</a:t>
            </a:r>
            <a:r>
              <a:rPr lang="cs-CZ" altLang="cs-CZ" sz="1800"/>
              <a:t>, který klade </a:t>
            </a:r>
            <a:r>
              <a:rPr lang="cs-CZ" altLang="cs-CZ" sz="1800" b="1"/>
              <a:t>důraz na sebenaplnění a seberealizaci </a:t>
            </a:r>
            <a:r>
              <a:rPr lang="cs-CZ" altLang="cs-CZ" sz="1800"/>
              <a:t>jedince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Samotný druhý demografický přechod byl </a:t>
            </a:r>
            <a:r>
              <a:rPr lang="cs-CZ" altLang="cs-CZ" sz="1800" b="1"/>
              <a:t>předmětem sporů</a:t>
            </a:r>
            <a:r>
              <a:rPr lang="cs-CZ" altLang="cs-CZ" sz="1800"/>
              <a:t> mezi odborníky, zda v některých zemích (např. ČR a dalších zemích CEE) skutečně probíhá či nikoliv, </a:t>
            </a:r>
            <a:r>
              <a:rPr lang="cs-CZ" altLang="cs-CZ" sz="1800" b="1"/>
              <a:t>zda se nejedná pouze o změny vyvolané událostmi po roce 1989</a:t>
            </a:r>
            <a:r>
              <a:rPr lang="cs-CZ" altLang="cs-CZ" sz="1800"/>
              <a:t>.. Ale asi probíhá, tedy </a:t>
            </a:r>
            <a:r>
              <a:rPr lang="cs-CZ" altLang="cs-CZ" sz="1800" b="1" u="sng"/>
              <a:t>určitě probíhá, resp. téměř proběhl..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A6DB51E-6F9B-4F5E-91B9-3D0985D04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500" b="1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b="1" u="sng" dirty="0"/>
              <a:t>Nové postoje k demografickému chování</a:t>
            </a:r>
            <a:r>
              <a:rPr lang="cs-CZ" altLang="cs-CZ" sz="1500" dirty="0"/>
              <a:t>, především k </a:t>
            </a:r>
            <a:r>
              <a:rPr lang="cs-CZ" altLang="cs-CZ" sz="1500" b="1" u="sng" dirty="0"/>
              <a:t>plodnosti</a:t>
            </a:r>
            <a:r>
              <a:rPr lang="cs-CZ" altLang="cs-CZ" sz="1500" dirty="0"/>
              <a:t>, se </a:t>
            </a:r>
            <a:r>
              <a:rPr lang="cs-CZ" altLang="cs-CZ" sz="1500" b="1" u="sng" dirty="0"/>
              <a:t>šířily pomocí interpersonálních vztahů napříč</a:t>
            </a:r>
            <a:r>
              <a:rPr lang="cs-CZ" altLang="cs-CZ" sz="1500" u="sng" dirty="0"/>
              <a:t> </a:t>
            </a:r>
            <a:r>
              <a:rPr lang="cs-CZ" altLang="cs-CZ" sz="1500" dirty="0"/>
              <a:t>společenskými skupinami i regiony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dirty="0"/>
              <a:t>K akceleraci tohoto šíření obecně napomáhá, pokud </a:t>
            </a:r>
            <a:r>
              <a:rPr lang="cs-CZ" altLang="cs-CZ" sz="1500" b="1" dirty="0"/>
              <a:t>nový způsob chování je pro člověka výhodnější a přínosnější</a:t>
            </a: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dirty="0"/>
              <a:t>V rámci druhého demografického přechodu se pak </a:t>
            </a:r>
            <a:r>
              <a:rPr lang="cs-CZ" altLang="cs-CZ" sz="1500" b="1" u="sng" dirty="0"/>
              <a:t>přenos vzorců chování </a:t>
            </a:r>
            <a:r>
              <a:rPr lang="cs-CZ" altLang="cs-CZ" sz="1500" dirty="0"/>
              <a:t>stává mnohem</a:t>
            </a:r>
            <a:r>
              <a:rPr lang="cs-CZ" altLang="cs-CZ" sz="1500" b="1" dirty="0"/>
              <a:t> </a:t>
            </a:r>
            <a:r>
              <a:rPr lang="cs-CZ" altLang="cs-CZ" sz="1500" b="1" u="sng" dirty="0"/>
              <a:t>jednodušší díky masovým médiím a možnostem cestování</a:t>
            </a:r>
            <a:r>
              <a:rPr lang="cs-CZ" altLang="cs-CZ" sz="1500" u="sng" dirty="0"/>
              <a:t> </a:t>
            </a:r>
          </a:p>
        </p:txBody>
      </p:sp>
      <p:sp>
        <p:nvSpPr>
          <p:cNvPr id="71" name="Footer Placeholder 2">
            <a:extLst>
              <a:ext uri="{FF2B5EF4-FFF2-40B4-BE49-F238E27FC236}">
                <a16:creationId xmlns:a16="http://schemas.microsoft.com/office/drawing/2014/main" id="{CEB7DA79-F145-4391-A239-F18F2BA19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F1301471-4193-467B-B0E2-C4D0DC08E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54</a:t>
            </a:fld>
            <a:endParaRPr lang="cs-CZ" altLang="cs-CZ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8C352336-8222-4A36-B9C2-F2C4BF6E9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77" name="Title 5">
            <a:extLst>
              <a:ext uri="{FF2B5EF4-FFF2-40B4-BE49-F238E27FC236}">
                <a16:creationId xmlns:a16="http://schemas.microsoft.com/office/drawing/2014/main" id="{29E6E099-C51F-4EC5-98EF-193BB479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Prostorové šíření demografického chování</a:t>
            </a:r>
            <a:br>
              <a:rPr lang="cs-CZ" altLang="cs-CZ" u="sng" dirty="0"/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icture 2">
            <a:extLst>
              <a:ext uri="{FF2B5EF4-FFF2-40B4-BE49-F238E27FC236}">
                <a16:creationId xmlns:a16="http://schemas.microsoft.com/office/drawing/2014/main" id="{4E843683-5184-4D22-90FE-B7100390D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2313" y="1603376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ACF3075-F312-4EE7-B609-D406BFB82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698" y="404813"/>
            <a:ext cx="9750489" cy="85090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Vývoj hrubé míry sňatečnosti v severní Evropě</a:t>
            </a:r>
            <a:r>
              <a:rPr lang="cs-CZ" altLang="cs-CZ" dirty="0"/>
              <a:t> </a:t>
            </a:r>
          </a:p>
        </p:txBody>
      </p:sp>
      <p:pic>
        <p:nvPicPr>
          <p:cNvPr id="107524" name="Picture 2">
            <a:extLst>
              <a:ext uri="{FF2B5EF4-FFF2-40B4-BE49-F238E27FC236}">
                <a16:creationId xmlns:a16="http://schemas.microsoft.com/office/drawing/2014/main" id="{D07D2BCA-8EAC-4BFF-A47A-3E942CB3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7" y="1628774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3C8796AD-8769-4552-9479-A6B2D74A0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069" y="333375"/>
            <a:ext cx="9993086" cy="93503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Vývoj indexu rozvodovosti v severní Evropě</a:t>
            </a:r>
            <a:r>
              <a:rPr lang="cs-CZ" altLang="cs-CZ" sz="2800" dirty="0"/>
              <a:t> </a:t>
            </a:r>
          </a:p>
        </p:txBody>
      </p:sp>
      <p:sp>
        <p:nvSpPr>
          <p:cNvPr id="109571" name="Picture 3">
            <a:extLst>
              <a:ext uri="{FF2B5EF4-FFF2-40B4-BE49-F238E27FC236}">
                <a16:creationId xmlns:a16="http://schemas.microsoft.com/office/drawing/2014/main" id="{1E972B93-6D4F-4F74-9EA9-951950F161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51088" y="1438275"/>
            <a:ext cx="7561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9572" name="Picture 3">
            <a:extLst>
              <a:ext uri="{FF2B5EF4-FFF2-40B4-BE49-F238E27FC236}">
                <a16:creationId xmlns:a16="http://schemas.microsoft.com/office/drawing/2014/main" id="{3D071A66-2919-4A42-BCB6-95C63D0F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54175"/>
            <a:ext cx="7561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E6C96DA-5563-4FE1-9BE5-B140B2EE7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Verdana" panose="020B0604030504040204" pitchFamily="34" charset="0"/>
              </a:rPr>
              <a:t>Vývoj </a:t>
            </a:r>
            <a:r>
              <a:rPr lang="cs-CZ" altLang="cs-CZ" sz="2800" u="sng" dirty="0">
                <a:latin typeface="Verdana" panose="020B0604030504040204" pitchFamily="34" charset="0"/>
              </a:rPr>
              <a:t>úhrnné plodnosti</a:t>
            </a:r>
            <a:r>
              <a:rPr lang="cs-CZ" altLang="cs-CZ" sz="2800" dirty="0">
                <a:latin typeface="Verdana" panose="020B0604030504040204" pitchFamily="34" charset="0"/>
              </a:rPr>
              <a:t> v severní Evropě</a:t>
            </a:r>
            <a:r>
              <a:rPr lang="cs-CZ" altLang="cs-CZ" dirty="0"/>
              <a:t> </a:t>
            </a:r>
          </a:p>
        </p:txBody>
      </p:sp>
      <p:sp>
        <p:nvSpPr>
          <p:cNvPr id="111619" name="Picture 3">
            <a:extLst>
              <a:ext uri="{FF2B5EF4-FFF2-40B4-BE49-F238E27FC236}">
                <a16:creationId xmlns:a16="http://schemas.microsoft.com/office/drawing/2014/main" id="{E52B43A4-3A07-49BF-806C-2B82969176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9651" y="1354138"/>
            <a:ext cx="777716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11620" name="Picture 3">
            <a:extLst>
              <a:ext uri="{FF2B5EF4-FFF2-40B4-BE49-F238E27FC236}">
                <a16:creationId xmlns:a16="http://schemas.microsoft.com/office/drawing/2014/main" id="{7529C5D9-17CF-42D7-B7AD-9E50D79E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570038"/>
            <a:ext cx="777716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18DAD11-21CA-4E00-BD09-DCB7A1889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solidFill>
                  <a:schemeClr val="tx1"/>
                </a:solidFill>
                <a:latin typeface="Verdana" panose="020B0604030504040204" pitchFamily="34" charset="0"/>
              </a:rPr>
              <a:t>Vývoj </a:t>
            </a:r>
            <a:r>
              <a:rPr lang="cs-CZ" altLang="cs-CZ" sz="2800" u="sng" dirty="0">
                <a:solidFill>
                  <a:schemeClr val="tx1"/>
                </a:solidFill>
                <a:latin typeface="Verdana" panose="020B0604030504040204" pitchFamily="34" charset="0"/>
              </a:rPr>
              <a:t>úhrnné plodnosti</a:t>
            </a:r>
            <a:r>
              <a:rPr lang="cs-CZ" altLang="cs-CZ" sz="2800" dirty="0">
                <a:solidFill>
                  <a:schemeClr val="tx1"/>
                </a:solidFill>
                <a:latin typeface="Verdana" panose="020B0604030504040204" pitchFamily="34" charset="0"/>
              </a:rPr>
              <a:t> v západní Evropě</a:t>
            </a:r>
          </a:p>
        </p:txBody>
      </p:sp>
      <p:sp>
        <p:nvSpPr>
          <p:cNvPr id="113667" name="Picture 3">
            <a:extLst>
              <a:ext uri="{FF2B5EF4-FFF2-40B4-BE49-F238E27FC236}">
                <a16:creationId xmlns:a16="http://schemas.microsoft.com/office/drawing/2014/main" id="{58DEFAA8-1CA3-4617-9230-8C3B8798A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9651" y="1243013"/>
            <a:ext cx="777716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13668" name="Picture 3">
            <a:extLst>
              <a:ext uri="{FF2B5EF4-FFF2-40B4-BE49-F238E27FC236}">
                <a16:creationId xmlns:a16="http://schemas.microsoft.com/office/drawing/2014/main" id="{6E320945-AD68-4F85-9065-98EDE537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458913"/>
            <a:ext cx="777716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3DC50A1-F119-42BD-A324-728B360F4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  <a:latin typeface="Verdana" panose="020B0604030504040204" pitchFamily="34" charset="0"/>
              </a:rPr>
              <a:t>Vývoj </a:t>
            </a:r>
            <a:r>
              <a:rPr lang="cs-CZ" altLang="cs-CZ" sz="2800" u="sng" dirty="0">
                <a:solidFill>
                  <a:schemeClr val="tx1"/>
                </a:solidFill>
                <a:latin typeface="Verdana" panose="020B0604030504040204" pitchFamily="34" charset="0"/>
              </a:rPr>
              <a:t>úhrnné plodnosti</a:t>
            </a:r>
            <a:r>
              <a:rPr lang="cs-CZ" altLang="cs-CZ" sz="2800" dirty="0">
                <a:solidFill>
                  <a:schemeClr val="tx1"/>
                </a:solidFill>
                <a:latin typeface="Verdana" panose="020B0604030504040204" pitchFamily="34" charset="0"/>
              </a:rPr>
              <a:t> v jižní Evropě</a:t>
            </a:r>
          </a:p>
        </p:txBody>
      </p:sp>
      <p:pic>
        <p:nvPicPr>
          <p:cNvPr id="115715" name="Picture 5" descr="111127_lucka_graf2_1322438787">
            <a:extLst>
              <a:ext uri="{FF2B5EF4-FFF2-40B4-BE49-F238E27FC236}">
                <a16:creationId xmlns:a16="http://schemas.microsoft.com/office/drawing/2014/main" id="{DADEADE1-F3CA-4D04-A650-A8DB2D3E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268414"/>
            <a:ext cx="68421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909B7788-96F2-4A71-A587-FEDC2B523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439F824-B09A-4B04-BC72-28346E237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13324" name="Rectangle 3">
            <a:extLst>
              <a:ext uri="{FF2B5EF4-FFF2-40B4-BE49-F238E27FC236}">
                <a16:creationId xmlns:a16="http://schemas.microsoft.com/office/drawing/2014/main" id="{E6FECA29-DFFF-4EE7-9E26-E4623CEB8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Demografický přechod vzniká na určitém stupni společenského rozvoje a na jiném opět končí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Charakteristický je pro něj především </a:t>
            </a:r>
            <a:r>
              <a:rPr lang="cs-CZ" altLang="cs-CZ" sz="1800" b="1" u="sng"/>
              <a:t>pokles hrubé míry porodnosti (resp. plodnosti) a hrubé míry úmrtnosti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Klesá také </a:t>
            </a:r>
            <a:r>
              <a:rPr lang="cs-CZ" altLang="cs-CZ" sz="1800" b="1"/>
              <a:t>kojenecká úmrtnost</a:t>
            </a:r>
            <a:r>
              <a:rPr lang="cs-CZ" altLang="cs-CZ" sz="1800"/>
              <a:t>, zvyšuje se </a:t>
            </a:r>
            <a:r>
              <a:rPr lang="cs-CZ" altLang="cs-CZ" sz="1800" b="1"/>
              <a:t>naděje dožití</a:t>
            </a:r>
            <a:r>
              <a:rPr lang="cs-CZ" altLang="cs-CZ" sz="1800"/>
              <a:t>, dochází ke stabilizaci populačního růstu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Koncept </a:t>
            </a:r>
            <a:r>
              <a:rPr lang="cs-CZ" altLang="cs-CZ" sz="1800" i="1"/>
              <a:t>demografického přechodu</a:t>
            </a:r>
            <a:r>
              <a:rPr lang="cs-CZ" altLang="cs-CZ" sz="1800"/>
              <a:t> se tedy pokouší </a:t>
            </a:r>
            <a:r>
              <a:rPr lang="cs-CZ" altLang="cs-CZ" sz="1800" b="1" u="sng"/>
              <a:t>zobecnit změny růstu počtu obyvatel v čase</a:t>
            </a:r>
            <a:endParaRPr lang="cs-CZ" altLang="cs-CZ" sz="1800" u="sng"/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E9EABCF8-95F7-44E5-858E-A0B56437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8" t="29092" r="23495" b="36719"/>
          <a:stretch>
            <a:fillRect/>
          </a:stretch>
        </p:blipFill>
        <p:spPr bwMode="auto">
          <a:xfrm>
            <a:off x="2248989" y="1056098"/>
            <a:ext cx="7694022" cy="56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Obdélník 2">
            <a:extLst>
              <a:ext uri="{FF2B5EF4-FFF2-40B4-BE49-F238E27FC236}">
                <a16:creationId xmlns:a16="http://schemas.microsoft.com/office/drawing/2014/main" id="{7D5E5E90-4E52-42A7-954E-5860B25CD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4" y="260350"/>
            <a:ext cx="1038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Verdana" panose="020B0604030504040204" pitchFamily="34" charset="0"/>
              </a:rPr>
              <a:t>Vývoj </a:t>
            </a:r>
            <a:r>
              <a:rPr lang="cs-CZ" altLang="cs-CZ" sz="2800" b="1" u="sng" dirty="0">
                <a:latin typeface="Verdana" panose="020B0604030504040204" pitchFamily="34" charset="0"/>
              </a:rPr>
              <a:t>úhrnné plodnosti</a:t>
            </a:r>
            <a:r>
              <a:rPr lang="cs-CZ" altLang="cs-CZ" sz="2800" b="1" dirty="0">
                <a:latin typeface="Verdana" panose="020B0604030504040204" pitchFamily="34" charset="0"/>
              </a:rPr>
              <a:t> ve střední a východní Evropě</a:t>
            </a:r>
            <a:endParaRPr lang="cs-CZ" altLang="cs-CZ" sz="28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Graf 2">
            <a:extLst>
              <a:ext uri="{FF2B5EF4-FFF2-40B4-BE49-F238E27FC236}">
                <a16:creationId xmlns:a16="http://schemas.microsoft.com/office/drawing/2014/main" id="{C5515D2C-738E-4DCC-86B7-711BE784386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>
            <a:fillRect/>
          </a:stretch>
        </p:blipFill>
        <p:spPr bwMode="auto">
          <a:xfrm>
            <a:off x="2220345" y="1627189"/>
            <a:ext cx="72723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Obdélník 1">
            <a:extLst>
              <a:ext uri="{FF2B5EF4-FFF2-40B4-BE49-F238E27FC236}">
                <a16:creationId xmlns:a16="http://schemas.microsoft.com/office/drawing/2014/main" id="{B876E820-0BF0-4194-AB6A-53B7D453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57" y="620713"/>
            <a:ext cx="105809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Odhad vývoje úhrnné plodnosti ve světě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roku 1950 do 2100</a:t>
            </a:r>
          </a:p>
        </p:txBody>
      </p:sp>
      <p:sp>
        <p:nvSpPr>
          <p:cNvPr id="118788" name="Obdélník 2">
            <a:extLst>
              <a:ext uri="{FF2B5EF4-FFF2-40B4-BE49-F238E27FC236}">
                <a16:creationId xmlns:a16="http://schemas.microsoft.com/office/drawing/2014/main" id="{F4C38628-A5EF-432D-A6AB-7D207218C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732464"/>
            <a:ext cx="698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Zdroj: UN, 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population prospects, 2015</a:t>
            </a: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Graf 3">
            <a:extLst>
              <a:ext uri="{FF2B5EF4-FFF2-40B4-BE49-F238E27FC236}">
                <a16:creationId xmlns:a16="http://schemas.microsoft.com/office/drawing/2014/main" id="{9813656A-73CE-4FBE-9B9E-68860C042FF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>
            <a:fillRect/>
          </a:stretch>
        </p:blipFill>
        <p:spPr bwMode="auto">
          <a:xfrm>
            <a:off x="2279651" y="1341438"/>
            <a:ext cx="7561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Obdélník 1">
            <a:extLst>
              <a:ext uri="{FF2B5EF4-FFF2-40B4-BE49-F238E27FC236}">
                <a16:creationId xmlns:a16="http://schemas.microsoft.com/office/drawing/2014/main" id="{C2F9BFCF-4BE1-4E1D-9436-F937F3164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65" y="404813"/>
            <a:ext cx="9858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Odhad vývoje HMP a HMÚ ve světě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roku 1950 do 2100</a:t>
            </a:r>
          </a:p>
        </p:txBody>
      </p:sp>
      <p:sp>
        <p:nvSpPr>
          <p:cNvPr id="119812" name="Obdélník 2">
            <a:extLst>
              <a:ext uri="{FF2B5EF4-FFF2-40B4-BE49-F238E27FC236}">
                <a16:creationId xmlns:a16="http://schemas.microsoft.com/office/drawing/2014/main" id="{968EDCB7-BFDC-431E-8416-A16EC66F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6122989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Zdroj: UN, 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population prospects, 2015</a:t>
            </a: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EAED88D7-5353-4304-A399-7AD938456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FFD143C-02C1-44CF-B8C8-A831D105B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63</a:t>
            </a:fld>
            <a:endParaRPr lang="cs-CZ" altLang="cs-CZ"/>
          </a:p>
        </p:txBody>
      </p:sp>
      <p:sp>
        <p:nvSpPr>
          <p:cNvPr id="120834" name="Zástupný symbol pro obsah 2">
            <a:extLst>
              <a:ext uri="{FF2B5EF4-FFF2-40B4-BE49-F238E27FC236}">
                <a16:creationId xmlns:a16="http://schemas.microsoft.com/office/drawing/2014/main" id="{5C347204-4D6E-4C8D-A442-02E8F141A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400" b="1" u="sng" dirty="0"/>
              <a:t>Zmíněný pokles plodnosti neprobíhal izolovaně, ale naopak byl spojen s řadou dalších trendů. Po roce 1965 se v evropské populaci začaly projevovat další důležité demografické trendy a změny: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  pokles </a:t>
            </a:r>
            <a:r>
              <a:rPr lang="cs-CZ" altLang="cs-CZ" sz="2400" dirty="0" err="1"/>
              <a:t>prvosňatečnosti</a:t>
            </a:r>
            <a:r>
              <a:rPr lang="cs-CZ" altLang="cs-CZ" sz="2400" dirty="0"/>
              <a:t>, resp. obecně sňatečnosti,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  nárůst rozvodovosti i přes rostoucí podíl nesezdaných soužití,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  nárůst průměrného věku při prvním sňatku a prodloužení intervalu mezi sňatkem a narozením prvního dítěte,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  nárůst průměrného věku při narození prvního dítěte i průměrného věku matek,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dirty="0"/>
              <a:t>  nárůst podílu dětí narozených  mimo manželství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EF89113A-3775-40F4-B023-A48E6820D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4EE4C029-D107-402C-BBA3-26E129C4E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64</a:t>
            </a:fld>
            <a:endParaRPr lang="cs-CZ" altLang="cs-CZ"/>
          </a:p>
        </p:txBody>
      </p:sp>
      <p:sp>
        <p:nvSpPr>
          <p:cNvPr id="121858" name="Zástupný symbol pro obsah 2">
            <a:extLst>
              <a:ext uri="{FF2B5EF4-FFF2-40B4-BE49-F238E27FC236}">
                <a16:creationId xmlns:a16="http://schemas.microsoft.com/office/drawing/2014/main" id="{B69F321A-52FC-4481-964B-06A9FDAFC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altLang="cs-CZ" b="1" u="sng" dirty="0"/>
              <a:t>Paralelně s novými demografickými trendy docházelo v evropské populaci také ke společenským změnám v podobě: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růstu individualismu a seberealizace,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vyššího vzdělání a karierní orientace,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odkládání sňatků do vyššího věku či zcela nemanželských soužití,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pracovní i osobní emancipace žen,</a:t>
            </a:r>
          </a:p>
          <a:p>
            <a:pPr marL="0" indent="0">
              <a:spcAft>
                <a:spcPts val="600"/>
              </a:spcAft>
            </a:pPr>
            <a:r>
              <a:rPr lang="cs-CZ" altLang="cs-CZ" dirty="0"/>
              <a:t>  ambicí cestovat, poznávat nové apod.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Footer Placeholder 1">
            <a:extLst>
              <a:ext uri="{FF2B5EF4-FFF2-40B4-BE49-F238E27FC236}">
                <a16:creationId xmlns:a16="http://schemas.microsoft.com/office/drawing/2014/main" id="{2C71C1E9-880C-4ACE-8D25-9F6C688CA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22885" name="Slide Number Placeholder 2">
            <a:extLst>
              <a:ext uri="{FF2B5EF4-FFF2-40B4-BE49-F238E27FC236}">
                <a16:creationId xmlns:a16="http://schemas.microsoft.com/office/drawing/2014/main" id="{A1E03F91-50F8-42FE-848E-0A19F7C58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65</a:t>
            </a:fld>
            <a:endParaRPr lang="cs-CZ" altLang="cs-CZ"/>
          </a:p>
        </p:txBody>
      </p:sp>
      <p:sp>
        <p:nvSpPr>
          <p:cNvPr id="122886" name="Text Placeholder 3">
            <a:extLst>
              <a:ext uri="{FF2B5EF4-FFF2-40B4-BE49-F238E27FC236}">
                <a16:creationId xmlns:a16="http://schemas.microsoft.com/office/drawing/2014/main" id="{35A685B2-0C66-4888-A337-11FF168C00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22887" name="Title 4">
            <a:extLst>
              <a:ext uri="{FF2B5EF4-FFF2-40B4-BE49-F238E27FC236}">
                <a16:creationId xmlns:a16="http://schemas.microsoft.com/office/drawing/2014/main" id="{51D40717-FD4D-44A2-98E5-4EA76BC8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u="sng" dirty="0"/>
              <a:t>DEMOGRAFICKÉ STÁRNUTÍ POPULACE</a:t>
            </a:r>
            <a:br>
              <a:rPr lang="cs-CZ" altLang="cs-CZ" u="sng" dirty="0"/>
            </a:br>
            <a:endParaRPr lang="en-US" dirty="0"/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866C5DC-6DAC-402A-8D60-72437D939F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1"/>
            <a:ext cx="10113463" cy="4140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b="1" u="sng" dirty="0"/>
              <a:t>Demografické stárnutí</a:t>
            </a:r>
            <a:r>
              <a:rPr lang="cs-CZ" altLang="cs-CZ" sz="1500" dirty="0"/>
              <a:t> společnosti, které od poloviny 20. století postihuje ve větší či menší míře všechny země, se v současnosti stává jedním z </a:t>
            </a:r>
            <a:r>
              <a:rPr lang="cs-CZ" altLang="cs-CZ" sz="1500" b="1" dirty="0"/>
              <a:t>celosvětových problémů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500" b="1" u="sng" dirty="0"/>
              <a:t>Úzce souvisí s procesem druhého demografického přechodu</a:t>
            </a:r>
            <a:r>
              <a:rPr lang="cs-CZ" altLang="cs-CZ" sz="1500" dirty="0"/>
              <a:t>, resp. </a:t>
            </a:r>
            <a:r>
              <a:rPr lang="cs-CZ" altLang="cs-CZ" sz="1500" b="1" i="1" u="sng" dirty="0"/>
              <a:t>snižováním porodnosti (plodnosti) i úmrtnosti!</a:t>
            </a:r>
            <a:r>
              <a:rPr lang="cs-CZ" altLang="cs-CZ" sz="1500" dirty="0"/>
              <a:t> a </a:t>
            </a:r>
            <a:r>
              <a:rPr lang="cs-CZ" altLang="cs-CZ" sz="1500" b="1" i="1" u="sng" dirty="0"/>
              <a:t>zvyšováním střední délky života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b="1" i="1" u="sng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i="1" dirty="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500" i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673ED652-C449-4F9F-AD0B-2B8CA4B40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24934" name="Slide Number Placeholder 2">
            <a:extLst>
              <a:ext uri="{FF2B5EF4-FFF2-40B4-BE49-F238E27FC236}">
                <a16:creationId xmlns:a16="http://schemas.microsoft.com/office/drawing/2014/main" id="{55C0931E-D526-497E-BE2F-E19868398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66</a:t>
            </a:fld>
            <a:endParaRPr lang="cs-CZ" altLang="cs-CZ"/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05E02B9A-1A76-4D62-B0D1-88898E98CD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u="sng"/>
              <a:t>Primárně</a:t>
            </a:r>
            <a:r>
              <a:rPr lang="cs-CZ" altLang="cs-CZ" sz="1800"/>
              <a:t> je</a:t>
            </a:r>
            <a:r>
              <a:rPr lang="cs-CZ" altLang="cs-CZ" sz="1800" i="1"/>
              <a:t> </a:t>
            </a:r>
            <a:r>
              <a:rPr lang="cs-CZ" altLang="cs-CZ" sz="1800" b="1" i="1" u="sng"/>
              <a:t>stárnutí populace</a:t>
            </a:r>
            <a:r>
              <a:rPr lang="cs-CZ" altLang="cs-CZ" sz="1800" i="1" u="sng"/>
              <a:t> </a:t>
            </a:r>
            <a:r>
              <a:rPr lang="cs-CZ" altLang="cs-CZ" sz="1800"/>
              <a:t>dáno</a:t>
            </a:r>
            <a:r>
              <a:rPr lang="cs-CZ" altLang="cs-CZ" sz="1800" i="1"/>
              <a:t> </a:t>
            </a:r>
            <a:r>
              <a:rPr lang="cs-CZ" altLang="cs-CZ" sz="1800"/>
              <a:t>trendem </a:t>
            </a:r>
            <a:r>
              <a:rPr lang="cs-CZ" altLang="cs-CZ" sz="1800" b="1"/>
              <a:t>úrovně </a:t>
            </a:r>
            <a:r>
              <a:rPr lang="cs-CZ" altLang="cs-CZ" sz="1800" b="1" i="1" u="sng"/>
              <a:t>plodnosti</a:t>
            </a:r>
            <a:r>
              <a:rPr lang="cs-CZ" altLang="cs-CZ" sz="1800"/>
              <a:t> a </a:t>
            </a:r>
            <a:r>
              <a:rPr lang="cs-CZ" altLang="cs-CZ" sz="1800" b="1" u="sng"/>
              <a:t>sekundárně</a:t>
            </a:r>
            <a:r>
              <a:rPr lang="cs-CZ" altLang="cs-CZ" sz="1800" b="1"/>
              <a:t> úrovní </a:t>
            </a:r>
            <a:r>
              <a:rPr lang="cs-CZ" altLang="cs-CZ" sz="1800" b="1" i="1" u="sng"/>
              <a:t>úmrtnosti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Průměrné </a:t>
            </a:r>
            <a:r>
              <a:rPr lang="cs-CZ" altLang="cs-CZ" sz="1800" b="1" u="sng"/>
              <a:t>stáří obyvatelstva</a:t>
            </a:r>
            <a:r>
              <a:rPr lang="cs-CZ" altLang="cs-CZ" sz="1800" u="sng"/>
              <a:t> </a:t>
            </a:r>
            <a:r>
              <a:rPr lang="cs-CZ" altLang="cs-CZ" sz="1800"/>
              <a:t>se začíná </a:t>
            </a:r>
            <a:r>
              <a:rPr lang="cs-CZ" altLang="cs-CZ" sz="1800" b="1" u="sng"/>
              <a:t>zvyšovat</a:t>
            </a:r>
            <a:r>
              <a:rPr lang="cs-CZ" altLang="cs-CZ" sz="1800" u="sng"/>
              <a:t> </a:t>
            </a:r>
            <a:r>
              <a:rPr lang="cs-CZ" altLang="cs-CZ" sz="1800"/>
              <a:t>když </a:t>
            </a:r>
            <a:r>
              <a:rPr lang="cs-CZ" altLang="cs-CZ" sz="1800" b="1" u="sng"/>
              <a:t>poklesne míra plodnosti</a:t>
            </a:r>
            <a:r>
              <a:rPr lang="cs-CZ" altLang="cs-CZ" sz="1800"/>
              <a:t> – vysoká míra plodnosti je zejména u rozvojových zemí, které mají mladou věkovou strukturu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Dopad </a:t>
            </a:r>
            <a:r>
              <a:rPr lang="cs-CZ" altLang="cs-CZ" sz="1800" b="1"/>
              <a:t>poklesu úmrtnosti je proměnlivý</a:t>
            </a:r>
            <a:r>
              <a:rPr lang="cs-CZ" altLang="cs-CZ" sz="1800"/>
              <a:t> v závislosti na tom, zda se týká </a:t>
            </a:r>
            <a:r>
              <a:rPr lang="cs-CZ" altLang="cs-CZ" sz="1800" b="1"/>
              <a:t>mladší nebo starší generace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Historicky se </a:t>
            </a:r>
            <a:r>
              <a:rPr lang="cs-CZ" altLang="cs-CZ" sz="1800" b="1" u="sng"/>
              <a:t>první pokles úmrtnosti </a:t>
            </a:r>
            <a:r>
              <a:rPr lang="cs-CZ" altLang="cs-CZ" sz="1800"/>
              <a:t>týkal zejména </a:t>
            </a:r>
            <a:r>
              <a:rPr lang="cs-CZ" altLang="cs-CZ" sz="1800" b="1" u="sng"/>
              <a:t>dětí</a:t>
            </a:r>
            <a:r>
              <a:rPr lang="cs-CZ" altLang="cs-CZ" sz="1800"/>
              <a:t> a </a:t>
            </a:r>
            <a:r>
              <a:rPr lang="cs-CZ" altLang="cs-CZ" sz="1800" b="1" u="sng"/>
              <a:t>omlazoval tak populaci </a:t>
            </a:r>
            <a:r>
              <a:rPr lang="cs-CZ" altLang="cs-CZ" sz="1800"/>
              <a:t>– </a:t>
            </a:r>
            <a:r>
              <a:rPr lang="cs-CZ" altLang="cs-CZ" sz="1800" b="1" u="sng"/>
              <a:t>postupně se projevil i u dalších (starších) generací</a:t>
            </a:r>
            <a:r>
              <a:rPr lang="cs-CZ" altLang="cs-CZ" sz="1800"/>
              <a:t> – </a:t>
            </a:r>
            <a:r>
              <a:rPr lang="cs-CZ" altLang="cs-CZ" sz="1800" b="1" u="sng"/>
              <a:t>výrazné stárnutí populace</a:t>
            </a:r>
            <a:endParaRPr lang="cs-CZ" altLang="cs-CZ" sz="1800" b="1" i="1" u="sng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0FBD9EA2-F21D-4F66-9665-01191A28B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7576A695-DE21-4323-8E46-DAEA0E47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67</a:t>
            </a:fld>
            <a:endParaRPr lang="cs-CZ" altLang="cs-CZ"/>
          </a:p>
        </p:txBody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70484DF2-7C32-4994-883E-F792171E6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i="1" u="sng"/>
              <a:t>Stárnutí jednotlivce</a:t>
            </a:r>
            <a:r>
              <a:rPr lang="cs-CZ" altLang="cs-CZ" sz="2200" u="sng"/>
              <a:t> </a:t>
            </a:r>
            <a:r>
              <a:rPr lang="cs-CZ" altLang="cs-CZ" sz="2200"/>
              <a:t>(biologický proces, biologický věk) vs. </a:t>
            </a:r>
            <a:r>
              <a:rPr lang="cs-CZ" altLang="cs-CZ" sz="2200" b="1" u="sng"/>
              <a:t>demografické stárnutí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b="1" u="sng"/>
              <a:t>Demografické stárnutí se týká celé populace</a:t>
            </a:r>
            <a:r>
              <a:rPr lang="cs-CZ" altLang="cs-CZ" sz="2200" u="sng"/>
              <a:t> </a:t>
            </a:r>
            <a:r>
              <a:rPr lang="cs-CZ" altLang="cs-CZ" sz="2200"/>
              <a:t>a na rozdíl od biologického </a:t>
            </a:r>
            <a:r>
              <a:rPr lang="cs-CZ" altLang="cs-CZ" sz="2200" b="1" u="sng"/>
              <a:t>může daná populace omládnout</a:t>
            </a:r>
            <a:r>
              <a:rPr lang="cs-CZ" altLang="cs-CZ" sz="2200"/>
              <a:t> </a:t>
            </a:r>
            <a:r>
              <a:rPr lang="cs-CZ" altLang="cs-CZ" sz="2200" b="1" u="sng"/>
              <a:t>zvýšením podílu mladých věkových skupin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K demografickému stárnutí dochází v důsledku změn v charakteru demografické reprodukce a </a:t>
            </a:r>
            <a:r>
              <a:rPr lang="cs-CZ" altLang="cs-CZ" sz="2200" b="1" u="sng"/>
              <a:t>mění se</a:t>
            </a:r>
            <a:r>
              <a:rPr lang="cs-CZ" altLang="cs-CZ" sz="2200"/>
              <a:t> při něm </a:t>
            </a:r>
            <a:r>
              <a:rPr lang="cs-CZ" altLang="cs-CZ" sz="2200" b="1" u="sng"/>
              <a:t>zastoupení dětské a postreprodukční složky</a:t>
            </a:r>
            <a:r>
              <a:rPr lang="cs-CZ" altLang="cs-CZ" sz="2200" u="sng"/>
              <a:t> </a:t>
            </a:r>
            <a:r>
              <a:rPr lang="cs-CZ" altLang="cs-CZ" sz="2200"/>
              <a:t>v populaci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 descr="Výsledek obrázku pro omlazovací k&amp;uring;ra &amp;zcaron;eny">
            <a:extLst>
              <a:ext uri="{FF2B5EF4-FFF2-40B4-BE49-F238E27FC236}">
                <a16:creationId xmlns:a16="http://schemas.microsoft.com/office/drawing/2014/main" id="{7F23CA6A-F9D3-49F3-B531-3DC6098CE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2049463"/>
            <a:ext cx="9410700" cy="42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9027" name="AutoShape 4" descr="Výsledek obrázku pro omlazovací k&amp;uring;ra &amp;zcaron;eny">
            <a:extLst>
              <a:ext uri="{FF2B5EF4-FFF2-40B4-BE49-F238E27FC236}">
                <a16:creationId xmlns:a16="http://schemas.microsoft.com/office/drawing/2014/main" id="{FF5C33BB-7394-4A17-8BDE-8252B6AB7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897063"/>
            <a:ext cx="9410700" cy="427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29028" name="Picture 5">
            <a:extLst>
              <a:ext uri="{FF2B5EF4-FFF2-40B4-BE49-F238E27FC236}">
                <a16:creationId xmlns:a16="http://schemas.microsoft.com/office/drawing/2014/main" id="{142DDC5E-CEB1-4D71-98E0-2760F9B2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40254" r="30275" b="18839"/>
          <a:stretch>
            <a:fillRect/>
          </a:stretch>
        </p:blipFill>
        <p:spPr bwMode="auto">
          <a:xfrm>
            <a:off x="2279651" y="544514"/>
            <a:ext cx="69119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ovéPole 1">
            <a:extLst>
              <a:ext uri="{FF2B5EF4-FFF2-40B4-BE49-F238E27FC236}">
                <a16:creationId xmlns:a16="http://schemas.microsoft.com/office/drawing/2014/main" id="{8D966F80-B950-4150-8312-0BE6639F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127000"/>
            <a:ext cx="2752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</a:rPr>
              <a:t>Stárnutí jednotlivce</a:t>
            </a:r>
          </a:p>
        </p:txBody>
      </p:sp>
      <p:pic>
        <p:nvPicPr>
          <p:cNvPr id="129030" name="Picture 6">
            <a:extLst>
              <a:ext uri="{FF2B5EF4-FFF2-40B4-BE49-F238E27FC236}">
                <a16:creationId xmlns:a16="http://schemas.microsoft.com/office/drawing/2014/main" id="{CDE16EC8-1644-4250-9285-AC80A8F1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t="26790" r="33611" b="25696"/>
          <a:stretch>
            <a:fillRect/>
          </a:stretch>
        </p:blipFill>
        <p:spPr bwMode="auto">
          <a:xfrm>
            <a:off x="3208339" y="3590926"/>
            <a:ext cx="505618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CFB68C38-91A8-4387-ABCD-E7D780D7D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F9B9CFCA-33B7-4BD0-9835-3A5A715AE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69</a:t>
            </a:fld>
            <a:endParaRPr lang="cs-CZ" altLang="cs-CZ"/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084CB491-34B3-4B20-9860-DF1ACCDCA1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 u="sng"/>
              <a:t>Stárnutí může být vyvoláno dvěma faktory: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/>
              <a:t>1) </a:t>
            </a:r>
            <a:r>
              <a:rPr lang="cs-CZ" altLang="cs-CZ" sz="1800"/>
              <a:t>Dochází k relativnímu </a:t>
            </a:r>
            <a:r>
              <a:rPr lang="cs-CZ" altLang="cs-CZ" sz="1800" b="1" u="sng"/>
              <a:t>zpomalení růstu mladších věkových skupin</a:t>
            </a:r>
            <a:r>
              <a:rPr lang="cs-CZ" altLang="cs-CZ" sz="1800"/>
              <a:t>, které je většinou výsledkem </a:t>
            </a:r>
            <a:r>
              <a:rPr lang="cs-CZ" altLang="cs-CZ" sz="1800" b="1" i="1" u="sng"/>
              <a:t>poklesu úrovně plodnosti a porodnosti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/>
              <a:t>= </a:t>
            </a:r>
            <a:r>
              <a:rPr lang="cs-CZ" altLang="cs-CZ" sz="1800" b="1" u="sng"/>
              <a:t>STÁRNUTÍ V ZÁKLADNĚ VĚKOVÉ PYRAMIDY</a:t>
            </a: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/>
              <a:t>2) </a:t>
            </a:r>
            <a:r>
              <a:rPr lang="cs-CZ" altLang="cs-CZ" sz="1800"/>
              <a:t>Dochází ke </a:t>
            </a:r>
            <a:r>
              <a:rPr lang="cs-CZ" altLang="cs-CZ" sz="1800" b="1" u="sng"/>
              <a:t>zrychlení růstu počtu osob ve starším věku</a:t>
            </a:r>
            <a:r>
              <a:rPr lang="cs-CZ" altLang="cs-CZ" sz="1800"/>
              <a:t>, které je důsledkem rychlejšího </a:t>
            </a:r>
            <a:r>
              <a:rPr lang="cs-CZ" altLang="cs-CZ" sz="1800" b="1" i="1" u="sng"/>
              <a:t>snižování měr úmrtnosti ve vyšším věku</a:t>
            </a:r>
            <a:r>
              <a:rPr lang="cs-CZ" altLang="cs-CZ" sz="1800" u="sng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To vede k </a:t>
            </a:r>
            <a:r>
              <a:rPr lang="cs-CZ" altLang="cs-CZ" sz="1800" b="1" u="sng"/>
              <a:t>prodlužování naděje dožití</a:t>
            </a:r>
            <a:r>
              <a:rPr lang="cs-CZ" altLang="cs-CZ" sz="1800" u="sng"/>
              <a:t> </a:t>
            </a:r>
            <a:r>
              <a:rPr lang="cs-CZ" altLang="cs-CZ" sz="1800"/>
              <a:t>a tím k častějšímu dožívání se vyššího a vysokého věku</a:t>
            </a:r>
            <a:endParaRPr lang="cs-CZ" altLang="cs-CZ" sz="1800" b="1" u="sng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/>
              <a:t>   = </a:t>
            </a:r>
            <a:r>
              <a:rPr lang="cs-CZ" altLang="cs-CZ" sz="1800" b="1" u="sng"/>
              <a:t>STÁRNUTÍ NA VRCHOLU VĚKOVÉ PYRAMIDY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9D3572AA-A1F3-4184-BC29-8C20D591C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49DB4C5A-4109-497B-A21F-4625171F7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3B3BA34-4A65-4FD6-B58D-784B1AC5A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Termín demografický přechod vystihuje skutečnost, že se jedná o</a:t>
            </a:r>
            <a:r>
              <a:rPr lang="cs-CZ" altLang="cs-CZ" sz="1800" b="1"/>
              <a:t> </a:t>
            </a:r>
            <a:r>
              <a:rPr lang="cs-CZ" altLang="cs-CZ" sz="1800" b="1" u="sng"/>
              <a:t>přechodné období demografických procesů</a:t>
            </a:r>
            <a:r>
              <a:rPr lang="cs-CZ" altLang="cs-CZ" sz="1800" b="1"/>
              <a:t>, které </a:t>
            </a:r>
            <a:r>
              <a:rPr lang="cs-CZ" altLang="cs-CZ" sz="1800" b="1" u="sng"/>
              <a:t>spojuje periody relativně rovnovážného přirozeného pohybu obyvatelstva</a:t>
            </a:r>
            <a:r>
              <a:rPr lang="cs-CZ" altLang="cs-CZ" sz="1800"/>
              <a:t> </a:t>
            </a: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/>
              <a:t>Proces demografické revoluce začíná zhruba v polovině  18. století ve Francii a Anglii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/>
              <a:t>Určit  počátek i konec tohoto procesu je však velmi obtížné</a:t>
            </a:r>
            <a:r>
              <a:rPr lang="cs-CZ" altLang="cs-CZ" sz="1800"/>
              <a:t>, protože k němu </a:t>
            </a:r>
            <a:r>
              <a:rPr lang="cs-CZ" altLang="cs-CZ" sz="1800" b="1" i="1" u="sng"/>
              <a:t>nedochází u celé populace současně</a:t>
            </a:r>
            <a:r>
              <a:rPr lang="cs-CZ" altLang="cs-CZ" sz="1800"/>
              <a:t>, ale postupně u jednotlivých skupin obyvatelstva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Také </a:t>
            </a:r>
            <a:r>
              <a:rPr lang="cs-CZ" altLang="cs-CZ" sz="1800" b="1" i="1"/>
              <a:t>jednotlivé země mají svá specifika</a:t>
            </a:r>
            <a:r>
              <a:rPr lang="cs-CZ" altLang="cs-CZ" sz="1800"/>
              <a:t> a neprocházejí procesem demografické revoluce ve stejnou dobu a stejně rychle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C739D55C-9887-4DA1-B009-1A73FA843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5A256B03-DA2D-4E1C-9683-F607E1B2F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70</a:t>
            </a:fld>
            <a:endParaRPr lang="cs-CZ" altLang="cs-CZ"/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C940E373-1DF9-42F3-95EB-CA000885C1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Podle </a:t>
            </a:r>
            <a:r>
              <a:rPr lang="cs-CZ" altLang="cs-CZ" sz="2400" b="1"/>
              <a:t>dlouhodobých prognóz</a:t>
            </a:r>
            <a:r>
              <a:rPr lang="cs-CZ" altLang="cs-CZ" sz="2400"/>
              <a:t> budoucího vývoje celkového počtu a pohlavní a věkové struktury obyvatelstva </a:t>
            </a:r>
            <a:r>
              <a:rPr lang="cs-CZ" altLang="cs-CZ" sz="2400" b="1"/>
              <a:t>bude </a:t>
            </a:r>
            <a:r>
              <a:rPr lang="cs-CZ" altLang="cs-CZ" sz="2400" b="1" u="sng"/>
              <a:t>podíl starších osob v populaci stále narůstat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/>
              <a:t>O starých lidech a jejich zvyšujícím se počtu se v západních společnostech často hovoří jako o </a:t>
            </a:r>
            <a:r>
              <a:rPr lang="cs-CZ" altLang="cs-CZ" sz="2400" b="1" u="sng"/>
              <a:t>sociálním problému</a:t>
            </a:r>
            <a:r>
              <a:rPr lang="cs-CZ" altLang="cs-CZ" sz="2400"/>
              <a:t>, především v souvislosti s </a:t>
            </a:r>
            <a:r>
              <a:rPr lang="cs-CZ" altLang="cs-CZ" sz="2400" b="1" i="1"/>
              <a:t>důchodovým systémem</a:t>
            </a:r>
            <a:r>
              <a:rPr lang="cs-CZ" altLang="cs-CZ" sz="2400"/>
              <a:t> a s růstem </a:t>
            </a:r>
            <a:r>
              <a:rPr lang="cs-CZ" altLang="cs-CZ" sz="2400" b="1" i="1"/>
              <a:t>nákladů na sociální zabezpečení a zdravotní péči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B47BF9B3-5056-45E8-A127-A977EE191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8FEF14B0-B2CE-46E4-A881-0D5978DDB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71</a:t>
            </a:fld>
            <a:endParaRPr lang="cs-CZ" altLang="cs-CZ"/>
          </a:p>
        </p:txBody>
      </p:sp>
      <p:sp>
        <p:nvSpPr>
          <p:cNvPr id="134146" name="Rectangle 3">
            <a:extLst>
              <a:ext uri="{FF2B5EF4-FFF2-40B4-BE49-F238E27FC236}">
                <a16:creationId xmlns:a16="http://schemas.microsoft.com/office/drawing/2014/main" id="{3F96ED5A-44F7-405E-9EF4-106A93353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4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400" b="1" u="sng"/>
              <a:t>Relativní</a:t>
            </a:r>
            <a:r>
              <a:rPr lang="cs-CZ" altLang="cs-CZ" sz="2400" u="sng"/>
              <a:t> </a:t>
            </a:r>
            <a:r>
              <a:rPr lang="cs-CZ" altLang="cs-CZ" sz="2400" b="1" u="sng"/>
              <a:t>tempo stárnutí populace</a:t>
            </a:r>
            <a:r>
              <a:rPr lang="cs-CZ" altLang="cs-CZ" sz="2400" u="sng"/>
              <a:t> </a:t>
            </a:r>
            <a:r>
              <a:rPr lang="cs-CZ" altLang="cs-CZ" sz="2400"/>
              <a:t>je ovšem </a:t>
            </a:r>
            <a:r>
              <a:rPr lang="cs-CZ" altLang="cs-CZ" sz="2400" b="1" u="sng"/>
              <a:t>dnes daleko rychlejší v rozvojových zemích</a:t>
            </a:r>
            <a:r>
              <a:rPr lang="cs-CZ" altLang="cs-CZ" sz="2400" u="sng"/>
              <a:t> </a:t>
            </a:r>
            <a:r>
              <a:rPr lang="cs-CZ" altLang="cs-CZ" sz="2400"/>
              <a:t>než ve vyspělých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/>
              <a:t>… souvislost s </a:t>
            </a:r>
            <a:r>
              <a:rPr lang="cs-CZ" altLang="cs-CZ" sz="2400" b="1" u="sng"/>
              <a:t>probíhajícím demografickým přechodem</a:t>
            </a:r>
            <a:r>
              <a:rPr lang="cs-CZ" altLang="cs-CZ" sz="2400"/>
              <a:t>, který již ve vyspělých zemích proběhl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/>
              <a:t>   …v rozvojových zemích jsou s tím spojeny </a:t>
            </a:r>
            <a:r>
              <a:rPr lang="cs-CZ" altLang="cs-CZ" sz="2400" b="1"/>
              <a:t>problémy pro státní politiku, sociální péči, zdravotnictví a celkový hospodářský růst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2400" b="1"/>
              <a:t>  </a:t>
            </a:r>
            <a:r>
              <a:rPr lang="cs-CZ" altLang="cs-CZ" sz="2400" b="1" i="1"/>
              <a:t>(proč problémy?)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33913BC9-240C-4D61-9252-AF0CBA7BF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BD323986-EEDF-45EC-9FB3-B8870EFF6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72</a:t>
            </a:fld>
            <a:endParaRPr lang="cs-CZ" altLang="cs-CZ"/>
          </a:p>
        </p:txBody>
      </p:sp>
      <p:sp>
        <p:nvSpPr>
          <p:cNvPr id="136194" name="Zástupný symbol pro obsah 2">
            <a:extLst>
              <a:ext uri="{FF2B5EF4-FFF2-40B4-BE49-F238E27FC236}">
                <a16:creationId xmlns:a16="http://schemas.microsoft.com/office/drawing/2014/main" id="{56B734F8-066E-4F18-A359-F40E84D826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1800" b="1" dirty="0"/>
              <a:t>Definice „stáří“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dirty="0"/>
              <a:t>  střední (zralý) věk</a:t>
            </a:r>
            <a:r>
              <a:rPr lang="cs-CZ" altLang="cs-CZ" sz="1800" dirty="0"/>
              <a:t> = 45 až 59 let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dirty="0"/>
              <a:t>  vyšší věk (rané stáří) </a:t>
            </a:r>
            <a:r>
              <a:rPr lang="cs-CZ" altLang="cs-CZ" sz="1800" dirty="0"/>
              <a:t>= 60 až 74 let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dirty="0"/>
              <a:t>  stařecký věk (sérum)</a:t>
            </a:r>
            <a:r>
              <a:rPr lang="cs-CZ" altLang="cs-CZ" sz="1800" dirty="0"/>
              <a:t> = 75 až 89 let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b="1" dirty="0"/>
              <a:t>  dlouhověkost </a:t>
            </a:r>
            <a:r>
              <a:rPr lang="cs-CZ" altLang="cs-CZ" sz="1800" dirty="0"/>
              <a:t>= 90 let a více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endParaRPr lang="cs-CZ" altLang="cs-CZ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  oficiálně uznanou, historicky nejstarší osobou světa byla francouzská občanka Jeanne Louise </a:t>
            </a:r>
            <a:r>
              <a:rPr lang="cs-CZ" altLang="cs-CZ" sz="1800" dirty="0" err="1"/>
              <a:t>Calment</a:t>
            </a:r>
            <a:r>
              <a:rPr lang="cs-CZ" altLang="cs-CZ" sz="1800" dirty="0"/>
              <a:t>, která se </a:t>
            </a:r>
            <a:r>
              <a:rPr lang="cs-CZ" altLang="cs-CZ" sz="1800" b="1" dirty="0"/>
              <a:t>dožila věku 122 let 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endParaRPr lang="cs-CZ" altLang="cs-CZ" sz="18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 dirty="0"/>
              <a:t>  Vědci se domnívají, že z biologického hlediska není možné, aby </a:t>
            </a:r>
            <a:r>
              <a:rPr lang="cs-CZ" altLang="cs-CZ" sz="1800" b="1" dirty="0"/>
              <a:t>lidské tělo fungovalo výrazně déle než 130 let</a:t>
            </a:r>
            <a:r>
              <a:rPr lang="cs-CZ" altLang="cs-CZ" sz="1800" dirty="0"/>
              <a:t> a proto se zdá být uvedená hranice předpokládaným limitem lidské dlouhověkosti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quote-i-m-interested-in-everthing-but-passionate-about-nothing-jeanne-calment-30078">
            <a:extLst>
              <a:ext uri="{FF2B5EF4-FFF2-40B4-BE49-F238E27FC236}">
                <a16:creationId xmlns:a16="http://schemas.microsoft.com/office/drawing/2014/main" id="{42CD58A4-729C-4FB5-BB1D-BBE31F58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36839"/>
            <a:ext cx="7404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Obdélník 1">
            <a:extLst>
              <a:ext uri="{FF2B5EF4-FFF2-40B4-BE49-F238E27FC236}">
                <a16:creationId xmlns:a16="http://schemas.microsoft.com/office/drawing/2014/main" id="{544A850C-108D-432A-AA2A-BF3D03E8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8366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Citát oficiálně uznané nejstarší osoby na světě Jeanne Louise Calment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16F539EB-F187-4617-BF7F-528700B58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Definujte zápatí - název prezentace / pracoviště</a:t>
            </a:r>
          </a:p>
        </p:txBody>
      </p:sp>
      <p:sp>
        <p:nvSpPr>
          <p:cNvPr id="75" name="Slide Number Placeholder 2">
            <a:extLst>
              <a:ext uri="{FF2B5EF4-FFF2-40B4-BE49-F238E27FC236}">
                <a16:creationId xmlns:a16="http://schemas.microsoft.com/office/drawing/2014/main" id="{2C8652AE-ECD8-4817-A9E2-C61901718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74</a:t>
            </a:fld>
            <a:endParaRPr lang="cs-CZ" altLang="cs-CZ"/>
          </a:p>
        </p:txBody>
      </p:sp>
      <p:sp>
        <p:nvSpPr>
          <p:cNvPr id="77" name="Title 3">
            <a:extLst>
              <a:ext uri="{FF2B5EF4-FFF2-40B4-BE49-F238E27FC236}">
                <a16:creationId xmlns:a16="http://schemas.microsoft.com/office/drawing/2014/main" id="{26FB8ED3-6882-4E5F-BB41-E0E2CF8C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38244" name="Rectangle 3">
            <a:extLst>
              <a:ext uri="{FF2B5EF4-FFF2-40B4-BE49-F238E27FC236}">
                <a16:creationId xmlns:a16="http://schemas.microsoft.com/office/drawing/2014/main" id="{56B5258E-EA2A-40DA-B1C4-A1F3C8192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11971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E2A2AADC-9229-49C8-AFA3-90AF336EE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40294" name="Slide Number Placeholder 2">
            <a:extLst>
              <a:ext uri="{FF2B5EF4-FFF2-40B4-BE49-F238E27FC236}">
                <a16:creationId xmlns:a16="http://schemas.microsoft.com/office/drawing/2014/main" id="{DB8CB3DF-F111-4727-88CD-8FA9CFAB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75</a:t>
            </a:fld>
            <a:endParaRPr lang="cs-CZ" altLang="cs-CZ"/>
          </a:p>
        </p:txBody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509B3395-3BD1-461E-BD80-4D9C8FA04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Nejstarší skupinu obyvatel ve </a:t>
            </a:r>
            <a:r>
              <a:rPr lang="cs-CZ" altLang="cs-CZ" sz="2000" b="1" u="sng"/>
              <a:t>věku nad 80 let tvoří asi 100 mil. osob</a:t>
            </a:r>
            <a:r>
              <a:rPr lang="cs-CZ" altLang="cs-CZ" sz="2000"/>
              <a:t>, z čehož jsou 2/3 ve vyspělých zemích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Je to </a:t>
            </a:r>
            <a:r>
              <a:rPr lang="cs-CZ" altLang="cs-CZ" sz="2000" b="1" u="sng"/>
              <a:t>nejrychleji rostoucí část</a:t>
            </a:r>
            <a:r>
              <a:rPr lang="cs-CZ" altLang="cs-CZ" sz="2000" u="sng"/>
              <a:t> </a:t>
            </a:r>
            <a:r>
              <a:rPr lang="cs-CZ" altLang="cs-CZ" sz="2000"/>
              <a:t>populace seniorů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Do roku 2050</a:t>
            </a:r>
            <a:r>
              <a:rPr lang="cs-CZ" altLang="cs-CZ" sz="2000"/>
              <a:t> má být počet nejstarších lidí </a:t>
            </a:r>
            <a:r>
              <a:rPr lang="cs-CZ" altLang="cs-CZ" sz="2000" b="1"/>
              <a:t>5krát větší</a:t>
            </a:r>
            <a:r>
              <a:rPr lang="cs-CZ" altLang="cs-CZ" sz="2000"/>
              <a:t> než dnes – tj. asi </a:t>
            </a:r>
            <a:r>
              <a:rPr lang="cs-CZ" altLang="cs-CZ" sz="2000" b="1" u="sng"/>
              <a:t>4 % světové populace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 b="1"/>
              <a:t>Ve vyspělých zemích </a:t>
            </a:r>
            <a:r>
              <a:rPr lang="cs-CZ" altLang="cs-CZ" sz="2000"/>
              <a:t>bude </a:t>
            </a:r>
            <a:r>
              <a:rPr lang="cs-CZ" altLang="cs-CZ" sz="2000" b="1" u="sng"/>
              <a:t>každý jedenáctý člověk starší 80 let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3EA456CC-1D56-4D63-8EB3-26D8858CF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536CDF5B-3AB7-4A3B-9F49-658D7F808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76</a:t>
            </a:fld>
            <a:endParaRPr lang="cs-CZ" altLang="cs-CZ"/>
          </a:p>
        </p:txBody>
      </p:sp>
      <p:sp>
        <p:nvSpPr>
          <p:cNvPr id="142338" name="Rectangle 3">
            <a:extLst>
              <a:ext uri="{FF2B5EF4-FFF2-40B4-BE49-F238E27FC236}">
                <a16:creationId xmlns:a16="http://schemas.microsoft.com/office/drawing/2014/main" id="{0DCC0F95-AE68-4D2D-AF3D-0850B9DCF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cs-CZ" altLang="cs-CZ" sz="1800" b="1" u="sng"/>
              <a:t>Stárnutí a pohlaví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Z důvodu </a:t>
            </a:r>
            <a:r>
              <a:rPr lang="cs-CZ" altLang="cs-CZ" sz="1800" b="1" u="sng"/>
              <a:t>vyšší úrovně úmrtnosti u mužů</a:t>
            </a:r>
            <a:r>
              <a:rPr lang="cs-CZ" altLang="cs-CZ" sz="1800" u="sng"/>
              <a:t> </a:t>
            </a:r>
            <a:r>
              <a:rPr lang="cs-CZ" altLang="cs-CZ" sz="1800"/>
              <a:t>než u žen početně </a:t>
            </a:r>
            <a:r>
              <a:rPr lang="cs-CZ" altLang="cs-CZ" sz="1800" b="1" u="sng"/>
              <a:t>převažují ve starším věku ženy nad muži stejné věkové kategorie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S </a:t>
            </a:r>
            <a:r>
              <a:rPr lang="cs-CZ" altLang="cs-CZ" sz="1800" b="1" u="sng"/>
              <a:t>věkem</a:t>
            </a:r>
            <a:r>
              <a:rPr lang="cs-CZ" altLang="cs-CZ" sz="1800"/>
              <a:t> tato </a:t>
            </a:r>
            <a:r>
              <a:rPr lang="cs-CZ" altLang="cs-CZ" sz="1800" b="1" u="sng"/>
              <a:t>převaha výrazně narůstá</a:t>
            </a:r>
            <a:r>
              <a:rPr lang="cs-CZ" altLang="cs-CZ" sz="1800" u="sng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Zatímco </a:t>
            </a:r>
            <a:r>
              <a:rPr lang="cs-CZ" altLang="cs-CZ" sz="1800" b="1"/>
              <a:t>při narození je početní stav mužů větší</a:t>
            </a:r>
            <a:r>
              <a:rPr lang="cs-CZ" altLang="cs-CZ" sz="1800"/>
              <a:t> než početní stav žen, tj. na 100 žen připadá zhruba 106 mužů, ve věkové skupině 60-69 let připadá na 100 mužů asi 120 žen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18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1800"/>
              <a:t>ve věkové skupině 70-79 let 160 žen a </a:t>
            </a:r>
            <a:r>
              <a:rPr lang="cs-CZ" altLang="cs-CZ" sz="1800" b="1"/>
              <a:t>ve věkové skupině 80 a více let to je 2,5 násobek </a:t>
            </a:r>
            <a:r>
              <a:rPr lang="cs-CZ" altLang="cs-CZ" sz="1800"/>
              <a:t>a více, tj. 250 žen a více na 100 mužů (ovšem značné rozdíly mezi zeměmi)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>
            <a:extLst>
              <a:ext uri="{FF2B5EF4-FFF2-40B4-BE49-F238E27FC236}">
                <a16:creationId xmlns:a16="http://schemas.microsoft.com/office/drawing/2014/main" id="{82DA3B44-5095-467C-9BD9-E51599847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3"/>
              </a:rPr>
              <a:t>http://www.gapminder.org/data/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Life Expectancy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34C77842-2CFC-4D65-966E-257F45B98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7AFC8E89-81E2-46F9-AF3F-23285E933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78</a:t>
            </a:fld>
            <a:endParaRPr lang="cs-CZ" altLang="cs-CZ"/>
          </a:p>
        </p:txBody>
      </p:sp>
      <p:sp>
        <p:nvSpPr>
          <p:cNvPr id="146434" name="Zástupný symbol pro obsah 2">
            <a:extLst>
              <a:ext uri="{FF2B5EF4-FFF2-40B4-BE49-F238E27FC236}">
                <a16:creationId xmlns:a16="http://schemas.microsoft.com/office/drawing/2014/main" id="{DC87D0D3-62D2-4755-9993-799591BEA7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Jelikož stále více </a:t>
            </a:r>
            <a:r>
              <a:rPr lang="cs-CZ" altLang="cs-CZ" sz="2200" b="1"/>
              <a:t>seniorů žije samo</a:t>
            </a:r>
            <a:r>
              <a:rPr lang="cs-CZ" altLang="cs-CZ" sz="2200"/>
              <a:t>, zvyšuje se i </a:t>
            </a:r>
            <a:r>
              <a:rPr lang="cs-CZ" altLang="cs-CZ" sz="2200" b="1"/>
              <a:t>riziko sociální izolace</a:t>
            </a:r>
            <a:r>
              <a:rPr lang="cs-CZ" altLang="cs-CZ" sz="2200"/>
              <a:t>, která je předzvěstí </a:t>
            </a:r>
            <a:r>
              <a:rPr lang="cs-CZ" altLang="cs-CZ" sz="2200" b="1"/>
              <a:t>sociální exkluze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 i="1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 i="1"/>
              <a:t>Ageismus</a:t>
            </a:r>
            <a:r>
              <a:rPr lang="cs-CZ" altLang="cs-CZ" sz="2200"/>
              <a:t> lze také považovat jako jednu z forem </a:t>
            </a:r>
            <a:r>
              <a:rPr lang="cs-CZ" altLang="cs-CZ" sz="2200" b="1"/>
              <a:t>sociálního vyčlenění seniorů ze společnosti </a:t>
            </a:r>
            <a:r>
              <a:rPr lang="cs-CZ" altLang="cs-CZ" sz="2200"/>
              <a:t>(</a:t>
            </a:r>
            <a:r>
              <a:rPr lang="cs-CZ" altLang="cs-CZ" sz="2200" i="1"/>
              <a:t>exkluze</a:t>
            </a:r>
            <a:r>
              <a:rPr lang="cs-CZ" altLang="cs-CZ" sz="2200"/>
              <a:t>) a zpravidla bývá důsledkem </a:t>
            </a:r>
            <a:r>
              <a:rPr lang="cs-CZ" altLang="cs-CZ" sz="2200" b="1"/>
              <a:t>selhání některého ze systémů</a:t>
            </a:r>
            <a:r>
              <a:rPr lang="cs-CZ" altLang="cs-CZ" sz="2200"/>
              <a:t> (demokratický, legislativní, trh práce, sociální stát, rodina a pospolitostní systém)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altLang="cs-CZ" sz="2200"/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altLang="cs-CZ" sz="2200"/>
              <a:t>Po rasismu a pohlavní diskriminaci se stává </a:t>
            </a:r>
            <a:r>
              <a:rPr lang="cs-CZ" altLang="cs-CZ" sz="2200" b="1" i="1"/>
              <a:t>ageismus</a:t>
            </a:r>
            <a:r>
              <a:rPr lang="cs-CZ" altLang="cs-CZ" sz="2200"/>
              <a:t> nejčastěji </a:t>
            </a:r>
            <a:r>
              <a:rPr lang="cs-CZ" altLang="cs-CZ" sz="2200" b="1"/>
              <a:t>diskutovaným tématem, zejména v diskuzi o rovnosti práv a příležitostí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5086200a">
            <a:extLst>
              <a:ext uri="{FF2B5EF4-FFF2-40B4-BE49-F238E27FC236}">
                <a16:creationId xmlns:a16="http://schemas.microsoft.com/office/drawing/2014/main" id="{0F59F879-BA16-4FE3-9E15-345018DD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60350"/>
            <a:ext cx="84994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Obrázek 1">
            <a:extLst>
              <a:ext uri="{FF2B5EF4-FFF2-40B4-BE49-F238E27FC236}">
                <a16:creationId xmlns:a16="http://schemas.microsoft.com/office/drawing/2014/main" id="{8FE96B70-9228-46EB-BADD-0EA98C6D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500439"/>
            <a:ext cx="49212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652C7B0B-EB87-4A35-80E3-7E9B39E49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3FC327BD-F9CC-454F-B7C0-9975CFA96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90B1FAE-E9A0-43CB-BD10-200AC9B11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Populace </a:t>
            </a:r>
            <a:r>
              <a:rPr lang="cs-CZ" altLang="cs-CZ" sz="2000" b="1"/>
              <a:t>Země v 18. století vzrostla o 40 %, obyvatelstvo Evropy se zvětšilo dokonce o 54 % 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Je třeba si populační růst zasadit do kontextu - </a:t>
            </a:r>
            <a:r>
              <a:rPr lang="cs-CZ" altLang="cs-CZ" sz="2000" b="1" u="sng"/>
              <a:t>celý proces proběhl v západní, severní, jižní a části střední Evropy přibližně v letech 1780-1930</a:t>
            </a:r>
            <a:r>
              <a:rPr lang="cs-CZ" altLang="cs-CZ" sz="2000" u="sng"/>
              <a:t> 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/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r>
              <a:rPr lang="cs-CZ" altLang="cs-CZ" sz="2000"/>
              <a:t>Bylo to </a:t>
            </a:r>
            <a:r>
              <a:rPr lang="cs-CZ" altLang="cs-CZ" sz="2000" b="1"/>
              <a:t>období  modernizace a průmyslové revoluce</a:t>
            </a:r>
            <a:r>
              <a:rPr lang="cs-CZ" altLang="cs-CZ" sz="2000"/>
              <a:t>, která odstartovala nejen proces industrializace, ale i urbanizace, sociálních a kulturních změn, růst vzdělanosti..</a:t>
            </a:r>
          </a:p>
          <a:p>
            <a:pPr eaLnBrk="1" hangingPunct="1">
              <a:lnSpc>
                <a:spcPct val="140000"/>
              </a:lnSpc>
              <a:spcAft>
                <a:spcPts val="600"/>
              </a:spcAft>
            </a:pPr>
            <a:endParaRPr lang="cs-CZ" altLang="cs-CZ" sz="2000" b="1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369297">
            <a:extLst>
              <a:ext uri="{FF2B5EF4-FFF2-40B4-BE49-F238E27FC236}">
                <a16:creationId xmlns:a16="http://schemas.microsoft.com/office/drawing/2014/main" id="{D3FF4C49-DBA1-472E-BBFB-657DDBA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57289"/>
            <a:ext cx="80645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79F4EA82-3921-44A4-8384-0227D27A0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73" name="Slide Number Placeholder 2">
            <a:extLst>
              <a:ext uri="{FF2B5EF4-FFF2-40B4-BE49-F238E27FC236}">
                <a16:creationId xmlns:a16="http://schemas.microsoft.com/office/drawing/2014/main" id="{186FC464-1D26-4224-8EF6-57C9D1752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81</a:t>
            </a:fld>
            <a:endParaRPr lang="cs-CZ" altLang="cs-CZ"/>
          </a:p>
        </p:txBody>
      </p:sp>
      <p:sp>
        <p:nvSpPr>
          <p:cNvPr id="150530" name="Zástupný symbol pro obsah 2">
            <a:extLst>
              <a:ext uri="{FF2B5EF4-FFF2-40B4-BE49-F238E27FC236}">
                <a16:creationId xmlns:a16="http://schemas.microsoft.com/office/drawing/2014/main" id="{50E96D83-F515-4FC7-B519-5D7775FC1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Aft>
                <a:spcPts val="600"/>
              </a:spcAft>
              <a:buNone/>
            </a:pPr>
            <a:r>
              <a:rPr lang="cs-CZ" altLang="cs-CZ" sz="2600" b="1" dirty="0"/>
              <a:t>Možné reakce státu na populační stárnutí</a:t>
            </a:r>
            <a:r>
              <a:rPr lang="cs-CZ" altLang="cs-CZ" sz="2600" dirty="0"/>
              <a:t> by se daly shrnout do čtyř základních kroků: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600" dirty="0"/>
              <a:t>  pozdější odchod do penze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600" dirty="0"/>
              <a:t>  snižování dávek v důchodu a penzijní připojištění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600" dirty="0"/>
              <a:t>  zvyšování podílu žen na trhu práce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600" dirty="0"/>
              <a:t>  liberalizace imigračních toků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endParaRPr lang="cs-CZ" altLang="cs-CZ" sz="2600" dirty="0"/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r>
              <a:rPr lang="cs-CZ" altLang="cs-CZ" sz="2600" b="1" dirty="0"/>
              <a:t>  Všechna opatření jsou ale velmi citlivá a diskutabilní…</a:t>
            </a:r>
          </a:p>
          <a:p>
            <a:pPr marL="0" indent="0">
              <a:lnSpc>
                <a:spcPct val="140000"/>
              </a:lnSpc>
              <a:spcAft>
                <a:spcPts val="600"/>
              </a:spcAft>
            </a:pPr>
            <a:endParaRPr lang="cs-CZ" altLang="cs-CZ" sz="26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Footer Placeholder 1">
            <a:extLst>
              <a:ext uri="{FF2B5EF4-FFF2-40B4-BE49-F238E27FC236}">
                <a16:creationId xmlns:a16="http://schemas.microsoft.com/office/drawing/2014/main" id="{A745CD05-D2F6-4FE4-90D8-2EE982927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151559" name="Slide Number Placeholder 2">
            <a:extLst>
              <a:ext uri="{FF2B5EF4-FFF2-40B4-BE49-F238E27FC236}">
                <a16:creationId xmlns:a16="http://schemas.microsoft.com/office/drawing/2014/main" id="{7CC2533A-880C-45D3-8845-BD5B731E7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82</a:t>
            </a:fld>
            <a:endParaRPr lang="cs-CZ" altLang="cs-CZ"/>
          </a:p>
        </p:txBody>
      </p:sp>
      <p:pic>
        <p:nvPicPr>
          <p:cNvPr id="151554" name="Picture 2" descr="1156126_stari-muze-byt-mnohem-hezci-nez-si-myslite_image_620x349">
            <a:extLst>
              <a:ext uri="{FF2B5EF4-FFF2-40B4-BE49-F238E27FC236}">
                <a16:creationId xmlns:a16="http://schemas.microsoft.com/office/drawing/2014/main" id="{C277EFB5-B83E-48E3-8F33-647B02C09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8541" b="-2"/>
          <a:stretch/>
        </p:blipFill>
        <p:spPr bwMode="auto">
          <a:xfrm>
            <a:off x="6272212" y="692150"/>
            <a:ext cx="5200987" cy="5139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Obdélník 1">
            <a:extLst>
              <a:ext uri="{FF2B5EF4-FFF2-40B4-BE49-F238E27FC236}">
                <a16:creationId xmlns:a16="http://schemas.microsoft.com/office/drawing/2014/main" id="{F08A2D1F-BFBC-4EDB-A438-52CA1AAB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" y="692150"/>
            <a:ext cx="5218413" cy="48996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cs-CZ" altLang="cs-CZ" sz="2800" b="0">
                <a:latin typeface="+mn-lt"/>
                <a:ea typeface="+mn-ea"/>
                <a:cs typeface="+mn-cs"/>
              </a:rPr>
              <a:t>Někteří odborníci tvrdí, že dochází k jistému omlazení společnosti, jelikož dnešní senioři jsou zdravější vitálnější, aktivnější, flexibilnější a mobilnější, díky čemuž jsou relativně mladší, než stejně staré osoby dříve</a:t>
            </a:r>
          </a:p>
        </p:txBody>
      </p:sp>
      <p:sp>
        <p:nvSpPr>
          <p:cNvPr id="151556" name="TextovéPole 2">
            <a:extLst>
              <a:ext uri="{FF2B5EF4-FFF2-40B4-BE49-F238E27FC236}">
                <a16:creationId xmlns:a16="http://schemas.microsoft.com/office/drawing/2014/main" id="{213EE6CC-17E6-41DA-8B28-7B33E771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599670"/>
            <a:ext cx="5218412" cy="2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r>
              <a:rPr lang="cs-CZ" altLang="cs-CZ" sz="1000" b="0" i="0">
                <a:latin typeface="+mn-lt"/>
                <a:ea typeface="+mn-ea"/>
                <a:cs typeface="+mn-cs"/>
              </a:rPr>
              <a:t>Zdravý senior = šťastný senior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>
            <a:extLst>
              <a:ext uri="{FF2B5EF4-FFF2-40B4-BE49-F238E27FC236}">
                <a16:creationId xmlns:a16="http://schemas.microsoft.com/office/drawing/2014/main" id="{C5A55989-27B1-4C84-9FA5-A6B6C877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49275"/>
            <a:ext cx="8229600" cy="5576888"/>
          </a:xfrm>
        </p:spPr>
        <p:txBody>
          <a:bodyPr/>
          <a:lstStyle/>
          <a:p>
            <a:pPr algn="ctr" eaLnBrk="1" hangingPunct="1"/>
            <a:endParaRPr lang="cs-CZ" altLang="cs-CZ"/>
          </a:p>
          <a:p>
            <a:pPr algn="ctr" eaLnBrk="1" hangingPunct="1">
              <a:buFontTx/>
              <a:buNone/>
            </a:pPr>
            <a:endParaRPr lang="cs-CZ" altLang="cs-CZ" sz="3600" b="1"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endParaRPr lang="cs-CZ" altLang="cs-CZ" sz="3600" b="1">
              <a:latin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altLang="cs-CZ" sz="3600" b="1">
                <a:latin typeface="Verdana" panose="020B0604030504040204" pitchFamily="34" charset="0"/>
              </a:rPr>
              <a:t>Doplnění k demografickému přechodu v ČR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A49526E3-FCC4-40B9-BB26-D6900E8E5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Vývoj hrubé míry sňatečnosti </a:t>
            </a:r>
            <a:br>
              <a:rPr lang="cs-CZ" altLang="cs-CZ" sz="2800">
                <a:latin typeface="Verdana" panose="020B0604030504040204" pitchFamily="34" charset="0"/>
              </a:rPr>
            </a:br>
            <a:r>
              <a:rPr lang="cs-CZ" altLang="cs-CZ" sz="2800">
                <a:latin typeface="Verdana" panose="020B0604030504040204" pitchFamily="34" charset="0"/>
              </a:rPr>
              <a:t>v ČR</a:t>
            </a:r>
            <a:endParaRPr lang="cs-CZ" altLang="cs-CZ"/>
          </a:p>
        </p:txBody>
      </p:sp>
      <p:pic>
        <p:nvPicPr>
          <p:cNvPr id="154627" name="Picture 3">
            <a:extLst>
              <a:ext uri="{FF2B5EF4-FFF2-40B4-BE49-F238E27FC236}">
                <a16:creationId xmlns:a16="http://schemas.microsoft.com/office/drawing/2014/main" id="{23157089-FF5F-4DFF-8376-5F79B8F254A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479551"/>
            <a:ext cx="7561262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664A1357-03E7-4043-AA40-5012F4414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Průměrný věk při prvním sňatku </a:t>
            </a:r>
            <a:br>
              <a:rPr lang="cs-CZ" altLang="cs-CZ" sz="2800">
                <a:latin typeface="Verdana" panose="020B0604030504040204" pitchFamily="34" charset="0"/>
              </a:rPr>
            </a:br>
            <a:r>
              <a:rPr lang="cs-CZ" altLang="cs-CZ" sz="2800">
                <a:latin typeface="Verdana" panose="020B0604030504040204" pitchFamily="34" charset="0"/>
              </a:rPr>
              <a:t>v ČR</a:t>
            </a:r>
            <a:endParaRPr lang="cs-CZ" altLang="cs-CZ"/>
          </a:p>
        </p:txBody>
      </p:sp>
      <p:pic>
        <p:nvPicPr>
          <p:cNvPr id="156675" name="Picture 3">
            <a:extLst>
              <a:ext uri="{FF2B5EF4-FFF2-40B4-BE49-F238E27FC236}">
                <a16:creationId xmlns:a16="http://schemas.microsoft.com/office/drawing/2014/main" id="{4E7684CC-E045-474E-873C-F4BB3593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12875"/>
            <a:ext cx="78692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DBFECA9A-5257-49A4-8D30-DA74D77C8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Verdana" panose="020B0604030504040204" pitchFamily="34" charset="0"/>
              </a:rPr>
              <a:t>Úhrnná rozvodovost  v ČR</a:t>
            </a:r>
            <a:endParaRPr lang="cs-CZ" altLang="cs-CZ"/>
          </a:p>
        </p:txBody>
      </p:sp>
      <p:pic>
        <p:nvPicPr>
          <p:cNvPr id="158723" name="Picture 3">
            <a:extLst>
              <a:ext uri="{FF2B5EF4-FFF2-40B4-BE49-F238E27FC236}">
                <a16:creationId xmlns:a16="http://schemas.microsoft.com/office/drawing/2014/main" id="{334402F4-9A34-4210-B002-2566F21F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341438"/>
            <a:ext cx="79438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F1EAF22F-B6D8-462C-83A8-477A24629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549276"/>
            <a:ext cx="8229600" cy="576263"/>
          </a:xfrm>
        </p:spPr>
        <p:txBody>
          <a:bodyPr/>
          <a:lstStyle/>
          <a:p>
            <a:pPr eaLnBrk="1" hangingPunct="1"/>
            <a:r>
              <a:rPr lang="cs-CZ" altLang="cs-CZ" sz="2400">
                <a:latin typeface="Verdana" panose="020B0604030504040204" pitchFamily="34" charset="0"/>
              </a:rPr>
              <a:t>Živě narození (porodnost) na 1 000 obyvatel          v ČR</a:t>
            </a:r>
            <a:br>
              <a:rPr lang="cs-CZ" altLang="cs-CZ" sz="2400">
                <a:latin typeface="Verdana" panose="020B0604030504040204" pitchFamily="34" charset="0"/>
              </a:rPr>
            </a:br>
            <a:r>
              <a:rPr lang="cs-CZ" altLang="cs-CZ" sz="2400">
                <a:latin typeface="Verdana" panose="020B0604030504040204" pitchFamily="34" charset="0"/>
              </a:rPr>
              <a:t> </a:t>
            </a:r>
            <a:endParaRPr lang="cs-CZ" altLang="cs-CZ"/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BFA72870-711B-4527-A1C4-6A3D99E0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412875"/>
            <a:ext cx="81216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EF25B0C-1817-4EE5-8059-ABFE87F24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Podíl mimomanželsky narozených dětí </a:t>
            </a:r>
            <a:br>
              <a:rPr lang="cs-CZ" altLang="cs-CZ" sz="2800">
                <a:latin typeface="Verdana" panose="020B0604030504040204" pitchFamily="34" charset="0"/>
              </a:rPr>
            </a:br>
            <a:r>
              <a:rPr lang="cs-CZ" altLang="cs-CZ" sz="2800">
                <a:latin typeface="Verdana" panose="020B0604030504040204" pitchFamily="34" charset="0"/>
              </a:rPr>
              <a:t>v ČR</a:t>
            </a:r>
            <a:endParaRPr lang="cs-CZ" altLang="cs-CZ"/>
          </a:p>
        </p:txBody>
      </p:sp>
      <p:pic>
        <p:nvPicPr>
          <p:cNvPr id="162819" name="Picture 3">
            <a:extLst>
              <a:ext uri="{FF2B5EF4-FFF2-40B4-BE49-F238E27FC236}">
                <a16:creationId xmlns:a16="http://schemas.microsoft.com/office/drawing/2014/main" id="{38DCA025-2293-4BFE-96DA-760D1CEE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12876"/>
            <a:ext cx="7872413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5813A49C-0681-44FB-9281-845308FF9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Vývoj úhrnné plodnosti v ČR</a:t>
            </a:r>
            <a:endParaRPr lang="cs-CZ" altLang="cs-CZ"/>
          </a:p>
        </p:txBody>
      </p:sp>
      <p:pic>
        <p:nvPicPr>
          <p:cNvPr id="164867" name="Picture 3">
            <a:extLst>
              <a:ext uri="{FF2B5EF4-FFF2-40B4-BE49-F238E27FC236}">
                <a16:creationId xmlns:a16="http://schemas.microsoft.com/office/drawing/2014/main" id="{45688EBC-9506-415D-B57D-033C1802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96975"/>
            <a:ext cx="81930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3A80A196-B71D-43BC-AE0E-9D37B96AC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latin typeface="Verdana" panose="020B0604030504040204" pitchFamily="34" charset="0"/>
              </a:rPr>
              <a:t>Co však bylo příčinou tohoto nebývalého populačního růstu?</a:t>
            </a:r>
            <a:r>
              <a:rPr lang="cs-CZ" altLang="cs-CZ" sz="2400">
                <a:latin typeface="Verdana" panose="020B0604030504040204" pitchFamily="34" charset="0"/>
              </a:rPr>
              <a:t> Na to se snažili odpovědět demografové, kteří tuto odpověď formulovali do teorií demografického přechodu.. </a:t>
            </a:r>
            <a:br>
              <a:rPr lang="cs-CZ" altLang="cs-CZ" sz="2400">
                <a:latin typeface="Verdana" panose="020B0604030504040204" pitchFamily="34" charset="0"/>
              </a:rPr>
            </a:br>
            <a:endParaRPr lang="cs-CZ" altLang="cs-CZ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např. Anglický pastor a ekonom </a:t>
            </a:r>
            <a:r>
              <a:rPr lang="cs-CZ" altLang="cs-CZ" sz="2400" b="1">
                <a:latin typeface="Verdana" panose="020B0604030504040204" pitchFamily="34" charset="0"/>
              </a:rPr>
              <a:t>Robert Malthus</a:t>
            </a:r>
            <a:r>
              <a:rPr lang="cs-CZ" altLang="cs-CZ" sz="2400">
                <a:latin typeface="Verdana" panose="020B0604030504040204" pitchFamily="34" charset="0"/>
              </a:rPr>
              <a:t> ve svém „Eseji o principu populace (1789)“ vyjádřil </a:t>
            </a:r>
            <a:r>
              <a:rPr lang="cs-CZ" altLang="cs-CZ" sz="2400" b="1">
                <a:latin typeface="Verdana" panose="020B0604030504040204" pitchFamily="34" charset="0"/>
              </a:rPr>
              <a:t>obavy nad růstem populace</a:t>
            </a:r>
            <a:endParaRPr lang="cs-CZ" altLang="cs-CZ" sz="240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latin typeface="Verdana" panose="020B0604030504040204" pitchFamily="34" charset="0"/>
              </a:rPr>
              <a:t>  .…považoval ho za neudržitelný a neslučitelný s možnostmi společnosti zajistit </a:t>
            </a:r>
            <a:r>
              <a:rPr lang="cs-CZ" altLang="cs-CZ" sz="2400" b="1">
                <a:latin typeface="Verdana" panose="020B0604030504040204" pitchFamily="34" charset="0"/>
              </a:rPr>
              <a:t>zdroje obživy</a:t>
            </a:r>
            <a:r>
              <a:rPr lang="cs-CZ" altLang="cs-CZ" sz="2400">
                <a:latin typeface="Verdana" panose="020B0604030504040204" pitchFamily="34" charset="0"/>
              </a:rPr>
              <a:t> (malthusiánství)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19459" name="Picture 6" descr="002093">
            <a:extLst>
              <a:ext uri="{FF2B5EF4-FFF2-40B4-BE49-F238E27FC236}">
                <a16:creationId xmlns:a16="http://schemas.microsoft.com/office/drawing/2014/main" id="{F0D9FE22-3FBC-4E36-A104-351FD6DF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365625"/>
            <a:ext cx="339883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BMA362d11_profimedia_0014276903">
            <a:extLst>
              <a:ext uri="{FF2B5EF4-FFF2-40B4-BE49-F238E27FC236}">
                <a16:creationId xmlns:a16="http://schemas.microsoft.com/office/drawing/2014/main" id="{1B1BD8B2-52A6-414F-92A3-BC06696F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365626"/>
            <a:ext cx="3168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D3FEA9A-AFDD-4C00-B9F3-3C62A66E1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2800">
                <a:latin typeface="Verdana" panose="020B0604030504040204" pitchFamily="34" charset="0"/>
              </a:rPr>
              <a:t>Vývoj přírůstku obyvatel v ČR</a:t>
            </a:r>
            <a:endParaRPr lang="cs-CZ" altLang="cs-CZ"/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C8691A4F-BBCF-46B4-87BB-6666F329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25538"/>
            <a:ext cx="822642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4597</Words>
  <Application>Microsoft Office PowerPoint</Application>
  <PresentationFormat>Širokoúhlá obrazovka</PresentationFormat>
  <Paragraphs>502</Paragraphs>
  <Slides>90</Slides>
  <Notes>71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6" baseType="lpstr">
      <vt:lpstr>Arial</vt:lpstr>
      <vt:lpstr>Tahoma</vt:lpstr>
      <vt:lpstr>Times New Roman</vt:lpstr>
      <vt:lpstr>Verdana</vt:lpstr>
      <vt:lpstr>Wingdings</vt:lpstr>
      <vt:lpstr>Prezentace_MU_CZ</vt:lpstr>
      <vt:lpstr>Demografický přechod a stárnutí populace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Obvykle se tedy průběh klasického demografického přechodu rozděluje do dvou a více (čtyř) fází </vt:lpstr>
      <vt:lpstr>Prezentace aplikace PowerPoint</vt:lpstr>
      <vt:lpstr>Prezentace aplikace PowerPoint</vt:lpstr>
      <vt:lpstr>První fáze (před tranzicí) </vt:lpstr>
      <vt:lpstr>Druhá fáze (tranzice) </vt:lpstr>
      <vt:lpstr>Třetí fáze (tranzice) </vt:lpstr>
      <vt:lpstr>Prezentace aplikace PowerPoint</vt:lpstr>
      <vt:lpstr>Čtvrtá fáze  </vt:lpstr>
      <vt:lpstr>Prezentace aplikace PowerPoint</vt:lpstr>
      <vt:lpstr>Pátá fáze  </vt:lpstr>
      <vt:lpstr>Prezentace aplikace PowerPoint</vt:lpstr>
      <vt:lpstr>Prezentace aplikace PowerPoint</vt:lpstr>
      <vt:lpstr>Prezentace aplikace PowerPoint</vt:lpstr>
      <vt:lpstr>Francouzský typ </vt:lpstr>
      <vt:lpstr>Japonsko - mexický typ </vt:lpstr>
      <vt:lpstr>Prezentace aplikace PowerPoint</vt:lpstr>
      <vt:lpstr>Prezentace aplikace PowerPoint</vt:lpstr>
      <vt:lpstr>Model první a druhé demografické tranzice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Prostorové šíření demografického chování </vt:lpstr>
      <vt:lpstr>Vývoj hrubé míry sňatečnosti v severní Evropě </vt:lpstr>
      <vt:lpstr>Vývoj indexu rozvodovosti v severní Evropě </vt:lpstr>
      <vt:lpstr>Vývoj úhrnné plodnosti v severní Evropě </vt:lpstr>
      <vt:lpstr>Vývoj úhrnné plodnosti v západní Evropě</vt:lpstr>
      <vt:lpstr>Vývoj úhrnné plodnosti v jižní Evropě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DEMOGRAFICKÉ STÁRNUTÍ POPULACE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hrubé míry sňatečnosti  v ČR</vt:lpstr>
      <vt:lpstr>Průměrný věk při prvním sňatku  v ČR</vt:lpstr>
      <vt:lpstr>Úhrnná rozvodovost  v ČR</vt:lpstr>
      <vt:lpstr>Živě narození (porodnost) na 1 000 obyvatel          v ČR  </vt:lpstr>
      <vt:lpstr>Podíl mimomanželsky narozených dětí  v ČR</vt:lpstr>
      <vt:lpstr>Vývoj úhrnné plodnosti v ČR</vt:lpstr>
      <vt:lpstr>Vývoj přírůstku obyvatel v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Demografický přechod a stárnutí populace</dc:title>
  <dc:creator>Anet Krajíčková</dc:creator>
  <cp:lastModifiedBy>Anet Krajíčková</cp:lastModifiedBy>
  <cp:revision>2</cp:revision>
  <dcterms:created xsi:type="dcterms:W3CDTF">2020-01-09T10:36:01Z</dcterms:created>
  <dcterms:modified xsi:type="dcterms:W3CDTF">2020-01-09T10:43:39Z</dcterms:modified>
</cp:coreProperties>
</file>