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5" r:id="rId3"/>
    <p:sldId id="288" r:id="rId4"/>
    <p:sldId id="292" r:id="rId5"/>
    <p:sldId id="289" r:id="rId6"/>
    <p:sldId id="290" r:id="rId7"/>
    <p:sldId id="287" r:id="rId8"/>
    <p:sldId id="291" r:id="rId9"/>
    <p:sldId id="257" r:id="rId10"/>
    <p:sldId id="258" r:id="rId11"/>
    <p:sldId id="260" r:id="rId12"/>
    <p:sldId id="261" r:id="rId13"/>
    <p:sldId id="259" r:id="rId14"/>
    <p:sldId id="262" r:id="rId15"/>
    <p:sldId id="263" r:id="rId16"/>
    <p:sldId id="268" r:id="rId17"/>
    <p:sldId id="269" r:id="rId18"/>
    <p:sldId id="264" r:id="rId19"/>
    <p:sldId id="265" r:id="rId20"/>
    <p:sldId id="266" r:id="rId21"/>
    <p:sldId id="270" r:id="rId22"/>
    <p:sldId id="296" r:id="rId23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0" d="100"/>
          <a:sy n="110" d="100"/>
        </p:scale>
        <p:origin x="174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749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634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1E82C4-8895-4919-B71C-E0719CDCC2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Rozvoj venkova, jaro 2019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A9370A-E3CB-4585-86BF-33257759F4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282565-6DAA-4A71-AF42-EAC9D0298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297430"/>
            <a:ext cx="8522680" cy="1774515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Místní akční skupiny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BC11ADE-5EC9-4B20-A012-8B042445E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928" y="4653613"/>
            <a:ext cx="8522680" cy="698497"/>
          </a:xfrm>
        </p:spPr>
        <p:txBody>
          <a:bodyPr/>
          <a:lstStyle/>
          <a:p>
            <a:r>
              <a:rPr lang="cs-CZ" dirty="0"/>
              <a:t>Rozvoj venkova jaro 2020</a:t>
            </a:r>
          </a:p>
        </p:txBody>
      </p:sp>
    </p:spTree>
    <p:extLst>
      <p:ext uri="{BB962C8B-B14F-4D97-AF65-F5344CB8AC3E}">
        <p14:creationId xmlns:p14="http://schemas.microsoft.com/office/powerpoint/2010/main" val="1193270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73AB36-6967-40E1-ADD4-904D5B41EA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805D30-CAC5-4F2A-9C3F-9043D977AF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771532-182C-4120-9472-B87DD0566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78000"/>
            <a:ext cx="8066301" cy="451576"/>
          </a:xfrm>
        </p:spPr>
        <p:txBody>
          <a:bodyPr/>
          <a:lstStyle/>
          <a:p>
            <a:r>
              <a:rPr lang="cs-CZ" dirty="0"/>
              <a:t>Příklady </a:t>
            </a:r>
            <a:r>
              <a:rPr lang="cs-CZ" dirty="0" err="1"/>
              <a:t>podporovatelných</a:t>
            </a:r>
            <a:r>
              <a:rPr lang="cs-CZ" dirty="0"/>
              <a:t> témat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BAC5F9-4074-4F12-8062-DB3FB312D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7" y="1006202"/>
            <a:ext cx="8066301" cy="4139998"/>
          </a:xfrm>
        </p:spPr>
        <p:txBody>
          <a:bodyPr/>
          <a:lstStyle/>
          <a:p>
            <a:r>
              <a:rPr lang="cs-CZ" sz="1800" dirty="0"/>
              <a:t>2.1 Zvýšení kvality a dostupnosti služeb vedoucí k sociální inkluzi</a:t>
            </a:r>
          </a:p>
          <a:p>
            <a:r>
              <a:rPr lang="cs-CZ" sz="1800" dirty="0"/>
              <a:t>2.2 Vznik nových a rozvoj existujících podnikatelských aktivit v oblasti sociálního podnikání</a:t>
            </a:r>
          </a:p>
          <a:p>
            <a:r>
              <a:rPr lang="cs-CZ" sz="1800" dirty="0"/>
              <a:t>2.3 Rozvoj infrastruktury pro poskytování zdravotních služeb a péče o zdraví</a:t>
            </a:r>
          </a:p>
          <a:p>
            <a:r>
              <a:rPr lang="cs-CZ" sz="1800" dirty="0"/>
              <a:t>2.4 Zvýšení kvality a dostupnosti infrastruktury pro vzdělávání a celoživotní učení</a:t>
            </a:r>
          </a:p>
          <a:p>
            <a:r>
              <a:rPr lang="cs-CZ" sz="1800" dirty="0"/>
              <a:t>2.5 Snížení energetické náročnosti v sektoru bydlení (pro bytové domy)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855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DE52FE-60D9-419C-9918-FDB25A5721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4D5104-C0A0-4523-A9E3-73938B590D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BA2720-EEE2-45FA-9814-89821ABE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dimenze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13B419-C621-4C4F-872A-8CDC9E514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Zakotvena v jednotlivých operačních programech, které se promítají do Národního dokumentu k územní dimenzi (NDÚD)</a:t>
            </a:r>
          </a:p>
          <a:p>
            <a:r>
              <a:rPr lang="cs-CZ" sz="1800" dirty="0"/>
              <a:t>Dohoda o partnerství: „Je chápána jako možnost koncentrovat prostředky z programů ESI fondů ve specifických typech území podporující jednak konkurenceschopnost (v závislosti na rozvojový potenciál) ČR a také zohledňující požadavek na vyrovnávání územních disparit (ve vztahu k vnitřní diferenciaci území a koncentraci problémů ekonomického, sociálního či environmentálního charakteru). Územní zaměření intervencí v programech financovaných z ESI fondů bude respektovat specifická hlediska.“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048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E7A99E-F64B-4A1B-9689-A09557B10D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D71C7F-C927-4421-9105-368BDB62A0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B12660-7317-483F-99C1-02EE1D72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43" y="378000"/>
            <a:ext cx="8066301" cy="451576"/>
          </a:xfrm>
        </p:spPr>
        <p:txBody>
          <a:bodyPr/>
          <a:lstStyle/>
          <a:p>
            <a:r>
              <a:rPr lang="cs-CZ" dirty="0"/>
              <a:t>Územní dimenze</a:t>
            </a:r>
          </a:p>
        </p:txBody>
      </p:sp>
      <p:pic>
        <p:nvPicPr>
          <p:cNvPr id="6" name="Zástupný symbol pro obsah 5" descr="Výstřižek9.PNG">
            <a:extLst>
              <a:ext uri="{FF2B5EF4-FFF2-40B4-BE49-F238E27FC236}">
                <a16:creationId xmlns:a16="http://schemas.microsoft.com/office/drawing/2014/main" id="{17BB1ABE-FBD5-4CB9-BAB1-CCFB54956F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7170" y="1215152"/>
            <a:ext cx="8617864" cy="5150254"/>
          </a:xfrm>
        </p:spPr>
      </p:pic>
    </p:spTree>
    <p:extLst>
      <p:ext uri="{BB962C8B-B14F-4D97-AF65-F5344CB8AC3E}">
        <p14:creationId xmlns:p14="http://schemas.microsoft.com/office/powerpoint/2010/main" val="406570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B21FB3-4762-4D82-92D8-E4F7474BD1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73F03C-4557-4B9A-B1EF-A8733774B4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768A3A-AFF6-4582-A856-FD1864AA6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285660"/>
            <a:ext cx="8066301" cy="451576"/>
          </a:xfrm>
        </p:spPr>
        <p:txBody>
          <a:bodyPr/>
          <a:lstStyle/>
          <a:p>
            <a:r>
              <a:rPr lang="cs-CZ" dirty="0"/>
              <a:t>Integrované nástroje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52AF79-B0B0-4387-BE5C-495E80F75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7" y="880472"/>
            <a:ext cx="8066301" cy="4139998"/>
          </a:xfrm>
        </p:spPr>
        <p:txBody>
          <a:bodyPr/>
          <a:lstStyle/>
          <a:p>
            <a:r>
              <a:rPr lang="cs-CZ" sz="1800" dirty="0"/>
              <a:t>Slouží k provázanějšímu rozvoji městských i venkovských regionů.</a:t>
            </a:r>
          </a:p>
          <a:p>
            <a:r>
              <a:rPr lang="cs-CZ" sz="1800" dirty="0"/>
              <a:t>Integrovaný přístup =  věcná (provázané tematické/sektorové intervence), územní (realizace intervencí ve spojitém území) a časová (sladění návazností intervencí) provázanost intervencí realizovaných na základě integrované strategie rozvoje území.</a:t>
            </a:r>
          </a:p>
          <a:p>
            <a:r>
              <a:rPr lang="cs-CZ" sz="1800" dirty="0"/>
              <a:t>ČR má pro období EU 2014–2020 tři integrované nástroje: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Integrované územní investice (ITI)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Integrované plány rozvoje území (IPRÚ)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Komunitně vedený místní rozvoj (CLLD)</a:t>
            </a:r>
          </a:p>
          <a:p>
            <a:endParaRPr lang="cs-CZ" sz="1800" dirty="0"/>
          </a:p>
          <a:p>
            <a:r>
              <a:rPr lang="cs-CZ" sz="1800" dirty="0"/>
              <a:t>Způsob jejich užití je zakotven v Metodickém pokynu pro využití integrovaných nástrojů v programovém období 2014–2020 (MPIN)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497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16C701-9CDA-44D9-839A-5EF73F03DA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D87B03-D70A-4323-8025-78AB9CC14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B4469B-1A74-445B-B750-37AA60018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Integrované nástroje alokace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AEC5BC7-4615-4018-9D64-81CAA10109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5840" y="1246150"/>
            <a:ext cx="7062180" cy="4981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11791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3B4D15-9864-4254-A725-45C2893CA2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B9EC7-18E5-4D22-8D5B-45258BAB8D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1FE9BF-BC40-4987-B015-FB69582BE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Územní dimenze pro rozvoj venkova (CLLD)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9BD292-F408-4711-8745-4EE4D57F0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886312"/>
            <a:ext cx="8066301" cy="4139998"/>
          </a:xfrm>
        </p:spPr>
        <p:txBody>
          <a:bodyPr/>
          <a:lstStyle/>
          <a:p>
            <a:r>
              <a:rPr lang="cs-CZ" sz="1800" dirty="0"/>
              <a:t>IROP 4.1 (1.2; 1.3; 2.1; 2.2; 2.3; 2.4; 3.1; 3.3) (viz dokument IROP a Národní dokument k územní dimenzi)</a:t>
            </a:r>
          </a:p>
          <a:p>
            <a:r>
              <a:rPr lang="cs-CZ" sz="1800" dirty="0"/>
              <a:t>OPZ 2.3.1 (viz dokument OP Zaměstnanost)</a:t>
            </a:r>
          </a:p>
          <a:p>
            <a:r>
              <a:rPr lang="cs-CZ" sz="1800" dirty="0"/>
              <a:t>OP ŽP (4.2; 4.3) (výsadba lesů, likvidace bolševníku a křídlatky)</a:t>
            </a:r>
          </a:p>
          <a:p>
            <a:r>
              <a:rPr lang="cs-CZ" sz="1800" dirty="0"/>
              <a:t>PRV (19) (viz operace 19.2.1  19.3.1 v dokumentu PRV, články odkazují na články Nařízení Evropského parlamentu a rady č. 1305/2013)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311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Témata pro MAS financovaná přes CLLD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Podpora rozvoje </a:t>
            </a:r>
            <a:r>
              <a:rPr lang="cs-CZ" sz="1800" dirty="0" err="1"/>
              <a:t>lokalni</a:t>
            </a:r>
            <a:r>
              <a:rPr lang="cs-CZ" sz="1800" dirty="0"/>
              <a:t> ekonomiky, </a:t>
            </a:r>
            <a:r>
              <a:rPr lang="cs-CZ" sz="1800" dirty="0" err="1"/>
              <a:t>ktera</a:t>
            </a:r>
            <a:r>
              <a:rPr lang="cs-CZ" sz="1800" dirty="0"/>
              <a:t> zahrnuje </a:t>
            </a:r>
            <a:r>
              <a:rPr lang="cs-CZ" sz="1800" dirty="0" err="1"/>
              <a:t>zejmena</a:t>
            </a:r>
            <a:r>
              <a:rPr lang="cs-CZ" sz="1800" dirty="0"/>
              <a:t> investice do </a:t>
            </a:r>
            <a:r>
              <a:rPr lang="cs-CZ" sz="1800" dirty="0" err="1"/>
              <a:t>zemědělstvi</a:t>
            </a:r>
            <a:r>
              <a:rPr lang="cs-CZ" sz="1800" dirty="0"/>
              <a:t> a </a:t>
            </a:r>
            <a:r>
              <a:rPr lang="cs-CZ" sz="1800" dirty="0" err="1"/>
              <a:t>lesnictvi</a:t>
            </a:r>
            <a:r>
              <a:rPr lang="cs-CZ" sz="1800" dirty="0"/>
              <a:t>, podporu </a:t>
            </a:r>
            <a:r>
              <a:rPr lang="cs-CZ" sz="1800" dirty="0" err="1"/>
              <a:t>nezemědělskych</a:t>
            </a:r>
            <a:r>
              <a:rPr lang="cs-CZ" sz="1800" dirty="0"/>
              <a:t> </a:t>
            </a:r>
            <a:r>
              <a:rPr lang="cs-CZ" sz="1800" dirty="0" err="1"/>
              <a:t>mikropodniků</a:t>
            </a:r>
            <a:r>
              <a:rPr lang="cs-CZ" sz="1800" dirty="0"/>
              <a:t> a </a:t>
            </a:r>
            <a:r>
              <a:rPr lang="cs-CZ" sz="1800" dirty="0" err="1"/>
              <a:t>malych</a:t>
            </a:r>
            <a:r>
              <a:rPr lang="cs-CZ" sz="1800" dirty="0"/>
              <a:t> podniků a </a:t>
            </a:r>
            <a:r>
              <a:rPr lang="cs-CZ" sz="1800" dirty="0" err="1"/>
              <a:t>socialniho</a:t>
            </a:r>
            <a:r>
              <a:rPr lang="cs-CZ" sz="1800" dirty="0"/>
              <a:t> </a:t>
            </a:r>
            <a:r>
              <a:rPr lang="cs-CZ" sz="1800" dirty="0" err="1"/>
              <a:t>podnikani</a:t>
            </a:r>
            <a:r>
              <a:rPr lang="cs-CZ" sz="1800" dirty="0"/>
              <a:t>.</a:t>
            </a:r>
          </a:p>
          <a:p>
            <a:r>
              <a:rPr lang="cs-CZ" sz="1800" dirty="0"/>
              <a:t>Řešeni </a:t>
            </a:r>
            <a:r>
              <a:rPr lang="cs-CZ" sz="1800" dirty="0" err="1"/>
              <a:t>problemu</a:t>
            </a:r>
            <a:r>
              <a:rPr lang="cs-CZ" sz="1800" dirty="0"/>
              <a:t> nezaměstnanosti a </a:t>
            </a:r>
            <a:r>
              <a:rPr lang="cs-CZ" sz="1800" dirty="0" err="1"/>
              <a:t>socialniho</a:t>
            </a:r>
            <a:r>
              <a:rPr lang="cs-CZ" sz="1800" dirty="0"/>
              <a:t> </a:t>
            </a:r>
            <a:r>
              <a:rPr lang="cs-CZ" sz="1800" dirty="0" err="1"/>
              <a:t>začleňovani</a:t>
            </a:r>
            <a:r>
              <a:rPr lang="cs-CZ" sz="1800" dirty="0"/>
              <a:t>, kde </a:t>
            </a:r>
            <a:r>
              <a:rPr lang="cs-CZ" sz="1800" dirty="0" err="1"/>
              <a:t>ma</a:t>
            </a:r>
            <a:r>
              <a:rPr lang="cs-CZ" sz="1800" dirty="0"/>
              <a:t> MAS usilovat o </a:t>
            </a:r>
            <a:r>
              <a:rPr lang="cs-CZ" sz="1800" dirty="0" err="1"/>
              <a:t>zvyšeni</a:t>
            </a:r>
            <a:r>
              <a:rPr lang="cs-CZ" sz="1800" dirty="0"/>
              <a:t> zapojeni </a:t>
            </a:r>
            <a:r>
              <a:rPr lang="cs-CZ" sz="1800" dirty="0" err="1"/>
              <a:t>lokalnich</a:t>
            </a:r>
            <a:r>
              <a:rPr lang="cs-CZ" sz="1800" dirty="0"/>
              <a:t> </a:t>
            </a:r>
            <a:r>
              <a:rPr lang="cs-CZ" sz="1800" dirty="0" err="1"/>
              <a:t>akterů</a:t>
            </a:r>
            <a:r>
              <a:rPr lang="cs-CZ" sz="1800" dirty="0"/>
              <a:t> do řešeni těchto </a:t>
            </a:r>
            <a:r>
              <a:rPr lang="cs-CZ" sz="1800" dirty="0" err="1"/>
              <a:t>temat</a:t>
            </a:r>
            <a:r>
              <a:rPr lang="cs-CZ" sz="1800" dirty="0"/>
              <a:t>, </a:t>
            </a:r>
            <a:r>
              <a:rPr lang="cs-CZ" sz="1800" dirty="0" err="1"/>
              <a:t>budovani</a:t>
            </a:r>
            <a:r>
              <a:rPr lang="cs-CZ" sz="1800" dirty="0"/>
              <a:t> </a:t>
            </a:r>
            <a:r>
              <a:rPr lang="cs-CZ" sz="1800" dirty="0" err="1"/>
              <a:t>komunitnich</a:t>
            </a:r>
            <a:r>
              <a:rPr lang="cs-CZ" sz="1800" dirty="0"/>
              <a:t> center.</a:t>
            </a:r>
          </a:p>
          <a:p>
            <a:r>
              <a:rPr lang="cs-CZ" sz="1800" dirty="0"/>
              <a:t>Realizace opatřeni na </a:t>
            </a:r>
            <a:r>
              <a:rPr lang="cs-CZ" sz="1800" dirty="0" err="1"/>
              <a:t>zvyšeni</a:t>
            </a:r>
            <a:r>
              <a:rPr lang="cs-CZ" sz="1800" dirty="0"/>
              <a:t> </a:t>
            </a:r>
            <a:r>
              <a:rPr lang="cs-CZ" sz="1800" dirty="0" err="1"/>
              <a:t>podilu</a:t>
            </a:r>
            <a:r>
              <a:rPr lang="cs-CZ" sz="1800" dirty="0"/>
              <a:t> </a:t>
            </a:r>
            <a:r>
              <a:rPr lang="cs-CZ" sz="1800" dirty="0" err="1"/>
              <a:t>udržitelnych</a:t>
            </a:r>
            <a:r>
              <a:rPr lang="cs-CZ" sz="1800" dirty="0"/>
              <a:t> forem dopravy, </a:t>
            </a:r>
            <a:r>
              <a:rPr lang="cs-CZ" sz="1800" dirty="0" err="1"/>
              <a:t>zejmena</a:t>
            </a:r>
            <a:r>
              <a:rPr lang="cs-CZ" sz="1800" dirty="0"/>
              <a:t> </a:t>
            </a:r>
            <a:r>
              <a:rPr lang="cs-CZ" sz="1800" dirty="0" err="1"/>
              <a:t>cyklodopravy</a:t>
            </a:r>
            <a:r>
              <a:rPr lang="cs-CZ" sz="1800" dirty="0"/>
              <a:t> do škol a do </a:t>
            </a:r>
            <a:r>
              <a:rPr lang="cs-CZ" sz="1800" dirty="0" err="1"/>
              <a:t>zaměstnani</a:t>
            </a:r>
            <a:r>
              <a:rPr lang="cs-CZ" sz="1800" dirty="0"/>
              <a:t>.</a:t>
            </a:r>
          </a:p>
          <a:p>
            <a:r>
              <a:rPr lang="cs-CZ" sz="1800" dirty="0" err="1"/>
              <a:t>Komplexni</a:t>
            </a:r>
            <a:r>
              <a:rPr lang="cs-CZ" sz="1800" dirty="0"/>
              <a:t> řešeni </a:t>
            </a:r>
            <a:r>
              <a:rPr lang="cs-CZ" sz="1800" dirty="0" err="1"/>
              <a:t>zvyšeni</a:t>
            </a:r>
            <a:r>
              <a:rPr lang="cs-CZ" sz="1800" dirty="0"/>
              <a:t> bezpečnosti dopravy.</a:t>
            </a:r>
          </a:p>
          <a:p>
            <a:r>
              <a:rPr lang="cs-CZ" sz="1800" dirty="0" err="1"/>
              <a:t>Deinstitucionalizace</a:t>
            </a:r>
            <a:r>
              <a:rPr lang="cs-CZ" sz="1800" dirty="0"/>
              <a:t> peče o </a:t>
            </a:r>
            <a:r>
              <a:rPr lang="cs-CZ" sz="1800" dirty="0" err="1"/>
              <a:t>zdravi</a:t>
            </a:r>
            <a:r>
              <a:rPr lang="cs-CZ" sz="1800" dirty="0"/>
              <a:t> formou </a:t>
            </a:r>
            <a:r>
              <a:rPr lang="cs-CZ" sz="1800" dirty="0" err="1"/>
              <a:t>terennich</a:t>
            </a:r>
            <a:r>
              <a:rPr lang="cs-CZ" sz="1800" dirty="0"/>
              <a:t> </a:t>
            </a:r>
            <a:r>
              <a:rPr lang="cs-CZ" sz="1800" dirty="0" err="1"/>
              <a:t>socialnich</a:t>
            </a:r>
            <a:r>
              <a:rPr lang="cs-CZ" sz="1800" dirty="0"/>
              <a:t> služeb, </a:t>
            </a:r>
            <a:r>
              <a:rPr lang="cs-CZ" sz="1800" dirty="0" err="1"/>
              <a:t>budovani</a:t>
            </a:r>
            <a:r>
              <a:rPr lang="cs-CZ" sz="1800" dirty="0"/>
              <a:t> center </a:t>
            </a:r>
            <a:r>
              <a:rPr lang="cs-CZ" sz="1800" dirty="0" err="1"/>
              <a:t>duševniho</a:t>
            </a:r>
            <a:r>
              <a:rPr lang="cs-CZ" sz="1800" dirty="0"/>
              <a:t> </a:t>
            </a:r>
            <a:r>
              <a:rPr lang="cs-CZ" sz="1800" dirty="0" err="1"/>
              <a:t>zdravi</a:t>
            </a:r>
            <a:r>
              <a:rPr lang="cs-CZ" sz="1800" dirty="0"/>
              <a:t>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15703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Témata pro MAS financovaná přes CLLD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/>
              <a:t>Zvyšeni</a:t>
            </a:r>
            <a:r>
              <a:rPr lang="cs-CZ" sz="1800" dirty="0"/>
              <a:t> kvality a dostupnosti </a:t>
            </a:r>
            <a:r>
              <a:rPr lang="cs-CZ" sz="1800" dirty="0" err="1"/>
              <a:t>vzdělavani</a:t>
            </a:r>
            <a:r>
              <a:rPr lang="cs-CZ" sz="1800" dirty="0"/>
              <a:t> a </a:t>
            </a:r>
            <a:r>
              <a:rPr lang="cs-CZ" sz="1800" dirty="0" err="1"/>
              <a:t>celoživotniho</a:t>
            </a:r>
            <a:r>
              <a:rPr lang="cs-CZ" sz="1800" dirty="0"/>
              <a:t> učeni v oblasti </a:t>
            </a:r>
            <a:r>
              <a:rPr lang="cs-CZ" sz="1800" dirty="0" err="1"/>
              <a:t>kličovych</a:t>
            </a:r>
            <a:r>
              <a:rPr lang="cs-CZ" sz="1800" dirty="0"/>
              <a:t> kompetenci (</a:t>
            </a:r>
            <a:r>
              <a:rPr lang="cs-CZ" sz="1800" dirty="0" err="1"/>
              <a:t>přirodovědne</a:t>
            </a:r>
            <a:r>
              <a:rPr lang="cs-CZ" sz="1800" dirty="0"/>
              <a:t> a </a:t>
            </a:r>
            <a:r>
              <a:rPr lang="cs-CZ" sz="1800" dirty="0" err="1"/>
              <a:t>technicke</a:t>
            </a:r>
            <a:r>
              <a:rPr lang="cs-CZ" sz="1800" dirty="0"/>
              <a:t> obory).</a:t>
            </a:r>
          </a:p>
          <a:p>
            <a:r>
              <a:rPr lang="cs-CZ" sz="1800" dirty="0"/>
              <a:t>Zefektivněni prezentace a </a:t>
            </a:r>
            <a:r>
              <a:rPr lang="cs-CZ" sz="1800" dirty="0" err="1"/>
              <a:t>posileni</a:t>
            </a:r>
            <a:r>
              <a:rPr lang="cs-CZ" sz="1800" dirty="0"/>
              <a:t> ochrany a rozvoje </a:t>
            </a:r>
            <a:r>
              <a:rPr lang="cs-CZ" sz="1800" dirty="0" err="1"/>
              <a:t>kulturniho</a:t>
            </a:r>
            <a:r>
              <a:rPr lang="cs-CZ" sz="1800" dirty="0"/>
              <a:t> </a:t>
            </a:r>
            <a:r>
              <a:rPr lang="cs-CZ" sz="1800" dirty="0" err="1"/>
              <a:t>dědictvi</a:t>
            </a:r>
            <a:r>
              <a:rPr lang="cs-CZ" sz="1800" dirty="0"/>
              <a:t>.</a:t>
            </a:r>
          </a:p>
          <a:p>
            <a:r>
              <a:rPr lang="cs-CZ" sz="1800" dirty="0"/>
              <a:t>Možnost </a:t>
            </a:r>
            <a:r>
              <a:rPr lang="cs-CZ" sz="1800" dirty="0" err="1"/>
              <a:t>pořizovani</a:t>
            </a:r>
            <a:r>
              <a:rPr lang="cs-CZ" sz="1800" dirty="0"/>
              <a:t> a </a:t>
            </a:r>
            <a:r>
              <a:rPr lang="cs-CZ" sz="1800" dirty="0" err="1"/>
              <a:t>uplatňovani</a:t>
            </a:r>
            <a:r>
              <a:rPr lang="cs-CZ" sz="1800" dirty="0"/>
              <a:t> dokumentů </a:t>
            </a:r>
            <a:r>
              <a:rPr lang="cs-CZ" sz="1800" dirty="0" err="1"/>
              <a:t>uzemniho</a:t>
            </a:r>
            <a:r>
              <a:rPr lang="cs-CZ" sz="1800" dirty="0"/>
              <a:t> rozvoje.</a:t>
            </a:r>
          </a:p>
          <a:p>
            <a:r>
              <a:rPr lang="cs-CZ" sz="1800" dirty="0"/>
              <a:t>Realizace </a:t>
            </a:r>
            <a:r>
              <a:rPr lang="cs-CZ" sz="1800" dirty="0" err="1"/>
              <a:t>pozemkovych</a:t>
            </a:r>
            <a:r>
              <a:rPr lang="cs-CZ" sz="1800" dirty="0"/>
              <a:t> uprav.</a:t>
            </a:r>
          </a:p>
          <a:p>
            <a:r>
              <a:rPr lang="cs-CZ" sz="1800" dirty="0"/>
              <a:t>U </a:t>
            </a:r>
            <a:r>
              <a:rPr lang="cs-CZ" sz="1800" dirty="0" err="1"/>
              <a:t>vybranych</a:t>
            </a:r>
            <a:r>
              <a:rPr lang="cs-CZ" sz="1800" dirty="0"/>
              <a:t> MAS, na jejichž </a:t>
            </a:r>
            <a:r>
              <a:rPr lang="cs-CZ" sz="1800" dirty="0" err="1"/>
              <a:t>uzemi</a:t>
            </a:r>
            <a:r>
              <a:rPr lang="cs-CZ" sz="1800" dirty="0"/>
              <a:t> se </a:t>
            </a:r>
            <a:r>
              <a:rPr lang="cs-CZ" sz="1800" dirty="0" err="1"/>
              <a:t>rozkladaji</a:t>
            </a:r>
            <a:r>
              <a:rPr lang="cs-CZ" sz="1800" dirty="0"/>
              <a:t> </a:t>
            </a:r>
            <a:r>
              <a:rPr lang="cs-CZ" sz="1800" dirty="0" err="1"/>
              <a:t>chraněna</a:t>
            </a:r>
            <a:r>
              <a:rPr lang="cs-CZ" sz="1800" dirty="0"/>
              <a:t> </a:t>
            </a:r>
            <a:r>
              <a:rPr lang="cs-CZ" sz="1800" dirty="0" err="1"/>
              <a:t>uzemi</a:t>
            </a:r>
            <a:r>
              <a:rPr lang="cs-CZ" sz="1800" dirty="0"/>
              <a:t>, odstraněni </a:t>
            </a:r>
            <a:r>
              <a:rPr lang="cs-CZ" sz="1800" dirty="0" err="1"/>
              <a:t>nepůvodnich</a:t>
            </a:r>
            <a:r>
              <a:rPr lang="cs-CZ" sz="1800" dirty="0"/>
              <a:t> druhů (</a:t>
            </a:r>
            <a:r>
              <a:rPr lang="cs-CZ" sz="1800" dirty="0" err="1"/>
              <a:t>křidlatka</a:t>
            </a:r>
            <a:r>
              <a:rPr lang="cs-CZ" sz="1800" dirty="0"/>
              <a:t> a </a:t>
            </a:r>
            <a:r>
              <a:rPr lang="cs-CZ" sz="1800" dirty="0" err="1"/>
              <a:t>bolševnik</a:t>
            </a:r>
            <a:r>
              <a:rPr lang="cs-CZ" sz="1800" dirty="0"/>
              <a:t>) a </a:t>
            </a:r>
            <a:r>
              <a:rPr lang="cs-CZ" sz="1800" dirty="0" err="1"/>
              <a:t>vysadba</a:t>
            </a:r>
            <a:r>
              <a:rPr lang="cs-CZ" sz="1800" dirty="0"/>
              <a:t> dřevin.</a:t>
            </a:r>
          </a:p>
        </p:txBody>
      </p:sp>
    </p:spTree>
    <p:extLst>
      <p:ext uri="{BB962C8B-B14F-4D97-AF65-F5344CB8AC3E}">
        <p14:creationId xmlns:p14="http://schemas.microsoft.com/office/powerpoint/2010/main" val="2296415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UPLATNĚNÍ INTEGROVANÉHO NÁSTROJE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Vymezení území – stanoví nositelé nástroje (nositelé IN).</a:t>
            </a:r>
          </a:p>
          <a:p>
            <a:r>
              <a:rPr lang="cs-CZ" sz="1800" dirty="0"/>
              <a:t>Zpracování integrované strategie, v níž je zakotven způsob uplatnění nástroje.</a:t>
            </a:r>
          </a:p>
          <a:p>
            <a:r>
              <a:rPr lang="cs-CZ" sz="1800" dirty="0"/>
              <a:t>Hodnocení a schválení integrované strategie MMR a řídícími orgány (ŘO) operačních programů.</a:t>
            </a:r>
          </a:p>
          <a:p>
            <a:r>
              <a:rPr lang="cs-CZ" sz="1800" dirty="0"/>
              <a:t>Realizace projektových výzev (výzvu schválí ŘO, nositel IN vybírá projekty, kontroluje realizaci).</a:t>
            </a:r>
          </a:p>
          <a:p>
            <a:r>
              <a:rPr lang="cs-CZ" sz="1800" dirty="0"/>
              <a:t>Podávání zpráv o plnění integrované strategie.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033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97234"/>
            <a:ext cx="8066301" cy="451576"/>
          </a:xfrm>
        </p:spPr>
        <p:txBody>
          <a:bodyPr/>
          <a:lstStyle/>
          <a:p>
            <a:r>
              <a:rPr lang="cs-CZ" dirty="0"/>
              <a:t>ÚZEMNÍ POKRYTÍ MAS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 descr="C:\Users\Roman\AppData\Local\Microsoft\Windows\Temporary Internet Files\Content.Word\Nový obrázek (3).bmp"/>
          <p:cNvPicPr>
            <a:picLocks noChangeAspect="1"/>
          </p:cNvPicPr>
          <p:nvPr/>
        </p:nvPicPr>
        <p:blipFill>
          <a:blip r:embed="rId2" cstate="print"/>
          <a:srcRect l="926" t="1335" r="926" b="2669"/>
          <a:stretch>
            <a:fillRect/>
          </a:stretch>
        </p:blipFill>
        <p:spPr bwMode="auto">
          <a:xfrm>
            <a:off x="487244" y="901559"/>
            <a:ext cx="8172000" cy="557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8326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Znáte nějakou místní akční skupinu? Víte, co je místní akční skupina?</a:t>
            </a:r>
          </a:p>
        </p:txBody>
      </p:sp>
    </p:spTree>
    <p:extLst>
      <p:ext uri="{BB962C8B-B14F-4D97-AF65-F5344CB8AC3E}">
        <p14:creationId xmlns:p14="http://schemas.microsoft.com/office/powerpoint/2010/main" val="3731295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Komunitně vedený místní rozvoj - CLLD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Nástroj určený pro venkovská území, město nesmí mít více než 25 000 obyvatel, území musí mít 10 000–100 000 obyvatel</a:t>
            </a:r>
          </a:p>
          <a:p>
            <a:r>
              <a:rPr lang="cs-CZ" dirty="0"/>
              <a:t>Realizován přes tzv. Místní akční skupiny</a:t>
            </a:r>
          </a:p>
          <a:p>
            <a:r>
              <a:rPr lang="cs-CZ" dirty="0"/>
              <a:t>Partnerství veřejného, neziskového a podnikatelského sektoru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705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201254"/>
            <a:ext cx="8066301" cy="451576"/>
          </a:xfrm>
        </p:spPr>
        <p:txBody>
          <a:bodyPr/>
          <a:lstStyle/>
          <a:p>
            <a:r>
              <a:rPr lang="cs-CZ" dirty="0"/>
              <a:t>Struktura strategie CLLD území MAS</a:t>
            </a:r>
            <a:br>
              <a:rPr lang="cs-CZ" dirty="0"/>
            </a:b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1408" y="1207517"/>
            <a:ext cx="5328138" cy="561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686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dirty="0"/>
              <a:t>Děkuji za pozornost</a:t>
            </a:r>
          </a:p>
          <a:p>
            <a:pPr marL="72000" indent="0" algn="ctr">
              <a:buNone/>
            </a:pPr>
            <a:r>
              <a:rPr lang="cs-CZ" dirty="0"/>
              <a:t>z.silhan@mail.muni.cz</a:t>
            </a:r>
          </a:p>
        </p:txBody>
      </p:sp>
    </p:spTree>
    <p:extLst>
      <p:ext uri="{BB962C8B-B14F-4D97-AF65-F5344CB8AC3E}">
        <p14:creationId xmlns:p14="http://schemas.microsoft.com/office/powerpoint/2010/main" val="201194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MAS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71576"/>
            <a:ext cx="8066301" cy="4139998"/>
          </a:xfrm>
        </p:spPr>
        <p:txBody>
          <a:bodyPr/>
          <a:lstStyle/>
          <a:p>
            <a:r>
              <a:rPr lang="cs-CZ" sz="2400" dirty="0"/>
              <a:t>Místní partnerství veřejného, soukromého a neziskového sektoru</a:t>
            </a:r>
          </a:p>
          <a:p>
            <a:r>
              <a:rPr lang="cs-CZ" sz="2400" dirty="0"/>
              <a:t>Teritoriální přístup</a:t>
            </a:r>
          </a:p>
          <a:p>
            <a:r>
              <a:rPr lang="cs-CZ" sz="2400" dirty="0"/>
              <a:t>Přístup zespodu nahoru</a:t>
            </a:r>
          </a:p>
          <a:p>
            <a:r>
              <a:rPr lang="cs-CZ" sz="2400" dirty="0"/>
              <a:t>Inovativní přístup</a:t>
            </a:r>
          </a:p>
          <a:p>
            <a:r>
              <a:rPr lang="cs-CZ" sz="2400" dirty="0"/>
              <a:t>Integrovaný a </a:t>
            </a:r>
            <a:r>
              <a:rPr lang="cs-CZ" sz="2400" dirty="0" err="1"/>
              <a:t>multisektorový</a:t>
            </a:r>
            <a:r>
              <a:rPr lang="cs-CZ" sz="2400" dirty="0"/>
              <a:t> přístup</a:t>
            </a:r>
          </a:p>
          <a:p>
            <a:r>
              <a:rPr lang="cs-CZ" sz="2400" dirty="0"/>
              <a:t>Decentralizovaná administrace</a:t>
            </a:r>
          </a:p>
          <a:p>
            <a:r>
              <a:rPr lang="cs-CZ" sz="2400" dirty="0"/>
              <a:t>Síťování</a:t>
            </a:r>
          </a:p>
          <a:p>
            <a:r>
              <a:rPr lang="cs-CZ" sz="2400" dirty="0"/>
              <a:t>Spolupráce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69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témata byste svěřili místním akčním skupinám?</a:t>
            </a:r>
          </a:p>
        </p:txBody>
      </p:sp>
    </p:spTree>
    <p:extLst>
      <p:ext uri="{BB962C8B-B14F-4D97-AF65-F5344CB8AC3E}">
        <p14:creationId xmlns:p14="http://schemas.microsoft.com/office/powerpoint/2010/main" val="3412057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činností MAS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Zřízení jeslí</a:t>
            </a:r>
          </a:p>
          <a:p>
            <a:r>
              <a:rPr lang="cs-CZ" sz="2000" dirty="0"/>
              <a:t>Paliativní péče v domácím prostředí</a:t>
            </a:r>
          </a:p>
          <a:p>
            <a:r>
              <a:rPr lang="cs-CZ" sz="2000" dirty="0"/>
              <a:t>Sdílená pracovní četa</a:t>
            </a:r>
          </a:p>
          <a:p>
            <a:r>
              <a:rPr lang="cs-CZ" sz="2000" dirty="0"/>
              <a:t>Komunitní plány sociálních služeb</a:t>
            </a:r>
          </a:p>
          <a:p>
            <a:r>
              <a:rPr lang="cs-CZ" sz="2000" dirty="0"/>
              <a:t>Klub pro mládež</a:t>
            </a:r>
          </a:p>
          <a:p>
            <a:r>
              <a:rPr lang="cs-CZ" sz="2000" dirty="0"/>
              <a:t>Zaměstnávání dlouhodobě nezaměstnaných</a:t>
            </a:r>
          </a:p>
          <a:p>
            <a:r>
              <a:rPr lang="cs-CZ" sz="2000" dirty="0"/>
              <a:t>Sdílené senior taxi</a:t>
            </a:r>
          </a:p>
          <a:p>
            <a:r>
              <a:rPr lang="cs-CZ" sz="2000" dirty="0"/>
              <a:t>Sociální fond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25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činností MAS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Územní studie krajiny</a:t>
            </a:r>
          </a:p>
          <a:p>
            <a:r>
              <a:rPr lang="cs-CZ" dirty="0"/>
              <a:t>Komunitní čištění řeky</a:t>
            </a:r>
          </a:p>
          <a:p>
            <a:r>
              <a:rPr lang="cs-CZ" dirty="0"/>
              <a:t>Místní akční plán rozvoje vzdělávání</a:t>
            </a:r>
          </a:p>
          <a:p>
            <a:r>
              <a:rPr lang="cs-CZ" dirty="0"/>
              <a:t>Komunitní výsadba stromů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635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97234"/>
            <a:ext cx="8066301" cy="451576"/>
          </a:xfrm>
        </p:spPr>
        <p:txBody>
          <a:bodyPr/>
          <a:lstStyle/>
          <a:p>
            <a:r>
              <a:rPr lang="cs-CZ" dirty="0"/>
              <a:t>ÚZEMNÍ POKRYTÍ MAS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 descr="C:\Users\Roman\AppData\Local\Microsoft\Windows\Temporary Internet Files\Content.Word\Nový obrázek (3).bmp"/>
          <p:cNvPicPr>
            <a:picLocks noChangeAspect="1"/>
          </p:cNvPicPr>
          <p:nvPr/>
        </p:nvPicPr>
        <p:blipFill>
          <a:blip r:embed="rId2" cstate="print"/>
          <a:srcRect l="926" t="1335" r="926" b="2669"/>
          <a:stretch>
            <a:fillRect/>
          </a:stretch>
        </p:blipFill>
        <p:spPr bwMode="auto">
          <a:xfrm>
            <a:off x="487244" y="901559"/>
            <a:ext cx="8172000" cy="557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4942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znáte operační programy?</a:t>
            </a:r>
          </a:p>
        </p:txBody>
      </p:sp>
    </p:spTree>
    <p:extLst>
      <p:ext uri="{BB962C8B-B14F-4D97-AF65-F5344CB8AC3E}">
        <p14:creationId xmlns:p14="http://schemas.microsoft.com/office/powerpoint/2010/main" val="215699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08B8B1-3F00-4312-8A21-13CE7A57A5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112F77-B7B0-4D8E-A85F-140D030E4C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F73126-AC35-4F64-BCBA-B8FB3DBA8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programy 2014–2020</a:t>
            </a:r>
          </a:p>
        </p:txBody>
      </p:sp>
      <p:pic>
        <p:nvPicPr>
          <p:cNvPr id="6" name="Zástupný symbol pro obsah 3" descr="alokace-programy.png">
            <a:extLst>
              <a:ext uri="{FF2B5EF4-FFF2-40B4-BE49-F238E27FC236}">
                <a16:creationId xmlns:a16="http://schemas.microsoft.com/office/drawing/2014/main" id="{20F1E51E-0779-4530-A42F-A88392232F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9587" y="1274586"/>
            <a:ext cx="8066300" cy="4926648"/>
          </a:xfrm>
        </p:spPr>
      </p:pic>
    </p:spTree>
    <p:extLst>
      <p:ext uri="{BB962C8B-B14F-4D97-AF65-F5344CB8AC3E}">
        <p14:creationId xmlns:p14="http://schemas.microsoft.com/office/powerpoint/2010/main" val="8741667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Prezentace-ECON-CZ-4×3</Template>
  <TotalTime>254</TotalTime>
  <Words>916</Words>
  <Application>Microsoft Office PowerPoint</Application>
  <PresentationFormat>Vlastní</PresentationFormat>
  <Paragraphs>126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 Místní akční skupiny  </vt:lpstr>
      <vt:lpstr>Prezentace aplikace PowerPoint</vt:lpstr>
      <vt:lpstr>Principy MAS</vt:lpstr>
      <vt:lpstr>Prezentace aplikace PowerPoint</vt:lpstr>
      <vt:lpstr>Příklady činností MAS</vt:lpstr>
      <vt:lpstr>Příklady činností MAS</vt:lpstr>
      <vt:lpstr>ÚZEMNÍ POKRYTÍ MAS </vt:lpstr>
      <vt:lpstr>Prezentace aplikace PowerPoint</vt:lpstr>
      <vt:lpstr>Operační programy 2014–2020</vt:lpstr>
      <vt:lpstr>Příklady podporovatelných témat</vt:lpstr>
      <vt:lpstr>Územní dimenze</vt:lpstr>
      <vt:lpstr>Územní dimenze</vt:lpstr>
      <vt:lpstr>Integrované nástroje</vt:lpstr>
      <vt:lpstr>Integrované nástroje alokace</vt:lpstr>
      <vt:lpstr>Územní dimenze pro rozvoj venkova (CLLD)</vt:lpstr>
      <vt:lpstr>Témata pro MAS financovaná přes CLLD</vt:lpstr>
      <vt:lpstr>Témata pro MAS financovaná přes CLLD</vt:lpstr>
      <vt:lpstr>POSTUP UPLATNĚNÍ INTEGROVANÉHO NÁSTROJE </vt:lpstr>
      <vt:lpstr>ÚZEMNÍ POKRYTÍ MAS </vt:lpstr>
      <vt:lpstr>Komunitně vedený místní rozvoj - CLLD</vt:lpstr>
      <vt:lpstr>Struktura strategie CLLD území MAS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Zdeněk Šilhan</dc:creator>
  <cp:lastModifiedBy>Anet Krajíčková</cp:lastModifiedBy>
  <cp:revision>15</cp:revision>
  <cp:lastPrinted>1601-01-01T00:00:00Z</cp:lastPrinted>
  <dcterms:created xsi:type="dcterms:W3CDTF">2019-04-14T09:45:41Z</dcterms:created>
  <dcterms:modified xsi:type="dcterms:W3CDTF">2020-01-08T15:03:28Z</dcterms:modified>
</cp:coreProperties>
</file>