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964AC-C812-4B9F-ACD6-E6B05E9B8C89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DE0807-D506-43BF-85C4-EF72EF6E30E0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4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BF331-6CFC-4C93-9A13-A39CF3CDBF38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2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EF51D0-3F29-49A5-8ADC-1918BD07C1F2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1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EEC5BC-C492-40EA-8525-F68B2E55648D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22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EC4219-252B-44C7-83F6-27569E6A5850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94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8218D2-2242-46DB-9F00-3E392D6C6756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71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58C49A-217E-48C0-9FCB-EE3405A081A9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2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CA2B51-6DBA-4A02-8F6B-9DFC5429563F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0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57D7B-FC56-4BF7-AA44-98793282EA23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2FFAF4-2C81-4F62-B00A-2F22105853C2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0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23FD7-C04E-4E51-BE1A-51B86509B8FE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87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7F853C-5568-4933-843E-21E7566C591F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1FB359-0A60-4E1B-9A91-81FE88D105FA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28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0A025-0ACC-49F0-A40D-9DC8BDFF6389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16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FDC5E7-1847-42BA-A693-5F9245204AFD}" type="slidenum">
              <a:rPr lang="cs-CZ" altLang="cs-CZ" smtClean="0"/>
              <a:pPr/>
              <a:t>24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89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57D025-E45A-4801-9440-6604BFDB89E4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19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C7CF19-FCED-45B9-AEFE-A12828252832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05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26554B-723D-4C64-80AF-28F1202DE15C}" type="slidenum">
              <a:rPr lang="cs-CZ" altLang="cs-CZ" smtClean="0"/>
              <a:pPr/>
              <a:t>28</a:t>
            </a:fld>
            <a:endParaRPr lang="cs-CZ" alt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89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B2A7A-6278-4957-8965-7CB3BE4135E3}" type="slidenum">
              <a:rPr lang="cs-CZ" altLang="cs-CZ" smtClean="0"/>
              <a:pPr/>
              <a:t>29</a:t>
            </a:fld>
            <a:endParaRPr lang="cs-CZ" altLang="cs-CZ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53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266772-3DAF-4BAF-91F9-375F2A6C70D8}" type="slidenum">
              <a:rPr lang="cs-CZ" altLang="cs-CZ" smtClean="0"/>
              <a:pPr/>
              <a:t>30</a:t>
            </a:fld>
            <a:endParaRPr lang="cs-CZ" altLang="cs-CZ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84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255278-2EA0-4315-B567-171EE52A2016}" type="slidenum">
              <a:rPr lang="cs-CZ" altLang="cs-CZ" smtClean="0"/>
              <a:pPr/>
              <a:t>31</a:t>
            </a:fld>
            <a:endParaRPr lang="cs-CZ" alt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2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BBFA9-9224-44A5-B11D-CC87639EB280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3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B9411-87B2-4BD9-94CE-4E6FB1202B39}" type="slidenum">
              <a:rPr lang="cs-CZ" altLang="cs-CZ" smtClean="0"/>
              <a:pPr/>
              <a:t>32</a:t>
            </a:fld>
            <a:endParaRPr lang="cs-CZ" altLang="cs-CZ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0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4C1367-BEFF-4BB5-9D4D-2AF8C3E7368C}" type="slidenum">
              <a:rPr lang="cs-CZ" altLang="cs-CZ" smtClean="0"/>
              <a:pPr/>
              <a:t>33</a:t>
            </a:fld>
            <a:endParaRPr lang="cs-CZ" altLang="cs-CZ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13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5FF788-4DE6-4587-BC70-5981F2829B8B}" type="slidenum">
              <a:rPr lang="cs-CZ" altLang="cs-CZ" smtClean="0"/>
              <a:pPr/>
              <a:t>36</a:t>
            </a:fld>
            <a:endParaRPr lang="cs-CZ" altLang="cs-CZ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00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F11144-0A8E-4236-B9F4-C1C651F43261}" type="slidenum">
              <a:rPr lang="cs-CZ" altLang="cs-CZ" smtClean="0"/>
              <a:pPr/>
              <a:t>37</a:t>
            </a:fld>
            <a:endParaRPr lang="cs-CZ" altLang="cs-CZ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76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B6DB9-6ACD-4831-A892-DAF44FEDA824}" type="slidenum">
              <a:rPr lang="cs-CZ" altLang="cs-CZ" smtClean="0"/>
              <a:pPr/>
              <a:t>38</a:t>
            </a:fld>
            <a:endParaRPr lang="cs-CZ" altLang="cs-CZ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7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F0448B-1189-4B01-886B-0F8BDCF217BD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2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A4065-744E-4D12-93DE-6AE58218860A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5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CF4EB8-CD91-474C-847D-BE700A66DE32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0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D3215B-5A4A-461E-9EC5-6369265B8126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18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3EC7AC-2BAD-438D-BA35-557242221269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3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3439E8-A15E-42F0-81F9-B363E9FE54DD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4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9B8F44-66D8-4E5C-8C60-DDAE4760C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512721-1B03-48EC-BB7E-008D0B3A9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A733EC-5D23-4A2B-A5F4-D09707F16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7917-5D59-41FB-9589-B2D7D3BF2E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90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1855EC-7376-4CA8-8892-A5D87A80D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Obyvatelstvo, maloobchod, zemědělství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AB0198-BABE-4497-BFA1-04150C25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66256"/>
            <a:ext cx="11361600" cy="1171580"/>
          </a:xfrm>
        </p:spPr>
        <p:txBody>
          <a:bodyPr/>
          <a:lstStyle/>
          <a:p>
            <a:pPr algn="ctr"/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7E9AAF-8024-415D-B745-8D0E1FA8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2730503"/>
            <a:ext cx="11361600" cy="698497"/>
          </a:xfrm>
        </p:spPr>
        <p:txBody>
          <a:bodyPr/>
          <a:lstStyle/>
          <a:p>
            <a:pPr algn="ctr"/>
            <a:r>
              <a:rPr lang="cs-CZ" altLang="cs-CZ" sz="4400" b="1" dirty="0">
                <a:solidFill>
                  <a:schemeClr val="accent1"/>
                </a:solidFill>
                <a:latin typeface="Cambria" panose="02040503050406030204" pitchFamily="18" charset="0"/>
              </a:rPr>
              <a:t>MALOOBCHOD</a:t>
            </a:r>
          </a:p>
          <a:p>
            <a:pPr algn="ctr"/>
            <a:endParaRPr lang="cs-CZ" altLang="cs-CZ" sz="44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r>
              <a:rPr lang="cs-CZ" altLang="cs-CZ" sz="3200" b="1" dirty="0">
                <a:latin typeface="Cambria" panose="02040503050406030204" pitchFamily="18" charset="0"/>
              </a:rPr>
              <a:t>Rozvoj venkova Jaro 2020</a:t>
            </a:r>
          </a:p>
        </p:txBody>
      </p:sp>
    </p:spTree>
    <p:extLst>
      <p:ext uri="{BB962C8B-B14F-4D97-AF65-F5344CB8AC3E}">
        <p14:creationId xmlns:p14="http://schemas.microsoft.com/office/powerpoint/2010/main" val="358771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0655" y="476251"/>
            <a:ext cx="10317018" cy="5997575"/>
          </a:xfrm>
        </p:spPr>
        <p:txBody>
          <a:bodyPr/>
          <a:lstStyle/>
          <a:p>
            <a:pPr marL="273050" indent="-273050"/>
            <a:endParaRPr lang="cs-CZ" altLang="cs-CZ" dirty="0"/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Kapacitně i kvalitativně (sortimentně) byla </a:t>
            </a:r>
            <a:r>
              <a:rPr lang="cs-CZ" altLang="cs-CZ" b="1" dirty="0">
                <a:latin typeface="Calibri" panose="020F0502020204030204" pitchFamily="34" charset="0"/>
              </a:rPr>
              <a:t>poddimenzována zejména Praha</a:t>
            </a:r>
            <a:r>
              <a:rPr lang="cs-CZ" altLang="cs-CZ" dirty="0">
                <a:latin typeface="Calibri" panose="020F0502020204030204" pitchFamily="34" charset="0"/>
              </a:rPr>
              <a:t>, ale i brněnská a ostravská aglomerace, Plzeňsko a celé střední Čechy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Relativně dobře byla v Čechách vybavena obslužná střediska severočeské regionální aglomerace, severozápadních  a jižních Čech a jádra východočeské sídelní regionální aglomerace (Hradec Králové a Pardubice)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24588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plosny_stand_19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12875"/>
            <a:ext cx="734536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5"/>
          <p:cNvSpPr>
            <a:spLocks noGrp="1"/>
          </p:cNvSpPr>
          <p:nvPr>
            <p:ph type="title" idx="4294967295"/>
          </p:nvPr>
        </p:nvSpPr>
        <p:spPr>
          <a:xfrm>
            <a:off x="1954214" y="765176"/>
            <a:ext cx="8713787" cy="358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cs-CZ" altLang="cs-CZ" sz="2800">
                <a:latin typeface="Calibri" panose="020F0502020204030204" pitchFamily="34" charset="0"/>
              </a:rPr>
              <a:t>REGIONÁLNÍ STRUKTURA PLOŠNÉHO STANDARDU V ROCE 1987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2332038" y="6040438"/>
            <a:ext cx="509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cs typeface="Arial" panose="020B0604020202020204" pitchFamily="34" charset="0"/>
              </a:rPr>
              <a:t>Zdroj: Sčítání občanské vybavenosti sídel, 1987</a:t>
            </a:r>
            <a:r>
              <a:rPr lang="cs-CZ" altLang="cs-CZ" sz="18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94842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2063750" y="260350"/>
            <a:ext cx="8229600" cy="503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cs-CZ" altLang="cs-CZ" sz="2800" dirty="0">
                <a:latin typeface="Calibri" panose="020F0502020204030204" pitchFamily="34" charset="0"/>
              </a:rPr>
              <a:t>TRANSFORMAČNÍ ZMĚNY PO ROCE 1989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00" y="981075"/>
            <a:ext cx="10677673" cy="5492750"/>
          </a:xfrm>
        </p:spPr>
        <p:txBody>
          <a:bodyPr/>
          <a:lstStyle/>
          <a:p>
            <a:pPr marL="273050" indent="-273050">
              <a:lnSpc>
                <a:spcPct val="80000"/>
              </a:lnSpc>
            </a:pPr>
            <a:r>
              <a:rPr lang="cs-CZ" altLang="cs-CZ" b="1" dirty="0">
                <a:latin typeface="Calibri" panose="020F0502020204030204" pitchFamily="34" charset="0"/>
              </a:rPr>
              <a:t>Vývoj </a:t>
            </a:r>
            <a:r>
              <a:rPr lang="cs-CZ" altLang="cs-CZ" dirty="0">
                <a:latin typeface="Calibri" panose="020F0502020204030204" pitchFamily="34" charset="0"/>
              </a:rPr>
              <a:t>v odvětví maloobchodu po roce 1989 byl v nových společensko-ekonomických podmínkách </a:t>
            </a:r>
            <a:r>
              <a:rPr lang="cs-CZ" altLang="cs-CZ" b="1" dirty="0">
                <a:latin typeface="Calibri" panose="020F0502020204030204" pitchFamily="34" charset="0"/>
              </a:rPr>
              <a:t>velmi dynamický</a:t>
            </a:r>
            <a:r>
              <a:rPr lang="cs-CZ" altLang="cs-CZ" dirty="0">
                <a:latin typeface="Calibri" panose="020F0502020204030204" pitchFamily="34" charset="0"/>
              </a:rPr>
              <a:t> a během více než dvaceti let procházel několika etapami </a:t>
            </a:r>
          </a:p>
          <a:p>
            <a:pPr marL="273050" indent="-273050">
              <a:lnSpc>
                <a:spcPct val="8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8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Z hlediska změn základních rysů geografické struktury českého maloobchodu lze </a:t>
            </a:r>
            <a:r>
              <a:rPr lang="cs-CZ" altLang="cs-CZ" b="1" dirty="0">
                <a:latin typeface="Calibri" panose="020F0502020204030204" pitchFamily="34" charset="0"/>
              </a:rPr>
              <a:t>proces transformace</a:t>
            </a:r>
            <a:r>
              <a:rPr lang="cs-CZ" altLang="cs-CZ" dirty="0">
                <a:latin typeface="Calibri" panose="020F0502020204030204" pitchFamily="34" charset="0"/>
              </a:rPr>
              <a:t> odvětví rozdělit celkem </a:t>
            </a:r>
            <a:r>
              <a:rPr lang="cs-CZ" altLang="cs-CZ" b="1" dirty="0">
                <a:latin typeface="Calibri" panose="020F0502020204030204" pitchFamily="34" charset="0"/>
              </a:rPr>
              <a:t>do tří, resp. čtyř etap</a:t>
            </a:r>
            <a:r>
              <a:rPr lang="cs-CZ" altLang="cs-CZ" dirty="0">
                <a:latin typeface="Calibri" panose="020F0502020204030204" pitchFamily="34" charset="0"/>
              </a:rPr>
              <a:t>:</a:t>
            </a:r>
            <a:endParaRPr lang="pl-PL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80000"/>
              </a:lnSpc>
            </a:pPr>
            <a:endParaRPr lang="pl-PL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80000"/>
              </a:lnSpc>
            </a:pPr>
            <a:r>
              <a:rPr lang="pl-PL" altLang="cs-CZ" b="1" dirty="0">
                <a:latin typeface="Calibri" panose="020F0502020204030204" pitchFamily="34" charset="0"/>
              </a:rPr>
              <a:t>- Etapa atomizace: (1990 - 1995)</a:t>
            </a:r>
          </a:p>
          <a:p>
            <a:pPr marL="273050" indent="-273050">
              <a:lnSpc>
                <a:spcPct val="80000"/>
              </a:lnSpc>
            </a:pPr>
            <a:r>
              <a:rPr lang="pl-PL" altLang="cs-CZ" b="1" dirty="0">
                <a:latin typeface="Calibri" panose="020F0502020204030204" pitchFamily="34" charset="0"/>
              </a:rPr>
              <a:t>- Etapa internacionalizace: (1996 - 2005)</a:t>
            </a:r>
            <a:endParaRPr lang="pt-BR" altLang="cs-CZ" b="1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80000"/>
              </a:lnSpc>
            </a:pPr>
            <a:r>
              <a:rPr lang="cs-CZ" altLang="cs-CZ" b="1" dirty="0">
                <a:latin typeface="Calibri" panose="020F0502020204030204" pitchFamily="34" charset="0"/>
              </a:rPr>
              <a:t>- </a:t>
            </a:r>
            <a:r>
              <a:rPr lang="pt-BR" altLang="cs-CZ" b="1" dirty="0">
                <a:latin typeface="Calibri" panose="020F0502020204030204" pitchFamily="34" charset="0"/>
              </a:rPr>
              <a:t>Etapa konsolidace (2006 - současnost)</a:t>
            </a:r>
            <a:endParaRPr lang="cs-CZ" altLang="cs-CZ" b="1" dirty="0"/>
          </a:p>
          <a:p>
            <a:pPr marL="273050" indent="-273050">
              <a:lnSpc>
                <a:spcPct val="80000"/>
              </a:lnSpc>
            </a:pPr>
            <a:r>
              <a:rPr lang="cs-CZ" altLang="cs-CZ" b="1" i="1" dirty="0">
                <a:latin typeface="Calibri" panose="020F0502020204030204" pitchFamily="34" charset="0"/>
              </a:rPr>
              <a:t>- Etapa diverzifikace (2013/14 - ??)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57824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1863870" y="274638"/>
            <a:ext cx="8229600" cy="274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cs-CZ" altLang="cs-CZ" sz="2800" dirty="0">
                <a:latin typeface="Calibri" panose="020F0502020204030204" pitchFamily="34" charset="0"/>
              </a:rPr>
              <a:t>Etapa atomizace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3418" y="549275"/>
            <a:ext cx="10603345" cy="5924550"/>
          </a:xfrm>
        </p:spPr>
        <p:txBody>
          <a:bodyPr/>
          <a:lstStyle/>
          <a:p>
            <a:pPr marL="273050" indent="-273050"/>
            <a:r>
              <a:rPr lang="cs-CZ" altLang="cs-CZ" sz="2400" b="1" dirty="0">
                <a:latin typeface="Calibri" panose="020F0502020204030204" pitchFamily="34" charset="0"/>
              </a:rPr>
              <a:t>Privatizační proces tuzemského maloobchodu</a:t>
            </a:r>
            <a:r>
              <a:rPr lang="cs-CZ" altLang="cs-CZ" sz="2400" dirty="0">
                <a:latin typeface="Calibri" panose="020F0502020204030204" pitchFamily="34" charset="0"/>
              </a:rPr>
              <a:t> byl z velké části založen na </a:t>
            </a:r>
            <a:r>
              <a:rPr lang="cs-CZ" altLang="cs-CZ" sz="2400" b="1" dirty="0">
                <a:latin typeface="Calibri" panose="020F0502020204030204" pitchFamily="34" charset="0"/>
              </a:rPr>
              <a:t>modelu tzv. malé privatizace</a:t>
            </a:r>
            <a:r>
              <a:rPr lang="cs-CZ" altLang="cs-CZ" sz="2400" dirty="0">
                <a:latin typeface="Calibri" panose="020F0502020204030204" pitchFamily="34" charset="0"/>
              </a:rPr>
              <a:t>, která umožnila privatizovat do soukromých rukou tisíce prodejen dříve státních podniků (Pramen)</a:t>
            </a:r>
          </a:p>
          <a:p>
            <a:pPr marL="273050" indent="-273050"/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sz="2400" dirty="0">
                <a:latin typeface="Calibri" panose="020F0502020204030204" pitchFamily="34" charset="0"/>
              </a:rPr>
              <a:t>Pouze pro část velkých státních podniků (např. Prior) existoval </a:t>
            </a:r>
            <a:r>
              <a:rPr lang="cs-CZ" altLang="cs-CZ" sz="2400" b="1" dirty="0">
                <a:latin typeface="Calibri" panose="020F0502020204030204" pitchFamily="34" charset="0"/>
              </a:rPr>
              <a:t>jiný model privatizace</a:t>
            </a:r>
            <a:r>
              <a:rPr lang="cs-CZ" altLang="cs-CZ" sz="2400" dirty="0">
                <a:latin typeface="Calibri" panose="020F0502020204030204" pitchFamily="34" charset="0"/>
              </a:rPr>
              <a:t> - prodej na základě privatizačního projektu nebo formou kupónové privatizace </a:t>
            </a:r>
          </a:p>
          <a:p>
            <a:pPr marL="273050" indent="-273050"/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sz="2400" dirty="0">
                <a:latin typeface="Calibri" panose="020F0502020204030204" pitchFamily="34" charset="0"/>
              </a:rPr>
              <a:t>Výsledkem byla </a:t>
            </a:r>
            <a:r>
              <a:rPr lang="cs-CZ" altLang="cs-CZ" sz="2400" b="1" dirty="0">
                <a:latin typeface="Calibri" panose="020F0502020204030204" pitchFamily="34" charset="0"/>
              </a:rPr>
              <a:t>rozsáhlá atomizace maloobchodu</a:t>
            </a:r>
            <a:r>
              <a:rPr lang="cs-CZ" altLang="cs-CZ" sz="2400" dirty="0">
                <a:latin typeface="Calibri" panose="020F0502020204030204" pitchFamily="34" charset="0"/>
              </a:rPr>
              <a:t> a vznik širokého spektra podnikatelských struktur v odvětví, které velmi aktivně začaly vyplňovat deficity maloobchodní sítě</a:t>
            </a:r>
          </a:p>
          <a:p>
            <a:pPr marL="273050" indent="-273050"/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sz="2400" dirty="0">
                <a:latin typeface="Calibri" panose="020F0502020204030204" pitchFamily="34" charset="0"/>
              </a:rPr>
              <a:t>Vedle toho vznikaly tisíce nových prodejen a obchodních podniků vlivem liberalizace české ekonomiky, převážně na bázi </a:t>
            </a:r>
            <a:r>
              <a:rPr lang="cs-CZ" altLang="cs-CZ" sz="2400" b="1" dirty="0">
                <a:latin typeface="Calibri" panose="020F0502020204030204" pitchFamily="34" charset="0"/>
              </a:rPr>
              <a:t>domácího kapitálu a formou rodinných podniků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75674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927" y="404813"/>
            <a:ext cx="10409382" cy="6069012"/>
          </a:xfrm>
        </p:spPr>
        <p:txBody>
          <a:bodyPr/>
          <a:lstStyle/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Retail Census 99 ukázal, že </a:t>
            </a:r>
            <a:r>
              <a:rPr lang="cs-CZ" altLang="cs-CZ" b="1" dirty="0">
                <a:latin typeface="Calibri" panose="020F0502020204030204" pitchFamily="34" charset="0"/>
              </a:rPr>
              <a:t>počet maloobchodních prodejen</a:t>
            </a:r>
            <a:r>
              <a:rPr lang="cs-CZ" altLang="cs-CZ" dirty="0">
                <a:latin typeface="Calibri" panose="020F0502020204030204" pitchFamily="34" charset="0"/>
              </a:rPr>
              <a:t> provozovaných na území České republiky se v roce </a:t>
            </a:r>
            <a:r>
              <a:rPr lang="cs-CZ" altLang="cs-CZ" b="1" u="sng" dirty="0">
                <a:latin typeface="Calibri" panose="020F0502020204030204" pitchFamily="34" charset="0"/>
              </a:rPr>
              <a:t>1998</a:t>
            </a:r>
            <a:r>
              <a:rPr lang="cs-CZ" altLang="cs-CZ" dirty="0">
                <a:latin typeface="Calibri" panose="020F0502020204030204" pitchFamily="34" charset="0"/>
              </a:rPr>
              <a:t> oproti roku </a:t>
            </a:r>
            <a:r>
              <a:rPr lang="cs-CZ" altLang="cs-CZ" b="1" u="sng" dirty="0">
                <a:latin typeface="Calibri" panose="020F0502020204030204" pitchFamily="34" charset="0"/>
              </a:rPr>
              <a:t>1989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zvýšil více než </a:t>
            </a:r>
            <a:r>
              <a:rPr lang="cs-CZ" altLang="cs-CZ" b="1" u="sng" dirty="0">
                <a:latin typeface="Calibri" panose="020F0502020204030204" pitchFamily="34" charset="0"/>
              </a:rPr>
              <a:t>dvojnásobně</a:t>
            </a:r>
            <a:r>
              <a:rPr lang="cs-CZ" altLang="cs-CZ" dirty="0">
                <a:latin typeface="Calibri" panose="020F0502020204030204" pitchFamily="34" charset="0"/>
              </a:rPr>
              <a:t>, a to z 41 na téměř 96 tisíc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Nejvýraznější kvantitativní změna</a:t>
            </a:r>
            <a:r>
              <a:rPr lang="cs-CZ" altLang="cs-CZ" dirty="0">
                <a:latin typeface="Calibri" panose="020F0502020204030204" pitchFamily="34" charset="0"/>
              </a:rPr>
              <a:t> během sledovaného transformačního období proběhla u </a:t>
            </a:r>
            <a:r>
              <a:rPr lang="cs-CZ" altLang="cs-CZ" b="1" u="sng" dirty="0">
                <a:latin typeface="Calibri" panose="020F0502020204030204" pitchFamily="34" charset="0"/>
              </a:rPr>
              <a:t>nepotravinářského typu prodejen</a:t>
            </a:r>
            <a:r>
              <a:rPr lang="cs-CZ" altLang="cs-CZ" dirty="0">
                <a:latin typeface="Calibri" panose="020F0502020204030204" pitchFamily="34" charset="0"/>
              </a:rPr>
              <a:t> (více než čtyřnásobný růst)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Dále </a:t>
            </a:r>
            <a:r>
              <a:rPr lang="cs-CZ" altLang="cs-CZ" b="1" dirty="0">
                <a:latin typeface="Calibri" panose="020F0502020204030204" pitchFamily="34" charset="0"/>
              </a:rPr>
              <a:t>klesla efektivita provozování prodejen ve venkovském prostoru</a:t>
            </a:r>
            <a:r>
              <a:rPr lang="cs-CZ" altLang="cs-CZ" dirty="0">
                <a:latin typeface="Calibri" panose="020F0502020204030204" pitchFamily="34" charset="0"/>
              </a:rPr>
              <a:t>, a to </a:t>
            </a:r>
            <a:r>
              <a:rPr lang="cs-CZ" altLang="cs-CZ" b="1" dirty="0">
                <a:latin typeface="Calibri" panose="020F0502020204030204" pitchFamily="34" charset="0"/>
              </a:rPr>
              <a:t>na úkor měst</a:t>
            </a:r>
            <a:r>
              <a:rPr lang="cs-CZ" altLang="cs-CZ" dirty="0">
                <a:latin typeface="Calibri" panose="020F0502020204030204" pitchFamily="34" charset="0"/>
              </a:rPr>
              <a:t>, která naopak začala posilovat své pozice v maloobchodním systému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66844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7455" y="549275"/>
            <a:ext cx="10510981" cy="5924550"/>
          </a:xfrm>
        </p:spPr>
        <p:txBody>
          <a:bodyPr/>
          <a:lstStyle/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Zatímco prodejní plocha v roce 1989 činila přes </a:t>
            </a:r>
            <a:r>
              <a:rPr lang="cs-CZ" altLang="cs-CZ" b="1" dirty="0">
                <a:latin typeface="Calibri" panose="020F0502020204030204" pitchFamily="34" charset="0"/>
              </a:rPr>
              <a:t>3,5 mil. m</a:t>
            </a:r>
            <a:r>
              <a:rPr lang="cs-CZ" altLang="cs-CZ" b="1" baseline="30000" dirty="0">
                <a:latin typeface="Calibri" panose="020F0502020204030204" pitchFamily="34" charset="0"/>
              </a:rPr>
              <a:t>2</a:t>
            </a:r>
            <a:r>
              <a:rPr lang="cs-CZ" altLang="cs-CZ" dirty="0">
                <a:latin typeface="Calibri" panose="020F0502020204030204" pitchFamily="34" charset="0"/>
              </a:rPr>
              <a:t>, v roce 1998 to již bylo více než </a:t>
            </a:r>
            <a:r>
              <a:rPr lang="cs-CZ" altLang="cs-CZ" b="1" dirty="0">
                <a:latin typeface="Calibri" panose="020F0502020204030204" pitchFamily="34" charset="0"/>
              </a:rPr>
              <a:t>7,1 mil m</a:t>
            </a:r>
            <a:r>
              <a:rPr lang="cs-CZ" altLang="cs-CZ" b="1" baseline="30000" dirty="0">
                <a:latin typeface="Calibri" panose="020F0502020204030204" pitchFamily="34" charset="0"/>
              </a:rPr>
              <a:t>2</a:t>
            </a:r>
            <a:r>
              <a:rPr lang="cs-CZ" altLang="cs-CZ" dirty="0">
                <a:latin typeface="Calibri" panose="020F0502020204030204" pitchFamily="34" charset="0"/>
              </a:rPr>
              <a:t> 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Přepočteno na počet obyvatel, vzrostl </a:t>
            </a:r>
            <a:r>
              <a:rPr lang="cs-CZ" altLang="cs-CZ" b="1" dirty="0">
                <a:latin typeface="Calibri" panose="020F0502020204030204" pitchFamily="34" charset="0"/>
              </a:rPr>
              <a:t>plošný standard z 331 na téměř 700 m</a:t>
            </a:r>
            <a:r>
              <a:rPr lang="cs-CZ" altLang="cs-CZ" b="1" baseline="30000" dirty="0">
                <a:latin typeface="Calibri" panose="020F0502020204030204" pitchFamily="34" charset="0"/>
              </a:rPr>
              <a:t>2</a:t>
            </a:r>
          </a:p>
          <a:p>
            <a:pPr marL="273050" indent="-273050"/>
            <a:endParaRPr lang="cs-CZ" altLang="cs-CZ" b="1" baseline="30000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ve třech regionech byla zjištěna </a:t>
            </a:r>
            <a:r>
              <a:rPr lang="cs-CZ" altLang="cs-CZ" b="1" dirty="0">
                <a:latin typeface="Calibri" panose="020F0502020204030204" pitchFamily="34" charset="0"/>
              </a:rPr>
              <a:t>nadprůměrná </a:t>
            </a:r>
            <a:r>
              <a:rPr lang="cs-CZ" altLang="cs-CZ" dirty="0">
                <a:latin typeface="Calibri" panose="020F0502020204030204" pitchFamily="34" charset="0"/>
              </a:rPr>
              <a:t>(Středočeský, Jihočeský a Plzeňský kraj), ve dvou regionech </a:t>
            </a:r>
            <a:r>
              <a:rPr lang="cs-CZ" altLang="cs-CZ" b="1" dirty="0">
                <a:latin typeface="Calibri" panose="020F0502020204030204" pitchFamily="34" charset="0"/>
              </a:rPr>
              <a:t>výrazně podprůměrná úroveň plošného standardu</a:t>
            </a:r>
            <a:r>
              <a:rPr lang="cs-CZ" altLang="cs-CZ" dirty="0">
                <a:latin typeface="Calibri" panose="020F0502020204030204" pitchFamily="34" charset="0"/>
              </a:rPr>
              <a:t> (Zlínský a Moravskoslezský kraj)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Tyto rozdíly byly determinovány především </a:t>
            </a:r>
            <a:r>
              <a:rPr lang="cs-CZ" altLang="cs-CZ" b="1" dirty="0">
                <a:latin typeface="Calibri" panose="020F0502020204030204" pitchFamily="34" charset="0"/>
              </a:rPr>
              <a:t>počínajícím vývojem velkoplošné maloobchodní sítě</a:t>
            </a:r>
            <a:r>
              <a:rPr lang="cs-CZ" altLang="cs-CZ" dirty="0">
                <a:latin typeface="Calibri" panose="020F0502020204030204" pitchFamily="34" charset="0"/>
              </a:rPr>
              <a:t>, která v roce 1998 byla teprve ve své iniciační etapě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416534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plosny_stand_19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341438"/>
            <a:ext cx="734377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5"/>
          <p:cNvSpPr>
            <a:spLocks noGrp="1"/>
          </p:cNvSpPr>
          <p:nvPr>
            <p:ph type="title" idx="4294967295"/>
          </p:nvPr>
        </p:nvSpPr>
        <p:spPr>
          <a:xfrm>
            <a:off x="1774825" y="620714"/>
            <a:ext cx="8686800" cy="490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cs-CZ" altLang="cs-CZ" sz="2800">
                <a:latin typeface="Calibri" panose="020F0502020204030204" pitchFamily="34" charset="0"/>
              </a:rPr>
              <a:t>REGIONÁLNÍ STRUKTURA </a:t>
            </a:r>
            <a:br>
              <a:rPr lang="cs-CZ" altLang="cs-CZ" sz="2800">
                <a:latin typeface="Calibri" panose="020F0502020204030204" pitchFamily="34" charset="0"/>
              </a:rPr>
            </a:br>
            <a:r>
              <a:rPr lang="cs-CZ" altLang="cs-CZ" sz="2800">
                <a:latin typeface="Calibri" panose="020F0502020204030204" pitchFamily="34" charset="0"/>
              </a:rPr>
              <a:t>PLOŠNÉHO STANDARDU V ROCE 1998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2259013" y="6040438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cs typeface="Arial" panose="020B0604020202020204" pitchFamily="34" charset="0"/>
              </a:rPr>
              <a:t>Zdroj: Retail Census 99, ČSÚ 1999</a:t>
            </a:r>
            <a:r>
              <a:rPr lang="cs-CZ" altLang="cs-CZ" sz="18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77737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BC4BB5B-418D-4B0E-B93C-46D9034963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490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Etapa internacionalizace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4327" y="908051"/>
            <a:ext cx="10344728" cy="5565775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cs-CZ" altLang="cs-CZ" sz="2400" b="1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b="1" dirty="0">
                <a:latin typeface="Calibri" panose="020F0502020204030204" pitchFamily="34" charset="0"/>
              </a:rPr>
              <a:t>Zvýšená </a:t>
            </a:r>
            <a:r>
              <a:rPr lang="cs-CZ" altLang="cs-CZ" sz="2400" b="1" u="sng" dirty="0">
                <a:latin typeface="Calibri" panose="020F0502020204030204" pitchFamily="34" charset="0"/>
              </a:rPr>
              <a:t>expanze zahraničních velkoplošných maloobchodních řetězců</a:t>
            </a:r>
            <a:r>
              <a:rPr lang="cs-CZ" altLang="cs-CZ" sz="2400" dirty="0">
                <a:latin typeface="Calibri" panose="020F0502020204030204" pitchFamily="34" charset="0"/>
              </a:rPr>
              <a:t> na český trh započala až </a:t>
            </a:r>
            <a:r>
              <a:rPr lang="cs-CZ" altLang="cs-CZ" sz="2400" b="1" u="sng" dirty="0">
                <a:latin typeface="Calibri" panose="020F0502020204030204" pitchFamily="34" charset="0"/>
              </a:rPr>
              <a:t>ve 2. polovině 90. let</a:t>
            </a:r>
          </a:p>
          <a:p>
            <a:pPr marL="273050" indent="-273050">
              <a:lnSpc>
                <a:spcPct val="90000"/>
              </a:lnSpc>
            </a:pPr>
            <a:endParaRPr lang="cs-CZ" altLang="cs-CZ" sz="2400" b="1" u="sng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Do té doby se na českém trhu prosazovaly jen některé zahraniční firmy (např. belgický </a:t>
            </a:r>
            <a:r>
              <a:rPr lang="cs-CZ" altLang="cs-CZ" sz="2400" dirty="0" err="1">
                <a:latin typeface="Calibri" panose="020F0502020204030204" pitchFamily="34" charset="0"/>
              </a:rPr>
              <a:t>Delhaize</a:t>
            </a:r>
            <a:r>
              <a:rPr lang="cs-CZ" altLang="cs-CZ" sz="2400" dirty="0">
                <a:latin typeface="Calibri" panose="020F0502020204030204" pitchFamily="34" charset="0"/>
              </a:rPr>
              <a:t>, nizozemský Ahold či německá Billa) </a:t>
            </a:r>
          </a:p>
          <a:p>
            <a:pPr marL="273050" indent="-273050">
              <a:lnSpc>
                <a:spcPct val="90000"/>
              </a:lnSpc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Působil zde i americký řetězec K-</a:t>
            </a:r>
            <a:r>
              <a:rPr lang="cs-CZ" altLang="cs-CZ" sz="2400" dirty="0" err="1">
                <a:latin typeface="Calibri" panose="020F0502020204030204" pitchFamily="34" charset="0"/>
              </a:rPr>
              <a:t>mart</a:t>
            </a:r>
            <a:r>
              <a:rPr lang="cs-CZ" altLang="cs-CZ" sz="2400" dirty="0">
                <a:latin typeface="Calibri" panose="020F0502020204030204" pitchFamily="34" charset="0"/>
              </a:rPr>
              <a:t>, jehož přítomnost byla výsledkem </a:t>
            </a:r>
            <a:r>
              <a:rPr lang="cs-CZ" altLang="cs-CZ" sz="2400" b="1" dirty="0">
                <a:latin typeface="Calibri" panose="020F0502020204030204" pitchFamily="34" charset="0"/>
              </a:rPr>
              <a:t>privatizace šesti obchodních domů Prior</a:t>
            </a:r>
            <a:r>
              <a:rPr lang="cs-CZ" altLang="cs-CZ" sz="2400" dirty="0">
                <a:latin typeface="Calibri" panose="020F0502020204030204" pitchFamily="34" charset="0"/>
              </a:rPr>
              <a:t> (v Praze, Brně, Liberci, Plzni, Pardubicích a Hradci Králové)</a:t>
            </a:r>
          </a:p>
          <a:p>
            <a:pPr marL="273050" indent="-273050">
              <a:lnSpc>
                <a:spcPct val="90000"/>
              </a:lnSpc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Aktivity tohoto řetězce na českém trhu skončily již v roce 1996, kdy K-</a:t>
            </a:r>
            <a:r>
              <a:rPr lang="cs-CZ" altLang="cs-CZ" sz="2400" dirty="0" err="1">
                <a:latin typeface="Calibri" panose="020F0502020204030204" pitchFamily="34" charset="0"/>
              </a:rPr>
              <a:t>mart</a:t>
            </a:r>
            <a:r>
              <a:rPr lang="cs-CZ" altLang="cs-CZ" sz="2400" dirty="0">
                <a:latin typeface="Calibri" panose="020F0502020204030204" pitchFamily="34" charset="0"/>
              </a:rPr>
              <a:t> prodal své obchodní domy britskému řetězci Tesco.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73005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6764" y="549275"/>
            <a:ext cx="10076872" cy="5924550"/>
          </a:xfrm>
        </p:spPr>
        <p:txBody>
          <a:bodyPr/>
          <a:lstStyle/>
          <a:p>
            <a:pPr marL="273050" indent="-273050"/>
            <a:endParaRPr lang="cs-CZ" altLang="cs-CZ" b="1" u="sng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u="sng" dirty="0">
                <a:latin typeface="Calibri" panose="020F0502020204030204" pitchFamily="34" charset="0"/>
              </a:rPr>
              <a:t>Pozice</a:t>
            </a:r>
            <a:r>
              <a:rPr lang="cs-CZ" altLang="cs-CZ" u="sng" dirty="0">
                <a:latin typeface="Calibri" panose="020F0502020204030204" pitchFamily="34" charset="0"/>
              </a:rPr>
              <a:t> </a:t>
            </a:r>
            <a:r>
              <a:rPr lang="cs-CZ" altLang="cs-CZ" b="1" u="sng" dirty="0">
                <a:latin typeface="Calibri" panose="020F0502020204030204" pitchFamily="34" charset="0"/>
              </a:rPr>
              <a:t>zahraničních řetězců</a:t>
            </a:r>
            <a:r>
              <a:rPr lang="cs-CZ" altLang="cs-CZ" dirty="0">
                <a:latin typeface="Calibri" panose="020F0502020204030204" pitchFamily="34" charset="0"/>
              </a:rPr>
              <a:t> na českém trhu byla od začátku </a:t>
            </a:r>
            <a:r>
              <a:rPr lang="cs-CZ" altLang="cs-CZ" b="1" u="sng" dirty="0">
                <a:latin typeface="Calibri" panose="020F0502020204030204" pitchFamily="34" charset="0"/>
              </a:rPr>
              <a:t>dominantní</a:t>
            </a:r>
            <a:r>
              <a:rPr lang="cs-CZ" altLang="cs-CZ" dirty="0">
                <a:latin typeface="Calibri" panose="020F0502020204030204" pitchFamily="34" charset="0"/>
              </a:rPr>
              <a:t>, bez větší konkurence ze strany tuzemských firem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České firmy trpěly řadou</a:t>
            </a:r>
            <a:r>
              <a:rPr lang="cs-CZ" altLang="cs-CZ" dirty="0">
                <a:latin typeface="Calibri" panose="020F0502020204030204" pitchFamily="34" charset="0"/>
              </a:rPr>
              <a:t> kapitálových a profesních </a:t>
            </a:r>
            <a:r>
              <a:rPr lang="cs-CZ" altLang="cs-CZ" b="1" dirty="0">
                <a:latin typeface="Calibri" panose="020F0502020204030204" pitchFamily="34" charset="0"/>
              </a:rPr>
              <a:t>nedostatků</a:t>
            </a:r>
            <a:r>
              <a:rPr lang="cs-CZ" altLang="cs-CZ" dirty="0">
                <a:latin typeface="Calibri" panose="020F0502020204030204" pitchFamily="34" charset="0"/>
              </a:rPr>
              <a:t> (nedostatek kapitálu, nižší profesionalita řízení nebo absence zkušeností), které jim </a:t>
            </a:r>
            <a:r>
              <a:rPr lang="cs-CZ" altLang="cs-CZ" b="1" dirty="0">
                <a:latin typeface="Calibri" panose="020F0502020204030204" pitchFamily="34" charset="0"/>
              </a:rPr>
              <a:t>bránily rozvíjet podnikání v segmentu velkoplošného maloobchodu</a:t>
            </a:r>
            <a:r>
              <a:rPr lang="cs-CZ" altLang="cs-CZ" dirty="0">
                <a:latin typeface="Calibri" panose="020F0502020204030204" pitchFamily="34" charset="0"/>
              </a:rPr>
              <a:t>, a proto </a:t>
            </a:r>
            <a:r>
              <a:rPr lang="cs-CZ" altLang="cs-CZ" b="1" dirty="0">
                <a:latin typeface="Calibri" panose="020F0502020204030204" pitchFamily="34" charset="0"/>
              </a:rPr>
              <a:t>byly nuceny ustoupit z trhu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69992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9965" y="404813"/>
            <a:ext cx="10104580" cy="6069012"/>
          </a:xfrm>
        </p:spPr>
        <p:txBody>
          <a:bodyPr/>
          <a:lstStyle/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Postupně se </a:t>
            </a:r>
            <a:r>
              <a:rPr lang="cs-CZ" altLang="cs-CZ" b="1" dirty="0">
                <a:latin typeface="Calibri" panose="020F0502020204030204" pitchFamily="34" charset="0"/>
              </a:rPr>
              <a:t>český maloobchod</a:t>
            </a:r>
            <a:r>
              <a:rPr lang="cs-CZ" altLang="cs-CZ" dirty="0">
                <a:latin typeface="Calibri" panose="020F0502020204030204" pitchFamily="34" charset="0"/>
              </a:rPr>
              <a:t> vyvinul ve </a:t>
            </a:r>
            <a:r>
              <a:rPr lang="cs-CZ" altLang="cs-CZ" b="1" dirty="0">
                <a:latin typeface="Calibri" panose="020F0502020204030204" pitchFamily="34" charset="0"/>
              </a:rPr>
              <a:t>vysoce konkurenční odvětví</a:t>
            </a:r>
            <a:r>
              <a:rPr lang="cs-CZ" altLang="cs-CZ" dirty="0">
                <a:latin typeface="Calibri" panose="020F0502020204030204" pitchFamily="34" charset="0"/>
              </a:rPr>
              <a:t> a ne všechny maloobchodní řetězce na něm později zůstaly…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Carrefour              Tesco (2006)</a:t>
            </a: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Julius </a:t>
            </a:r>
            <a:r>
              <a:rPr lang="cs-CZ" altLang="cs-CZ" dirty="0" err="1">
                <a:latin typeface="Calibri" panose="020F0502020204030204" pitchFamily="34" charset="0"/>
              </a:rPr>
              <a:t>Meinl</a:t>
            </a:r>
            <a:r>
              <a:rPr lang="cs-CZ" altLang="cs-CZ" dirty="0">
                <a:latin typeface="Calibri" panose="020F0502020204030204" pitchFamily="34" charset="0"/>
              </a:rPr>
              <a:t>               Ahold (2006)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Charakteristickým rysem této etapy transformace maloobchodu v České republice je </a:t>
            </a:r>
            <a:r>
              <a:rPr lang="cs-CZ" altLang="cs-CZ" b="1" dirty="0">
                <a:latin typeface="Calibri" panose="020F0502020204030204" pitchFamily="34" charset="0"/>
              </a:rPr>
              <a:t>dále </a:t>
            </a:r>
            <a:r>
              <a:rPr lang="cs-CZ" altLang="cs-CZ" b="1" u="sng" dirty="0">
                <a:latin typeface="Calibri" panose="020F0502020204030204" pitchFamily="34" charset="0"/>
              </a:rPr>
              <a:t>rostoucí koncentrace</a:t>
            </a:r>
            <a:r>
              <a:rPr lang="cs-CZ" altLang="cs-CZ" b="1" dirty="0">
                <a:latin typeface="Calibri" panose="020F0502020204030204" pitchFamily="34" charset="0"/>
              </a:rPr>
              <a:t> odvětví</a:t>
            </a:r>
            <a:r>
              <a:rPr lang="cs-CZ" altLang="cs-CZ" dirty="0">
                <a:latin typeface="Calibri" panose="020F0502020204030204" pitchFamily="34" charset="0"/>
              </a:rPr>
              <a:t>, kterou charakterizuje </a:t>
            </a:r>
            <a:r>
              <a:rPr lang="cs-CZ" altLang="cs-CZ" b="1" u="sng" dirty="0">
                <a:latin typeface="Calibri" panose="020F0502020204030204" pitchFamily="34" charset="0"/>
              </a:rPr>
              <a:t>růst podílu prodejů realizovaných největšími firmami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9331" name="AutoShape 4"/>
          <p:cNvSpPr>
            <a:spLocks noChangeArrowheads="1"/>
          </p:cNvSpPr>
          <p:nvPr/>
        </p:nvSpPr>
        <p:spPr bwMode="auto">
          <a:xfrm>
            <a:off x="2762468" y="2208502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99332" name="AutoShape 5"/>
          <p:cNvSpPr>
            <a:spLocks noChangeArrowheads="1"/>
          </p:cNvSpPr>
          <p:nvPr/>
        </p:nvSpPr>
        <p:spPr bwMode="auto">
          <a:xfrm>
            <a:off x="3104357" y="2618510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9040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6836" y="981075"/>
            <a:ext cx="10049164" cy="5492750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Maloobchodní nabídka ke konci 80. let minulého století byla </a:t>
            </a:r>
            <a:r>
              <a:rPr lang="cs-CZ" altLang="cs-CZ" b="1" dirty="0">
                <a:latin typeface="Calibri" panose="020F0502020204030204" pitchFamily="34" charset="0"/>
              </a:rPr>
              <a:t>regionálně a strukturně velmi diferencována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Poslední </a:t>
            </a:r>
            <a:r>
              <a:rPr lang="cs-CZ" altLang="cs-CZ" b="1" dirty="0">
                <a:latin typeface="Calibri" panose="020F0502020204030204" pitchFamily="34" charset="0"/>
              </a:rPr>
              <a:t>sčítání maloobchodu</a:t>
            </a:r>
            <a:r>
              <a:rPr lang="cs-CZ" altLang="cs-CZ" dirty="0">
                <a:latin typeface="Calibri" panose="020F0502020204030204" pitchFamily="34" charset="0"/>
              </a:rPr>
              <a:t> (v rámci Sčítání občanské vybavenosti sídel z roku </a:t>
            </a:r>
            <a:r>
              <a:rPr lang="cs-CZ" altLang="cs-CZ" b="1" dirty="0">
                <a:latin typeface="Calibri" panose="020F0502020204030204" pitchFamily="34" charset="0"/>
              </a:rPr>
              <a:t>1987</a:t>
            </a:r>
            <a:r>
              <a:rPr lang="cs-CZ" altLang="cs-CZ" dirty="0">
                <a:latin typeface="Calibri" panose="020F0502020204030204" pitchFamily="34" charset="0"/>
              </a:rPr>
              <a:t>) ukázalo mimo jiné </a:t>
            </a:r>
            <a:r>
              <a:rPr lang="cs-CZ" altLang="cs-CZ" b="1" dirty="0">
                <a:latin typeface="Calibri" panose="020F0502020204030204" pitchFamily="34" charset="0"/>
              </a:rPr>
              <a:t>zcela neadekvátní sortimentní strukturu maloobchodu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Tehdy </a:t>
            </a:r>
            <a:r>
              <a:rPr lang="cs-CZ" altLang="cs-CZ" b="1" dirty="0">
                <a:latin typeface="Calibri" panose="020F0502020204030204" pitchFamily="34" charset="0"/>
              </a:rPr>
              <a:t>většinový podíl</a:t>
            </a:r>
            <a:r>
              <a:rPr lang="cs-CZ" altLang="cs-CZ" dirty="0">
                <a:latin typeface="Calibri" panose="020F0502020204030204" pitchFamily="34" charset="0"/>
              </a:rPr>
              <a:t> v maloobchodní síti tvořily </a:t>
            </a:r>
            <a:r>
              <a:rPr lang="cs-CZ" altLang="cs-CZ" b="1" dirty="0">
                <a:latin typeface="Calibri" panose="020F0502020204030204" pitchFamily="34" charset="0"/>
              </a:rPr>
              <a:t>prodejny potravin</a:t>
            </a:r>
            <a:r>
              <a:rPr lang="cs-CZ" altLang="cs-CZ" dirty="0">
                <a:latin typeface="Calibri" panose="020F0502020204030204" pitchFamily="34" charset="0"/>
              </a:rPr>
              <a:t>, zatímco ostatní sortiment byl silně potlačen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7B093DF-00C3-4322-9861-C09B2F34F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490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SITUACE NA KONCI 80. LET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20930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2945" y="549275"/>
            <a:ext cx="10326255" cy="5924550"/>
          </a:xfrm>
        </p:spPr>
        <p:txBody>
          <a:bodyPr/>
          <a:lstStyle/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Zatímco </a:t>
            </a:r>
            <a:r>
              <a:rPr lang="cs-CZ" altLang="cs-CZ" b="1" dirty="0">
                <a:latin typeface="Calibri" panose="020F0502020204030204" pitchFamily="34" charset="0"/>
              </a:rPr>
              <a:t>v 90. letech</a:t>
            </a:r>
            <a:r>
              <a:rPr lang="cs-CZ" altLang="cs-CZ" dirty="0">
                <a:latin typeface="Calibri" panose="020F0502020204030204" pitchFamily="34" charset="0"/>
              </a:rPr>
              <a:t> bylo možno spatřit </a:t>
            </a:r>
            <a:r>
              <a:rPr lang="cs-CZ" altLang="cs-CZ" b="1" dirty="0">
                <a:latin typeface="Calibri" panose="020F0502020204030204" pitchFamily="34" charset="0"/>
              </a:rPr>
              <a:t>mezi největšími obchodními společnostmi</a:t>
            </a:r>
            <a:r>
              <a:rPr lang="cs-CZ" altLang="cs-CZ" dirty="0">
                <a:latin typeface="Calibri" panose="020F0502020204030204" pitchFamily="34" charset="0"/>
              </a:rPr>
              <a:t> podle obratu také </a:t>
            </a:r>
            <a:r>
              <a:rPr lang="cs-CZ" altLang="cs-CZ" b="1" dirty="0">
                <a:latin typeface="Calibri" panose="020F0502020204030204" pitchFamily="34" charset="0"/>
              </a:rPr>
              <a:t>některé domácí firmy</a:t>
            </a:r>
            <a:r>
              <a:rPr lang="cs-CZ" altLang="cs-CZ" dirty="0">
                <a:latin typeface="Calibri" panose="020F0502020204030204" pitchFamily="34" charset="0"/>
              </a:rPr>
              <a:t> (</a:t>
            </a:r>
            <a:r>
              <a:rPr lang="cs-CZ" altLang="cs-CZ" dirty="0" err="1">
                <a:latin typeface="Calibri" panose="020F0502020204030204" pitchFamily="34" charset="0"/>
              </a:rPr>
              <a:t>Interkontakt</a:t>
            </a:r>
            <a:r>
              <a:rPr lang="cs-CZ" altLang="cs-CZ" dirty="0">
                <a:latin typeface="Calibri" panose="020F0502020204030204" pitchFamily="34" charset="0"/>
              </a:rPr>
              <a:t> Group nebo </a:t>
            </a:r>
            <a:r>
              <a:rPr lang="cs-CZ" altLang="cs-CZ" dirty="0" err="1">
                <a:latin typeface="Calibri" panose="020F0502020204030204" pitchFamily="34" charset="0"/>
              </a:rPr>
              <a:t>Pronto</a:t>
            </a:r>
            <a:r>
              <a:rPr lang="cs-CZ" altLang="cs-CZ" dirty="0">
                <a:latin typeface="Calibri" panose="020F0502020204030204" pitchFamily="34" charset="0"/>
              </a:rPr>
              <a:t> Plus),  již řadu let je situace zcela odlišná…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…</a:t>
            </a:r>
            <a:r>
              <a:rPr lang="cs-CZ" altLang="cs-CZ" b="1" dirty="0">
                <a:latin typeface="Calibri" panose="020F0502020204030204" pitchFamily="34" charset="0"/>
              </a:rPr>
              <a:t>Přední pozice v žebříčku TOP 10 patří (až na výjimku) </a:t>
            </a:r>
            <a:r>
              <a:rPr lang="cs-CZ" altLang="cs-CZ" b="1" u="sng" dirty="0">
                <a:latin typeface="Calibri" panose="020F0502020204030204" pitchFamily="34" charset="0"/>
              </a:rPr>
              <a:t>výhradně zahraničním subjektům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Tržní podíly</a:t>
            </a:r>
            <a:r>
              <a:rPr lang="cs-CZ" altLang="cs-CZ" dirty="0">
                <a:latin typeface="Calibri" panose="020F0502020204030204" pitchFamily="34" charset="0"/>
              </a:rPr>
              <a:t> ve prospěch </a:t>
            </a:r>
            <a:r>
              <a:rPr lang="cs-CZ" altLang="cs-CZ" b="1" dirty="0">
                <a:latin typeface="Calibri" panose="020F0502020204030204" pitchFamily="34" charset="0"/>
              </a:rPr>
              <a:t>mezinárodních obchodních společností rostou</a:t>
            </a:r>
            <a:r>
              <a:rPr lang="cs-CZ" altLang="cs-CZ" dirty="0">
                <a:latin typeface="Calibri" panose="020F0502020204030204" pitchFamily="34" charset="0"/>
              </a:rPr>
              <a:t> i díky tomu, že převzaly do svých aktivit funkci </a:t>
            </a:r>
            <a:r>
              <a:rPr lang="cs-CZ" altLang="cs-CZ" b="1" u="sng" dirty="0">
                <a:latin typeface="Calibri" panose="020F0502020204030204" pitchFamily="34" charset="0"/>
              </a:rPr>
              <a:t>velkoobchodu</a:t>
            </a:r>
            <a:r>
              <a:rPr lang="cs-CZ" altLang="cs-CZ" dirty="0">
                <a:latin typeface="Calibri" panose="020F0502020204030204" pitchFamily="34" charset="0"/>
              </a:rPr>
              <a:t>, čímž také získaly výhodnou pozici vůči dodavatelům zboží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32811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561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cs-CZ" altLang="cs-CZ" sz="2800" dirty="0">
                <a:latin typeface="Calibri" panose="020F0502020204030204" pitchFamily="34" charset="0"/>
              </a:rPr>
              <a:t>Etapa konsolidace</a:t>
            </a:r>
            <a:r>
              <a:rPr lang="cs-CZ" altLang="cs-CZ" dirty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00" y="836613"/>
            <a:ext cx="10428291" cy="5637212"/>
          </a:xfrm>
        </p:spPr>
        <p:txBody>
          <a:bodyPr/>
          <a:lstStyle/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V posledních asi </a:t>
            </a:r>
            <a:r>
              <a:rPr lang="cs-CZ" altLang="cs-CZ" b="1" u="sng" dirty="0">
                <a:latin typeface="Calibri" panose="020F0502020204030204" pitchFamily="34" charset="0"/>
              </a:rPr>
              <a:t>deseti letech</a:t>
            </a:r>
            <a:r>
              <a:rPr lang="cs-CZ" altLang="cs-CZ" dirty="0">
                <a:latin typeface="Calibri" panose="020F0502020204030204" pitchFamily="34" charset="0"/>
              </a:rPr>
              <a:t> dochází ke </a:t>
            </a:r>
            <a:r>
              <a:rPr lang="cs-CZ" altLang="cs-CZ" b="1" u="sng" dirty="0">
                <a:latin typeface="Calibri" panose="020F0502020204030204" pitchFamily="34" charset="0"/>
              </a:rPr>
              <a:t>konsolidaci maloobchodního trhu</a:t>
            </a:r>
            <a:r>
              <a:rPr lang="cs-CZ" altLang="cs-CZ" dirty="0">
                <a:latin typeface="Calibri" panose="020F0502020204030204" pitchFamily="34" charset="0"/>
              </a:rPr>
              <a:t>, který charakterizuje </a:t>
            </a:r>
            <a:r>
              <a:rPr lang="cs-CZ" altLang="cs-CZ" b="1" u="sng" dirty="0">
                <a:latin typeface="Calibri" panose="020F0502020204030204" pitchFamily="34" charset="0"/>
              </a:rPr>
              <a:t>menší dynamika růstu největších obchodních firem</a:t>
            </a:r>
            <a:r>
              <a:rPr lang="cs-CZ" altLang="cs-CZ" dirty="0">
                <a:latin typeface="Calibri" panose="020F0502020204030204" pitchFamily="34" charset="0"/>
              </a:rPr>
              <a:t> a jejich současné </a:t>
            </a:r>
            <a:r>
              <a:rPr lang="cs-CZ" altLang="cs-CZ" b="1" u="sng" dirty="0">
                <a:latin typeface="Calibri" panose="020F0502020204030204" pitchFamily="34" charset="0"/>
              </a:rPr>
              <a:t>posilování pozic na trhu</a:t>
            </a:r>
            <a:endParaRPr lang="cs-CZ" altLang="cs-CZ" u="sng" dirty="0">
              <a:latin typeface="Calibri" panose="020F0502020204030204" pitchFamily="34" charset="0"/>
            </a:endParaRP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Vliv na to měly i odchody některých velkých maloobchodních řetězců z České republiky počínaje rokem 2006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Český maloobchodní trh</a:t>
            </a:r>
            <a:r>
              <a:rPr lang="cs-CZ" altLang="cs-CZ" dirty="0">
                <a:latin typeface="Calibri" panose="020F0502020204030204" pitchFamily="34" charset="0"/>
              </a:rPr>
              <a:t> je odborníky řazen mezi </a:t>
            </a:r>
            <a:r>
              <a:rPr lang="cs-CZ" altLang="cs-CZ" b="1" u="sng" dirty="0">
                <a:latin typeface="Calibri" panose="020F0502020204030204" pitchFamily="34" charset="0"/>
              </a:rPr>
              <a:t>vysoce konkurenční a nasycené trhy</a:t>
            </a:r>
            <a:r>
              <a:rPr lang="cs-CZ" altLang="cs-CZ" dirty="0">
                <a:latin typeface="Calibri" panose="020F0502020204030204" pitchFamily="34" charset="0"/>
              </a:rPr>
              <a:t>, a tak udržet se na něm je i pro velké mezinárodní společnosti značně obtížné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11255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88291" y="549275"/>
            <a:ext cx="10049164" cy="5924550"/>
          </a:xfrm>
        </p:spPr>
        <p:txBody>
          <a:bodyPr/>
          <a:lstStyle/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Součástí konsolidační etapy tak patrně v blízké budoucnosti budou </a:t>
            </a:r>
            <a:r>
              <a:rPr lang="cs-CZ" altLang="cs-CZ" b="1" dirty="0">
                <a:latin typeface="Calibri" panose="020F0502020204030204" pitchFamily="34" charset="0"/>
              </a:rPr>
              <a:t>další odchody větších firem z trhu</a:t>
            </a:r>
          </a:p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Získáním jejich tržních pozic ještě více </a:t>
            </a:r>
            <a:r>
              <a:rPr lang="cs-CZ" altLang="cs-CZ" b="1" dirty="0">
                <a:latin typeface="Calibri" panose="020F0502020204030204" pitchFamily="34" charset="0"/>
              </a:rPr>
              <a:t>posílí </a:t>
            </a:r>
            <a:r>
              <a:rPr lang="cs-CZ" altLang="cs-CZ" b="1" u="sng" dirty="0">
                <a:latin typeface="Calibri" panose="020F0502020204030204" pitchFamily="34" charset="0"/>
              </a:rPr>
              <a:t>koncentrační tendence</a:t>
            </a:r>
            <a:r>
              <a:rPr lang="cs-CZ" altLang="cs-CZ" dirty="0">
                <a:latin typeface="Calibri" panose="020F0502020204030204" pitchFamily="34" charset="0"/>
              </a:rPr>
              <a:t> v odvětví a posílení některých </a:t>
            </a:r>
            <a:r>
              <a:rPr lang="cs-CZ" altLang="cs-CZ" b="1" dirty="0">
                <a:latin typeface="Calibri" panose="020F0502020204030204" pitchFamily="34" charset="0"/>
              </a:rPr>
              <a:t>velkých firem</a:t>
            </a:r>
            <a:r>
              <a:rPr lang="cs-CZ" altLang="cs-CZ" b="1" dirty="0"/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(</a:t>
            </a:r>
            <a:r>
              <a:rPr lang="cs-CZ" altLang="cs-CZ" b="1" dirty="0" err="1">
                <a:latin typeface="Calibri" panose="020F0502020204030204" pitchFamily="34" charset="0"/>
              </a:rPr>
              <a:t>Interspar</a:t>
            </a:r>
            <a:r>
              <a:rPr lang="cs-CZ" altLang="cs-CZ" b="1" dirty="0">
                <a:latin typeface="Calibri" panose="020F0502020204030204" pitchFamily="34" charset="0"/>
              </a:rPr>
              <a:t>, (Tesco?))</a:t>
            </a:r>
          </a:p>
        </p:txBody>
      </p:sp>
      <p:pic>
        <p:nvPicPr>
          <p:cNvPr id="105475" name="Picture 7" descr="2012-04-17_21-27-40_Kaufland-logo_z-Kaufland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8" y="4423568"/>
            <a:ext cx="24003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10"/>
          <p:cNvSpPr txBox="1">
            <a:spLocks noChangeArrowheads="1"/>
          </p:cNvSpPr>
          <p:nvPr/>
        </p:nvSpPr>
        <p:spPr bwMode="auto">
          <a:xfrm>
            <a:off x="2424113" y="5805488"/>
            <a:ext cx="1174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Calibri" panose="020F0502020204030204" pitchFamily="34" charset="0"/>
                <a:cs typeface="Arial" panose="020B0604020202020204" pitchFamily="34" charset="0"/>
              </a:rPr>
              <a:t>??????</a:t>
            </a:r>
          </a:p>
        </p:txBody>
      </p:sp>
      <p:pic>
        <p:nvPicPr>
          <p:cNvPr id="105477" name="Picture 8" descr="1193819194_albert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4" y="4168703"/>
            <a:ext cx="22320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10" descr="d04dbfb-79785-tesco-658x900-f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1" y="4392613"/>
            <a:ext cx="18510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12"/>
          <p:cNvSpPr txBox="1">
            <a:spLocks noChangeArrowheads="1"/>
          </p:cNvSpPr>
          <p:nvPr/>
        </p:nvSpPr>
        <p:spPr bwMode="auto">
          <a:xfrm>
            <a:off x="2116138" y="5608638"/>
            <a:ext cx="808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…………………………………………………………………………………………..</a:t>
            </a:r>
          </a:p>
        </p:txBody>
      </p:sp>
      <p:pic>
        <p:nvPicPr>
          <p:cNvPr id="105480" name="Obrázek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68" y="4212431"/>
            <a:ext cx="17732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54516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638" name="Group 198">
            <a:extLst>
              <a:ext uri="{FF2B5EF4-FFF2-40B4-BE49-F238E27FC236}">
                <a16:creationId xmlns:a16="http://schemas.microsoft.com/office/drawing/2014/main" id="{D143CA2F-2772-4435-8F2A-F1F79455FD00}"/>
              </a:ext>
            </a:extLst>
          </p:cNvPr>
          <p:cNvGraphicFramePr>
            <a:graphicFrameLocks noGrp="1"/>
          </p:cNvGraphicFramePr>
          <p:nvPr/>
        </p:nvGraphicFramePr>
        <p:xfrm>
          <a:off x="1919289" y="2205039"/>
          <a:ext cx="8353425" cy="2447927"/>
        </p:xfrm>
        <a:graphic>
          <a:graphicData uri="http://schemas.openxmlformats.org/drawingml/2006/table">
            <a:tbl>
              <a:tblPr/>
              <a:tblGrid>
                <a:gridCol w="2382837">
                  <a:extLst>
                    <a:ext uri="{9D8B030D-6E8A-4147-A177-3AD203B41FA5}">
                      <a16:colId xmlns:a16="http://schemas.microsoft.com/office/drawing/2014/main" val="4044563801"/>
                    </a:ext>
                  </a:extLst>
                </a:gridCol>
                <a:gridCol w="1433513">
                  <a:extLst>
                    <a:ext uri="{9D8B030D-6E8A-4147-A177-3AD203B41FA5}">
                      <a16:colId xmlns:a16="http://schemas.microsoft.com/office/drawing/2014/main" val="1262408597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982995196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64566698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3367019689"/>
                    </a:ext>
                  </a:extLst>
                </a:gridCol>
              </a:tblGrid>
              <a:tr h="598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ukazatel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2009*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Změna abs.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Index 2009/1998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19724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počet prodejen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95 852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108 000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12 148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36417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prodejní plocha v m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7 165 946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11 000 000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3 834 054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1,54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905294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počet pracovníků**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278 396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 357 792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79 396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447091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plošný standard v m</a:t>
                      </a:r>
                      <a:r>
                        <a:rPr kumimoji="0" lang="cs-CZ" altLang="cs-CZ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697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1 080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1,55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393911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obslužný standard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713902"/>
                  </a:ext>
                </a:extLst>
              </a:tr>
            </a:tbl>
          </a:graphicData>
        </a:graphic>
      </p:graphicFrame>
      <p:sp>
        <p:nvSpPr>
          <p:cNvPr id="107566" name="Text Box 199"/>
          <p:cNvSpPr txBox="1">
            <a:spLocks noChangeArrowheads="1"/>
          </p:cNvSpPr>
          <p:nvPr/>
        </p:nvSpPr>
        <p:spPr bwMode="auto">
          <a:xfrm>
            <a:off x="2835275" y="1360488"/>
            <a:ext cx="564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Změny v českém maloobchodu v letech 1998-2009</a:t>
            </a:r>
          </a:p>
        </p:txBody>
      </p:sp>
      <p:sp>
        <p:nvSpPr>
          <p:cNvPr id="107567" name="Text Box 200"/>
          <p:cNvSpPr txBox="1">
            <a:spLocks noChangeArrowheads="1"/>
          </p:cNvSpPr>
          <p:nvPr/>
        </p:nvSpPr>
        <p:spPr bwMode="auto">
          <a:xfrm>
            <a:off x="2763838" y="5032375"/>
            <a:ext cx="704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/>
              <a:t>Zdroj: Analýza stavu maloobchodní sítě na území ČR, ČSÚ (2000);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/>
              <a:t>Cimler, Šípek (2009); Eurostat (2014);</a:t>
            </a:r>
            <a:r>
              <a:rPr lang="cs-CZ" altLang="cs-CZ" sz="1800"/>
              <a:t> </a:t>
            </a:r>
            <a:r>
              <a:rPr lang="cs-CZ" altLang="cs-CZ" sz="1800" i="1"/>
              <a:t>vlastní úpravy.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81643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/>
          <a:lstStyle/>
          <a:p>
            <a:pPr algn="ctr"/>
            <a:r>
              <a:rPr lang="cs-CZ" altLang="cs-CZ" sz="2800" dirty="0">
                <a:latin typeface="Calibri" panose="020F0502020204030204" pitchFamily="34" charset="0"/>
              </a:rPr>
              <a:t>Etapa diverzifikace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700666"/>
            <a:ext cx="10751564" cy="5399087"/>
          </a:xfrm>
        </p:spPr>
        <p:txBody>
          <a:bodyPr/>
          <a:lstStyle/>
          <a:p>
            <a:r>
              <a:rPr lang="cs-CZ" altLang="cs-CZ" dirty="0">
                <a:latin typeface="Calibri" panose="020F0502020204030204" pitchFamily="34" charset="0"/>
              </a:rPr>
              <a:t>Jedná se o </a:t>
            </a:r>
            <a:r>
              <a:rPr lang="cs-CZ" altLang="cs-CZ" b="1" dirty="0">
                <a:latin typeface="Calibri" panose="020F0502020204030204" pitchFamily="34" charset="0"/>
              </a:rPr>
              <a:t>pravděpodobně novou začínající etapu</a:t>
            </a:r>
            <a:r>
              <a:rPr lang="cs-CZ" altLang="cs-CZ" dirty="0">
                <a:latin typeface="Calibri" panose="020F0502020204030204" pitchFamily="34" charset="0"/>
              </a:rPr>
              <a:t>, která je v tuzemské literatuře zachycena jen výjimečně</a:t>
            </a:r>
          </a:p>
          <a:p>
            <a:endParaRPr lang="cs-CZ" altLang="cs-CZ" dirty="0">
              <a:latin typeface="Calibri" panose="020F0502020204030204" pitchFamily="34" charset="0"/>
            </a:endParaRPr>
          </a:p>
          <a:p>
            <a:r>
              <a:rPr lang="cs-CZ" altLang="cs-CZ" dirty="0">
                <a:latin typeface="Calibri" panose="020F0502020204030204" pitchFamily="34" charset="0"/>
              </a:rPr>
              <a:t>Nástup etapy diverzifikace je </a:t>
            </a:r>
            <a:r>
              <a:rPr lang="cs-CZ" altLang="cs-CZ" b="1" dirty="0">
                <a:latin typeface="Calibri" panose="020F0502020204030204" pitchFamily="34" charset="0"/>
              </a:rPr>
              <a:t>spojen s dalším zpomalováním koncentrace maloobchodní struktury provázené novou lokalizační strategií obchodů s </a:t>
            </a:r>
            <a:r>
              <a:rPr lang="cs-CZ" altLang="cs-CZ" b="1" u="sng" dirty="0">
                <a:latin typeface="Calibri" panose="020F0502020204030204" pitchFamily="34" charset="0"/>
              </a:rPr>
              <a:t>menší prodejní plochou</a:t>
            </a:r>
            <a:r>
              <a:rPr lang="cs-CZ" altLang="cs-CZ" dirty="0">
                <a:latin typeface="Calibri" panose="020F0502020204030204" pitchFamily="34" charset="0"/>
              </a:rPr>
              <a:t>, v souvislosti s </a:t>
            </a:r>
            <a:r>
              <a:rPr lang="cs-CZ" altLang="cs-CZ" b="1" dirty="0">
                <a:latin typeface="Calibri" panose="020F0502020204030204" pitchFamily="34" charset="0"/>
              </a:rPr>
              <a:t>rostoucí oblibou </a:t>
            </a:r>
            <a:r>
              <a:rPr lang="cs-CZ" altLang="cs-CZ" b="1" u="sng" dirty="0">
                <a:latin typeface="Calibri" panose="020F0502020204030204" pitchFamily="34" charset="0"/>
              </a:rPr>
              <a:t>farmářských trhů</a:t>
            </a:r>
            <a:r>
              <a:rPr lang="cs-CZ" altLang="cs-CZ" dirty="0">
                <a:latin typeface="Calibri" panose="020F0502020204030204" pitchFamily="34" charset="0"/>
              </a:rPr>
              <a:t>, menších </a:t>
            </a:r>
            <a:r>
              <a:rPr lang="cs-CZ" altLang="cs-CZ" b="1" u="sng" dirty="0">
                <a:latin typeface="Calibri" panose="020F0502020204030204" pitchFamily="34" charset="0"/>
              </a:rPr>
              <a:t>specializovaných maloobchodních jednotek</a:t>
            </a:r>
            <a:r>
              <a:rPr lang="cs-CZ" altLang="cs-CZ" dirty="0">
                <a:latin typeface="Calibri" panose="020F0502020204030204" pitchFamily="34" charset="0"/>
              </a:rPr>
              <a:t> či </a:t>
            </a:r>
            <a:r>
              <a:rPr lang="cs-CZ" altLang="cs-CZ" b="1" u="sng" dirty="0">
                <a:latin typeface="Calibri" panose="020F0502020204030204" pitchFamily="34" charset="0"/>
              </a:rPr>
              <a:t>nových konceptů</a:t>
            </a:r>
            <a:r>
              <a:rPr lang="cs-CZ" altLang="cs-CZ" dirty="0">
                <a:latin typeface="Calibri" panose="020F0502020204030204" pitchFamily="34" charset="0"/>
              </a:rPr>
              <a:t> nadnárodních řetězců (např. Tesco Expres) v centru města  </a:t>
            </a:r>
          </a:p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4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945" y="476250"/>
            <a:ext cx="10233891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>
                <a:latin typeface="Calibri" panose="020F0502020204030204" pitchFamily="34" charset="0"/>
              </a:rPr>
              <a:t>Maloplošný segment maloobchodní struktury byl v průběhu internacionalizační a konsolidační fáze silně redukován</a:t>
            </a:r>
            <a:r>
              <a:rPr lang="cs-CZ" altLang="cs-CZ" dirty="0">
                <a:latin typeface="Calibri" panose="020F0502020204030204" pitchFamily="34" charset="0"/>
              </a:rPr>
              <a:t>, protože </a:t>
            </a:r>
            <a:r>
              <a:rPr lang="cs-CZ" altLang="cs-CZ" b="1" dirty="0">
                <a:latin typeface="Calibri" panose="020F0502020204030204" pitchFamily="34" charset="0"/>
              </a:rPr>
              <a:t>nemohl konkurovat</a:t>
            </a:r>
            <a:r>
              <a:rPr lang="cs-CZ" altLang="cs-CZ" dirty="0">
                <a:latin typeface="Calibri" panose="020F0502020204030204" pitchFamily="34" charset="0"/>
              </a:rPr>
              <a:t> novým, moderním, prostorným, sortimentně kompletním a mediálně prezentovaným </a:t>
            </a:r>
            <a:r>
              <a:rPr lang="cs-CZ" altLang="cs-CZ" b="1" dirty="0">
                <a:latin typeface="Calibri" panose="020F0502020204030204" pitchFamily="34" charset="0"/>
              </a:rPr>
              <a:t>obchodům nadnárodních řetězců </a:t>
            </a:r>
          </a:p>
          <a:p>
            <a:pPr>
              <a:lnSpc>
                <a:spcPct val="90000"/>
              </a:lnSpc>
            </a:pPr>
            <a:endParaRPr lang="cs-CZ" altLang="cs-CZ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V současné době se však začíná ukazovat tendence, kdy </a:t>
            </a:r>
            <a:r>
              <a:rPr lang="cs-CZ" altLang="cs-CZ" b="1" dirty="0">
                <a:latin typeface="Calibri" panose="020F0502020204030204" pitchFamily="34" charset="0"/>
              </a:rPr>
              <a:t>při vhodné prostorové lokalizaci v místech koncentrace chodců</a:t>
            </a:r>
            <a:r>
              <a:rPr lang="cs-CZ" altLang="cs-CZ" dirty="0">
                <a:latin typeface="Calibri" panose="020F0502020204030204" pitchFamily="34" charset="0"/>
              </a:rPr>
              <a:t> (přestupní místa, zastávky MHD) a </a:t>
            </a:r>
            <a:r>
              <a:rPr lang="cs-CZ" altLang="cs-CZ" b="1" dirty="0">
                <a:latin typeface="Calibri" panose="020F0502020204030204" pitchFamily="34" charset="0"/>
              </a:rPr>
              <a:t>poměrně úzce zvoleném sortimentu denní spotřeby</a:t>
            </a:r>
            <a:r>
              <a:rPr lang="cs-CZ" altLang="cs-CZ" dirty="0">
                <a:latin typeface="Calibri" panose="020F0502020204030204" pitchFamily="34" charset="0"/>
              </a:rPr>
              <a:t>, </a:t>
            </a:r>
            <a:r>
              <a:rPr lang="cs-CZ" altLang="cs-CZ" b="1" dirty="0">
                <a:latin typeface="Calibri" panose="020F0502020204030204" pitchFamily="34" charset="0"/>
              </a:rPr>
              <a:t>lze</a:t>
            </a:r>
            <a:r>
              <a:rPr lang="cs-CZ" altLang="cs-CZ" dirty="0">
                <a:latin typeface="Calibri" panose="020F0502020204030204" pitchFamily="34" charset="0"/>
              </a:rPr>
              <a:t> velkoplošným a </a:t>
            </a:r>
            <a:r>
              <a:rPr lang="cs-CZ" altLang="cs-CZ" dirty="0" err="1">
                <a:latin typeface="Calibri" panose="020F0502020204030204" pitchFamily="34" charset="0"/>
              </a:rPr>
              <a:t>plnosortimentním</a:t>
            </a:r>
            <a:r>
              <a:rPr lang="cs-CZ" altLang="cs-CZ" dirty="0">
                <a:latin typeface="Calibri" panose="020F0502020204030204" pitchFamily="34" charset="0"/>
              </a:rPr>
              <a:t> jednotkám </a:t>
            </a:r>
            <a:r>
              <a:rPr lang="cs-CZ" altLang="cs-CZ" b="1" dirty="0">
                <a:latin typeface="Calibri" panose="020F0502020204030204" pitchFamily="34" charset="0"/>
              </a:rPr>
              <a:t>konkurovat</a:t>
            </a:r>
            <a:r>
              <a:rPr lang="cs-CZ" altLang="cs-CZ" dirty="0">
                <a:latin typeface="Calibri" panose="020F0502020204030204" pitchFamily="34" charset="0"/>
              </a:rPr>
              <a:t> především </a:t>
            </a:r>
            <a:r>
              <a:rPr lang="cs-CZ" altLang="cs-CZ" b="1" dirty="0">
                <a:latin typeface="Calibri" panose="020F0502020204030204" pitchFamily="34" charset="0"/>
              </a:rPr>
              <a:t>v technologicky nepodmíněné dostupnosti a časové úspornosti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27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564" y="333375"/>
            <a:ext cx="10566400" cy="6191250"/>
          </a:xfrm>
        </p:spPr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</a:rPr>
              <a:t>Ústup určitých sortimentních skupin z vnitřních částí města se udál již v průběhu minulých období</a:t>
            </a:r>
          </a:p>
          <a:p>
            <a:endParaRPr lang="cs-CZ" altLang="cs-CZ" b="1" dirty="0">
              <a:latin typeface="Calibri" panose="020F0502020204030204" pitchFamily="34" charset="0"/>
            </a:endParaRPr>
          </a:p>
          <a:p>
            <a:r>
              <a:rPr lang="cs-CZ" altLang="cs-CZ" dirty="0">
                <a:latin typeface="Calibri" panose="020F0502020204030204" pitchFamily="34" charset="0"/>
              </a:rPr>
              <a:t>Jako typické příklady lze uvést </a:t>
            </a:r>
            <a:r>
              <a:rPr lang="cs-CZ" altLang="cs-CZ" b="1" dirty="0">
                <a:latin typeface="Calibri" panose="020F0502020204030204" pitchFamily="34" charset="0"/>
              </a:rPr>
              <a:t>nábytek, zahradní techniku, stavebniny, částečně elektro a „průmyslové zboží“</a:t>
            </a:r>
            <a:r>
              <a:rPr lang="cs-CZ" altLang="cs-CZ" dirty="0">
                <a:latin typeface="Calibri" panose="020F0502020204030204" pitchFamily="34" charset="0"/>
              </a:rPr>
              <a:t> a další…, ….</a:t>
            </a:r>
            <a:r>
              <a:rPr lang="cs-CZ" altLang="cs-CZ" b="1" dirty="0">
                <a:latin typeface="Calibri" panose="020F0502020204030204" pitchFamily="34" charset="0"/>
              </a:rPr>
              <a:t>rozdělování maloobchodního sortimentu na "vnitroměstský" a "</a:t>
            </a:r>
            <a:r>
              <a:rPr lang="cs-CZ" altLang="cs-CZ" b="1" dirty="0" err="1">
                <a:latin typeface="Calibri" panose="020F0502020204030204" pitchFamily="34" charset="0"/>
              </a:rPr>
              <a:t>suburbánní</a:t>
            </a:r>
            <a:r>
              <a:rPr lang="cs-CZ" altLang="cs-CZ" b="1" dirty="0">
                <a:latin typeface="Calibri" panose="020F0502020204030204" pitchFamily="34" charset="0"/>
              </a:rPr>
              <a:t>"</a:t>
            </a:r>
            <a:r>
              <a:rPr lang="cs-CZ" altLang="cs-CZ" dirty="0">
                <a:latin typeface="Calibri" panose="020F0502020204030204" pitchFamily="34" charset="0"/>
              </a:rPr>
              <a:t> (tedy další forma diverzifikace), typicky dle průměrné doby jeho spotřeb, </a:t>
            </a:r>
            <a:r>
              <a:rPr lang="cs-CZ" altLang="cs-CZ" b="1" dirty="0">
                <a:latin typeface="Calibri" panose="020F0502020204030204" pitchFamily="34" charset="0"/>
              </a:rPr>
              <a:t>bude pravděpodobně pokračovat i nadále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  <a:p>
            <a:endParaRPr lang="cs-CZ" altLang="cs-CZ" dirty="0">
              <a:latin typeface="Calibri" panose="020F0502020204030204" pitchFamily="34" charset="0"/>
            </a:endParaRPr>
          </a:p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724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99" y="981075"/>
            <a:ext cx="10390909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Snadno se tak může stát, a již se i částečně děje, že </a:t>
            </a:r>
            <a:r>
              <a:rPr lang="cs-CZ" altLang="cs-CZ" b="1" dirty="0">
                <a:latin typeface="Calibri" panose="020F0502020204030204" pitchFamily="34" charset="0"/>
              </a:rPr>
              <a:t>sortiment s delší životností a většími nároky na prodejní plochu nebude možné ve vnitřním městě zakoupit</a:t>
            </a:r>
          </a:p>
          <a:p>
            <a:pPr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Uvedená skutečnost může do budoucna představovat </a:t>
            </a:r>
            <a:r>
              <a:rPr lang="cs-CZ" altLang="cs-CZ" b="1" dirty="0">
                <a:latin typeface="Calibri" panose="020F0502020204030204" pitchFamily="34" charset="0"/>
              </a:rPr>
              <a:t>problém především u méně mobilních skupin obyvatel, resp. u skupin bez přístupu k určitým dopravním technologiím</a:t>
            </a:r>
            <a:r>
              <a:rPr lang="cs-CZ" altLang="cs-CZ" dirty="0">
                <a:latin typeface="Calibri" panose="020F0502020204030204" pitchFamily="34" charset="0"/>
              </a:rPr>
              <a:t> (senioři, zdravotně znevýhodnění, svobodné matky atp.).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34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>
          <a:xfrm>
            <a:off x="1992313" y="476251"/>
            <a:ext cx="8291512" cy="561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cs-CZ" altLang="cs-CZ" sz="2800" dirty="0">
                <a:latin typeface="Calibri" panose="020F0502020204030204" pitchFamily="34" charset="0"/>
              </a:rPr>
              <a:t>UTVÁŘENÍ SÍŤOVÉ STRUKTURY V ČESKÉM MALOOBCHODĚ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3564" y="1052513"/>
            <a:ext cx="10501745" cy="5421312"/>
          </a:xfrm>
        </p:spPr>
        <p:txBody>
          <a:bodyPr/>
          <a:lstStyle/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Bez ohledu na provozně-organizační strukturu maloobchodu z dob před rokem 1990 (regionální sítě typu Pramen, Jednota..),…</a:t>
            </a: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… </a:t>
            </a:r>
            <a:r>
              <a:rPr lang="cs-CZ" altLang="cs-CZ" b="1" dirty="0">
                <a:latin typeface="Calibri" panose="020F0502020204030204" pitchFamily="34" charset="0"/>
              </a:rPr>
              <a:t>první náznaky utváření nových síťových struktur</a:t>
            </a:r>
            <a:r>
              <a:rPr lang="cs-CZ" altLang="cs-CZ" dirty="0">
                <a:latin typeface="Calibri" panose="020F0502020204030204" pitchFamily="34" charset="0"/>
              </a:rPr>
              <a:t> uvnitř českého maloobchodu na tržním principu byly k vidění </a:t>
            </a:r>
            <a:r>
              <a:rPr lang="cs-CZ" altLang="cs-CZ" b="1" dirty="0">
                <a:latin typeface="Calibri" panose="020F0502020204030204" pitchFamily="34" charset="0"/>
              </a:rPr>
              <a:t>již v první</a:t>
            </a:r>
            <a:r>
              <a:rPr lang="cs-CZ" altLang="cs-CZ" dirty="0">
                <a:latin typeface="Calibri" panose="020F0502020204030204" pitchFamily="34" charset="0"/>
              </a:rPr>
              <a:t> vývojové </a:t>
            </a:r>
            <a:r>
              <a:rPr lang="cs-CZ" altLang="cs-CZ" b="1" dirty="0">
                <a:latin typeface="Calibri" panose="020F0502020204030204" pitchFamily="34" charset="0"/>
              </a:rPr>
              <a:t>etapě</a:t>
            </a:r>
            <a:r>
              <a:rPr lang="cs-CZ" altLang="cs-CZ" dirty="0">
                <a:latin typeface="Calibri" panose="020F0502020204030204" pitchFamily="34" charset="0"/>
              </a:rPr>
              <a:t> transformace – </a:t>
            </a:r>
            <a:r>
              <a:rPr lang="cs-CZ" altLang="cs-CZ" b="1" dirty="0">
                <a:latin typeface="Calibri" panose="020F0502020204030204" pitchFamily="34" charset="0"/>
              </a:rPr>
              <a:t>atomizace</a:t>
            </a:r>
          </a:p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u="sng" dirty="0">
                <a:latin typeface="Calibri" panose="020F0502020204030204" pitchFamily="34" charset="0"/>
              </a:rPr>
              <a:t>Vlastní transformace síťové struktury</a:t>
            </a:r>
            <a:r>
              <a:rPr lang="cs-CZ" altLang="cs-CZ" dirty="0">
                <a:latin typeface="Calibri" panose="020F0502020204030204" pitchFamily="34" charset="0"/>
              </a:rPr>
              <a:t> českého maloobchodu však skutečně započala až s </a:t>
            </a:r>
            <a:r>
              <a:rPr lang="cs-CZ" altLang="cs-CZ" b="1" u="sng" dirty="0">
                <a:latin typeface="Calibri" panose="020F0502020204030204" pitchFamily="34" charset="0"/>
              </a:rPr>
              <a:t>rozvojem jednotlivých velkoformátových prodejních konceptů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53960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819" y="549275"/>
            <a:ext cx="10021454" cy="5924550"/>
          </a:xfrm>
        </p:spPr>
        <p:txBody>
          <a:bodyPr/>
          <a:lstStyle/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Skutečný </a:t>
            </a:r>
            <a:r>
              <a:rPr lang="cs-CZ" altLang="cs-CZ" b="1" dirty="0">
                <a:latin typeface="Calibri" panose="020F0502020204030204" pitchFamily="34" charset="0"/>
              </a:rPr>
              <a:t>rozvoj</a:t>
            </a:r>
            <a:r>
              <a:rPr lang="cs-CZ" altLang="cs-CZ" dirty="0">
                <a:latin typeface="Calibri" panose="020F0502020204030204" pitchFamily="34" charset="0"/>
              </a:rPr>
              <a:t> nových </a:t>
            </a:r>
            <a:r>
              <a:rPr lang="cs-CZ" altLang="cs-CZ" b="1" dirty="0">
                <a:latin typeface="Calibri" panose="020F0502020204030204" pitchFamily="34" charset="0"/>
              </a:rPr>
              <a:t>velkoformátových prodejních konceptů nastal </a:t>
            </a:r>
            <a:r>
              <a:rPr lang="cs-CZ" altLang="cs-CZ" b="1" u="sng" dirty="0">
                <a:latin typeface="Calibri" panose="020F0502020204030204" pitchFamily="34" charset="0"/>
              </a:rPr>
              <a:t>až v 2. vývojové etapě</a:t>
            </a:r>
            <a:r>
              <a:rPr lang="cs-CZ" altLang="cs-CZ" dirty="0">
                <a:latin typeface="Calibri" panose="020F0502020204030204" pitchFamily="34" charset="0"/>
              </a:rPr>
              <a:t> (</a:t>
            </a:r>
            <a:r>
              <a:rPr lang="cs-CZ" altLang="cs-CZ" b="1" u="sng" dirty="0">
                <a:latin typeface="Calibri" panose="020F0502020204030204" pitchFamily="34" charset="0"/>
              </a:rPr>
              <a:t>internacionalizace</a:t>
            </a:r>
            <a:r>
              <a:rPr lang="cs-CZ" altLang="cs-CZ" dirty="0">
                <a:latin typeface="Calibri" panose="020F0502020204030204" pitchFamily="34" charset="0"/>
              </a:rPr>
              <a:t>), kdy do ČR přicházely postupně největší potravinářské i nepotravinářské </a:t>
            </a:r>
            <a:r>
              <a:rPr lang="cs-CZ" altLang="cs-CZ" b="1" u="sng" dirty="0">
                <a:latin typeface="Calibri" panose="020F0502020204030204" pitchFamily="34" charset="0"/>
              </a:rPr>
              <a:t>nadnárodní maloobchodní koncerny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Vytvořily se charakteristické </a:t>
            </a:r>
            <a:r>
              <a:rPr lang="cs-CZ" altLang="cs-CZ" b="1" u="sng" dirty="0">
                <a:latin typeface="Calibri" panose="020F0502020204030204" pitchFamily="34" charset="0"/>
              </a:rPr>
              <a:t>sítě velkoplošných provozních jednotek</a:t>
            </a:r>
            <a:r>
              <a:rPr lang="cs-CZ" altLang="cs-CZ" dirty="0">
                <a:latin typeface="Calibri" panose="020F0502020204030204" pitchFamily="34" charset="0"/>
              </a:rPr>
              <a:t>, které postupně </a:t>
            </a:r>
            <a:r>
              <a:rPr lang="cs-CZ" altLang="cs-CZ" b="1" u="sng" dirty="0">
                <a:latin typeface="Calibri" panose="020F0502020204030204" pitchFamily="34" charset="0"/>
              </a:rPr>
              <a:t>začaly dominovat trhu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73848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620713"/>
            <a:ext cx="8424863" cy="5903912"/>
          </a:xfrm>
        </p:spPr>
        <p:txBody>
          <a:bodyPr/>
          <a:lstStyle/>
          <a:p>
            <a:pPr marL="273050" indent="-273050"/>
            <a:r>
              <a:rPr lang="cs-CZ" altLang="cs-CZ">
                <a:latin typeface="Calibri" panose="020F0502020204030204" pitchFamily="34" charset="0"/>
              </a:rPr>
              <a:t>Maloobchodní obrat realizovaný v síti </a:t>
            </a:r>
            <a:r>
              <a:rPr lang="cs-CZ" altLang="cs-CZ" b="1">
                <a:latin typeface="Calibri" panose="020F0502020204030204" pitchFamily="34" charset="0"/>
              </a:rPr>
              <a:t>čtyř vybraných základních sortimentních skupin prodejen</a:t>
            </a:r>
            <a:r>
              <a:rPr lang="cs-CZ" altLang="cs-CZ">
                <a:latin typeface="Calibri" panose="020F0502020204030204" pitchFamily="34" charset="0"/>
              </a:rPr>
              <a:t> dosahoval téměř </a:t>
            </a:r>
            <a:r>
              <a:rPr lang="cs-CZ" altLang="cs-CZ" b="1">
                <a:latin typeface="Calibri" panose="020F0502020204030204" pitchFamily="34" charset="0"/>
              </a:rPr>
              <a:t>4/5 maloobchodního obratu</a:t>
            </a:r>
            <a:r>
              <a:rPr lang="cs-CZ" altLang="cs-CZ">
                <a:latin typeface="Calibri" panose="020F0502020204030204" pitchFamily="34" charset="0"/>
              </a:rPr>
              <a:t> v zemi (1989)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598739"/>
            <a:ext cx="8713788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1720850" y="4868864"/>
            <a:ext cx="8947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cs typeface="Arial" panose="020B0604020202020204" pitchFamily="34" charset="0"/>
              </a:rPr>
              <a:t>Zdroj: Z. Szczyrba (2005) </a:t>
            </a: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cs typeface="Arial" panose="020B0604020202020204" pitchFamily="34" charset="0"/>
              </a:rPr>
              <a:t>Vysvětlivky: * Prodejny potravin  - včetně prodejen smíšeného zboží a prodejen tabáku</a:t>
            </a:r>
            <a:endParaRPr lang="cs-CZ" altLang="cs-CZ" sz="18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cs typeface="Arial" panose="020B0604020202020204" pitchFamily="34" charset="0"/>
              </a:rPr>
              <a:t>                      OD - obchodní domy, DNS - družstevní nákupní střediska</a:t>
            </a:r>
          </a:p>
        </p:txBody>
      </p:sp>
      <p:sp>
        <p:nvSpPr>
          <p:cNvPr id="66565" name="Oval 6"/>
          <p:cNvSpPr>
            <a:spLocks noChangeArrowheads="1"/>
          </p:cNvSpPr>
          <p:nvPr/>
        </p:nvSpPr>
        <p:spPr bwMode="auto">
          <a:xfrm>
            <a:off x="9409113" y="4221164"/>
            <a:ext cx="647700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993300"/>
              </a:solidFill>
              <a:cs typeface="Arial" panose="020B0604020202020204" pitchFamily="34" charset="0"/>
            </a:endParaRPr>
          </a:p>
        </p:txBody>
      </p:sp>
      <p:sp>
        <p:nvSpPr>
          <p:cNvPr id="66566" name="Oval 7"/>
          <p:cNvSpPr>
            <a:spLocks noChangeArrowheads="1"/>
          </p:cNvSpPr>
          <p:nvPr/>
        </p:nvSpPr>
        <p:spPr bwMode="auto">
          <a:xfrm>
            <a:off x="4943475" y="3500439"/>
            <a:ext cx="647700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993300"/>
              </a:solidFill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171976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1273" y="549275"/>
            <a:ext cx="10538691" cy="5924550"/>
          </a:xfrm>
        </p:spPr>
        <p:txBody>
          <a:bodyPr/>
          <a:lstStyle/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Charakteristickým rysem vývoje na českém trhu byla </a:t>
            </a:r>
            <a:r>
              <a:rPr lang="cs-CZ" altLang="cs-CZ" b="1" u="sng" dirty="0">
                <a:latin typeface="Calibri" panose="020F0502020204030204" pitchFamily="34" charset="0"/>
              </a:rPr>
              <a:t>časová posloupnost procesu</a:t>
            </a:r>
            <a:r>
              <a:rPr lang="cs-CZ" altLang="cs-CZ" b="1" dirty="0">
                <a:latin typeface="Calibri" panose="020F0502020204030204" pitchFamily="34" charset="0"/>
              </a:rPr>
              <a:t> rozvoje jednotlivých velkoformátových prodejních konceptů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Šlo o vývoj, během něhož byly českou spotřebitelskou populací </a:t>
            </a:r>
            <a:r>
              <a:rPr lang="cs-CZ" altLang="cs-CZ" b="1" dirty="0">
                <a:latin typeface="Calibri" panose="020F0502020204030204" pitchFamily="34" charset="0"/>
              </a:rPr>
              <a:t>postupně </a:t>
            </a:r>
            <a:r>
              <a:rPr lang="cs-CZ" altLang="cs-CZ" b="1" u="sng" dirty="0">
                <a:latin typeface="Calibri" panose="020F0502020204030204" pitchFamily="34" charset="0"/>
              </a:rPr>
              <a:t>kladně přijímány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prakticky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b="1" u="sng" dirty="0">
                <a:latin typeface="Calibri" panose="020F0502020204030204" pitchFamily="34" charset="0"/>
              </a:rPr>
              <a:t>všechny moderní velkoplošné prodejny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Rozvoj </a:t>
            </a:r>
            <a:r>
              <a:rPr lang="cs-CZ" altLang="cs-CZ" b="1" dirty="0">
                <a:latin typeface="Calibri" panose="020F0502020204030204" pitchFamily="34" charset="0"/>
              </a:rPr>
              <a:t>maloobchodní sítě</a:t>
            </a:r>
            <a:r>
              <a:rPr lang="cs-CZ" altLang="cs-CZ" dirty="0">
                <a:latin typeface="Calibri" panose="020F0502020204030204" pitchFamily="34" charset="0"/>
              </a:rPr>
              <a:t> v České republice byl založen na budování moderní sítě s </a:t>
            </a:r>
            <a:r>
              <a:rPr lang="cs-CZ" altLang="cs-CZ" b="1" dirty="0">
                <a:latin typeface="Calibri" panose="020F0502020204030204" pitchFamily="34" charset="0"/>
              </a:rPr>
              <a:t>širokým spektrem velkoprodejen</a:t>
            </a:r>
            <a:r>
              <a:rPr lang="cs-CZ" altLang="cs-CZ" dirty="0">
                <a:latin typeface="Calibri" panose="020F0502020204030204" pitchFamily="34" charset="0"/>
              </a:rPr>
              <a:t> a lze ho rozložit do jednotlivých </a:t>
            </a:r>
            <a:r>
              <a:rPr lang="cs-CZ" altLang="cs-CZ" b="1" u="sng" dirty="0" err="1">
                <a:latin typeface="Calibri" panose="020F0502020204030204" pitchFamily="34" charset="0"/>
              </a:rPr>
              <a:t>subfází</a:t>
            </a:r>
            <a:r>
              <a:rPr lang="cs-CZ" altLang="cs-CZ" dirty="0">
                <a:latin typeface="Calibri" panose="020F0502020204030204" pitchFamily="34" charset="0"/>
              </a:rPr>
              <a:t>…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296475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6691" y="404813"/>
            <a:ext cx="10335491" cy="6069012"/>
          </a:xfrm>
        </p:spPr>
        <p:txBody>
          <a:bodyPr/>
          <a:lstStyle/>
          <a:p>
            <a:pPr marL="273050" indent="-273050"/>
            <a:endParaRPr lang="cs-CZ" altLang="cs-CZ" i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i="1" dirty="0">
                <a:latin typeface="Calibri" panose="020F0502020204030204" pitchFamily="34" charset="0"/>
              </a:rPr>
              <a:t>1. </a:t>
            </a:r>
            <a:r>
              <a:rPr lang="cs-CZ" altLang="cs-CZ" i="1" dirty="0" err="1">
                <a:latin typeface="Calibri" panose="020F0502020204030204" pitchFamily="34" charset="0"/>
              </a:rPr>
              <a:t>subfáze</a:t>
            </a:r>
            <a:r>
              <a:rPr lang="cs-CZ" altLang="cs-CZ" i="1" dirty="0">
                <a:latin typeface="Calibri" panose="020F0502020204030204" pitchFamily="34" charset="0"/>
              </a:rPr>
              <a:t>: dynamický rozvoj v síti</a:t>
            </a:r>
            <a:r>
              <a:rPr lang="cs-CZ" altLang="cs-CZ" b="1" i="1" dirty="0">
                <a:latin typeface="Calibri" panose="020F0502020204030204" pitchFamily="34" charset="0"/>
              </a:rPr>
              <a:t> supermarketů, 1995 → </a:t>
            </a:r>
          </a:p>
          <a:p>
            <a:pPr marL="273050" indent="-273050"/>
            <a:endParaRPr lang="cs-CZ" altLang="cs-CZ" b="1" i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i="1" dirty="0">
                <a:latin typeface="Calibri" panose="020F0502020204030204" pitchFamily="34" charset="0"/>
              </a:rPr>
              <a:t>2. </a:t>
            </a:r>
            <a:r>
              <a:rPr lang="cs-CZ" altLang="cs-CZ" i="1" dirty="0" err="1">
                <a:latin typeface="Calibri" panose="020F0502020204030204" pitchFamily="34" charset="0"/>
              </a:rPr>
              <a:t>subfáze</a:t>
            </a:r>
            <a:r>
              <a:rPr lang="cs-CZ" altLang="cs-CZ" i="1" dirty="0">
                <a:latin typeface="Calibri" panose="020F0502020204030204" pitchFamily="34" charset="0"/>
              </a:rPr>
              <a:t>: dynamický rozvoj v síti</a:t>
            </a:r>
            <a:r>
              <a:rPr lang="cs-CZ" altLang="cs-CZ" b="1" i="1" dirty="0">
                <a:latin typeface="Calibri" panose="020F0502020204030204" pitchFamily="34" charset="0"/>
              </a:rPr>
              <a:t> diskontů, 1997 → </a:t>
            </a:r>
          </a:p>
          <a:p>
            <a:pPr marL="273050" indent="-273050"/>
            <a:endParaRPr lang="cs-CZ" altLang="cs-CZ" b="1" i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i="1" dirty="0">
                <a:latin typeface="Calibri" panose="020F0502020204030204" pitchFamily="34" charset="0"/>
              </a:rPr>
              <a:t>3. </a:t>
            </a:r>
            <a:r>
              <a:rPr lang="cs-CZ" altLang="cs-CZ" i="1" dirty="0" err="1">
                <a:latin typeface="Calibri" panose="020F0502020204030204" pitchFamily="34" charset="0"/>
              </a:rPr>
              <a:t>subfáze</a:t>
            </a:r>
            <a:r>
              <a:rPr lang="cs-CZ" altLang="cs-CZ" i="1" dirty="0">
                <a:latin typeface="Calibri" panose="020F0502020204030204" pitchFamily="34" charset="0"/>
              </a:rPr>
              <a:t>: dynamický rozvoj v síti</a:t>
            </a:r>
            <a:r>
              <a:rPr lang="cs-CZ" altLang="cs-CZ" b="1" i="1" dirty="0">
                <a:latin typeface="Calibri" panose="020F0502020204030204" pitchFamily="34" charset="0"/>
              </a:rPr>
              <a:t> hypermarketů, 1998 → </a:t>
            </a:r>
          </a:p>
          <a:p>
            <a:pPr marL="273050" indent="-273050"/>
            <a:endParaRPr lang="cs-CZ" altLang="cs-CZ" b="1" i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i="1" dirty="0">
                <a:latin typeface="Calibri" panose="020F0502020204030204" pitchFamily="34" charset="0"/>
              </a:rPr>
              <a:t>4. </a:t>
            </a:r>
            <a:r>
              <a:rPr lang="cs-CZ" altLang="cs-CZ" i="1" dirty="0" err="1">
                <a:latin typeface="Calibri" panose="020F0502020204030204" pitchFamily="34" charset="0"/>
              </a:rPr>
              <a:t>subfáze</a:t>
            </a:r>
            <a:r>
              <a:rPr lang="cs-CZ" altLang="cs-CZ" i="1" dirty="0">
                <a:latin typeface="Calibri" panose="020F0502020204030204" pitchFamily="34" charset="0"/>
              </a:rPr>
              <a:t>: dynamický rozvoj v síti</a:t>
            </a:r>
            <a:r>
              <a:rPr lang="cs-CZ" altLang="cs-CZ" b="1" i="1" dirty="0">
                <a:latin typeface="Calibri" panose="020F0502020204030204" pitchFamily="34" charset="0"/>
              </a:rPr>
              <a:t> nákupních center, 2000 →</a:t>
            </a:r>
            <a:r>
              <a:rPr lang="cs-CZ" altLang="cs-CZ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82229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6691" y="549275"/>
            <a:ext cx="10307782" cy="5924550"/>
          </a:xfrm>
        </p:spPr>
        <p:txBody>
          <a:bodyPr/>
          <a:lstStyle/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Síťování v linii </a:t>
            </a:r>
            <a:r>
              <a:rPr lang="cs-CZ" altLang="cs-CZ" b="1" u="sng" dirty="0">
                <a:latin typeface="Calibri" panose="020F0502020204030204" pitchFamily="34" charset="0"/>
              </a:rPr>
              <a:t>HYPERMARKETŮ</a:t>
            </a:r>
            <a:r>
              <a:rPr lang="cs-CZ" altLang="cs-CZ" dirty="0">
                <a:latin typeface="Calibri" panose="020F0502020204030204" pitchFamily="34" charset="0"/>
              </a:rPr>
              <a:t> představuje jeden z </a:t>
            </a:r>
            <a:r>
              <a:rPr lang="cs-CZ" altLang="cs-CZ" b="1" u="sng" dirty="0">
                <a:latin typeface="Calibri" panose="020F0502020204030204" pitchFamily="34" charset="0"/>
              </a:rPr>
              <a:t>nejviditelnějších rysů transformace českého maloobchodu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Hypermarkety se staly </a:t>
            </a:r>
            <a:r>
              <a:rPr lang="cs-CZ" altLang="cs-CZ" b="1" u="sng" dirty="0">
                <a:latin typeface="Calibri" panose="020F0502020204030204" pitchFamily="34" charset="0"/>
              </a:rPr>
              <a:t>rozhodujícím fenoménem</a:t>
            </a:r>
            <a:r>
              <a:rPr lang="cs-CZ" altLang="cs-CZ" u="sng" dirty="0">
                <a:latin typeface="Calibri" panose="020F0502020204030204" pitchFamily="34" charset="0"/>
              </a:rPr>
              <a:t> </a:t>
            </a:r>
            <a:r>
              <a:rPr lang="cs-CZ" altLang="cs-CZ" b="1" u="sng" dirty="0">
                <a:latin typeface="Calibri" panose="020F0502020204030204" pitchFamily="34" charset="0"/>
              </a:rPr>
              <a:t>dynamiky změn</a:t>
            </a:r>
            <a:r>
              <a:rPr lang="cs-CZ" altLang="cs-CZ" dirty="0">
                <a:latin typeface="Calibri" panose="020F0502020204030204" pitchFamily="34" charset="0"/>
              </a:rPr>
              <a:t> v českém maloobchodě… </a:t>
            </a: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vzhledem ke své regionální dimenzi v územní struktuře a maloobchodní gravitaci představují </a:t>
            </a:r>
            <a:r>
              <a:rPr lang="cs-CZ" altLang="cs-CZ" b="1" u="sng" dirty="0">
                <a:latin typeface="Calibri" panose="020F0502020204030204" pitchFamily="34" charset="0"/>
              </a:rPr>
              <a:t>páteř maloobchodní sítě v ČR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871987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0509" y="692151"/>
            <a:ext cx="10335491" cy="5781675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Jak vyplývá z novějších údajů společnosti </a:t>
            </a:r>
            <a:r>
              <a:rPr lang="cs-CZ" altLang="cs-CZ" dirty="0" err="1">
                <a:latin typeface="Calibri" panose="020F0502020204030204" pitchFamily="34" charset="0"/>
              </a:rPr>
              <a:t>Incoma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GfK</a:t>
            </a:r>
            <a:r>
              <a:rPr lang="cs-CZ" altLang="cs-CZ" dirty="0">
                <a:latin typeface="Calibri" panose="020F0502020204030204" pitchFamily="34" charset="0"/>
              </a:rPr>
              <a:t> (Hypermarket 2017), </a:t>
            </a:r>
            <a:r>
              <a:rPr lang="cs-CZ" altLang="cs-CZ" b="1" dirty="0">
                <a:latin typeface="Calibri" panose="020F0502020204030204" pitchFamily="34" charset="0"/>
              </a:rPr>
              <a:t>preference</a:t>
            </a:r>
            <a:r>
              <a:rPr lang="cs-CZ" altLang="cs-CZ" dirty="0">
                <a:latin typeface="Calibri" panose="020F0502020204030204" pitchFamily="34" charset="0"/>
              </a:rPr>
              <a:t> tohoto formátu u českých spotřebitelů dosahuje již zhruba </a:t>
            </a:r>
            <a:r>
              <a:rPr lang="cs-CZ" altLang="cs-CZ" b="1" u="sng" dirty="0">
                <a:latin typeface="Calibri" panose="020F0502020204030204" pitchFamily="34" charset="0"/>
              </a:rPr>
              <a:t>49 % u pravidelně nakupujících domácností</a:t>
            </a:r>
            <a:r>
              <a:rPr lang="cs-CZ" altLang="cs-CZ" dirty="0">
                <a:latin typeface="Calibri" panose="020F0502020204030204" pitchFamily="34" charset="0"/>
              </a:rPr>
              <a:t> (potraviny a drogerie), v roce 2000 to bylo jen 25 % 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Ve stručném srovnání – </a:t>
            </a:r>
            <a:r>
              <a:rPr lang="cs-CZ" altLang="cs-CZ" b="1" dirty="0">
                <a:latin typeface="Calibri" panose="020F0502020204030204" pitchFamily="34" charset="0"/>
              </a:rPr>
              <a:t>supermarkety zastavily pokles obliby</a:t>
            </a:r>
            <a:r>
              <a:rPr lang="cs-CZ" altLang="cs-CZ" dirty="0">
                <a:latin typeface="Calibri" panose="020F0502020204030204" pitchFamily="34" charset="0"/>
              </a:rPr>
              <a:t> a dostaly se na 16 % podíl, </a:t>
            </a:r>
            <a:r>
              <a:rPr lang="cs-CZ" altLang="cs-CZ" b="1" dirty="0">
                <a:latin typeface="Calibri" panose="020F0502020204030204" pitchFamily="34" charset="0"/>
              </a:rPr>
              <a:t>diskonty</a:t>
            </a:r>
            <a:r>
              <a:rPr lang="cs-CZ" altLang="cs-CZ" dirty="0">
                <a:latin typeface="Calibri" panose="020F0502020204030204" pitchFamily="34" charset="0"/>
              </a:rPr>
              <a:t> v posledních letech </a:t>
            </a:r>
            <a:r>
              <a:rPr lang="cs-CZ" altLang="cs-CZ" b="1" dirty="0">
                <a:latin typeface="Calibri" panose="020F0502020204030204" pitchFamily="34" charset="0"/>
              </a:rPr>
              <a:t>ztrácejí</a:t>
            </a:r>
            <a:r>
              <a:rPr lang="cs-CZ" altLang="cs-CZ" dirty="0">
                <a:latin typeface="Calibri" panose="020F0502020204030204" pitchFamily="34" charset="0"/>
              </a:rPr>
              <a:t> (asi 24 %), </a:t>
            </a:r>
            <a:r>
              <a:rPr lang="cs-CZ" altLang="cs-CZ" b="1" dirty="0">
                <a:latin typeface="Calibri" panose="020F0502020204030204" pitchFamily="34" charset="0"/>
              </a:rPr>
              <a:t>malé prodejny</a:t>
            </a:r>
            <a:r>
              <a:rPr lang="cs-CZ" altLang="cs-CZ" dirty="0">
                <a:latin typeface="Calibri" panose="020F0502020204030204" pitchFamily="34" charset="0"/>
              </a:rPr>
              <a:t> mají preferenci zhruba 10 % domácností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11959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6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Text Box 6"/>
          <p:cNvSpPr txBox="1">
            <a:spLocks noChangeArrowheads="1"/>
          </p:cNvSpPr>
          <p:nvPr/>
        </p:nvSpPr>
        <p:spPr bwMode="auto">
          <a:xfrm>
            <a:off x="1774825" y="188913"/>
            <a:ext cx="875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TOP 15 obchodníků (s převahou rychloobrátkového zboží) podle tržeb, mld. Kč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2298" t="12082" r="39022" b="5991"/>
          <a:stretch/>
        </p:blipFill>
        <p:spPr>
          <a:xfrm>
            <a:off x="3315854" y="733893"/>
            <a:ext cx="5763491" cy="54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00" y="549275"/>
            <a:ext cx="10354399" cy="5924550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V roce </a:t>
            </a:r>
            <a:r>
              <a:rPr lang="cs-CZ" altLang="cs-CZ" b="1" dirty="0">
                <a:latin typeface="Calibri" panose="020F0502020204030204" pitchFamily="34" charset="0"/>
              </a:rPr>
              <a:t>2015 </a:t>
            </a:r>
            <a:r>
              <a:rPr lang="cs-CZ" altLang="cs-CZ" dirty="0">
                <a:latin typeface="Calibri" panose="020F0502020204030204" pitchFamily="34" charset="0"/>
              </a:rPr>
              <a:t>bylo na území České republiky </a:t>
            </a:r>
            <a:r>
              <a:rPr lang="cs-CZ" altLang="cs-CZ" b="1" dirty="0">
                <a:latin typeface="Calibri" panose="020F0502020204030204" pitchFamily="34" charset="0"/>
              </a:rPr>
              <a:t>asi 340 hypermarketů</a:t>
            </a:r>
            <a:r>
              <a:rPr lang="cs-CZ" altLang="cs-CZ" dirty="0">
                <a:latin typeface="Calibri" panose="020F0502020204030204" pitchFamily="34" charset="0"/>
              </a:rPr>
              <a:t>, (obtížněji ověřitelné aktuální údaje..), </a:t>
            </a: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  …což by z </a:t>
            </a:r>
            <a:r>
              <a:rPr lang="cs-CZ" altLang="cs-CZ" b="1" dirty="0">
                <a:latin typeface="Calibri" panose="020F0502020204030204" pitchFamily="34" charset="0"/>
              </a:rPr>
              <a:t>hlediska kupní síly</a:t>
            </a:r>
            <a:r>
              <a:rPr lang="cs-CZ" altLang="cs-CZ" dirty="0">
                <a:latin typeface="Calibri" panose="020F0502020204030204" pitchFamily="34" charset="0"/>
              </a:rPr>
              <a:t> mohlo znamenat </a:t>
            </a:r>
            <a:r>
              <a:rPr lang="cs-CZ" altLang="cs-CZ" b="1" dirty="0">
                <a:latin typeface="Calibri" panose="020F0502020204030204" pitchFamily="34" charset="0"/>
              </a:rPr>
              <a:t>dostatečné pokrytí (supermarketů bylo přes 1 300)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S počtem </a:t>
            </a:r>
            <a:r>
              <a:rPr lang="cs-CZ" altLang="cs-CZ" b="1" dirty="0">
                <a:latin typeface="Calibri" panose="020F0502020204030204" pitchFamily="34" charset="0"/>
              </a:rPr>
              <a:t>33 hypermarketů na 1 milion obyvatel</a:t>
            </a:r>
            <a:r>
              <a:rPr lang="cs-CZ" altLang="cs-CZ" dirty="0">
                <a:latin typeface="Calibri" panose="020F0502020204030204" pitchFamily="34" charset="0"/>
              </a:rPr>
              <a:t> se ČR řadí do </a:t>
            </a:r>
            <a:r>
              <a:rPr lang="cs-CZ" altLang="cs-CZ" b="1" u="sng" dirty="0">
                <a:latin typeface="Calibri" panose="020F0502020204030204" pitchFamily="34" charset="0"/>
              </a:rPr>
              <a:t>TOP 3 v pořadí Evropských zemí</a:t>
            </a:r>
            <a:r>
              <a:rPr lang="cs-CZ" altLang="cs-CZ" dirty="0">
                <a:latin typeface="Calibri" panose="020F0502020204030204" pitchFamily="34" charset="0"/>
              </a:rPr>
              <a:t> a s aktuálním tempem růstu lze očekávat v nejbližších letech </a:t>
            </a:r>
            <a:r>
              <a:rPr lang="cs-CZ" altLang="cs-CZ" b="1" dirty="0">
                <a:latin typeface="Calibri" panose="020F0502020204030204" pitchFamily="34" charset="0"/>
              </a:rPr>
              <a:t>posun</a:t>
            </a:r>
            <a:r>
              <a:rPr lang="cs-CZ" altLang="cs-CZ" dirty="0">
                <a:latin typeface="Calibri" panose="020F0502020204030204" pitchFamily="34" charset="0"/>
              </a:rPr>
              <a:t> i na pozici nejvyšší</a:t>
            </a: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</a:rPr>
              <a:t>Šetření Hypermarket 2015 také poukazuje na skutečnost, že </a:t>
            </a:r>
            <a:r>
              <a:rPr lang="cs-CZ" altLang="cs-CZ" b="1" u="sng" dirty="0">
                <a:latin typeface="Calibri" panose="020F0502020204030204" pitchFamily="34" charset="0"/>
              </a:rPr>
              <a:t>ve vzdálenosti do 20 km</a:t>
            </a:r>
            <a:r>
              <a:rPr lang="cs-CZ" altLang="cs-CZ" dirty="0">
                <a:latin typeface="Calibri" panose="020F0502020204030204" pitchFamily="34" charset="0"/>
              </a:rPr>
              <a:t> od některého z </a:t>
            </a:r>
            <a:r>
              <a:rPr lang="cs-CZ" altLang="cs-CZ" b="1" u="sng" dirty="0">
                <a:latin typeface="Calibri" panose="020F0502020204030204" pitchFamily="34" charset="0"/>
              </a:rPr>
              <a:t>hypermarketů žije již 90 % české populace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91998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999" y="404813"/>
            <a:ext cx="10520655" cy="6069012"/>
          </a:xfrm>
        </p:spPr>
        <p:txBody>
          <a:bodyPr/>
          <a:lstStyle/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Samozřejmě existují v dostupnosti hypermarketů poměrně </a:t>
            </a:r>
            <a:r>
              <a:rPr lang="cs-CZ" altLang="cs-CZ" b="1" dirty="0">
                <a:latin typeface="Calibri" panose="020F0502020204030204" pitchFamily="34" charset="0"/>
              </a:rPr>
              <a:t>velké regionální rozdíly</a:t>
            </a:r>
            <a:r>
              <a:rPr lang="cs-CZ" altLang="cs-CZ" dirty="0">
                <a:latin typeface="Calibri" panose="020F0502020204030204" pitchFamily="34" charset="0"/>
              </a:rPr>
              <a:t>, sever a východ republiky je, vzhledem k sídelní struktuře, pokryt daleko silněji než západ a jih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Je zřejmé, že tzv. </a:t>
            </a:r>
            <a:r>
              <a:rPr lang="cs-CZ" altLang="cs-CZ" b="1" dirty="0">
                <a:latin typeface="Calibri" panose="020F0502020204030204" pitchFamily="34" charset="0"/>
              </a:rPr>
              <a:t>„bílých míst na mapě“ už příliš mnoho není</a:t>
            </a:r>
            <a:r>
              <a:rPr lang="cs-CZ" altLang="cs-CZ" dirty="0">
                <a:latin typeface="Calibri" panose="020F0502020204030204" pitchFamily="34" charset="0"/>
              </a:rPr>
              <a:t> a i ta budou postupně ubývat… </a:t>
            </a: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…Hypermarkety začínají pronikat i do malých měst velikosti 10-20 tis obyvatel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86129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Obrázek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268414"/>
            <a:ext cx="79216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EC3DB5F2-11DB-48B7-8EDF-7CE2812E2D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1" y="274639"/>
            <a:ext cx="7859713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/>
          <a:p>
            <a:pPr algn="ctr"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ÚZEMÍ VYMEZENÁ 20 KM VZDÁLENOSTÍ OD NĚKTERÉHO Z HYPERMARKETŮ (2010)</a:t>
            </a:r>
          </a:p>
        </p:txBody>
      </p:sp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2547938" y="6040438"/>
            <a:ext cx="271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cs typeface="Arial" panose="020B0604020202020204" pitchFamily="34" charset="0"/>
              </a:rPr>
              <a:t>Zdroj: Hypermarket 2015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721224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Zástupný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963" y="352859"/>
            <a:ext cx="8229600" cy="4629150"/>
          </a:xfrm>
        </p:spPr>
      </p:pic>
      <p:sp>
        <p:nvSpPr>
          <p:cNvPr id="139267" name="TextovéPole 4"/>
          <p:cNvSpPr txBox="1">
            <a:spLocks noChangeArrowheads="1"/>
          </p:cNvSpPr>
          <p:nvPr/>
        </p:nvSpPr>
        <p:spPr bwMode="auto">
          <a:xfrm>
            <a:off x="1971964" y="5143042"/>
            <a:ext cx="772621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Malé obchody v České republice ubývají.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Za posledních dvacet let jich bylo zavřeno na šest tisíc.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Trpí tím především venkov.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4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926" y="549275"/>
            <a:ext cx="10326255" cy="5924550"/>
          </a:xfrm>
        </p:spPr>
        <p:txBody>
          <a:bodyPr/>
          <a:lstStyle/>
          <a:p>
            <a:pPr marL="273050" indent="-273050">
              <a:lnSpc>
                <a:spcPct val="90000"/>
              </a:lnSpc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Organizačně a prostorově byl maloobchod v České republice (Československu) řízen na základě tehdejší </a:t>
            </a:r>
            <a:r>
              <a:rPr lang="cs-CZ" altLang="cs-CZ" sz="2400" b="1" dirty="0">
                <a:latin typeface="Calibri" panose="020F0502020204030204" pitchFamily="34" charset="0"/>
              </a:rPr>
              <a:t>politické direktivy</a:t>
            </a:r>
            <a:r>
              <a:rPr lang="cs-CZ" altLang="cs-CZ" sz="2400" dirty="0">
                <a:latin typeface="Calibri" panose="020F0502020204030204" pitchFamily="34" charset="0"/>
              </a:rPr>
              <a:t>, která jen omezeně akceptovala reálnou potřebu dostupnosti služeb v území</a:t>
            </a:r>
          </a:p>
          <a:p>
            <a:pPr marL="273050" indent="-273050">
              <a:lnSpc>
                <a:spcPct val="90000"/>
              </a:lnSpc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Socialistický model řízení odvětví obchodu se vyznačoval </a:t>
            </a:r>
            <a:r>
              <a:rPr lang="cs-CZ" altLang="cs-CZ" sz="2400" b="1" dirty="0" err="1">
                <a:latin typeface="Calibri" panose="020F0502020204030204" pitchFamily="34" charset="0"/>
              </a:rPr>
              <a:t>neeexistencí</a:t>
            </a:r>
            <a:r>
              <a:rPr lang="cs-CZ" altLang="cs-CZ" sz="2400" b="1" dirty="0">
                <a:latin typeface="Calibri" panose="020F0502020204030204" pitchFamily="34" charset="0"/>
              </a:rPr>
              <a:t> soukromého podnikání</a:t>
            </a:r>
            <a:r>
              <a:rPr lang="cs-CZ" altLang="cs-CZ" sz="2400" dirty="0">
                <a:latin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alibri" panose="020F0502020204030204" pitchFamily="34" charset="0"/>
              </a:rPr>
              <a:t>determinací fungování obchodních firem</a:t>
            </a:r>
          </a:p>
          <a:p>
            <a:pPr marL="273050" indent="-273050">
              <a:lnSpc>
                <a:spcPct val="90000"/>
              </a:lnSpc>
            </a:pPr>
            <a:endParaRPr lang="cs-CZ" altLang="cs-CZ" sz="2400" b="1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Typické pro toto období byly </a:t>
            </a:r>
            <a:r>
              <a:rPr lang="cs-CZ" altLang="cs-CZ" sz="2400" b="1" dirty="0">
                <a:latin typeface="Calibri" panose="020F0502020204030204" pitchFamily="34" charset="0"/>
              </a:rPr>
              <a:t>velké státní obchodní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</a:rPr>
              <a:t>(Pramen, Prior)</a:t>
            </a:r>
            <a:r>
              <a:rPr lang="cs-CZ" altLang="cs-CZ" sz="2400" dirty="0">
                <a:latin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alibri" panose="020F0502020204030204" pitchFamily="34" charset="0"/>
              </a:rPr>
              <a:t>družstevní podniky (Jednota)</a:t>
            </a:r>
            <a:r>
              <a:rPr lang="cs-CZ" altLang="cs-CZ" sz="2400" dirty="0">
                <a:latin typeface="Calibri" panose="020F0502020204030204" pitchFamily="34" charset="0"/>
              </a:rPr>
              <a:t>, kterým politická direktiva určovala prostor pro podnikání</a:t>
            </a:r>
          </a:p>
          <a:p>
            <a:pPr marL="273050" indent="-273050">
              <a:lnSpc>
                <a:spcPct val="90000"/>
              </a:lnSpc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cs-CZ" altLang="cs-CZ" sz="2400" dirty="0">
                <a:latin typeface="Calibri" panose="020F0502020204030204" pitchFamily="34" charset="0"/>
              </a:rPr>
              <a:t>Od roku 1952 se tak </a:t>
            </a:r>
            <a:r>
              <a:rPr lang="cs-CZ" altLang="cs-CZ" sz="2400" b="1" dirty="0">
                <a:latin typeface="Calibri" panose="020F0502020204030204" pitchFamily="34" charset="0"/>
              </a:rPr>
              <a:t>družstva</a:t>
            </a:r>
            <a:r>
              <a:rPr lang="cs-CZ" altLang="cs-CZ" sz="2400" dirty="0">
                <a:latin typeface="Calibri" panose="020F0502020204030204" pitchFamily="34" charset="0"/>
              </a:rPr>
              <a:t> začala soustřeďovat na podnikání na </a:t>
            </a:r>
            <a:r>
              <a:rPr lang="cs-CZ" altLang="cs-CZ" sz="2400" b="1" dirty="0">
                <a:latin typeface="Calibri" panose="020F0502020204030204" pitchFamily="34" charset="0"/>
              </a:rPr>
              <a:t>venkově</a:t>
            </a:r>
            <a:r>
              <a:rPr lang="cs-CZ" altLang="cs-CZ" sz="2400" dirty="0">
                <a:latin typeface="Calibri" panose="020F0502020204030204" pitchFamily="34" charset="0"/>
              </a:rPr>
              <a:t>, prodejnám </a:t>
            </a:r>
            <a:r>
              <a:rPr lang="cs-CZ" altLang="cs-CZ" sz="2400" b="1" dirty="0">
                <a:latin typeface="Calibri" panose="020F0502020204030204" pitchFamily="34" charset="0"/>
              </a:rPr>
              <a:t>státního obchodu</a:t>
            </a:r>
            <a:r>
              <a:rPr lang="cs-CZ" altLang="cs-CZ" sz="2400" dirty="0">
                <a:latin typeface="Calibri" panose="020F0502020204030204" pitchFamily="34" charset="0"/>
              </a:rPr>
              <a:t> byla zase určena </a:t>
            </a:r>
            <a:r>
              <a:rPr lang="cs-CZ" altLang="cs-CZ" sz="2400" b="1" dirty="0">
                <a:latin typeface="Calibri" panose="020F0502020204030204" pitchFamily="34" charset="0"/>
              </a:rPr>
              <a:t>města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51558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7" name="Group 5">
            <a:extLst>
              <a:ext uri="{FF2B5EF4-FFF2-40B4-BE49-F238E27FC236}">
                <a16:creationId xmlns:a16="http://schemas.microsoft.com/office/drawing/2014/main" id="{52100626-CD81-4B27-8239-4D53A5939165}"/>
              </a:ext>
            </a:extLst>
          </p:cNvPr>
          <p:cNvGraphicFramePr>
            <a:graphicFrameLocks noGrp="1"/>
          </p:cNvGraphicFramePr>
          <p:nvPr/>
        </p:nvGraphicFramePr>
        <p:xfrm>
          <a:off x="1847851" y="1773239"/>
          <a:ext cx="8569325" cy="3743326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6503466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216985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55512972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310179429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85077578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15331781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129181789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204308020"/>
                    </a:ext>
                  </a:extLst>
                </a:gridCol>
              </a:tblGrid>
              <a:tr h="3794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rok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prodejny celkem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prodejny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z toho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97658"/>
                  </a:ext>
                </a:extLst>
              </a:tr>
              <a:tr h="10858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potravi-n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řsk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sm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íš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nepotravi-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řsk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obchodn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domy a n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kupn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střediska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Samoob-sluhy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5303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1953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63 842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61 846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25 513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18 675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10 885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383205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1955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64 059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60 749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24 931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19 505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10 746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119884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55 150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53 845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22 688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20 024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9 374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3 720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87928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50 182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49 375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18 844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15 694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8 987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7 250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27899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45 934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45 507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16 177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15 349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8 522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609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8 571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78468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1989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43 781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43 382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14 870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14 745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8 429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3238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3238" algn="l"/>
                        </a:tabLst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9 228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742100"/>
                  </a:ext>
                </a:extLst>
              </a:tr>
            </a:tbl>
          </a:graphicData>
        </a:graphic>
      </p:graphicFrame>
      <p:sp>
        <p:nvSpPr>
          <p:cNvPr id="70734" name="Text Box 81"/>
          <p:cNvSpPr txBox="1">
            <a:spLocks noChangeArrowheads="1"/>
          </p:cNvSpPr>
          <p:nvPr/>
        </p:nvSpPr>
        <p:spPr bwMode="auto">
          <a:xfrm>
            <a:off x="3216275" y="549276"/>
            <a:ext cx="570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/>
              <a:t>Struktura vybraných stálých prodejen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/>
              <a:t>v České republice v letech 1953-1989</a:t>
            </a:r>
          </a:p>
        </p:txBody>
      </p:sp>
      <p:sp>
        <p:nvSpPr>
          <p:cNvPr id="70735" name="Rectangle 82"/>
          <p:cNvSpPr>
            <a:spLocks noChangeArrowheads="1"/>
          </p:cNvSpPr>
          <p:nvPr/>
        </p:nvSpPr>
        <p:spPr bwMode="auto">
          <a:xfrm>
            <a:off x="2279650" y="5734051"/>
            <a:ext cx="507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800" i="1"/>
              <a:t>Zdroj: Starzyczná, Steiner (2000); Jindra (2009).</a:t>
            </a:r>
          </a:p>
        </p:txBody>
      </p:sp>
      <p:sp>
        <p:nvSpPr>
          <p:cNvPr id="70736" name="Oval 83"/>
          <p:cNvSpPr>
            <a:spLocks noChangeArrowheads="1"/>
          </p:cNvSpPr>
          <p:nvPr/>
        </p:nvSpPr>
        <p:spPr bwMode="auto">
          <a:xfrm>
            <a:off x="9625013" y="3284538"/>
            <a:ext cx="863600" cy="2305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0737" name="Oval 84"/>
          <p:cNvSpPr>
            <a:spLocks noChangeArrowheads="1"/>
          </p:cNvSpPr>
          <p:nvPr/>
        </p:nvSpPr>
        <p:spPr bwMode="auto">
          <a:xfrm>
            <a:off x="8616950" y="3284538"/>
            <a:ext cx="863600" cy="2305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0738" name="Oval 85"/>
          <p:cNvSpPr>
            <a:spLocks noChangeArrowheads="1"/>
          </p:cNvSpPr>
          <p:nvPr/>
        </p:nvSpPr>
        <p:spPr bwMode="auto">
          <a:xfrm>
            <a:off x="7175500" y="3141664"/>
            <a:ext cx="1081088" cy="2447925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0739" name="Oval 86"/>
          <p:cNvSpPr>
            <a:spLocks noChangeArrowheads="1"/>
          </p:cNvSpPr>
          <p:nvPr/>
        </p:nvSpPr>
        <p:spPr bwMode="auto">
          <a:xfrm>
            <a:off x="4872039" y="3213101"/>
            <a:ext cx="1081087" cy="2447925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0740" name="Oval 87"/>
          <p:cNvSpPr>
            <a:spLocks noChangeArrowheads="1"/>
          </p:cNvSpPr>
          <p:nvPr/>
        </p:nvSpPr>
        <p:spPr bwMode="auto">
          <a:xfrm>
            <a:off x="2711450" y="3141664"/>
            <a:ext cx="1081088" cy="2447925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15794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524251"/>
            <a:ext cx="44275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Obrázek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3724276"/>
            <a:ext cx="440531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Obrázek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30201"/>
            <a:ext cx="4333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Obrázek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4" y="301626"/>
            <a:ext cx="400843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45648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1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6" y="995364"/>
            <a:ext cx="43211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919538"/>
            <a:ext cx="6286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Obrázek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04813"/>
            <a:ext cx="46974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50937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4545" y="476251"/>
            <a:ext cx="10067637" cy="5997575"/>
          </a:xfrm>
        </p:spPr>
        <p:txBody>
          <a:bodyPr/>
          <a:lstStyle/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Na rozdíl od vývoje v západní Evropě lokalizace prodejen </a:t>
            </a:r>
            <a:r>
              <a:rPr lang="cs-CZ" altLang="cs-CZ" b="1" dirty="0">
                <a:latin typeface="Calibri" panose="020F0502020204030204" pitchFamily="34" charset="0"/>
              </a:rPr>
              <a:t>nerespektovala rozmístění koupěschopné poptávky</a:t>
            </a:r>
            <a:r>
              <a:rPr lang="cs-CZ" altLang="cs-CZ" dirty="0">
                <a:latin typeface="Calibri" panose="020F0502020204030204" pitchFamily="34" charset="0"/>
              </a:rPr>
              <a:t>, díky čemuž docházelo k </a:t>
            </a:r>
            <a:r>
              <a:rPr lang="cs-CZ" altLang="cs-CZ" b="1" dirty="0">
                <a:latin typeface="Calibri" panose="020F0502020204030204" pitchFamily="34" charset="0"/>
              </a:rPr>
              <a:t>přetěžování</a:t>
            </a:r>
            <a:r>
              <a:rPr lang="cs-CZ" altLang="cs-CZ" dirty="0">
                <a:latin typeface="Calibri" panose="020F0502020204030204" pitchFamily="34" charset="0"/>
              </a:rPr>
              <a:t> maloobchodní sítě v </a:t>
            </a:r>
            <a:r>
              <a:rPr lang="cs-CZ" altLang="cs-CZ" b="1" dirty="0">
                <a:latin typeface="Calibri" panose="020F0502020204030204" pitchFamily="34" charset="0"/>
              </a:rPr>
              <a:t>centrech většiny měst </a:t>
            </a:r>
          </a:p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Naproti tomu v </a:t>
            </a:r>
            <a:r>
              <a:rPr lang="cs-CZ" altLang="cs-CZ" b="1" dirty="0">
                <a:latin typeface="Calibri" panose="020F0502020204030204" pitchFamily="34" charset="0"/>
              </a:rPr>
              <a:t>periferních sídlištních</a:t>
            </a:r>
            <a:r>
              <a:rPr lang="cs-CZ" altLang="cs-CZ" dirty="0">
                <a:latin typeface="Calibri" panose="020F0502020204030204" pitchFamily="34" charset="0"/>
              </a:rPr>
              <a:t> souborech mnoha měst byly </a:t>
            </a:r>
            <a:r>
              <a:rPr lang="cs-CZ" altLang="cs-CZ" b="1" dirty="0">
                <a:latin typeface="Calibri" panose="020F0502020204030204" pitchFamily="34" charset="0"/>
              </a:rPr>
              <a:t>kapacity prodejních ploch nedostatečné</a:t>
            </a:r>
          </a:p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dirty="0">
                <a:latin typeface="Calibri" panose="020F0502020204030204" pitchFamily="34" charset="0"/>
              </a:rPr>
              <a:t>Velmi často s tímto obecně neutěšeným stavem kontrastovala </a:t>
            </a:r>
            <a:r>
              <a:rPr lang="cs-CZ" altLang="cs-CZ" b="1" dirty="0">
                <a:latin typeface="Calibri" panose="020F0502020204030204" pitchFamily="34" charset="0"/>
              </a:rPr>
              <a:t>nelogická výstavba prodejních kapacit v menších městech a venkovských sídlech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0422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9745" y="476251"/>
            <a:ext cx="10566400" cy="5997575"/>
          </a:xfrm>
        </p:spPr>
        <p:txBody>
          <a:bodyPr/>
          <a:lstStyle/>
          <a:p>
            <a:pPr marL="273050" indent="-273050"/>
            <a:endParaRPr lang="cs-CZ" altLang="cs-CZ" b="1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Investice do rozvoje maloobchodní sítě</a:t>
            </a:r>
            <a:r>
              <a:rPr lang="cs-CZ" altLang="cs-CZ" dirty="0">
                <a:latin typeface="Calibri" panose="020F0502020204030204" pitchFamily="34" charset="0"/>
              </a:rPr>
              <a:t> i ukazatele </a:t>
            </a:r>
            <a:r>
              <a:rPr lang="cs-CZ" altLang="cs-CZ" b="1" dirty="0">
                <a:latin typeface="Calibri" panose="020F0502020204030204" pitchFamily="34" charset="0"/>
              </a:rPr>
              <a:t>plošného</a:t>
            </a:r>
            <a:r>
              <a:rPr lang="cs-CZ" altLang="cs-CZ" dirty="0">
                <a:latin typeface="Calibri" panose="020F0502020204030204" pitchFamily="34" charset="0"/>
              </a:rPr>
              <a:t> nebo </a:t>
            </a:r>
            <a:r>
              <a:rPr lang="cs-CZ" altLang="cs-CZ" b="1" dirty="0">
                <a:latin typeface="Calibri" panose="020F0502020204030204" pitchFamily="34" charset="0"/>
              </a:rPr>
              <a:t>obslužného standardu</a:t>
            </a:r>
            <a:r>
              <a:rPr lang="cs-CZ" altLang="cs-CZ" dirty="0">
                <a:latin typeface="Calibri" panose="020F0502020204030204" pitchFamily="34" charset="0"/>
              </a:rPr>
              <a:t> byly v Československu, ve srovnání se západními zeměmi, na </a:t>
            </a:r>
            <a:r>
              <a:rPr lang="cs-CZ" altLang="cs-CZ" b="1" u="sng" dirty="0">
                <a:latin typeface="Calibri" panose="020F0502020204030204" pitchFamily="34" charset="0"/>
              </a:rPr>
              <a:t>poloviční úrovni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Nekompatibilní</a:t>
            </a:r>
            <a:r>
              <a:rPr lang="cs-CZ" altLang="cs-CZ" dirty="0">
                <a:latin typeface="Calibri" panose="020F0502020204030204" pitchFamily="34" charset="0"/>
              </a:rPr>
              <a:t> ve srovnání se zeměmi západní Evropy byla i </a:t>
            </a:r>
            <a:r>
              <a:rPr lang="cs-CZ" altLang="cs-CZ" b="1" dirty="0">
                <a:latin typeface="Calibri" panose="020F0502020204030204" pitchFamily="34" charset="0"/>
              </a:rPr>
              <a:t>sortimentní struktura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</a:p>
          <a:p>
            <a:pPr marL="273050" indent="-273050"/>
            <a:endParaRPr lang="cs-CZ" altLang="cs-CZ" dirty="0">
              <a:latin typeface="Calibri" panose="020F0502020204030204" pitchFamily="34" charset="0"/>
            </a:endParaRPr>
          </a:p>
          <a:p>
            <a:pPr marL="273050" indent="-273050"/>
            <a:r>
              <a:rPr lang="cs-CZ" altLang="cs-CZ" b="1" dirty="0">
                <a:latin typeface="Calibri" panose="020F0502020204030204" pitchFamily="34" charset="0"/>
              </a:rPr>
              <a:t>Nedostatky</a:t>
            </a:r>
            <a:r>
              <a:rPr lang="cs-CZ" altLang="cs-CZ" dirty="0">
                <a:latin typeface="Calibri" panose="020F0502020204030204" pitchFamily="34" charset="0"/>
              </a:rPr>
              <a:t> v maloobchodní vybavenosti byly vzhledem k reálné poptávce </a:t>
            </a:r>
            <a:r>
              <a:rPr lang="cs-CZ" altLang="cs-CZ" b="1" dirty="0">
                <a:latin typeface="Calibri" panose="020F0502020204030204" pitchFamily="34" charset="0"/>
              </a:rPr>
              <a:t>více</a:t>
            </a:r>
            <a:r>
              <a:rPr lang="cs-CZ" altLang="cs-CZ" dirty="0">
                <a:latin typeface="Calibri" panose="020F0502020204030204" pitchFamily="34" charset="0"/>
              </a:rPr>
              <a:t> pozorovatelné </a:t>
            </a:r>
            <a:r>
              <a:rPr lang="cs-CZ" altLang="cs-CZ" b="1" dirty="0">
                <a:latin typeface="Calibri" panose="020F0502020204030204" pitchFamily="34" charset="0"/>
              </a:rPr>
              <a:t>u měst</a:t>
            </a:r>
            <a:r>
              <a:rPr lang="cs-CZ" altLang="cs-CZ" dirty="0">
                <a:latin typeface="Calibri" panose="020F0502020204030204" pitchFamily="34" charset="0"/>
              </a:rPr>
              <a:t> než na venkově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24401045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šablona-nový vizuál</Template>
  <TotalTime>1577</TotalTime>
  <Words>2463</Words>
  <Application>Microsoft Office PowerPoint</Application>
  <PresentationFormat>Širokoúhlá obrazovka</PresentationFormat>
  <Paragraphs>339</Paragraphs>
  <Slides>39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Tahoma</vt:lpstr>
      <vt:lpstr>Times New Roman</vt:lpstr>
      <vt:lpstr>Wingdings</vt:lpstr>
      <vt:lpstr>Prezentace_MU_CZ</vt:lpstr>
      <vt:lpstr> </vt:lpstr>
      <vt:lpstr>SITUACE NA KONCI 80. LET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REGIONÁLNÍ STRUKTURA PLOŠNÉHO STANDARDU V ROCE 1987</vt:lpstr>
      <vt:lpstr>TRANSFORMAČNÍ ZMĚNY PO ROCE 1989</vt:lpstr>
      <vt:lpstr>Etapa atomizace</vt:lpstr>
      <vt:lpstr>Prezentace aplikace PowerPoint</vt:lpstr>
      <vt:lpstr>Prezentace aplikace PowerPoint</vt:lpstr>
      <vt:lpstr>REGIONÁLNÍ STRUKTURA  PLOŠNÉHO STANDARDU V ROCE 1998</vt:lpstr>
      <vt:lpstr>Etapa internacionalizace</vt:lpstr>
      <vt:lpstr>Prezentace aplikace PowerPoint</vt:lpstr>
      <vt:lpstr>Prezentace aplikace PowerPoint</vt:lpstr>
      <vt:lpstr>Prezentace aplikace PowerPoint</vt:lpstr>
      <vt:lpstr>Etapa konsolidace </vt:lpstr>
      <vt:lpstr>Prezentace aplikace PowerPoint</vt:lpstr>
      <vt:lpstr>Prezentace aplikace PowerPoint</vt:lpstr>
      <vt:lpstr>Etapa diverzifikace</vt:lpstr>
      <vt:lpstr>Prezentace aplikace PowerPoint</vt:lpstr>
      <vt:lpstr>Prezentace aplikace PowerPoint</vt:lpstr>
      <vt:lpstr>Prezentace aplikace PowerPoint</vt:lpstr>
      <vt:lpstr>UTVÁŘENÍ SÍŤOVÉ STRUKTURY V ČESKÉM MALOOBCHODĚ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ÚZEMÍ VYMEZENÁ 20 KM VZDÁLENOSTÍ OD NĚKTERÉHO Z HYPERMARKETŮ (2010)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Kunc</dc:creator>
  <cp:lastModifiedBy>Aneta Krajíčková</cp:lastModifiedBy>
  <cp:revision>63</cp:revision>
  <cp:lastPrinted>1601-01-01T00:00:00Z</cp:lastPrinted>
  <dcterms:created xsi:type="dcterms:W3CDTF">2019-09-26T15:38:03Z</dcterms:created>
  <dcterms:modified xsi:type="dcterms:W3CDTF">2020-03-18T15:14:52Z</dcterms:modified>
</cp:coreProperties>
</file>