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371" r:id="rId9"/>
    <p:sldId id="264" r:id="rId10"/>
    <p:sldId id="265" r:id="rId11"/>
    <p:sldId id="367" r:id="rId12"/>
    <p:sldId id="368" r:id="rId13"/>
    <p:sldId id="266" r:id="rId14"/>
    <p:sldId id="267" r:id="rId15"/>
    <p:sldId id="272" r:id="rId16"/>
    <p:sldId id="369" r:id="rId17"/>
    <p:sldId id="372" r:id="rId18"/>
    <p:sldId id="370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300" r:id="rId40"/>
    <p:sldId id="301" r:id="rId41"/>
    <p:sldId id="302" r:id="rId42"/>
    <p:sldId id="303" r:id="rId43"/>
    <p:sldId id="304" r:id="rId44"/>
    <p:sldId id="306" r:id="rId45"/>
    <p:sldId id="307" r:id="rId46"/>
    <p:sldId id="308" r:id="rId47"/>
    <p:sldId id="309" r:id="rId48"/>
    <p:sldId id="310" r:id="rId49"/>
    <p:sldId id="311" r:id="rId50"/>
    <p:sldId id="312" r:id="rId5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B9006E"/>
    <a:srgbClr val="4B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72" d="100"/>
          <a:sy n="72" d="100"/>
        </p:scale>
        <p:origin x="708" y="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0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maloobchod, zemědělství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maloobchod, zemědělství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maloobchod, zemědělství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Obyvatelstvo, maloobchod, zemědělství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/>
              <a:t>Obyvatelstvo, maloobchod, zemědělství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Obyvatelstvo, maloobchod, zemědělství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9B8F44-66D8-4E5C-8C60-DDAE4760C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512721-1B03-48EC-BB7E-008D0B3A9A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Obyvatelstvo, maloobchod, zemědělství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A733EC-5D23-4A2B-A5F4-D09707F16D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B7917-5D59-41FB-9589-B2D7D3BF2E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5901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Obyvatelstvo, maloobchod, zemědělství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Obyvatelstvo, maloobchod, zemědělství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Obyvatelstvo, maloobchod, zemědělství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maloobchod, zemědělství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maloobchod, zemědělství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maloobchod, zemědělství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maloobchod, zemědělství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maloobchod, zemědělství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Obyvatelstvo, maloobchod, zemědělství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855EC-7376-4CA8-8892-A5D87A80D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Obyvatelstvo, maloobchod, zemědělství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AB0198-BABE-4497-BFA1-04150C25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66256"/>
            <a:ext cx="11361600" cy="1171580"/>
          </a:xfrm>
        </p:spPr>
        <p:txBody>
          <a:bodyPr/>
          <a:lstStyle/>
          <a:p>
            <a:pPr algn="ctr"/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B7E9AAF-8024-415D-B745-8D0E1FA89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497566"/>
            <a:ext cx="11361600" cy="698497"/>
          </a:xfrm>
        </p:spPr>
        <p:txBody>
          <a:bodyPr/>
          <a:lstStyle/>
          <a:p>
            <a:pPr algn="ctr"/>
            <a:r>
              <a:rPr lang="cs-CZ" altLang="cs-CZ" sz="4400" b="1" dirty="0">
                <a:solidFill>
                  <a:schemeClr val="tx2"/>
                </a:solidFill>
                <a:latin typeface="Cambria" panose="02040503050406030204" pitchFamily="18" charset="0"/>
              </a:rPr>
              <a:t>OBYVATELSTVO</a:t>
            </a:r>
          </a:p>
          <a:p>
            <a:pPr algn="ctr"/>
            <a:endParaRPr lang="cs-CZ" altLang="cs-CZ" sz="4400" b="1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r>
              <a:rPr lang="cs-CZ" altLang="cs-CZ" b="1" dirty="0">
                <a:latin typeface="Cambria" panose="02040503050406030204" pitchFamily="18" charset="0"/>
              </a:rPr>
              <a:t>Rozvoj venkova Jaro 2020</a:t>
            </a:r>
            <a:endParaRPr lang="cs-CZ" altLang="cs-CZ" sz="4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14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3" t="10800" r="11414" b="5202"/>
          <a:stretch>
            <a:fillRect/>
          </a:stretch>
        </p:blipFill>
        <p:spPr bwMode="auto">
          <a:xfrm>
            <a:off x="1703388" y="92077"/>
            <a:ext cx="8124103" cy="613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421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509" t="11614" r="18080" b="16444"/>
          <a:stretch/>
        </p:blipFill>
        <p:spPr>
          <a:xfrm>
            <a:off x="1587779" y="493019"/>
            <a:ext cx="8285894" cy="53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89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509" t="11146" r="18008" b="17188"/>
          <a:stretch/>
        </p:blipFill>
        <p:spPr>
          <a:xfrm>
            <a:off x="2078181" y="544945"/>
            <a:ext cx="8481605" cy="547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0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9381" r="12199" b="977"/>
          <a:stretch>
            <a:fillRect/>
          </a:stretch>
        </p:blipFill>
        <p:spPr bwMode="auto">
          <a:xfrm>
            <a:off x="4533900" y="238703"/>
            <a:ext cx="6813550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360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9381" r="43700" b="-424"/>
          <a:stretch>
            <a:fillRect/>
          </a:stretch>
        </p:blipFill>
        <p:spPr bwMode="auto">
          <a:xfrm>
            <a:off x="4367214" y="169863"/>
            <a:ext cx="2808287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maloobchod, zemědělství</a:t>
            </a:r>
          </a:p>
        </p:txBody>
      </p:sp>
    </p:spTree>
    <p:extLst>
      <p:ext uri="{BB962C8B-B14F-4D97-AF65-F5344CB8AC3E}">
        <p14:creationId xmlns:p14="http://schemas.microsoft.com/office/powerpoint/2010/main" val="228570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37" y="0"/>
            <a:ext cx="426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074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486" y="129036"/>
            <a:ext cx="4763223" cy="635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15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485" y="-73891"/>
            <a:ext cx="5647264" cy="68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54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953" y="318943"/>
            <a:ext cx="6564196" cy="581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61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7956A0-939F-4FED-B945-F2966A0D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2875"/>
            <a:ext cx="7467600" cy="571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800" dirty="0">
                <a:solidFill>
                  <a:schemeClr val="accent1">
                    <a:lumMod val="75000"/>
                  </a:schemeClr>
                </a:solidFill>
              </a:rPr>
              <a:t>Vývoj venkovské populace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3F97B6-725C-4D9C-A6F3-1EAB17197B7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69818" y="857251"/>
            <a:ext cx="10150763" cy="564356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  <a:defRPr/>
            </a:pPr>
            <a:r>
              <a:rPr lang="cs-CZ" sz="2600" dirty="0">
                <a:cs typeface="Arial" pitchFamily="34" charset="0"/>
              </a:rPr>
              <a:t>- </a:t>
            </a:r>
            <a:r>
              <a:rPr lang="cs-CZ" sz="2600" dirty="0">
                <a:latin typeface="Cambria" panose="02040503050406030204" pitchFamily="18" charset="0"/>
                <a:cs typeface="Arial" pitchFamily="34" charset="0"/>
              </a:rPr>
              <a:t>70. léta – ČR: +5 %, venkov: –7 % obyvatel,</a:t>
            </a:r>
          </a:p>
          <a:p>
            <a:pPr>
              <a:buFontTx/>
              <a:buNone/>
              <a:defRPr/>
            </a:pPr>
            <a:r>
              <a:rPr lang="cs-CZ" sz="2600" dirty="0">
                <a:latin typeface="Cambria" panose="02040503050406030204" pitchFamily="18" charset="0"/>
                <a:cs typeface="Arial" pitchFamily="34" charset="0"/>
              </a:rPr>
              <a:t>- 80. léta – ČR: stagnace, venkov: –8 % obyvatel, </a:t>
            </a:r>
          </a:p>
          <a:p>
            <a:pPr>
              <a:buFontTx/>
              <a:buNone/>
              <a:defRPr/>
            </a:pPr>
            <a:r>
              <a:rPr lang="cs-CZ" sz="2600" b="1" dirty="0">
                <a:latin typeface="Cambria" panose="02040503050406030204" pitchFamily="18" charset="0"/>
                <a:cs typeface="Arial" pitchFamily="34" charset="0"/>
              </a:rPr>
              <a:t>- 90. léta – ČR: –1 %, venkov: +1 %,</a:t>
            </a:r>
          </a:p>
          <a:p>
            <a:pPr>
              <a:buFontTx/>
              <a:buNone/>
              <a:defRPr/>
            </a:pPr>
            <a:r>
              <a:rPr lang="cs-CZ" sz="2600" b="1" dirty="0">
                <a:latin typeface="Cambria" panose="02040503050406030204" pitchFamily="18" charset="0"/>
                <a:cs typeface="Arial" pitchFamily="34" charset="0"/>
              </a:rPr>
              <a:t>- 2001-2011 – ČR: +2,5 %, venkov: +8 % (města 0 %).</a:t>
            </a:r>
          </a:p>
          <a:p>
            <a:pPr>
              <a:buFontTx/>
              <a:buChar char="-"/>
              <a:defRPr/>
            </a:pPr>
            <a:endParaRPr lang="cs-CZ" sz="2600" b="1" dirty="0">
              <a:latin typeface="Cambria" panose="02040503050406030204" pitchFamily="18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sz="2600" b="1" dirty="0">
                <a:latin typeface="Cambria" panose="02040503050406030204" pitchFamily="18" charset="0"/>
                <a:cs typeface="Arial" pitchFamily="34" charset="0"/>
              </a:rPr>
              <a:t>Stárnutí venkova probíhá oproti obecným trendům v rychlejším tempu</a:t>
            </a:r>
            <a:r>
              <a:rPr lang="cs-CZ" sz="2600" dirty="0">
                <a:latin typeface="Cambria" panose="02040503050406030204" pitchFamily="18" charset="0"/>
                <a:cs typeface="Arial" pitchFamily="34" charset="0"/>
              </a:rPr>
              <a:t> – to ale </a:t>
            </a:r>
            <a:r>
              <a:rPr lang="cs-CZ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v poslední době ne zcela platí</a:t>
            </a:r>
            <a:r>
              <a:rPr lang="cs-CZ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…</a:t>
            </a:r>
            <a:endParaRPr lang="cs-CZ" sz="2600" dirty="0">
              <a:latin typeface="Cambria" panose="02040503050406030204" pitchFamily="18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sz="2600" b="1" u="sng" dirty="0">
                <a:latin typeface="Cambria" panose="02040503050406030204" pitchFamily="18" charset="0"/>
                <a:cs typeface="Arial" pitchFamily="34" charset="0"/>
              </a:rPr>
              <a:t>Rozdíly mezi příměstským a odlehlým venkovem</a:t>
            </a:r>
            <a:r>
              <a:rPr lang="cs-CZ" sz="2600" b="1" dirty="0">
                <a:latin typeface="Cambria" panose="02040503050406030204" pitchFamily="18" charset="0"/>
                <a:cs typeface="Arial" pitchFamily="34" charset="0"/>
              </a:rPr>
              <a:t> </a:t>
            </a:r>
            <a:r>
              <a:rPr lang="cs-CZ" sz="2600" dirty="0">
                <a:latin typeface="Cambria" panose="02040503050406030204" pitchFamily="18" charset="0"/>
                <a:cs typeface="Arial" pitchFamily="34" charset="0"/>
              </a:rPr>
              <a:t>(vliv polohy v rámci sídelního systému, působení </a:t>
            </a:r>
            <a:r>
              <a:rPr lang="cs-CZ" sz="2600" dirty="0" err="1">
                <a:latin typeface="Cambria" panose="02040503050406030204" pitchFamily="18" charset="0"/>
                <a:cs typeface="Arial" pitchFamily="34" charset="0"/>
              </a:rPr>
              <a:t>suburbanizace</a:t>
            </a:r>
            <a:r>
              <a:rPr lang="cs-CZ" sz="2600" dirty="0">
                <a:latin typeface="Cambria" panose="02040503050406030204" pitchFamily="18" charset="0"/>
                <a:cs typeface="Arial" pitchFamily="34" charset="0"/>
              </a:rPr>
              <a:t>) 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sz="2600" b="1" dirty="0">
                <a:latin typeface="Cambria" panose="02040503050406030204" pitchFamily="18" charset="0"/>
                <a:cs typeface="Arial" pitchFamily="34" charset="0"/>
              </a:rPr>
              <a:t>Migrace jako hlavní faktor prostorové diferenciace </a:t>
            </a:r>
            <a:r>
              <a:rPr lang="cs-CZ" sz="2600" dirty="0">
                <a:latin typeface="Cambria" panose="02040503050406030204" pitchFamily="18" charset="0"/>
                <a:cs typeface="Arial" pitchFamily="34" charset="0"/>
              </a:rPr>
              <a:t>demografického vývoje venkova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sz="2600" b="1" dirty="0">
                <a:latin typeface="Cambria" panose="02040503050406030204" pitchFamily="18" charset="0"/>
                <a:cs typeface="Arial" pitchFamily="34" charset="0"/>
              </a:rPr>
              <a:t>Souhrnná čísla za venkovské oblasti v situaci jejich rostoucí </a:t>
            </a:r>
            <a:r>
              <a:rPr lang="cs-CZ" sz="2600" b="1" dirty="0" err="1">
                <a:latin typeface="Cambria" panose="02040503050406030204" pitchFamily="18" charset="0"/>
                <a:cs typeface="Arial" pitchFamily="34" charset="0"/>
              </a:rPr>
              <a:t>diverzity</a:t>
            </a:r>
            <a:r>
              <a:rPr lang="cs-CZ" sz="2600" b="1" dirty="0">
                <a:latin typeface="Cambria" panose="02040503050406030204" pitchFamily="18" charset="0"/>
                <a:cs typeface="Arial" pitchFamily="34" charset="0"/>
              </a:rPr>
              <a:t> ztrácí reprezentativnost</a:t>
            </a:r>
          </a:p>
          <a:p>
            <a:pPr>
              <a:buFontTx/>
              <a:buNone/>
              <a:defRPr/>
            </a:pP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167855009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r>
              <a:rPr lang="cs-CZ" altLang="cs-CZ"/>
              <a:t>Vývoj počtu světové populace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88458FB-E6B2-4BDF-B7B4-C6AAA02B6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96975"/>
            <a:ext cx="8229600" cy="492918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pl-PL" dirty="0"/>
              <a:t>Rok 0		300 mil.</a:t>
            </a:r>
          </a:p>
          <a:p>
            <a:pPr>
              <a:defRPr/>
            </a:pPr>
            <a:r>
              <a:rPr lang="pl-PL" dirty="0"/>
              <a:t>Rok 1000		310 mil.</a:t>
            </a:r>
          </a:p>
          <a:p>
            <a:pPr>
              <a:defRPr/>
            </a:pPr>
            <a:r>
              <a:rPr lang="pl-PL" dirty="0"/>
              <a:t>Rok 1500		500 mil.</a:t>
            </a:r>
          </a:p>
          <a:p>
            <a:pPr>
              <a:defRPr/>
            </a:pPr>
            <a:r>
              <a:rPr lang="pl-PL" dirty="0"/>
              <a:t>Rok 1750		800 mil.</a:t>
            </a:r>
          </a:p>
          <a:p>
            <a:pPr>
              <a:defRPr/>
            </a:pPr>
            <a:r>
              <a:rPr lang="pl-PL" dirty="0"/>
              <a:t>Rok 1800		980 mil.</a:t>
            </a:r>
          </a:p>
          <a:p>
            <a:pPr>
              <a:defRPr/>
            </a:pPr>
            <a:r>
              <a:rPr lang="pl-PL" dirty="0"/>
              <a:t>Rok 1900		1,6 mld.</a:t>
            </a:r>
          </a:p>
          <a:p>
            <a:pPr>
              <a:defRPr/>
            </a:pPr>
            <a:r>
              <a:rPr lang="pl-PL" dirty="0"/>
              <a:t>Rok 1950		2,5 mld.</a:t>
            </a:r>
          </a:p>
          <a:p>
            <a:pPr>
              <a:defRPr/>
            </a:pPr>
            <a:r>
              <a:rPr lang="pl-PL" dirty="0"/>
              <a:t>Rok 1980		4,4 mld.</a:t>
            </a:r>
          </a:p>
          <a:p>
            <a:pPr>
              <a:defRPr/>
            </a:pPr>
            <a:r>
              <a:rPr lang="pl-PL" dirty="0"/>
              <a:t>Rok 2010		7,3 mld.</a:t>
            </a:r>
          </a:p>
          <a:p>
            <a:pPr>
              <a:defRPr/>
            </a:pPr>
            <a:r>
              <a:rPr lang="pl-PL" dirty="0"/>
              <a:t>Rok 2020		7,8 mld.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070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9" y="188914"/>
            <a:ext cx="53292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2098675"/>
            <a:ext cx="4906962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e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3589338"/>
            <a:ext cx="4332287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453745" y="912962"/>
            <a:ext cx="4350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Suburbánní</a:t>
            </a:r>
            <a:r>
              <a:rPr lang="cs-CZ" dirty="0"/>
              <a:t>/příměstský venkov</a:t>
            </a:r>
          </a:p>
        </p:txBody>
      </p:sp>
    </p:spTree>
    <p:extLst>
      <p:ext uri="{BB962C8B-B14F-4D97-AF65-F5344CB8AC3E}">
        <p14:creationId xmlns:p14="http://schemas.microsoft.com/office/powerpoint/2010/main" val="891831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-171450"/>
            <a:ext cx="45640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1803400"/>
            <a:ext cx="4808538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áze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5051"/>
            <a:ext cx="483711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04364" y="766618"/>
            <a:ext cx="2870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„Venkovský“ venkov</a:t>
            </a:r>
          </a:p>
        </p:txBody>
      </p:sp>
    </p:spTree>
    <p:extLst>
      <p:ext uri="{BB962C8B-B14F-4D97-AF65-F5344CB8AC3E}">
        <p14:creationId xmlns:p14="http://schemas.microsoft.com/office/powerpoint/2010/main" val="2666977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DEED7-60B5-45C4-BABD-DB9F59225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6" y="285750"/>
            <a:ext cx="8043863" cy="571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Kategorie obcí dle míry venkovského charakteru</a:t>
            </a:r>
          </a:p>
        </p:txBody>
      </p:sp>
      <p:sp>
        <p:nvSpPr>
          <p:cNvPr id="30723" name="Zástupný symbol pro obsah 2"/>
          <p:cNvSpPr>
            <a:spLocks noGrp="1" noChangeArrowheads="1"/>
          </p:cNvSpPr>
          <p:nvPr>
            <p:ph sz="quarter" idx="1"/>
          </p:nvPr>
        </p:nvSpPr>
        <p:spPr>
          <a:xfrm>
            <a:off x="350982" y="857251"/>
            <a:ext cx="10926618" cy="1267113"/>
          </a:xfrm>
        </p:spPr>
        <p:txBody>
          <a:bodyPr/>
          <a:lstStyle/>
          <a:p>
            <a:pPr algn="just"/>
            <a:r>
              <a:rPr lang="cs-CZ" altLang="cs-CZ" sz="2400" b="1" dirty="0">
                <a:latin typeface="Cambria" panose="02040503050406030204" pitchFamily="18" charset="0"/>
                <a:cs typeface="Arial" panose="020B0604020202020204" pitchFamily="34" charset="0"/>
              </a:rPr>
              <a:t>Vývoj počtu obyvatel, přirozený přírůstek </a:t>
            </a:r>
            <a:r>
              <a:rPr lang="cs-CZ" altLang="cs-CZ" sz="2400" dirty="0">
                <a:latin typeface="Cambria" panose="02040503050406030204" pitchFamily="18" charset="0"/>
                <a:cs typeface="Arial" panose="020B0604020202020204" pitchFamily="34" charset="0"/>
              </a:rPr>
              <a:t>(pro celý venkov záporný), </a:t>
            </a:r>
            <a:r>
              <a:rPr lang="cs-CZ" altLang="cs-CZ" sz="2400" b="1" dirty="0">
                <a:latin typeface="Cambria" panose="02040503050406030204" pitchFamily="18" charset="0"/>
                <a:cs typeface="Arial" panose="020B0604020202020204" pitchFamily="34" charset="0"/>
              </a:rPr>
              <a:t>saldo migrace i věková struktura se zhoršují </a:t>
            </a:r>
            <a:r>
              <a:rPr lang="cs-CZ" altLang="cs-CZ" sz="2400" dirty="0">
                <a:latin typeface="Cambria" panose="02040503050406030204" pitchFamily="18" charset="0"/>
                <a:cs typeface="Arial" panose="020B0604020202020204" pitchFamily="34" charset="0"/>
              </a:rPr>
              <a:t>ve směru od větších venkovských obcí </a:t>
            </a:r>
            <a:r>
              <a:rPr lang="cs-CZ" altLang="cs-CZ" sz="2400" b="1" dirty="0">
                <a:latin typeface="Cambria" panose="02040503050406030204" pitchFamily="18" charset="0"/>
                <a:cs typeface="Arial" panose="020B0604020202020204" pitchFamily="34" charset="0"/>
              </a:rPr>
              <a:t>směrem k extrémně venkovským obcím</a:t>
            </a:r>
            <a:r>
              <a:rPr lang="cs-CZ" altLang="cs-CZ" sz="2400" dirty="0"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724" name="Zástupný symbol pro obsah 2"/>
          <p:cNvSpPr txBox="1">
            <a:spLocks/>
          </p:cNvSpPr>
          <p:nvPr/>
        </p:nvSpPr>
        <p:spPr bwMode="auto">
          <a:xfrm>
            <a:off x="572436" y="2558474"/>
            <a:ext cx="10483709" cy="357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02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300"/>
              </a:spcBef>
              <a:buClr>
                <a:srgbClr val="FE8637"/>
              </a:buClr>
              <a:buSzPct val="70000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Pro venkov jako celek v roce 2011 platila příznivější věková struktura než pro města, </a:t>
            </a:r>
          </a:p>
          <a:p>
            <a:pPr algn="ctr">
              <a:spcBef>
                <a:spcPts val="1200"/>
              </a:spcBef>
              <a:spcAft>
                <a:spcPts val="600"/>
              </a:spcAft>
              <a:buClr>
                <a:srgbClr val="FE8637"/>
              </a:buClr>
              <a:buSzPct val="70000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ALE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1200"/>
              </a:spcBef>
              <a:spcAft>
                <a:spcPts val="600"/>
              </a:spcAft>
              <a:buClr>
                <a:srgbClr val="FE8637"/>
              </a:buClr>
              <a:buSzPct val="70000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- extrémně venkovské obce jsou stále nejstarší kategorií obcí celé ČR:</a:t>
            </a:r>
          </a:p>
          <a:p>
            <a:pPr lvl="1">
              <a:spcBef>
                <a:spcPts val="30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cs-CZ" altLang="cs-CZ" sz="2000" dirty="0">
                <a:cs typeface="Arial" panose="020B0604020202020204" pitchFamily="34" charset="0"/>
              </a:rPr>
              <a:t>dětská složka </a:t>
            </a:r>
            <a:r>
              <a:rPr lang="cs-CZ" altLang="cs-CZ" sz="2000" b="1" dirty="0">
                <a:cs typeface="Arial" panose="020B0604020202020204" pitchFamily="34" charset="0"/>
              </a:rPr>
              <a:t>14,3 %</a:t>
            </a:r>
            <a:r>
              <a:rPr lang="cs-CZ" altLang="cs-CZ" sz="2000" dirty="0">
                <a:cs typeface="Arial" panose="020B0604020202020204" pitchFamily="34" charset="0"/>
              </a:rPr>
              <a:t> (nižší podíl pouze města s 20 tis. a více obyv.),</a:t>
            </a:r>
          </a:p>
          <a:p>
            <a:pPr lvl="1">
              <a:spcBef>
                <a:spcPts val="30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cs-CZ" altLang="cs-CZ" sz="2000" dirty="0">
                <a:cs typeface="Arial" panose="020B0604020202020204" pitchFamily="34" charset="0"/>
              </a:rPr>
              <a:t>nejvyšší proporce post-produktivních </a:t>
            </a:r>
            <a:r>
              <a:rPr lang="cs-CZ" altLang="cs-CZ" sz="2000" b="1" dirty="0">
                <a:cs typeface="Arial" panose="020B0604020202020204" pitchFamily="34" charset="0"/>
              </a:rPr>
              <a:t>18,3 %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</a:p>
          <a:p>
            <a:pPr lvl="1">
              <a:spcBef>
                <a:spcPts val="30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cs-CZ" altLang="cs-CZ" sz="2000" dirty="0">
                <a:cs typeface="Arial" panose="020B0604020202020204" pitchFamily="34" charset="0"/>
              </a:rPr>
              <a:t>nejnižší proporce produktivního obyvatelstva </a:t>
            </a:r>
            <a:r>
              <a:rPr lang="cs-CZ" altLang="cs-CZ" sz="2000" b="1" dirty="0">
                <a:cs typeface="Arial" panose="020B0604020202020204" pitchFamily="34" charset="0"/>
              </a:rPr>
              <a:t>67,4 %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</a:p>
          <a:p>
            <a:pPr lvl="1">
              <a:spcBef>
                <a:spcPts val="30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cs-CZ" altLang="cs-CZ" sz="2000" dirty="0">
                <a:cs typeface="Arial" panose="020B0604020202020204" pitchFamily="34" charset="0"/>
              </a:rPr>
              <a:t>nejvyšší průměrný věk </a:t>
            </a:r>
            <a:r>
              <a:rPr lang="cs-CZ" altLang="cs-CZ" sz="2000" b="1" dirty="0">
                <a:cs typeface="Arial" panose="020B0604020202020204" pitchFamily="34" charset="0"/>
              </a:rPr>
              <a:t>42,4 let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</a:p>
          <a:p>
            <a:pPr lvl="1">
              <a:spcBef>
                <a:spcPts val="30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cs-CZ" altLang="cs-CZ" sz="2000" dirty="0">
                <a:cs typeface="Arial" panose="020B0604020202020204" pitchFamily="34" charset="0"/>
              </a:rPr>
              <a:t>nejvyšší index stáří </a:t>
            </a:r>
            <a:r>
              <a:rPr lang="cs-CZ" altLang="cs-CZ" sz="2000" b="1" dirty="0">
                <a:cs typeface="Arial" panose="020B0604020202020204" pitchFamily="34" charset="0"/>
              </a:rPr>
              <a:t>128,5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</a:p>
          <a:p>
            <a:pPr lvl="1">
              <a:spcBef>
                <a:spcPts val="300"/>
              </a:spcBef>
              <a:buClr>
                <a:srgbClr val="FE8637"/>
              </a:buClr>
              <a:buSzPct val="70000"/>
              <a:buFont typeface="Wingdings" panose="05000000000000000000" pitchFamily="2" charset="2"/>
              <a:buChar char=""/>
            </a:pPr>
            <a:r>
              <a:rPr lang="cs-CZ" altLang="cs-CZ" sz="2000" dirty="0">
                <a:cs typeface="Arial" panose="020B0604020202020204" pitchFamily="34" charset="0"/>
              </a:rPr>
              <a:t>nejvyšší index ekonomického zatížení </a:t>
            </a:r>
            <a:r>
              <a:rPr lang="cs-CZ" altLang="cs-CZ" sz="2000" b="1" dirty="0">
                <a:cs typeface="Arial" panose="020B0604020202020204" pitchFamily="34" charset="0"/>
              </a:rPr>
              <a:t>48,3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593104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3A31B-F635-4416-AED4-1BF0C57FB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89" y="214314"/>
            <a:ext cx="7858125" cy="7254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Dynamika obyvatelstva dle kategorie venkovských obcí (1991 – 2011)</a:t>
            </a:r>
          </a:p>
        </p:txBody>
      </p:sp>
      <p:sp>
        <p:nvSpPr>
          <p:cNvPr id="31747" name="Picture 3"/>
          <p:cNvSpPr>
            <a:spLocks noChangeAspect="1" noChangeArrowheads="1"/>
          </p:cNvSpPr>
          <p:nvPr/>
        </p:nvSpPr>
        <p:spPr bwMode="auto">
          <a:xfrm>
            <a:off x="1952626" y="1143001"/>
            <a:ext cx="7643813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143001"/>
            <a:ext cx="7643813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483687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290C9-C9F2-4F07-805B-EBB6D04BA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88" y="214314"/>
            <a:ext cx="6786562" cy="72548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Věková struktura dle kategorie venkovských obcí (2011)</a:t>
            </a:r>
          </a:p>
        </p:txBody>
      </p:sp>
      <p:sp>
        <p:nvSpPr>
          <p:cNvPr id="32771" name="Picture 2"/>
          <p:cNvSpPr>
            <a:spLocks noChangeAspect="1" noChangeArrowheads="1"/>
          </p:cNvSpPr>
          <p:nvPr/>
        </p:nvSpPr>
        <p:spPr bwMode="auto">
          <a:xfrm>
            <a:off x="1952626" y="1143000"/>
            <a:ext cx="7643813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143000"/>
            <a:ext cx="7643813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65375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3A502-C7EE-4256-A590-957ED83C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935" y="222463"/>
            <a:ext cx="9355137" cy="72548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Vývoj indexu stáří ve vybraných kategoriích obcí (1991-2011)</a:t>
            </a:r>
          </a:p>
        </p:txBody>
      </p:sp>
      <p:sp>
        <p:nvSpPr>
          <p:cNvPr id="33795" name="Picture 2"/>
          <p:cNvSpPr>
            <a:spLocks noChangeAspect="1" noChangeArrowheads="1"/>
          </p:cNvSpPr>
          <p:nvPr/>
        </p:nvSpPr>
        <p:spPr bwMode="auto">
          <a:xfrm>
            <a:off x="1809750" y="928688"/>
            <a:ext cx="8345488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6" name="Obdélník 5"/>
          <p:cNvSpPr>
            <a:spLocks noChangeArrowheads="1"/>
          </p:cNvSpPr>
          <p:nvPr/>
        </p:nvSpPr>
        <p:spPr bwMode="auto">
          <a:xfrm>
            <a:off x="1881188" y="5572126"/>
            <a:ext cx="6572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02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</a:pPr>
            <a:r>
              <a:rPr lang="cs-CZ" altLang="cs-CZ" sz="1800">
                <a:cs typeface="Arial" panose="020B0604020202020204" pitchFamily="34" charset="0"/>
              </a:rPr>
              <a:t>Vývoj IS měst ČR (1991-2011, 1991=100%):</a:t>
            </a:r>
          </a:p>
          <a:p>
            <a:pPr lvl="1">
              <a:spcBef>
                <a:spcPct val="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</a:pPr>
            <a:r>
              <a:rPr lang="cs-CZ" altLang="cs-CZ" sz="1800">
                <a:cs typeface="Arial" panose="020B0604020202020204" pitchFamily="34" charset="0"/>
              </a:rPr>
              <a:t>Města celkem = 208 %</a:t>
            </a:r>
          </a:p>
          <a:p>
            <a:pPr lvl="1">
              <a:spcBef>
                <a:spcPct val="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</a:pPr>
            <a:r>
              <a:rPr lang="cs-CZ" altLang="cs-CZ" sz="1800">
                <a:cs typeface="Arial" panose="020B0604020202020204" pitchFamily="34" charset="0"/>
              </a:rPr>
              <a:t>Města s 20-50 tis. obyv = 240 % </a:t>
            </a: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967212"/>
            <a:ext cx="8274050" cy="44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510375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166DF4-E52C-4DEC-B9BD-3E9EBB8A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938" y="214314"/>
            <a:ext cx="7467600" cy="511175"/>
          </a:xfrm>
        </p:spPr>
        <p:txBody>
          <a:bodyPr/>
          <a:lstStyle/>
          <a:p>
            <a:pPr algn="ctr">
              <a:defRPr/>
            </a:pPr>
            <a:r>
              <a:rPr lang="cs-CZ" sz="2600" dirty="0">
                <a:solidFill>
                  <a:schemeClr val="accent1">
                    <a:lumMod val="75000"/>
                  </a:schemeClr>
                </a:solidFill>
              </a:rPr>
              <a:t>Příměstské vs. ostatní venkovské oblasti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8862E081-E8A8-4A18-AB1D-9EB6947F64E7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1809750" y="1000126"/>
          <a:ext cx="8358188" cy="1287463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4276417623"/>
                    </a:ext>
                  </a:extLst>
                </a:gridCol>
                <a:gridCol w="1071563">
                  <a:extLst>
                    <a:ext uri="{9D8B030D-6E8A-4147-A177-3AD203B41FA5}">
                      <a16:colId xmlns:a16="http://schemas.microsoft.com/office/drawing/2014/main" val="2908674480"/>
                    </a:ext>
                  </a:extLst>
                </a:gridCol>
                <a:gridCol w="1071562">
                  <a:extLst>
                    <a:ext uri="{9D8B030D-6E8A-4147-A177-3AD203B41FA5}">
                      <a16:colId xmlns:a16="http://schemas.microsoft.com/office/drawing/2014/main" val="2688415049"/>
                    </a:ext>
                  </a:extLst>
                </a:gridCol>
                <a:gridCol w="1071563">
                  <a:extLst>
                    <a:ext uri="{9D8B030D-6E8A-4147-A177-3AD203B41FA5}">
                      <a16:colId xmlns:a16="http://schemas.microsoft.com/office/drawing/2014/main" val="1345681901"/>
                    </a:ext>
                  </a:extLst>
                </a:gridCol>
                <a:gridCol w="1071562">
                  <a:extLst>
                    <a:ext uri="{9D8B030D-6E8A-4147-A177-3AD203B41FA5}">
                      <a16:colId xmlns:a16="http://schemas.microsoft.com/office/drawing/2014/main" val="1669344317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509747145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3026958372"/>
                    </a:ext>
                  </a:extLst>
                </a:gridCol>
              </a:tblGrid>
              <a:tr h="7324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38" marR="36838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Změna počtu obyv. (1970-1991, %)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Změna počtu obyv. (1991-2001, %)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Změna počtu obyv. (2001-2011, %)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Změna počtu obyv. (1991-2011, %)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Změna počtu obyv. přir. měnou (1991-2011, %)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Změna počtu obyv. stěhováním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(1991-2011, %)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383717"/>
                  </a:ext>
                </a:extLst>
              </a:tr>
              <a:tr h="2511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Příměstský v.</a:t>
                      </a:r>
                      <a:endParaRPr kumimoji="0" lang="cs-CZ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-13,0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21,1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-2,3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  <a:endParaRPr kumimoji="0" lang="cs-CZ" altLang="cs-CZ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898952"/>
                  </a:ext>
                </a:extLst>
              </a:tr>
              <a:tr h="30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„Ostatní v.“</a:t>
                      </a:r>
                      <a:endParaRPr kumimoji="0" lang="cs-CZ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-14,9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-3,6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  <a:endParaRPr kumimoji="0" lang="cs-CZ" altLang="cs-CZ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42459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2B8356F5-EB0F-4C1C-AB8A-8798AB2AD6C8}"/>
              </a:ext>
            </a:extLst>
          </p:cNvPr>
          <p:cNvGraphicFramePr>
            <a:graphicFrameLocks noGrp="1"/>
          </p:cNvGraphicFramePr>
          <p:nvPr/>
        </p:nvGraphicFramePr>
        <p:xfrm>
          <a:off x="1809750" y="2428876"/>
          <a:ext cx="8358188" cy="1287463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126532363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468493849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2253660457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32937350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9112947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633133233"/>
                    </a:ext>
                  </a:extLst>
                </a:gridCol>
              </a:tblGrid>
              <a:tr h="7324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38" marR="36838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Vývoj IS (1991-2011, 1991=100 %)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Změna podílu věk. skup. 0-14 let (1991-2011)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Změna podílu věk. skup. 15-64 let (1991-2011)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Změna podílu věk. skup. 65 a více let (1991-2011)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Vývoj počtu obsazených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pracovních míst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(1991-2011, 1991=100 %)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5155215"/>
                  </a:ext>
                </a:extLst>
              </a:tr>
              <a:tr h="2511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Příměstský v.</a:t>
                      </a:r>
                      <a:endParaRPr kumimoji="0" lang="cs-CZ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119,9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-4,1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151,1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71390"/>
                  </a:ext>
                </a:extLst>
              </a:tr>
              <a:tr h="303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„Ostatní v.“</a:t>
                      </a:r>
                      <a:endParaRPr kumimoji="0" lang="cs-CZ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8" marR="36838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145,3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-5,7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006714"/>
                  </a:ext>
                </a:extLst>
              </a:tr>
            </a:tbl>
          </a:graphicData>
        </a:graphic>
      </p:graphicFrame>
      <p:sp>
        <p:nvSpPr>
          <p:cNvPr id="34883" name="Obdélník 6"/>
          <p:cNvSpPr>
            <a:spLocks noChangeArrowheads="1"/>
          </p:cNvSpPr>
          <p:nvPr/>
        </p:nvSpPr>
        <p:spPr bwMode="auto">
          <a:xfrm>
            <a:off x="1219200" y="3857626"/>
            <a:ext cx="9624291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Venkov funkčních městských oblastí </a:t>
            </a:r>
            <a:r>
              <a:rPr lang="cs-CZ" altLang="cs-CZ" sz="1800" dirty="0">
                <a:cs typeface="Arial" panose="020B0604020202020204" pitchFamily="34" charset="0"/>
              </a:rPr>
              <a:t>se dynamicky rozvíjí a zdá se být mnohem </a:t>
            </a:r>
            <a:r>
              <a:rPr lang="cs-CZ" altLang="cs-CZ" sz="1800" b="1" dirty="0">
                <a:cs typeface="Arial" panose="020B0604020202020204" pitchFamily="34" charset="0"/>
              </a:rPr>
              <a:t>soběstačnější</a:t>
            </a:r>
            <a:r>
              <a:rPr lang="cs-CZ" altLang="cs-CZ" sz="1800" dirty="0">
                <a:cs typeface="Arial" panose="020B0604020202020204" pitchFamily="34" charset="0"/>
              </a:rPr>
              <a:t> než zbylý venkovský prostor </a:t>
            </a:r>
            <a:r>
              <a:rPr lang="cs-CZ" altLang="cs-CZ" sz="18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sz="1800" b="1" dirty="0">
                <a:cs typeface="Arial" panose="020B0604020202020204" pitchFamily="34" charset="0"/>
              </a:rPr>
              <a:t>Počet obyvatel </a:t>
            </a:r>
            <a:r>
              <a:rPr lang="cs-CZ" altLang="cs-CZ" sz="1800" dirty="0">
                <a:cs typeface="Arial" panose="020B0604020202020204" pitchFamily="34" charset="0"/>
              </a:rPr>
              <a:t>(zejména produktivních) i </a:t>
            </a:r>
            <a:r>
              <a:rPr lang="cs-CZ" altLang="cs-CZ" sz="1800" b="1" dirty="0">
                <a:cs typeface="Arial" panose="020B0604020202020204" pitchFamily="34" charset="0"/>
              </a:rPr>
              <a:t>ekonomická aktivita </a:t>
            </a:r>
            <a:r>
              <a:rPr lang="cs-CZ" altLang="cs-CZ" sz="1800" dirty="0">
                <a:cs typeface="Arial" panose="020B0604020202020204" pitchFamily="34" charset="0"/>
              </a:rPr>
              <a:t>vykazují silně </a:t>
            </a:r>
            <a:r>
              <a:rPr lang="cs-CZ" altLang="cs-CZ" sz="1800" b="1" dirty="0">
                <a:cs typeface="Arial" panose="020B0604020202020204" pitchFamily="34" charset="0"/>
              </a:rPr>
              <a:t>rostoucí tendence. </a:t>
            </a:r>
            <a:endParaRPr lang="cs-CZ" altLang="cs-CZ" sz="800" dirty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dirty="0">
                <a:cs typeface="Arial" panose="020B0604020202020204" pitchFamily="34" charset="0"/>
              </a:rPr>
              <a:t>!</a:t>
            </a:r>
            <a:r>
              <a:rPr lang="cs-CZ" altLang="cs-CZ" sz="1800" dirty="0">
                <a:cs typeface="Arial" panose="020B0604020202020204" pitchFamily="34" charset="0"/>
              </a:rPr>
              <a:t>  Přitom příměstský venkov vykazuje srovnatelnou (pouze nepatrně nižší) míru venkovského charakteru jako ostatní venkov.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8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cs-CZ" sz="18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cs-CZ" sz="1800" b="1" dirty="0" err="1">
                <a:cs typeface="Arial" panose="020B0604020202020204" pitchFamily="34" charset="0"/>
                <a:sym typeface="Wingdings" panose="05000000000000000000" pitchFamily="2" charset="2"/>
              </a:rPr>
              <a:t>oloha</a:t>
            </a:r>
            <a:r>
              <a:rPr lang="en-US" altLang="cs-CZ" sz="1800" b="1" dirty="0">
                <a:cs typeface="Arial" panose="020B0604020202020204" pitchFamily="34" charset="0"/>
                <a:sym typeface="Wingdings" panose="05000000000000000000" pitchFamily="2" charset="2"/>
              </a:rPr>
              <a:t> v r</a:t>
            </a:r>
            <a:r>
              <a:rPr lang="cs-CZ" altLang="cs-CZ" sz="1800" b="1" dirty="0" err="1">
                <a:cs typeface="Arial" panose="020B0604020202020204" pitchFamily="34" charset="0"/>
                <a:sym typeface="Wingdings" panose="05000000000000000000" pitchFamily="2" charset="2"/>
              </a:rPr>
              <a:t>ámci</a:t>
            </a:r>
            <a:r>
              <a:rPr lang="cs-CZ" altLang="cs-CZ" sz="1800" b="1" dirty="0">
                <a:cs typeface="Arial" panose="020B0604020202020204" pitchFamily="34" charset="0"/>
                <a:sym typeface="Wingdings" panose="05000000000000000000" pitchFamily="2" charset="2"/>
              </a:rPr>
              <a:t> sídelního systému je významnějším faktorem diferenciace demografického vývoje </a:t>
            </a:r>
            <a:r>
              <a:rPr lang="cs-CZ" altLang="cs-CZ" sz="1800" dirty="0">
                <a:cs typeface="Arial" panose="020B0604020202020204" pitchFamily="34" charset="0"/>
                <a:sym typeface="Wingdings" panose="05000000000000000000" pitchFamily="2" charset="2"/>
              </a:rPr>
              <a:t>než </a:t>
            </a:r>
            <a:r>
              <a:rPr lang="cs-CZ" altLang="cs-CZ" sz="1800" b="1" dirty="0">
                <a:cs typeface="Arial" panose="020B0604020202020204" pitchFamily="34" charset="0"/>
                <a:sym typeface="Wingdings" panose="05000000000000000000" pitchFamily="2" charset="2"/>
              </a:rPr>
              <a:t>míra venkovského charakteru</a:t>
            </a:r>
            <a:r>
              <a:rPr lang="cs-CZ" altLang="cs-CZ" sz="1800" dirty="0"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cs-CZ" altLang="cs-CZ" sz="1800" dirty="0">
              <a:cs typeface="Arial" panose="020B0604020202020204" pitchFamily="34" charset="0"/>
            </a:endParaRP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71BE05BB-EB3B-42A5-8AA7-541DC397E986}"/>
              </a:ext>
            </a:extLst>
          </p:cNvPr>
          <p:cNvSpPr/>
          <p:nvPr/>
        </p:nvSpPr>
        <p:spPr>
          <a:xfrm>
            <a:off x="3452814" y="1643064"/>
            <a:ext cx="714375" cy="714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DBA01C53-3525-4FB5-90CA-0B03116D8809}"/>
              </a:ext>
            </a:extLst>
          </p:cNvPr>
          <p:cNvSpPr/>
          <p:nvPr/>
        </p:nvSpPr>
        <p:spPr>
          <a:xfrm>
            <a:off x="6667501" y="1643064"/>
            <a:ext cx="714375" cy="714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277206DB-277D-4646-8718-07EEEC518571}"/>
              </a:ext>
            </a:extLst>
          </p:cNvPr>
          <p:cNvSpPr/>
          <p:nvPr/>
        </p:nvSpPr>
        <p:spPr>
          <a:xfrm>
            <a:off x="3452814" y="3071814"/>
            <a:ext cx="714375" cy="714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DBA24B20-35E7-4767-8ACD-99E56E8765FA}"/>
              </a:ext>
            </a:extLst>
          </p:cNvPr>
          <p:cNvSpPr/>
          <p:nvPr/>
        </p:nvSpPr>
        <p:spPr>
          <a:xfrm>
            <a:off x="9525001" y="3071814"/>
            <a:ext cx="714375" cy="714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006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B43B6-7B42-4B66-8A60-ADEE733E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9398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2600" dirty="0">
                <a:solidFill>
                  <a:schemeClr val="accent1">
                    <a:lumMod val="75000"/>
                  </a:schemeClr>
                </a:solidFill>
              </a:rPr>
              <a:t>Regionální diferenciace demografického vývoje venkovských oblastí na úrovni obcí</a:t>
            </a:r>
          </a:p>
        </p:txBody>
      </p:sp>
      <p:sp>
        <p:nvSpPr>
          <p:cNvPr id="35843" name="Zástupný symbol pro obsah 2"/>
          <p:cNvSpPr>
            <a:spLocks noGrp="1" noChangeArrowheads="1"/>
          </p:cNvSpPr>
          <p:nvPr>
            <p:ph sz="quarter" idx="1"/>
          </p:nvPr>
        </p:nvSpPr>
        <p:spPr>
          <a:xfrm>
            <a:off x="720000" y="1357314"/>
            <a:ext cx="11084073" cy="5045075"/>
          </a:xfrm>
        </p:spPr>
        <p:txBody>
          <a:bodyPr/>
          <a:lstStyle/>
          <a:p>
            <a:pPr algn="just"/>
            <a:r>
              <a:rPr lang="cs-CZ" altLang="cs-CZ" sz="2000" b="1" dirty="0">
                <a:cs typeface="Arial" panose="020B0604020202020204" pitchFamily="34" charset="0"/>
              </a:rPr>
              <a:t>Venkovské oblasti progresivního demografického vývoje </a:t>
            </a:r>
            <a:r>
              <a:rPr lang="cs-CZ" altLang="cs-CZ" sz="3600" b="1" dirty="0">
                <a:cs typeface="Arial" panose="020B0604020202020204" pitchFamily="34" charset="0"/>
              </a:rPr>
              <a:t>→</a:t>
            </a:r>
            <a:r>
              <a:rPr lang="cs-CZ" altLang="cs-CZ" sz="2300" b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především </a:t>
            </a:r>
            <a:r>
              <a:rPr lang="cs-CZ" altLang="cs-CZ" sz="2000" b="1" dirty="0">
                <a:cs typeface="Arial" panose="020B0604020202020204" pitchFamily="34" charset="0"/>
              </a:rPr>
              <a:t>venkovský prostor v silně urbanizovaných regionech a venkovské zázemí většiny velkých a středních měst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altLang="cs-CZ" sz="900" dirty="0">
              <a:cs typeface="Arial" panose="020B0604020202020204" pitchFamily="34" charset="0"/>
            </a:endParaRPr>
          </a:p>
          <a:p>
            <a:pPr algn="just"/>
            <a:r>
              <a:rPr lang="cs-CZ" altLang="cs-CZ" sz="1900" dirty="0">
                <a:cs typeface="Arial" panose="020B0604020202020204" pitchFamily="34" charset="0"/>
              </a:rPr>
              <a:t>Růst počtu obyvatel přirozenou měnou i stěhováním, současně snížení (nebo pouze mírný růst) indexu stáří:</a:t>
            </a:r>
          </a:p>
          <a:p>
            <a:pPr lvl="1" algn="just"/>
            <a:r>
              <a:rPr lang="cs-CZ" altLang="cs-CZ" sz="1800" dirty="0">
                <a:cs typeface="Arial" panose="020B0604020202020204" pitchFamily="34" charset="0"/>
              </a:rPr>
              <a:t>venkovské zázemí Prahy, Hradce Králové a Pardubic,</a:t>
            </a:r>
          </a:p>
          <a:p>
            <a:pPr lvl="1" algn="just"/>
            <a:r>
              <a:rPr lang="cs-CZ" altLang="cs-CZ" sz="1800" dirty="0">
                <a:cs typeface="Arial" panose="020B0604020202020204" pitchFamily="34" charset="0"/>
              </a:rPr>
              <a:t>venkov střední až jižní části Jihočeského kraje,</a:t>
            </a:r>
          </a:p>
          <a:p>
            <a:pPr lvl="1" algn="just"/>
            <a:r>
              <a:rPr lang="cs-CZ" altLang="cs-CZ" sz="1800" dirty="0">
                <a:cs typeface="Arial" panose="020B0604020202020204" pitchFamily="34" charset="0"/>
              </a:rPr>
              <a:t>Venkovské zázemí Brna, částečně jižní/vinařské Moravy,</a:t>
            </a:r>
          </a:p>
          <a:p>
            <a:pPr lvl="1" algn="just"/>
            <a:r>
              <a:rPr lang="cs-CZ" altLang="cs-CZ" sz="1800" dirty="0">
                <a:cs typeface="Arial" panose="020B0604020202020204" pitchFamily="34" charset="0"/>
              </a:rPr>
              <a:t>Předhůří Beskyd (zázemí pro Ostravu).</a:t>
            </a:r>
          </a:p>
          <a:p>
            <a:pPr lvl="1" algn="just"/>
            <a:endParaRPr lang="cs-CZ" altLang="cs-CZ" sz="900" dirty="0">
              <a:cs typeface="Arial" panose="020B0604020202020204" pitchFamily="34" charset="0"/>
            </a:endParaRPr>
          </a:p>
          <a:p>
            <a:pPr algn="just"/>
            <a:r>
              <a:rPr lang="cs-CZ" altLang="cs-CZ" sz="1900" dirty="0">
                <a:cs typeface="Arial" panose="020B0604020202020204" pitchFamily="34" charset="0"/>
              </a:rPr>
              <a:t>Růst počtu obyvatel přirozenou měnou i stěhováním, růst indexu stáří:</a:t>
            </a:r>
          </a:p>
          <a:p>
            <a:pPr lvl="1" algn="just"/>
            <a:r>
              <a:rPr lang="cs-CZ" altLang="cs-CZ" sz="1800" dirty="0">
                <a:cs typeface="Arial" panose="020B0604020202020204" pitchFamily="34" charset="0"/>
              </a:rPr>
              <a:t>venkov pohraničí západních Čech, severní Moravy a okresů Trutnov a Svitavy.</a:t>
            </a:r>
          </a:p>
          <a:p>
            <a:pPr lvl="1" algn="just"/>
            <a:endParaRPr lang="cs-CZ" altLang="cs-CZ" sz="900" dirty="0">
              <a:cs typeface="Arial" panose="020B0604020202020204" pitchFamily="34" charset="0"/>
            </a:endParaRPr>
          </a:p>
          <a:p>
            <a:pPr lvl="1"/>
            <a:endParaRPr lang="cs-CZ" altLang="cs-CZ" sz="1000" dirty="0"/>
          </a:p>
          <a:p>
            <a:pPr lvl="1"/>
            <a:endParaRPr lang="cs-CZ" altLang="cs-CZ" sz="1000" dirty="0"/>
          </a:p>
        </p:txBody>
      </p:sp>
    </p:spTree>
    <p:extLst>
      <p:ext uri="{BB962C8B-B14F-4D97-AF65-F5344CB8AC3E}">
        <p14:creationId xmlns:p14="http://schemas.microsoft.com/office/powerpoint/2010/main" val="1345032803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21685A-8273-4C7B-B61A-7783CD803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9398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sz="2600" dirty="0">
                <a:solidFill>
                  <a:schemeClr val="accent1">
                    <a:lumMod val="75000"/>
                  </a:schemeClr>
                </a:solidFill>
              </a:rPr>
              <a:t>Regionální diferenciace demografického vývoje venkovských oblastí na úrovni obcí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60B877-29FD-42C5-8011-C77D7A3C1B3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2800" y="1357313"/>
            <a:ext cx="10584873" cy="5116512"/>
          </a:xfrm>
        </p:spPr>
        <p:txBody>
          <a:bodyPr>
            <a:noAutofit/>
          </a:bodyPr>
          <a:lstStyle/>
          <a:p>
            <a:pPr>
              <a:buFontTx/>
              <a:buNone/>
              <a:defRPr/>
            </a:pPr>
            <a:r>
              <a:rPr lang="cs-CZ" sz="1900" b="1" dirty="0">
                <a:cs typeface="Arial" pitchFamily="34" charset="0"/>
              </a:rPr>
              <a:t>Venkovské oblasti a negativní tendence demografického vývoje:</a:t>
            </a:r>
          </a:p>
          <a:p>
            <a:pPr lvl="1">
              <a:defRPr/>
            </a:pPr>
            <a:r>
              <a:rPr lang="cs-CZ" sz="1900" dirty="0">
                <a:cs typeface="Arial" pitchFamily="34" charset="0"/>
              </a:rPr>
              <a:t>vysoký úbytek počtu obyvatel – přirozenou měnou i stěhováním,</a:t>
            </a:r>
          </a:p>
          <a:p>
            <a:pPr lvl="1">
              <a:defRPr/>
            </a:pPr>
            <a:r>
              <a:rPr lang="cs-CZ" sz="1900" dirty="0">
                <a:cs typeface="Arial" pitchFamily="34" charset="0"/>
              </a:rPr>
              <a:t>výrazné stárnutí populace,</a:t>
            </a:r>
          </a:p>
          <a:p>
            <a:pPr lvl="1">
              <a:defRPr/>
            </a:pPr>
            <a:r>
              <a:rPr lang="cs-CZ" sz="1900" dirty="0">
                <a:cs typeface="Arial" pitchFamily="34" charset="0"/>
              </a:rPr>
              <a:t>nižší podíl dětské složky populace a produktivního obyvatelstva,</a:t>
            </a:r>
          </a:p>
          <a:p>
            <a:pPr lvl="1">
              <a:defRPr/>
            </a:pPr>
            <a:r>
              <a:rPr lang="cs-CZ" sz="1900" dirty="0">
                <a:cs typeface="Arial" pitchFamily="34" charset="0"/>
              </a:rPr>
              <a:t>vysoký podíl věkových skupin 65+ a 85+,</a:t>
            </a:r>
          </a:p>
          <a:p>
            <a:pPr lvl="1">
              <a:defRPr/>
            </a:pPr>
            <a:r>
              <a:rPr lang="cs-CZ" sz="1900" dirty="0">
                <a:cs typeface="Arial" pitchFamily="34" charset="0"/>
              </a:rPr>
              <a:t>vysoké hodnoty indexu stáří a indexu ekonomického zatížení, </a:t>
            </a:r>
          </a:p>
          <a:p>
            <a:pPr lvl="1">
              <a:defRPr/>
            </a:pPr>
            <a:endParaRPr lang="cs-CZ" sz="1800" dirty="0">
              <a:cs typeface="Arial" pitchFamily="34" charset="0"/>
            </a:endParaRPr>
          </a:p>
          <a:p>
            <a:pPr algn="ctr">
              <a:buFontTx/>
              <a:buNone/>
              <a:defRPr/>
            </a:pPr>
            <a:r>
              <a:rPr lang="cs-CZ" sz="2000" b="1" dirty="0">
                <a:cs typeface="Arial" pitchFamily="34" charset="0"/>
              </a:rPr>
              <a:t>Venkovské oblasti při krajských hranicích, odlehlé od center</a:t>
            </a:r>
          </a:p>
          <a:p>
            <a:pPr algn="ctr">
              <a:buFontTx/>
              <a:buNone/>
              <a:defRPr/>
            </a:pPr>
            <a:r>
              <a:rPr lang="cs-CZ" b="1" dirty="0">
                <a:cs typeface="Arial" pitchFamily="34" charset="0"/>
              </a:rPr>
              <a:t>↓</a:t>
            </a:r>
          </a:p>
          <a:p>
            <a:pPr algn="ctr">
              <a:buFontTx/>
              <a:buNone/>
              <a:defRPr/>
            </a:pPr>
            <a:r>
              <a:rPr lang="cs-CZ" sz="2000" b="1" dirty="0">
                <a:cs typeface="Arial" pitchFamily="34" charset="0"/>
                <a:sym typeface="Wingdings" pitchFamily="2" charset="2"/>
              </a:rPr>
              <a:t>vnitřní periferie </a:t>
            </a:r>
          </a:p>
          <a:p>
            <a:pPr algn="ctr">
              <a:buFontTx/>
              <a:buNone/>
              <a:defRPr/>
            </a:pPr>
            <a:r>
              <a:rPr lang="cs-CZ" b="1" dirty="0">
                <a:solidFill>
                  <a:prstClr val="black"/>
                </a:solidFill>
                <a:cs typeface="Arial" pitchFamily="34" charset="0"/>
              </a:rPr>
              <a:t>↓</a:t>
            </a:r>
          </a:p>
          <a:p>
            <a:pPr algn="ctr">
              <a:buFontTx/>
              <a:buNone/>
              <a:defRPr/>
            </a:pPr>
            <a:r>
              <a:rPr lang="cs-CZ" sz="2000" b="1" dirty="0">
                <a:cs typeface="Arial" pitchFamily="34" charset="0"/>
                <a:sym typeface="Wingdings" pitchFamily="2" charset="2"/>
              </a:rPr>
              <a:t>dlouhodobá zakořeněnost problému, mimo dosah </a:t>
            </a:r>
            <a:r>
              <a:rPr lang="cs-CZ" sz="2000" b="1" dirty="0" err="1">
                <a:cs typeface="Arial" pitchFamily="34" charset="0"/>
                <a:sym typeface="Wingdings" pitchFamily="2" charset="2"/>
              </a:rPr>
              <a:t>suburbanizace</a:t>
            </a:r>
            <a:endParaRPr lang="cs-CZ" sz="20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48109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15" descr="C:\Users\Ondra\Desktop\Disertace\Mapy\hotove_mapy_obce\obyv_zmena\obyv_zmena_91-10v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85751"/>
            <a:ext cx="85725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Obrázek 3" descr="C:\Users\Ondra\Desktop\Disertace\Mapy\hotove_mapy_obce\obyv_zmena\obyv_zmena_91-10v2.tif"/>
          <p:cNvSpPr>
            <a:spLocks noChangeAspect="1" noChangeArrowheads="1"/>
          </p:cNvSpPr>
          <p:nvPr/>
        </p:nvSpPr>
        <p:spPr bwMode="auto">
          <a:xfrm>
            <a:off x="1738313" y="285751"/>
            <a:ext cx="85725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AA564CF8-50D4-4819-91F7-31EBD78C18E4}"/>
              </a:ext>
            </a:extLst>
          </p:cNvPr>
          <p:cNvSpPr/>
          <p:nvPr/>
        </p:nvSpPr>
        <p:spPr>
          <a:xfrm rot="20980916">
            <a:off x="4033838" y="3465514"/>
            <a:ext cx="2106612" cy="1095375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F4942DC3-DE92-4D4D-BAE2-8A2D36467F5B}"/>
              </a:ext>
            </a:extLst>
          </p:cNvPr>
          <p:cNvSpPr/>
          <p:nvPr/>
        </p:nvSpPr>
        <p:spPr>
          <a:xfrm>
            <a:off x="5453063" y="2214563"/>
            <a:ext cx="785812" cy="85725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47F830F8-BB50-4250-B384-AC2C53577592}"/>
              </a:ext>
            </a:extLst>
          </p:cNvPr>
          <p:cNvSpPr/>
          <p:nvPr/>
        </p:nvSpPr>
        <p:spPr>
          <a:xfrm>
            <a:off x="2881313" y="2214563"/>
            <a:ext cx="1143000" cy="107156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D9AAAEF0-934E-4FBB-AF4D-2B14E30FFB07}"/>
              </a:ext>
            </a:extLst>
          </p:cNvPr>
          <p:cNvSpPr/>
          <p:nvPr/>
        </p:nvSpPr>
        <p:spPr>
          <a:xfrm>
            <a:off x="2809875" y="3714750"/>
            <a:ext cx="1143000" cy="11430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5D555E2A-573F-4460-A94B-16885D16C214}"/>
              </a:ext>
            </a:extLst>
          </p:cNvPr>
          <p:cNvSpPr/>
          <p:nvPr/>
        </p:nvSpPr>
        <p:spPr>
          <a:xfrm>
            <a:off x="5310189" y="4857750"/>
            <a:ext cx="1285875" cy="85725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273F2246-FD81-47FC-A7E5-5ED732878D6D}"/>
              </a:ext>
            </a:extLst>
          </p:cNvPr>
          <p:cNvSpPr/>
          <p:nvPr/>
        </p:nvSpPr>
        <p:spPr>
          <a:xfrm rot="2393660">
            <a:off x="6224588" y="4117975"/>
            <a:ext cx="704850" cy="966788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FF2E5C68-7FDD-4AE6-9F87-40E8AA4189EB}"/>
              </a:ext>
            </a:extLst>
          </p:cNvPr>
          <p:cNvSpPr/>
          <p:nvPr/>
        </p:nvSpPr>
        <p:spPr>
          <a:xfrm rot="1756217">
            <a:off x="6027739" y="3559175"/>
            <a:ext cx="1285875" cy="642938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7D7F15E2-B25A-4D64-A279-443BEA3DFE75}"/>
              </a:ext>
            </a:extLst>
          </p:cNvPr>
          <p:cNvSpPr/>
          <p:nvPr/>
        </p:nvSpPr>
        <p:spPr>
          <a:xfrm>
            <a:off x="7167563" y="3786189"/>
            <a:ext cx="857250" cy="92868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C77DFB51-DE64-4672-A764-223C88E8D565}"/>
              </a:ext>
            </a:extLst>
          </p:cNvPr>
          <p:cNvSpPr/>
          <p:nvPr/>
        </p:nvSpPr>
        <p:spPr>
          <a:xfrm rot="3003658">
            <a:off x="8509794" y="4258469"/>
            <a:ext cx="785812" cy="220345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6FB038BD-EEA2-4FB6-91EA-7AC4A0056056}"/>
              </a:ext>
            </a:extLst>
          </p:cNvPr>
          <p:cNvSpPr/>
          <p:nvPr/>
        </p:nvSpPr>
        <p:spPr>
          <a:xfrm>
            <a:off x="7739064" y="2857500"/>
            <a:ext cx="1285875" cy="11430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902" name="TextovéPole 14"/>
          <p:cNvSpPr txBox="1">
            <a:spLocks noChangeArrowheads="1"/>
          </p:cNvSpPr>
          <p:nvPr/>
        </p:nvSpPr>
        <p:spPr bwMode="auto">
          <a:xfrm>
            <a:off x="1738313" y="6429376"/>
            <a:ext cx="735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i="1"/>
              <a:t>Zdroj: ČSÚ, vlastní zpracování v programu ArcMap 10.2</a:t>
            </a:r>
          </a:p>
        </p:txBody>
      </p:sp>
    </p:spTree>
    <p:extLst>
      <p:ext uri="{BB962C8B-B14F-4D97-AF65-F5344CB8AC3E}">
        <p14:creationId xmlns:p14="http://schemas.microsoft.com/office/powerpoint/2010/main" val="39128584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A4A907-D2F6-4DEF-A18C-5C6109D6F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345" y="476251"/>
            <a:ext cx="10030691" cy="5649913"/>
          </a:xfrm>
        </p:spPr>
        <p:txBody>
          <a:bodyPr/>
          <a:lstStyle/>
          <a:p>
            <a:pPr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b="1" u="sng" dirty="0"/>
              <a:t>Definice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Podle OSN jsou </a:t>
            </a:r>
            <a:r>
              <a:rPr lang="cs-CZ" b="1" dirty="0"/>
              <a:t>venkovské oblasti obvykle definovány jako "to, co není městské" </a:t>
            </a:r>
            <a:r>
              <a:rPr lang="cs-CZ" dirty="0"/>
              <a:t>a tak nesrovnalosti v definici toho, co je městské, vedou k </a:t>
            </a:r>
            <a:r>
              <a:rPr lang="cs-CZ" b="1" dirty="0"/>
              <a:t>nesrovnalostem</a:t>
            </a:r>
            <a:r>
              <a:rPr lang="cs-CZ" dirty="0"/>
              <a:t> v charakterizaci toho, co je venkovské.</a:t>
            </a:r>
          </a:p>
        </p:txBody>
      </p:sp>
    </p:spTree>
    <p:extLst>
      <p:ext uri="{BB962C8B-B14F-4D97-AF65-F5344CB8AC3E}">
        <p14:creationId xmlns:p14="http://schemas.microsoft.com/office/powerpoint/2010/main" val="2011759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rázek 3" descr="C:\Users\Ondra\Desktop\Disertace\Mapy\hotove_mapy_obce\obyv_zmena\PP_91-10.tif"/>
          <p:cNvSpPr>
            <a:spLocks noChangeAspect="1" noChangeArrowheads="1"/>
          </p:cNvSpPr>
          <p:nvPr/>
        </p:nvSpPr>
        <p:spPr bwMode="auto">
          <a:xfrm>
            <a:off x="1738313" y="285751"/>
            <a:ext cx="8501062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8915" name="TextovéPole 4"/>
          <p:cNvSpPr txBox="1">
            <a:spLocks noChangeArrowheads="1"/>
          </p:cNvSpPr>
          <p:nvPr/>
        </p:nvSpPr>
        <p:spPr bwMode="auto">
          <a:xfrm>
            <a:off x="1738313" y="6429376"/>
            <a:ext cx="735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i="1"/>
              <a:t>Zdroj: ČSÚ, vlastní zpracování v programu ArcMap 10.2</a:t>
            </a:r>
          </a:p>
        </p:txBody>
      </p:sp>
      <p:pic>
        <p:nvPicPr>
          <p:cNvPr id="38916" name="Obrázek 5" descr="C:\Users\Ondra\Desktop\Disertace\Mapy\hotove_mapy_obce\obyv_zmena\PP_91-1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85751"/>
            <a:ext cx="8501062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maloobchod, zemědělství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4767969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rázek 3" descr="C:\Users\Ondra\Desktop\Disertace\Mapy\hotove_mapy_obce\obyv_zmena\SM_91-10.tif"/>
          <p:cNvSpPr>
            <a:spLocks noChangeAspect="1" noChangeArrowheads="1"/>
          </p:cNvSpPr>
          <p:nvPr/>
        </p:nvSpPr>
        <p:spPr bwMode="auto">
          <a:xfrm>
            <a:off x="1738313" y="285751"/>
            <a:ext cx="8501062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39" name="TextovéPole 4"/>
          <p:cNvSpPr txBox="1">
            <a:spLocks noChangeArrowheads="1"/>
          </p:cNvSpPr>
          <p:nvPr/>
        </p:nvSpPr>
        <p:spPr bwMode="auto">
          <a:xfrm>
            <a:off x="1738313" y="6429376"/>
            <a:ext cx="735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i="1"/>
              <a:t>Zdroj: ČSÚ, vlastní zpracování v programu ArcMap 10.2</a:t>
            </a:r>
          </a:p>
        </p:txBody>
      </p:sp>
      <p:pic>
        <p:nvPicPr>
          <p:cNvPr id="39940" name="Obrázek 5" descr="C:\Users\Ondra\Desktop\Disertace\Mapy\hotove_mapy_obce\obyv_zmena\SM_91-1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85751"/>
            <a:ext cx="8501062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092398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Obrázek 3" descr="C:\Users\Ondra\Desktop\Disertace\Mapy\hotove_mapy_obce\obyv_zmena\obyv_zmena_91-00v2.tif"/>
          <p:cNvSpPr>
            <a:spLocks noChangeAspect="1" noChangeArrowheads="1"/>
          </p:cNvSpPr>
          <p:nvPr/>
        </p:nvSpPr>
        <p:spPr bwMode="auto">
          <a:xfrm>
            <a:off x="1809751" y="214314"/>
            <a:ext cx="84296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0965" name="TextovéPole 4"/>
          <p:cNvSpPr txBox="1">
            <a:spLocks noChangeArrowheads="1"/>
          </p:cNvSpPr>
          <p:nvPr/>
        </p:nvSpPr>
        <p:spPr bwMode="auto">
          <a:xfrm>
            <a:off x="1738313" y="6429376"/>
            <a:ext cx="735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i="1" dirty="0"/>
              <a:t>Zdroj: ČSÚ, vlastní zpracování v programu </a:t>
            </a:r>
            <a:r>
              <a:rPr lang="cs-CZ" altLang="cs-CZ" sz="1400" i="1" dirty="0" err="1"/>
              <a:t>ArcMap</a:t>
            </a:r>
            <a:r>
              <a:rPr lang="cs-CZ" altLang="cs-CZ" sz="1400" i="1" dirty="0"/>
              <a:t> 10.2</a:t>
            </a:r>
          </a:p>
        </p:txBody>
      </p:sp>
      <p:pic>
        <p:nvPicPr>
          <p:cNvPr id="40966" name="Obrázek 5" descr="C:\Users\Ondra\Desktop\Disertace\Mapy\hotove_mapy_obce\obyv_zmena\obyv_zmena_91-00v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51607"/>
            <a:ext cx="8108052" cy="618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63696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Obrázek 3" descr="C:\Users\Ondra\Desktop\Disertace\Mapy\hotove_mapy_obce\obyv_zmena\obyv_zmena_01-10v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214314"/>
            <a:ext cx="84296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ovéPole 4"/>
          <p:cNvSpPr txBox="1">
            <a:spLocks noChangeArrowheads="1"/>
          </p:cNvSpPr>
          <p:nvPr/>
        </p:nvSpPr>
        <p:spPr bwMode="auto">
          <a:xfrm>
            <a:off x="1738313" y="6429376"/>
            <a:ext cx="735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i="1"/>
              <a:t>Zdroj: ČSÚ, vlastní zpracování v programu ArcMap 10.2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maloobchod, zemědělství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66788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brázek 3" descr="C:\Users\Ondra\Desktop\Disertace\Mapy\hotove_mapy_obce\obyv_zmena\obyv_zmena_01-10v2.tif"/>
          <p:cNvSpPr>
            <a:spLocks noChangeAspect="1" noChangeArrowheads="1"/>
          </p:cNvSpPr>
          <p:nvPr/>
        </p:nvSpPr>
        <p:spPr bwMode="auto">
          <a:xfrm>
            <a:off x="1809751" y="214314"/>
            <a:ext cx="84296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3011" name="TextovéPole 4"/>
          <p:cNvSpPr txBox="1">
            <a:spLocks noChangeArrowheads="1"/>
          </p:cNvSpPr>
          <p:nvPr/>
        </p:nvSpPr>
        <p:spPr bwMode="auto">
          <a:xfrm>
            <a:off x="1738313" y="6429376"/>
            <a:ext cx="735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i="1"/>
              <a:t>Zdroj: ČSÚ, vlastní zpracování v programu ArcMap 10.2</a:t>
            </a:r>
          </a:p>
        </p:txBody>
      </p:sp>
      <p:pic>
        <p:nvPicPr>
          <p:cNvPr id="43012" name="Zástupný symbol pro obsah 5" descr="C:\Users\Ondra\Desktop\Disertace\Mapy\hotove_mapy_obce\IS\IS_91-11.tif"/>
          <p:cNvPicPr>
            <a:picLocks noGrp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404813"/>
            <a:ext cx="7993063" cy="5930900"/>
          </a:xfrm>
        </p:spPr>
      </p:pic>
    </p:spTree>
    <p:extLst>
      <p:ext uri="{BB962C8B-B14F-4D97-AF65-F5344CB8AC3E}">
        <p14:creationId xmlns:p14="http://schemas.microsoft.com/office/powerpoint/2010/main" val="4282466808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Obrázek 3" descr="C:\Users\Ondra\Desktop\Disertace\Mapy\hotove_mapy_obce\IS\IS_1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214313"/>
            <a:ext cx="8358187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ovéPole 4"/>
          <p:cNvSpPr txBox="1">
            <a:spLocks noChangeArrowheads="1"/>
          </p:cNvSpPr>
          <p:nvPr/>
        </p:nvSpPr>
        <p:spPr bwMode="auto">
          <a:xfrm>
            <a:off x="1738313" y="6429376"/>
            <a:ext cx="735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i="1"/>
              <a:t>Zdroj: ČSÚ, vlastní zpracování v programu ArcMap 10.2</a:t>
            </a:r>
          </a:p>
        </p:txBody>
      </p:sp>
    </p:spTree>
    <p:extLst>
      <p:ext uri="{BB962C8B-B14F-4D97-AF65-F5344CB8AC3E}">
        <p14:creationId xmlns:p14="http://schemas.microsoft.com/office/powerpoint/2010/main" val="190643584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Obrázek 3" descr="C:\Users\Ondra\Desktop\Disertace\Mapy\hotove_mapy_obce\vek_sk_podil\podil65+_1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214313"/>
            <a:ext cx="8358187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ovéPole 4"/>
          <p:cNvSpPr txBox="1">
            <a:spLocks noChangeArrowheads="1"/>
          </p:cNvSpPr>
          <p:nvPr/>
        </p:nvSpPr>
        <p:spPr bwMode="auto">
          <a:xfrm>
            <a:off x="1738313" y="6429376"/>
            <a:ext cx="735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i="1"/>
              <a:t>Zdroj: ČSÚ, vlastní zpracování v programu ArcMap 10.2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maloobchod, zemědělství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6160535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A5C39E-8EB5-4264-9F1C-7BCF5CDEB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063" y="214313"/>
            <a:ext cx="7467600" cy="5000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800" dirty="0">
                <a:solidFill>
                  <a:schemeClr val="accent1">
                    <a:lumMod val="75000"/>
                  </a:schemeClr>
                </a:solidFill>
              </a:rPr>
              <a:t>Shrnutí hlavních zjištění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E29239-6E14-41F6-BBAB-108C0C040A3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09751" y="857250"/>
            <a:ext cx="8429625" cy="5715000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600"/>
              </a:spcAft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Demografický vývoj venkovských oblastí ČR není prostorově homogenní. Jeho regionální diferenciace významně souvisí s mírou venkovského charakteru obcí a ještě významněji s polohou v rámci systému osídlení.</a:t>
            </a:r>
          </a:p>
          <a:p>
            <a:pPr marL="216000" lvl="1" indent="-216000" algn="just">
              <a:spcBef>
                <a:spcPts val="900"/>
              </a:spcBef>
              <a:spcAft>
                <a:spcPts val="600"/>
              </a:spcAft>
              <a:defRPr/>
            </a:pPr>
            <a:r>
              <a:rPr lang="cs-CZ" sz="1800" dirty="0">
                <a:cs typeface="Arial" pitchFamily="34" charset="0"/>
              </a:rPr>
              <a:t>Vývoj počtu obyvatel, přirozený přírůstek, saldo migrace i věková struktura (nikoli však dynamika růstu indexu stáří) </a:t>
            </a:r>
            <a:r>
              <a:rPr lang="cs-CZ" sz="1800" b="1" dirty="0">
                <a:cs typeface="Arial" pitchFamily="34" charset="0"/>
              </a:rPr>
              <a:t>se zhoršují s rostoucí mírou venkovského charakteru obcí</a:t>
            </a:r>
            <a:r>
              <a:rPr lang="cs-CZ" sz="1800" dirty="0">
                <a:cs typeface="Arial" pitchFamily="34" charset="0"/>
              </a:rPr>
              <a:t>; </a:t>
            </a:r>
          </a:p>
          <a:p>
            <a:pPr marL="216000" lvl="1" indent="-216000" algn="just">
              <a:spcBef>
                <a:spcPts val="900"/>
              </a:spcBef>
              <a:spcAft>
                <a:spcPts val="600"/>
              </a:spcAft>
              <a:defRPr/>
            </a:pPr>
            <a:r>
              <a:rPr lang="cs-CZ" sz="1800" b="1" dirty="0">
                <a:cs typeface="Arial" pitchFamily="34" charset="0"/>
              </a:rPr>
              <a:t>V „příměstském venkovském prostoru“ </a:t>
            </a:r>
            <a:r>
              <a:rPr lang="cs-CZ" sz="1800" dirty="0">
                <a:cs typeface="Arial" pitchFamily="34" charset="0"/>
              </a:rPr>
              <a:t>se v období 1991-2011 odehrál mnohem výraznější populační růst, spojený s příznivějším vývojem věkové struktury (kontrast - vnitřní periferie); </a:t>
            </a:r>
          </a:p>
          <a:p>
            <a:pPr marL="216000" lvl="1" indent="-216000" algn="just">
              <a:spcAft>
                <a:spcPts val="600"/>
              </a:spcAft>
              <a:defRPr/>
            </a:pPr>
            <a:r>
              <a:rPr lang="cs-CZ" sz="1800" b="1" dirty="0" err="1">
                <a:cs typeface="Arial" pitchFamily="34" charset="0"/>
              </a:rPr>
              <a:t>Suburbanizace</a:t>
            </a:r>
            <a:r>
              <a:rPr lang="cs-CZ" sz="1800" b="1" dirty="0">
                <a:cs typeface="Arial" pitchFamily="34" charset="0"/>
              </a:rPr>
              <a:t> nenabyla pouze rezidenční, ale také komerční formy </a:t>
            </a:r>
            <a:r>
              <a:rPr lang="cs-CZ" dirty="0">
                <a:cs typeface="Arial" pitchFamily="34" charset="0"/>
              </a:rPr>
              <a:t>→</a:t>
            </a:r>
            <a:r>
              <a:rPr lang="cs-CZ" sz="1800" dirty="0">
                <a:cs typeface="Arial" pitchFamily="34" charset="0"/>
              </a:rPr>
              <a:t>          v zázemí měst došlo k výraznějšímu růstu počtu obsazených pracovních míst;</a:t>
            </a:r>
          </a:p>
          <a:p>
            <a:pPr marL="216000" lvl="1" indent="-216000" algn="just">
              <a:spcBef>
                <a:spcPts val="900"/>
              </a:spcBef>
              <a:spcAft>
                <a:spcPts val="600"/>
              </a:spcAft>
              <a:defRPr/>
            </a:pPr>
            <a:r>
              <a:rPr lang="cs-CZ" sz="1800" b="1" dirty="0">
                <a:cs typeface="Arial" pitchFamily="34" charset="0"/>
              </a:rPr>
              <a:t>Tradičně uváděnou tezi, která tvrdí, že venkov trpí vysídlováním a stárnutím </a:t>
            </a:r>
            <a:r>
              <a:rPr lang="cs-CZ" sz="1800" dirty="0">
                <a:cs typeface="Arial" pitchFamily="34" charset="0"/>
              </a:rPr>
              <a:t>(je dokonce obsažena ve SRR ČR na období 2014-2020), </a:t>
            </a:r>
            <a:r>
              <a:rPr lang="cs-CZ" sz="1800" b="1" dirty="0">
                <a:cs typeface="Arial" pitchFamily="34" charset="0"/>
              </a:rPr>
              <a:t>je nutné revidovat</a:t>
            </a:r>
            <a:r>
              <a:rPr lang="cs-CZ" sz="1800" dirty="0">
                <a:cs typeface="Arial" pitchFamily="34" charset="0"/>
              </a:rPr>
              <a:t> a věnovat odpovídající pozornost regionální diferenciaci demografického vývoje venkovských oblastí</a:t>
            </a:r>
            <a:r>
              <a:rPr lang="cs-CZ" sz="1600" dirty="0">
                <a:cs typeface="Arial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651284180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895928" y="78222"/>
            <a:ext cx="10677236" cy="5903913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</a:rPr>
              <a:t>Během čtyřiceti let 1961-2001 </a:t>
            </a:r>
            <a:r>
              <a:rPr lang="cs-CZ" altLang="cs-CZ" sz="2400" dirty="0">
                <a:latin typeface="Cambria" panose="02040503050406030204" pitchFamily="18" charset="0"/>
              </a:rPr>
              <a:t>se počet obyvatelstva České republiky zvýšil o 6,9 %, </a:t>
            </a:r>
            <a:r>
              <a:rPr lang="cs-CZ" altLang="cs-CZ" sz="2400" b="1" dirty="0">
                <a:latin typeface="Cambria" panose="02040503050406030204" pitchFamily="18" charset="0"/>
              </a:rPr>
              <a:t>počet venkovského obyvatelstva klesl o 20,5 %.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Teprve </a:t>
            </a:r>
            <a:r>
              <a:rPr lang="cs-CZ" altLang="cs-CZ" sz="2400" dirty="0" err="1">
                <a:latin typeface="Cambria" panose="02040503050406030204" pitchFamily="18" charset="0"/>
              </a:rPr>
              <a:t>intercenzální</a:t>
            </a:r>
            <a:r>
              <a:rPr lang="cs-CZ" altLang="cs-CZ" sz="2400" b="1" dirty="0">
                <a:latin typeface="Cambria" panose="02040503050406030204" pitchFamily="18" charset="0"/>
              </a:rPr>
              <a:t> období 1991-2001 znamenalo pro populační vývoj venkova obrat</a:t>
            </a:r>
            <a:r>
              <a:rPr lang="cs-CZ" altLang="cs-CZ" sz="2400" dirty="0">
                <a:latin typeface="Cambria" panose="02040503050406030204" pitchFamily="18" charset="0"/>
              </a:rPr>
              <a:t>: zatímco celostátní bilance byla záporná (-0,7 % obyvatel), v obcích do 2 tisíc obyvatel se počet trvale bydlících obyvatel zvýšil o 1,1 %.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Teprve </a:t>
            </a:r>
            <a:r>
              <a:rPr lang="cs-CZ" altLang="cs-CZ" sz="2400" b="1" dirty="0">
                <a:latin typeface="Cambria" panose="02040503050406030204" pitchFamily="18" charset="0"/>
              </a:rPr>
              <a:t>poslední desetiletí (2001-2011) </a:t>
            </a:r>
            <a:r>
              <a:rPr lang="cs-CZ" altLang="cs-CZ" sz="2400" dirty="0">
                <a:latin typeface="Cambria" panose="02040503050406030204" pitchFamily="18" charset="0"/>
              </a:rPr>
              <a:t>znamenalo uvedený obrat s tím, že</a:t>
            </a:r>
            <a:r>
              <a:rPr lang="cs-CZ" altLang="cs-CZ" sz="2400" b="1" dirty="0">
                <a:latin typeface="Cambria" panose="02040503050406030204" pitchFamily="18" charset="0"/>
              </a:rPr>
              <a:t> úbytek zaznamenaly jen zcela malé obce do 200 obyvatel (-4,1 %)</a:t>
            </a:r>
            <a:r>
              <a:rPr lang="cs-CZ" altLang="cs-CZ" sz="2400" dirty="0">
                <a:latin typeface="Cambria" panose="02040503050406030204" pitchFamily="18" charset="0"/>
              </a:rPr>
              <a:t>, kdežto ve větších venkovských obcích byly zaznamenány všude přírůstky, největší v obcích s 1000-1999 obyvatel (+2,5 %).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22693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886690" y="260351"/>
            <a:ext cx="10446327" cy="6264275"/>
          </a:xfrm>
        </p:spPr>
        <p:txBody>
          <a:bodyPr/>
          <a:lstStyle/>
          <a:p>
            <a:endParaRPr lang="cs-CZ" altLang="cs-CZ" sz="2400" b="1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Věkové složení je jednou z charakteristik, kterou se venkovské obyvatelstvo značně liší od obyvatelstva městského</a:t>
            </a:r>
            <a:r>
              <a:rPr lang="cs-CZ" altLang="cs-CZ" sz="2400" dirty="0">
                <a:latin typeface="Cambria" panose="02040503050406030204" pitchFamily="18" charset="0"/>
              </a:rPr>
              <a:t>. Je tomu tak již od počátku demografické statistiky.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Věková struktura populace je určována jednak odlišnou přirozenou reprodukcí venkovského a městského obyvatelstva, ale také migrací</a:t>
            </a:r>
            <a:r>
              <a:rPr lang="cs-CZ" altLang="cs-CZ" sz="2400" dirty="0">
                <a:latin typeface="Cambria" panose="02040503050406030204" pitchFamily="18" charset="0"/>
              </a:rPr>
              <a:t>, která zvláště v etapě ekonomického růstu měst nabývá na stále větší důležitosti tím, že </a:t>
            </a:r>
            <a:r>
              <a:rPr lang="cs-CZ" altLang="cs-CZ" sz="2400" b="1" dirty="0">
                <a:latin typeface="Cambria" panose="02040503050406030204" pitchFamily="18" charset="0"/>
              </a:rPr>
              <a:t>venkovu odnímá obyvatele v produktivním věku a přesouvá je do měst.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67204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Zástupný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5745" y="1412876"/>
            <a:ext cx="8360930" cy="3723227"/>
          </a:xfrm>
        </p:spPr>
      </p:pic>
      <p:sp>
        <p:nvSpPr>
          <p:cNvPr id="8195" name="TextovéPole 4"/>
          <p:cNvSpPr txBox="1">
            <a:spLocks noChangeArrowheads="1"/>
          </p:cNvSpPr>
          <p:nvPr/>
        </p:nvSpPr>
        <p:spPr bwMode="auto">
          <a:xfrm>
            <a:off x="4313239" y="513558"/>
            <a:ext cx="2873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World</a:t>
            </a:r>
            <a:r>
              <a:rPr lang="cs-CZ" altLang="cs-CZ" sz="1800" b="1" dirty="0"/>
              <a:t> - </a:t>
            </a:r>
            <a:r>
              <a:rPr lang="cs-CZ" altLang="cs-CZ" sz="1800" b="1" dirty="0" err="1"/>
              <a:t>Rural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population</a:t>
            </a: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8196" name="TextovéPole 5"/>
          <p:cNvSpPr txBox="1">
            <a:spLocks noChangeArrowheads="1"/>
          </p:cNvSpPr>
          <p:nvPr/>
        </p:nvSpPr>
        <p:spPr bwMode="auto">
          <a:xfrm>
            <a:off x="2075078" y="5136103"/>
            <a:ext cx="7942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Za venkovské obyvatelstvo se považují lidé žijící ve venkovských oblastech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podle definice národních statistických úřadů.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Vypočítává se jako rozdíl mezi celkovou populací a městskou populací.</a:t>
            </a:r>
          </a:p>
        </p:txBody>
      </p:sp>
    </p:spTree>
    <p:extLst>
      <p:ext uri="{BB962C8B-B14F-4D97-AF65-F5344CB8AC3E}">
        <p14:creationId xmlns:p14="http://schemas.microsoft.com/office/powerpoint/2010/main" val="752104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978860-0C7C-41EC-BF71-D7C55983E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364" y="404814"/>
            <a:ext cx="10012218" cy="58324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altLang="cs-CZ" sz="2400" b="1" dirty="0">
                <a:latin typeface="Cambria" panose="02040503050406030204" pitchFamily="18" charset="0"/>
              </a:rPr>
              <a:t>Věkové složení</a:t>
            </a:r>
          </a:p>
          <a:p>
            <a:pPr>
              <a:defRPr/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cs-CZ" altLang="cs-CZ" sz="2400" dirty="0">
                <a:latin typeface="Cambria" panose="02040503050406030204" pitchFamily="18" charset="0"/>
              </a:rPr>
              <a:t>Z detailního třídění je patrné, že z venkovských obcí - ale také ze všech velikostních skupin obcí vůbec - je </a:t>
            </a:r>
            <a:r>
              <a:rPr lang="cs-CZ" altLang="cs-CZ" sz="2400" b="1" u="sng" dirty="0">
                <a:latin typeface="Cambria" panose="02040503050406030204" pitchFamily="18" charset="0"/>
              </a:rPr>
              <a:t>nejvyšší podíl dětí v obcích s 1000-1999 trvale bydlících</a:t>
            </a:r>
            <a:r>
              <a:rPr lang="cs-CZ" altLang="cs-CZ" sz="2400" b="1" dirty="0">
                <a:latin typeface="Cambria" panose="02040503050406030204" pitchFamily="18" charset="0"/>
              </a:rPr>
              <a:t>, </a:t>
            </a:r>
            <a:r>
              <a:rPr lang="cs-CZ" altLang="cs-CZ" sz="2400" dirty="0">
                <a:latin typeface="Cambria" panose="02040503050406030204" pitchFamily="18" charset="0"/>
              </a:rPr>
              <a:t>a to 17,2 %. </a:t>
            </a:r>
          </a:p>
          <a:p>
            <a:pPr>
              <a:defRPr/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cs-CZ" altLang="cs-CZ" sz="2400" dirty="0">
                <a:latin typeface="Cambria" panose="02040503050406030204" pitchFamily="18" charset="0"/>
              </a:rPr>
              <a:t>Od této velikostní skupiny obcí se podíl dětské složky plynule snižuje až k minimu 14,2 % ve městech se 100 000 a více obyvateli.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2182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591127" y="115889"/>
            <a:ext cx="10723418" cy="6626225"/>
          </a:xfrm>
        </p:spPr>
        <p:txBody>
          <a:bodyPr/>
          <a:lstStyle/>
          <a:p>
            <a:endParaRPr lang="cs-CZ" altLang="cs-CZ" sz="2400" b="1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Obyvatelstvo v produkčním věku 15-59 let představovalo v roce 2001 celostátně 65,4 % populace, ale v úhrnu venkovských obcí pouze 64,0 %.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Jeho podíl se plynule zvyšoval až do velikostní skupiny obcí s 20 000-49 999 obyvatel (66,5 %), ale v dalších dvou skupinách obcí opět klesal.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Zvyšování podílu s růstem velikosti obcí je důsledkem</a:t>
            </a:r>
            <a:r>
              <a:rPr lang="cs-CZ" altLang="cs-CZ" sz="2400" b="1" dirty="0">
                <a:latin typeface="Cambria" panose="02040503050406030204" pitchFamily="18" charset="0"/>
              </a:rPr>
              <a:t> stěhování osob v produktivním věku z venkova i větších venkovských obcí a malých venkovských měst do předpokládaných míst s možností většího pracovního uplatnění</a:t>
            </a:r>
            <a:r>
              <a:rPr lang="cs-CZ" altLang="cs-CZ" sz="2400" dirty="0">
                <a:latin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90005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EA1AFF-2441-409D-9D4C-22499A8A6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27" y="299893"/>
            <a:ext cx="11083637" cy="55768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altLang="cs-CZ" sz="2400" b="1" dirty="0">
                <a:latin typeface="Cambria" panose="02040503050406030204" pitchFamily="18" charset="0"/>
              </a:rPr>
              <a:t>Seniorský věk</a:t>
            </a:r>
          </a:p>
          <a:p>
            <a:pPr>
              <a:defRPr/>
            </a:pPr>
            <a:r>
              <a:rPr lang="cs-CZ" altLang="cs-CZ" sz="2400" dirty="0">
                <a:latin typeface="Cambria" panose="02040503050406030204" pitchFamily="18" charset="0"/>
              </a:rPr>
              <a:t>Velmi charakteristický je vývoj podílového ukazatele </a:t>
            </a:r>
            <a:r>
              <a:rPr lang="cs-CZ" altLang="cs-CZ" sz="2400" b="1" dirty="0">
                <a:latin typeface="Cambria" panose="02040503050406030204" pitchFamily="18" charset="0"/>
              </a:rPr>
              <a:t>zastoupení obyvatelstva v produktivním seniorském věku 60 a více let. </a:t>
            </a:r>
          </a:p>
          <a:p>
            <a:pPr>
              <a:defRPr/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cs-CZ" altLang="cs-CZ" sz="2400" b="1" dirty="0">
                <a:latin typeface="Cambria" panose="02040503050406030204" pitchFamily="18" charset="0"/>
              </a:rPr>
              <a:t>Celostátní podíl 18,4 % těchto obyvatel je poměrně vysoce překračován v nejmenších venkovských obcích</a:t>
            </a:r>
            <a:r>
              <a:rPr lang="cs-CZ" altLang="cs-CZ" sz="2400" dirty="0">
                <a:latin typeface="Cambria" panose="02040503050406030204" pitchFamily="18" charset="0"/>
              </a:rPr>
              <a:t>; v jejich úhrnu měl v roce 2001 hodnotu 19,1 %. </a:t>
            </a:r>
          </a:p>
          <a:p>
            <a:pPr>
              <a:defRPr/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cs-CZ" altLang="cs-CZ" sz="2400" dirty="0">
                <a:latin typeface="Cambria" panose="02040503050406030204" pitchFamily="18" charset="0"/>
              </a:rPr>
              <a:t>Podílový ukazatel se snižuje od nejvyšších hodnot v nejmenších venkovských obcích k minimu ve městech s 20 000-49 999 obyvateli; ve větších městech se pak opět zvyšuje.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4979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20001" y="260351"/>
            <a:ext cx="11037890" cy="5865813"/>
          </a:xfrm>
        </p:spPr>
        <p:txBody>
          <a:bodyPr/>
          <a:lstStyle/>
          <a:p>
            <a:r>
              <a:rPr lang="cs-CZ" altLang="cs-CZ" sz="2400" dirty="0">
                <a:latin typeface="Cambria" panose="02040503050406030204" pitchFamily="18" charset="0"/>
              </a:rPr>
              <a:t>Vyšší podíl starého obyvatelstva v obcích městského typu až v typických městech s 10 000 a více obyvateli je výsledkem předešlého vyššího stěhování obyvatel v produkčním věku, kteří pak ve městech zůstávají až do stáří, ale také v důsledku nižší věkově specifické úmrtnosti, která vede ke zvyšování podílu seniorů v městských populacích.</a:t>
            </a:r>
            <a:r>
              <a:rPr lang="cs-CZ" altLang="cs-CZ" sz="2400" b="1" dirty="0">
                <a:latin typeface="Cambria" panose="02040503050406030204" pitchFamily="18" charset="0"/>
              </a:rPr>
              <a:t> </a:t>
            </a:r>
          </a:p>
          <a:p>
            <a:endParaRPr lang="cs-CZ" altLang="cs-CZ" sz="2400" b="1" dirty="0">
              <a:latin typeface="Cambria" panose="02040503050406030204" pitchFamily="18" charset="0"/>
            </a:endParaRPr>
          </a:p>
          <a:p>
            <a:r>
              <a:rPr lang="cs-CZ" altLang="cs-CZ" sz="2400" b="1" u="sng" dirty="0">
                <a:latin typeface="Cambria" panose="02040503050406030204" pitchFamily="18" charset="0"/>
              </a:rPr>
              <a:t>V nejbližších letech však možno očekávat nepatrné snižování podílu starého obyvatelstva ve městech</a:t>
            </a:r>
            <a:r>
              <a:rPr lang="cs-CZ" altLang="cs-CZ" sz="2400" dirty="0">
                <a:latin typeface="Cambria" panose="02040503050406030204" pitchFamily="18" charset="0"/>
              </a:rPr>
              <a:t>, protože </a:t>
            </a:r>
            <a:r>
              <a:rPr lang="cs-CZ" altLang="cs-CZ" sz="2400" b="1" u="sng" dirty="0">
                <a:latin typeface="Cambria" panose="02040503050406030204" pitchFamily="18" charset="0"/>
              </a:rPr>
              <a:t>část starých lidí se vystěhovává na venkov z bytových důvodů</a:t>
            </a:r>
            <a:r>
              <a:rPr lang="cs-CZ" altLang="cs-CZ" sz="2400" dirty="0">
                <a:latin typeface="Cambria" panose="02040503050406030204" pitchFamily="18" charset="0"/>
              </a:rPr>
              <a:t>, což povede ke </a:t>
            </a:r>
            <a:r>
              <a:rPr lang="cs-CZ" altLang="cs-CZ" sz="2400" b="1" dirty="0">
                <a:latin typeface="Cambria" panose="02040503050406030204" pitchFamily="18" charset="0"/>
              </a:rPr>
              <a:t>zvyšování podílu seniorů v úhrnu venkovských obcích včetně těch nejmenších.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961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sah 2">
            <a:extLst>
              <a:ext uri="{FF2B5EF4-FFF2-40B4-BE49-F238E27FC236}">
                <a16:creationId xmlns:a16="http://schemas.microsoft.com/office/drawing/2014/main" id="{3845D825-23AA-47D1-9362-EEE91E4E6D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25235" y="404813"/>
            <a:ext cx="10067637" cy="5721350"/>
          </a:xfrm>
        </p:spPr>
        <p:txBody>
          <a:bodyPr/>
          <a:lstStyle/>
          <a:p>
            <a:pPr>
              <a:defRPr/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defRPr/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cs-CZ" altLang="cs-CZ" sz="2400" b="1" u="sng" dirty="0">
                <a:latin typeface="Cambria" panose="02040503050406030204" pitchFamily="18" charset="0"/>
              </a:rPr>
              <a:t>Venkovské obce v podstatě reflektují vývoj celého území ČR</a:t>
            </a:r>
            <a:r>
              <a:rPr lang="cs-CZ" altLang="cs-CZ" sz="2400" dirty="0">
                <a:latin typeface="Cambria" panose="02040503050406030204" pitchFamily="18" charset="0"/>
              </a:rPr>
              <a:t>, rozdíl je ale stále v úrovni těchto ukazatelů a v územním rozložení. </a:t>
            </a:r>
          </a:p>
          <a:p>
            <a:pPr>
              <a:defRPr/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cs-CZ" altLang="cs-CZ" sz="2400" dirty="0">
                <a:latin typeface="Cambria" panose="02040503050406030204" pitchFamily="18" charset="0"/>
              </a:rPr>
              <a:t>Lze ale říci, že se </a:t>
            </a:r>
            <a:r>
              <a:rPr lang="cs-CZ" altLang="cs-CZ" sz="2400" b="1" dirty="0">
                <a:latin typeface="Cambria" panose="02040503050406030204" pitchFamily="18" charset="0"/>
              </a:rPr>
              <a:t>rozdíly mezi „městem a venkovem“ pomalu snižují</a:t>
            </a:r>
            <a:r>
              <a:rPr lang="cs-CZ" altLang="cs-CZ" sz="2400" dirty="0">
                <a:latin typeface="Cambria" panose="02040503050406030204" pitchFamily="18" charset="0"/>
              </a:rPr>
              <a:t> i díky stěhování městského obyvatelstva na venkov a tedy vlivu tzv. nepřímé urbanizace.</a:t>
            </a:r>
          </a:p>
          <a:p>
            <a:pPr marL="0" indent="0">
              <a:buNone/>
              <a:defRPr/>
            </a:pPr>
            <a:endParaRPr lang="cs-CZ" alt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6898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831272" y="260350"/>
            <a:ext cx="10557163" cy="5905500"/>
          </a:xfrm>
        </p:spPr>
        <p:txBody>
          <a:bodyPr/>
          <a:lstStyle/>
          <a:p>
            <a:r>
              <a:rPr lang="cs-CZ" altLang="cs-CZ" sz="2400" b="1" dirty="0">
                <a:latin typeface="Cambria" panose="02040503050406030204" pitchFamily="18" charset="0"/>
              </a:rPr>
              <a:t>Míra vzdělanosti se v posledním desetiletí výrazně zvýšila</a:t>
            </a:r>
            <a:r>
              <a:rPr lang="cs-CZ" altLang="cs-CZ" sz="2400" dirty="0">
                <a:latin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Ve snaze uplatnit se na trhu práce je v současné době středoškolské vzdělání s maturitou již nezbytností.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Stále je však patrné, že </a:t>
            </a:r>
            <a:r>
              <a:rPr lang="cs-CZ" altLang="cs-CZ" sz="2400" b="1" dirty="0">
                <a:latin typeface="Cambria" panose="02040503050406030204" pitchFamily="18" charset="0"/>
              </a:rPr>
              <a:t>na venkově je (s výjimkou zázemí větších měst) míra vzdělanosti nižší</a:t>
            </a:r>
            <a:r>
              <a:rPr lang="cs-CZ" altLang="cs-CZ" sz="2400" dirty="0">
                <a:latin typeface="Cambria" panose="02040503050406030204" pitchFamily="18" charset="0"/>
              </a:rPr>
              <a:t>, neboť možnost pracovního uplatnění zde v podstatě pro vysokoškolsky vzdělané obyvatelstvo není.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I když se podíl vysokoškolsky vzdělaného obyvatelstva na venkově zvyšuje</a:t>
            </a:r>
            <a:r>
              <a:rPr lang="cs-CZ" altLang="cs-CZ" sz="2400" dirty="0">
                <a:latin typeface="Cambria" panose="02040503050406030204" pitchFamily="18" charset="0"/>
              </a:rPr>
              <a:t>, stále v současnosti </a:t>
            </a:r>
            <a:r>
              <a:rPr lang="cs-CZ" altLang="cs-CZ" sz="2400" b="1" dirty="0">
                <a:latin typeface="Cambria" panose="02040503050406030204" pitchFamily="18" charset="0"/>
              </a:rPr>
              <a:t>nedosahuje ani průměru ČR v roce 2001. </a:t>
            </a:r>
          </a:p>
        </p:txBody>
      </p:sp>
    </p:spTree>
    <p:extLst>
      <p:ext uri="{BB962C8B-B14F-4D97-AF65-F5344CB8AC3E}">
        <p14:creationId xmlns:p14="http://schemas.microsoft.com/office/powerpoint/2010/main" val="1213114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 noChangeArrowheads="1"/>
          </p:cNvSpPr>
          <p:nvPr>
            <p:ph type="title"/>
          </p:nvPr>
        </p:nvSpPr>
        <p:spPr>
          <a:xfrm>
            <a:off x="763345" y="535273"/>
            <a:ext cx="10753200" cy="451576"/>
          </a:xfrm>
        </p:spPr>
        <p:txBody>
          <a:bodyPr/>
          <a:lstStyle/>
          <a:p>
            <a:pPr algn="ctr"/>
            <a:r>
              <a:rPr lang="cs-CZ" altLang="cs-CZ" sz="3200" dirty="0">
                <a:latin typeface="Cambria" panose="02040503050406030204" pitchFamily="18" charset="0"/>
              </a:rPr>
              <a:t>Podíl rodáků ve venkovských obcích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2B07D5CE-F225-4974-B823-B6076FB64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673" y="1429575"/>
            <a:ext cx="9919854" cy="492442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b="1" dirty="0">
                <a:latin typeface="Cambria" panose="02040503050406030204" pitchFamily="18" charset="0"/>
              </a:rPr>
              <a:t>nejnižší v rychle rostoucích obcích</a:t>
            </a:r>
            <a:r>
              <a:rPr lang="cs-CZ" dirty="0">
                <a:latin typeface="Cambria" panose="02040503050406030204" pitchFamily="18" charset="0"/>
              </a:rPr>
              <a:t>,</a:t>
            </a:r>
          </a:p>
          <a:p>
            <a:pPr>
              <a:defRPr/>
            </a:pPr>
            <a:r>
              <a:rPr lang="cs-CZ" b="1" dirty="0">
                <a:latin typeface="Cambria" panose="02040503050406030204" pitchFamily="18" charset="0"/>
              </a:rPr>
              <a:t>nejnižší také v pohraničí </a:t>
            </a:r>
            <a:r>
              <a:rPr lang="cs-CZ" dirty="0">
                <a:latin typeface="Cambria" panose="02040503050406030204" pitchFamily="18" charset="0"/>
              </a:rPr>
              <a:t>(důsledek vysídlování).</a:t>
            </a:r>
          </a:p>
          <a:p>
            <a:pPr>
              <a:defRPr/>
            </a:pPr>
            <a:r>
              <a:rPr lang="cs-CZ" dirty="0">
                <a:latin typeface="Cambria" panose="02040503050406030204" pitchFamily="18" charset="0"/>
              </a:rPr>
              <a:t>Pohraniční dosídlené oblasti mají mladší věkovou strukturu obyvatelstva, nižší podíl rodáků, nižší vzdělanost obyvatelstva, vyšší míru nezaměstnanosti a nižší podíl věřících obyvatel.</a:t>
            </a:r>
          </a:p>
          <a:p>
            <a:pPr>
              <a:defRPr/>
            </a:pPr>
            <a:endParaRPr lang="cs-CZ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cs-CZ" b="1" dirty="0">
                <a:latin typeface="Cambria" panose="02040503050406030204" pitchFamily="18" charset="0"/>
              </a:rPr>
              <a:t>Moravské oblasti mají vyšší stabilitu obyvatelstva s vazbou na své bydliště</a:t>
            </a:r>
            <a:r>
              <a:rPr lang="cs-CZ" dirty="0">
                <a:latin typeface="Cambria" panose="02040503050406030204" pitchFamily="18" charset="0"/>
              </a:rPr>
              <a:t>, nižší počet neobydlených domů, vyšší počet věřících, vyšší plodnost žen, vícečlenné domácnosti a nižší podíl rozvedených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140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619125"/>
            <a:ext cx="83534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67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84" y="526473"/>
            <a:ext cx="8316716" cy="564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359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73" y="461819"/>
            <a:ext cx="8319602" cy="558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111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obsah 2"/>
          <p:cNvSpPr>
            <a:spLocks noGrp="1" noChangeArrowheads="1"/>
          </p:cNvSpPr>
          <p:nvPr>
            <p:ph idx="1"/>
          </p:nvPr>
        </p:nvSpPr>
        <p:spPr>
          <a:xfrm>
            <a:off x="1246909" y="476251"/>
            <a:ext cx="9679709" cy="5649913"/>
          </a:xfrm>
        </p:spPr>
        <p:txBody>
          <a:bodyPr/>
          <a:lstStyle/>
          <a:p>
            <a:r>
              <a:rPr lang="cs-CZ" altLang="cs-CZ" dirty="0"/>
              <a:t>Pokud jsou definice městského a venkovského prostoru založeny na kvantitativních prahových hodnotách, minimální počet obyvatel místa, který má být považován za „město“, se značně liší. </a:t>
            </a:r>
          </a:p>
          <a:p>
            <a:r>
              <a:rPr lang="cs-CZ" altLang="cs-CZ" dirty="0"/>
              <a:t>Například v několika zemích Latinské Ameriky a západní Afriky je hranice populace 2 000 obyvatel, zatímco na Islandu je to jen 200 a naopak 10 000 obyvatel v zemích jako Itálie.</a:t>
            </a:r>
          </a:p>
        </p:txBody>
      </p:sp>
    </p:spTree>
    <p:extLst>
      <p:ext uri="{BB962C8B-B14F-4D97-AF65-F5344CB8AC3E}">
        <p14:creationId xmlns:p14="http://schemas.microsoft.com/office/powerpoint/2010/main" val="22300957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016000" y="333376"/>
            <a:ext cx="10049164" cy="5472113"/>
          </a:xfrm>
        </p:spPr>
        <p:txBody>
          <a:bodyPr/>
          <a:lstStyle/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Kromě </a:t>
            </a:r>
            <a:r>
              <a:rPr lang="cs-CZ" altLang="cs-CZ" sz="2400" b="1" dirty="0" err="1">
                <a:latin typeface="Cambria" panose="02040503050406030204" pitchFamily="18" charset="0"/>
              </a:rPr>
              <a:t>suburbánních</a:t>
            </a:r>
            <a:r>
              <a:rPr lang="cs-CZ" altLang="cs-CZ" sz="2400" b="1" dirty="0">
                <a:latin typeface="Cambria" panose="02040503050406030204" pitchFamily="18" charset="0"/>
              </a:rPr>
              <a:t> oblastí jsou z výsledků sčítání znatelné i jiné územně specifické oblasti, které přetrvávají již několik desetiletí.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b="1" dirty="0">
                <a:latin typeface="Cambria" panose="02040503050406030204" pitchFamily="18" charset="0"/>
              </a:rPr>
              <a:t>Postupně se však tyto rozdílnosti stírají</a:t>
            </a:r>
            <a:r>
              <a:rPr lang="cs-CZ" altLang="cs-CZ" sz="2400" dirty="0">
                <a:latin typeface="Cambria" panose="02040503050406030204" pitchFamily="18" charset="0"/>
              </a:rPr>
              <a:t>. V případě obcí při vnitřních hranicích administrativních celků, v tzv. </a:t>
            </a:r>
            <a:r>
              <a:rPr lang="cs-CZ" altLang="cs-CZ" sz="2400" b="1" dirty="0">
                <a:latin typeface="Cambria" panose="02040503050406030204" pitchFamily="18" charset="0"/>
              </a:rPr>
              <a:t>vnitřních perifériích</a:t>
            </a:r>
            <a:r>
              <a:rPr lang="cs-CZ" altLang="cs-CZ" sz="2400" dirty="0">
                <a:latin typeface="Cambria" panose="02040503050406030204" pitchFamily="18" charset="0"/>
              </a:rPr>
              <a:t>, </a:t>
            </a:r>
            <a:r>
              <a:rPr lang="cs-CZ" altLang="cs-CZ" sz="2400" b="1" dirty="0">
                <a:latin typeface="Cambria" panose="02040503050406030204" pitchFamily="18" charset="0"/>
              </a:rPr>
              <a:t>se spíše prohlubují</a:t>
            </a:r>
            <a:r>
              <a:rPr lang="cs-CZ" altLang="cs-CZ" sz="2400" dirty="0">
                <a:latin typeface="Cambria" panose="02040503050406030204" pitchFamily="18" charset="0"/>
              </a:rPr>
              <a:t>. </a:t>
            </a:r>
          </a:p>
          <a:p>
            <a:endParaRPr lang="cs-CZ" altLang="cs-CZ" sz="2400" dirty="0">
              <a:latin typeface="Cambria" panose="02040503050406030204" pitchFamily="18" charset="0"/>
            </a:endParaRPr>
          </a:p>
          <a:p>
            <a:r>
              <a:rPr lang="cs-CZ" altLang="cs-CZ" sz="2400" dirty="0">
                <a:latin typeface="Cambria" panose="02040503050406030204" pitchFamily="18" charset="0"/>
              </a:rPr>
              <a:t>Tyto oblasti v současnosti slouží často k </a:t>
            </a:r>
            <a:r>
              <a:rPr lang="cs-CZ" altLang="cs-CZ" sz="2400" b="1" dirty="0">
                <a:latin typeface="Cambria" panose="02040503050406030204" pitchFamily="18" charset="0"/>
              </a:rPr>
              <a:t>rekreačním účelům</a:t>
            </a:r>
            <a:r>
              <a:rPr lang="cs-CZ" altLang="cs-CZ" sz="2400" dirty="0">
                <a:latin typeface="Cambria" panose="02040503050406030204" pitchFamily="18" charset="0"/>
              </a:rPr>
              <a:t>, o čemž svědčí i velmi vysoký podíl neobydlených domů.</a:t>
            </a:r>
          </a:p>
        </p:txBody>
      </p:sp>
    </p:spTree>
    <p:extLst>
      <p:ext uri="{BB962C8B-B14F-4D97-AF65-F5344CB8AC3E}">
        <p14:creationId xmlns:p14="http://schemas.microsoft.com/office/powerpoint/2010/main" val="373942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0"/>
            <a:ext cx="8893175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altLang="cs-CZ" sz="2400">
              <a:latin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b="1">
                <a:latin typeface="Verdana" panose="020B0604030504040204" pitchFamily="34" charset="0"/>
              </a:rPr>
              <a:t>   </a:t>
            </a:r>
            <a:endParaRPr lang="cs-CZ" altLang="cs-CZ" sz="1800" u="sng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1800" u="sng"/>
          </a:p>
        </p:txBody>
      </p:sp>
      <p:sp>
        <p:nvSpPr>
          <p:cNvPr id="10244" name="TextovéPole 2"/>
          <p:cNvSpPr txBox="1">
            <a:spLocks noChangeArrowheads="1"/>
          </p:cNvSpPr>
          <p:nvPr/>
        </p:nvSpPr>
        <p:spPr bwMode="auto">
          <a:xfrm>
            <a:off x="4303425" y="5984112"/>
            <a:ext cx="3518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Svět: 55,3 % </a:t>
            </a:r>
            <a:r>
              <a:rPr lang="cs-CZ" altLang="cs-CZ" sz="1800" dirty="0" err="1"/>
              <a:t>urban</a:t>
            </a:r>
            <a:r>
              <a:rPr lang="cs-CZ" altLang="cs-CZ" sz="1800" dirty="0"/>
              <a:t>, 44,7 % </a:t>
            </a:r>
            <a:r>
              <a:rPr lang="cs-CZ" altLang="cs-CZ" sz="1800" dirty="0" err="1"/>
              <a:t>rural</a:t>
            </a:r>
            <a:endParaRPr lang="cs-CZ" alt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667" t="11334" r="34404" b="5935"/>
          <a:stretch/>
        </p:blipFill>
        <p:spPr>
          <a:xfrm>
            <a:off x="2327565" y="290983"/>
            <a:ext cx="7278254" cy="55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55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784" y="285173"/>
            <a:ext cx="809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914" t="18631" r="22174" b="9295"/>
          <a:stretch/>
        </p:blipFill>
        <p:spPr>
          <a:xfrm>
            <a:off x="1896176" y="398719"/>
            <a:ext cx="8106805" cy="56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29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3" t="10800" r="11414" b="5202"/>
          <a:stretch>
            <a:fillRect/>
          </a:stretch>
        </p:blipFill>
        <p:spPr bwMode="auto">
          <a:xfrm>
            <a:off x="1457325" y="0"/>
            <a:ext cx="8194675" cy="618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84641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šablona-nový vizuál</Template>
  <TotalTime>1581</TotalTime>
  <Words>2032</Words>
  <Application>Microsoft Office PowerPoint</Application>
  <PresentationFormat>Širokoúhlá obrazovka</PresentationFormat>
  <Paragraphs>200</Paragraphs>
  <Slides>50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8" baseType="lpstr">
      <vt:lpstr>Arial</vt:lpstr>
      <vt:lpstr>Calibri</vt:lpstr>
      <vt:lpstr>Cambria</vt:lpstr>
      <vt:lpstr>Tahoma</vt:lpstr>
      <vt:lpstr>Times New Roman</vt:lpstr>
      <vt:lpstr>Verdana</vt:lpstr>
      <vt:lpstr>Wingdings</vt:lpstr>
      <vt:lpstr>Prezentace_MU_CZ</vt:lpstr>
      <vt:lpstr> </vt:lpstr>
      <vt:lpstr>Vývoj počtu světové populace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Vývoj venkovské populace ČR</vt:lpstr>
      <vt:lpstr>Prezentace aplikace PowerPoint</vt:lpstr>
      <vt:lpstr>Prezentace aplikace PowerPoint</vt:lpstr>
      <vt:lpstr>Kategorie obcí dle míry venkovského charakteru</vt:lpstr>
      <vt:lpstr>Dynamika obyvatelstva dle kategorie venkovských obcí (1991 – 2011)</vt:lpstr>
      <vt:lpstr>Věková struktura dle kategorie venkovských obcí (2011)</vt:lpstr>
      <vt:lpstr>Vývoj indexu stáří ve vybraných kategoriích obcí (1991-2011)</vt:lpstr>
      <vt:lpstr>Příměstské vs. ostatní venkovské oblasti</vt:lpstr>
      <vt:lpstr>Regionální diferenciace demografického vývoje venkovských oblastí na úrovni obcí</vt:lpstr>
      <vt:lpstr>Regionální diferenciace demografického vývoje venkovských oblastí na úrovni obcí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 hlavních zjištění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Podíl rodáků ve venkovských obcích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Kunc</dc:creator>
  <cp:lastModifiedBy>Aneta Krajíčková</cp:lastModifiedBy>
  <cp:revision>64</cp:revision>
  <cp:lastPrinted>1601-01-01T00:00:00Z</cp:lastPrinted>
  <dcterms:created xsi:type="dcterms:W3CDTF">2019-09-26T15:38:03Z</dcterms:created>
  <dcterms:modified xsi:type="dcterms:W3CDTF">2020-03-18T15:15:19Z</dcterms:modified>
</cp:coreProperties>
</file>