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73" r:id="rId14"/>
    <p:sldId id="374" r:id="rId15"/>
    <p:sldId id="375" r:id="rId16"/>
    <p:sldId id="36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9B8F44-66D8-4E5C-8C60-DDAE4760C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512721-1B03-48EC-BB7E-008D0B3A9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Obyvatelstvo, maloobchod, zemědělství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A733EC-5D23-4A2B-A5F4-D09707F16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7917-5D59-41FB-9589-B2D7D3BF2E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590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Obyvatelstvo, maloobchod, zemědělství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Obyvatelstvo, maloobchod, zemědělství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1855EC-7376-4CA8-8892-A5D87A80D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Obyvatelstvo, maloobchod, zemědělství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AB0198-BABE-4497-BFA1-04150C25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66256"/>
            <a:ext cx="11361600" cy="1171580"/>
          </a:xfrm>
        </p:spPr>
        <p:txBody>
          <a:bodyPr/>
          <a:lstStyle/>
          <a:p>
            <a:pPr algn="ctr"/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B7E9AAF-8024-415D-B745-8D0E1FA8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497566"/>
            <a:ext cx="11361600" cy="698497"/>
          </a:xfrm>
        </p:spPr>
        <p:txBody>
          <a:bodyPr/>
          <a:lstStyle/>
          <a:p>
            <a:pPr algn="ctr"/>
            <a:r>
              <a:rPr lang="cs-CZ" altLang="cs-CZ" sz="4400" b="1" dirty="0">
                <a:solidFill>
                  <a:schemeClr val="tx2"/>
                </a:solidFill>
                <a:latin typeface="Cambria" panose="02040503050406030204" pitchFamily="18" charset="0"/>
              </a:rPr>
              <a:t>ZEMĚDĚLSTVÍ</a:t>
            </a:r>
          </a:p>
          <a:p>
            <a:endParaRPr lang="cs-CZ" altLang="cs-CZ" sz="2800" b="1" dirty="0">
              <a:latin typeface="Cambria" panose="02040503050406030204" pitchFamily="18" charset="0"/>
            </a:endParaRPr>
          </a:p>
          <a:p>
            <a:r>
              <a:rPr lang="cs-CZ" altLang="cs-CZ" sz="2800" b="1" dirty="0">
                <a:latin typeface="Cambria" panose="02040503050406030204" pitchFamily="18" charset="0"/>
              </a:rPr>
              <a:t>Rozvoj venkova, Jaro 2020</a:t>
            </a:r>
          </a:p>
        </p:txBody>
      </p:sp>
    </p:spTree>
    <p:extLst>
      <p:ext uri="{BB962C8B-B14F-4D97-AF65-F5344CB8AC3E}">
        <p14:creationId xmlns:p14="http://schemas.microsoft.com/office/powerpoint/2010/main" val="358771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20001" y="765175"/>
            <a:ext cx="10474472" cy="5360988"/>
          </a:xfrm>
        </p:spPr>
        <p:txBody>
          <a:bodyPr/>
          <a:lstStyle/>
          <a:p>
            <a:r>
              <a:rPr lang="cs-CZ" altLang="cs-CZ" dirty="0"/>
              <a:t>Rodinné farmy se o půdu a krajinu starají zodpovědněji než velké firmy</a:t>
            </a:r>
          </a:p>
          <a:p>
            <a:endParaRPr lang="cs-CZ" altLang="cs-CZ" dirty="0"/>
          </a:p>
          <a:p>
            <a:r>
              <a:rPr lang="cs-CZ" altLang="cs-CZ" dirty="0"/>
              <a:t>Mají vztah k danému místu, protože tam žijí a pracují a chtějí předat své hospodářství předat i mladším generacím</a:t>
            </a:r>
          </a:p>
          <a:p>
            <a:endParaRPr lang="cs-CZ" altLang="cs-CZ" dirty="0"/>
          </a:p>
          <a:p>
            <a:r>
              <a:rPr lang="cs-CZ" altLang="cs-CZ" b="1" dirty="0"/>
              <a:t>V ČR obhospodařují velké podniky </a:t>
            </a:r>
            <a:r>
              <a:rPr lang="cs-CZ" altLang="cs-CZ" dirty="0"/>
              <a:t>(a.s., s.r.o., </a:t>
            </a:r>
            <a:r>
              <a:rPr lang="cs-CZ" altLang="cs-CZ" dirty="0" err="1"/>
              <a:t>z.d</a:t>
            </a:r>
            <a:r>
              <a:rPr lang="cs-CZ" altLang="cs-CZ" dirty="0"/>
              <a:t>.) </a:t>
            </a:r>
            <a:r>
              <a:rPr lang="cs-CZ" altLang="cs-CZ" b="1" dirty="0"/>
              <a:t>zhruba 70 % orné půdy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82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498764" y="364548"/>
            <a:ext cx="11277600" cy="5576888"/>
          </a:xfrm>
        </p:spPr>
        <p:txBody>
          <a:bodyPr/>
          <a:lstStyle/>
          <a:p>
            <a:r>
              <a:rPr lang="cs-CZ" altLang="cs-CZ" b="1" dirty="0"/>
              <a:t>Na českém venkově dnes chybí občanská vybavenost </a:t>
            </a:r>
            <a:r>
              <a:rPr lang="cs-CZ" altLang="cs-CZ" dirty="0"/>
              <a:t>(obchody, služby, hospody..), </a:t>
            </a:r>
            <a:r>
              <a:rPr lang="cs-CZ" altLang="cs-CZ" b="1" dirty="0"/>
              <a:t>infrastruktura</a:t>
            </a:r>
            <a:r>
              <a:rPr lang="cs-CZ" altLang="cs-CZ" dirty="0"/>
              <a:t> (dopravní, technická, komunikační) </a:t>
            </a:r>
            <a:r>
              <a:rPr lang="cs-CZ" altLang="cs-CZ" b="1" dirty="0"/>
              <a:t>a lidé ochotní zde pracovat.</a:t>
            </a:r>
          </a:p>
          <a:p>
            <a:endParaRPr lang="cs-CZ" altLang="cs-CZ" dirty="0"/>
          </a:p>
          <a:p>
            <a:r>
              <a:rPr lang="cs-CZ" altLang="cs-CZ" b="1" u="sng" dirty="0"/>
              <a:t>Pomoci mu mohou snížení administrativní zátěže pro podnikatele, ale i např. moderní technologie (vysokorychlostní internet, digitalizace…)</a:t>
            </a:r>
          </a:p>
          <a:p>
            <a:endParaRPr lang="cs-CZ" altLang="cs-CZ" b="1" u="sng" dirty="0"/>
          </a:p>
          <a:p>
            <a:r>
              <a:rPr lang="cs-CZ" altLang="cs-CZ" b="1" u="sng" dirty="0"/>
              <a:t>Práci na venkově může dát lidem jak zpracovatelský průmysl, tak např. turistika</a:t>
            </a:r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6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2002" r="24013" b="29001"/>
          <a:stretch>
            <a:fillRect/>
          </a:stretch>
        </p:blipFill>
        <p:spPr bwMode="auto">
          <a:xfrm>
            <a:off x="754669" y="535709"/>
            <a:ext cx="10765270" cy="554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97386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2" y="106317"/>
            <a:ext cx="9746962" cy="66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1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33" y="406400"/>
            <a:ext cx="9765263" cy="58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91" y="295564"/>
            <a:ext cx="8394957" cy="5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9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0601" r="42912" b="28999"/>
          <a:stretch>
            <a:fillRect/>
          </a:stretch>
        </p:blipFill>
        <p:spPr bwMode="auto">
          <a:xfrm>
            <a:off x="2279650" y="692151"/>
            <a:ext cx="7507288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83949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obsah 2"/>
          <p:cNvSpPr>
            <a:spLocks noGrp="1" noChangeArrowheads="1"/>
          </p:cNvSpPr>
          <p:nvPr>
            <p:ph idx="1"/>
          </p:nvPr>
        </p:nvSpPr>
        <p:spPr>
          <a:xfrm>
            <a:off x="1034473" y="476251"/>
            <a:ext cx="9873672" cy="5649913"/>
          </a:xfrm>
        </p:spPr>
        <p:txBody>
          <a:bodyPr/>
          <a:lstStyle/>
          <a:p>
            <a:endParaRPr lang="cs-CZ" altLang="cs-CZ"/>
          </a:p>
          <a:p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Střední délka života v ČR se zvyšuje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Může za to nejen nižší porodnost, ale také zlepšující se kvalita života a dostupnost zdravotní a sociální péče. </a:t>
            </a:r>
          </a:p>
          <a:p>
            <a:endParaRPr lang="cs-CZ" altLang="cs-CZ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Vyhlídky na dlouhý život s sebou však přinášejí i </a:t>
            </a:r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negativa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− například </a:t>
            </a:r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stárnutí populace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0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Zástupný obsah 2"/>
          <p:cNvSpPr>
            <a:spLocks noGrp="1" noChangeArrowheads="1"/>
          </p:cNvSpPr>
          <p:nvPr>
            <p:ph idx="1"/>
          </p:nvPr>
        </p:nvSpPr>
        <p:spPr>
          <a:xfrm>
            <a:off x="1062183" y="620714"/>
            <a:ext cx="10243126" cy="5616575"/>
          </a:xfrm>
        </p:spPr>
        <p:txBody>
          <a:bodyPr/>
          <a:lstStyle/>
          <a:p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Alarmující situace nastává mimo jiné v zemědělství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</a:p>
          <a:p>
            <a:endParaRPr lang="cs-CZ" altLang="cs-CZ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Srovnáme-li věkovou strukturu v agrárním sektoru s celým národním hospodářstvím, je patrné, že </a:t>
            </a:r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 zemědělství jsou méně zastoupeny mladší věkové kategorie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</a:p>
          <a:p>
            <a:endParaRPr lang="cs-CZ" altLang="cs-CZ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Podíl pracovníků vyššího věku je zase podstatně větší.</a:t>
            </a:r>
          </a:p>
          <a:p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2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obsah 2"/>
          <p:cNvSpPr>
            <a:spLocks noGrp="1" noChangeArrowheads="1"/>
          </p:cNvSpPr>
          <p:nvPr>
            <p:ph idx="1"/>
          </p:nvPr>
        </p:nvSpPr>
        <p:spPr>
          <a:xfrm>
            <a:off x="720001" y="549275"/>
            <a:ext cx="10419054" cy="5576888"/>
          </a:xfrm>
        </p:spPr>
        <p:txBody>
          <a:bodyPr/>
          <a:lstStyle/>
          <a:p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Situace se má navíc podle dosavadních prognóz postupem času ještě </a:t>
            </a:r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zhoršovat. </a:t>
            </a:r>
          </a:p>
          <a:p>
            <a:endParaRPr lang="cs-CZ" altLang="cs-CZ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Příčinou je </a:t>
            </a:r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zvyšující se věk pro odchod do důchodu a také nezájem o práci v zemědělství ze strany mladých lidí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</a:p>
          <a:p>
            <a:endParaRPr lang="cs-CZ" altLang="cs-CZ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 příštích deseti letech může </a:t>
            </a:r>
            <a:r>
              <a:rPr lang="cs-CZ" altLang="cs-CZ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zemědělství opustit z důvodu vysokého věku třetina pracovníků</a:t>
            </a:r>
            <a:r>
              <a:rPr lang="cs-CZ" altLang="cs-CZ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za které budou podniky jen obtížně hledat náhradu.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04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obsah 2"/>
          <p:cNvSpPr>
            <a:spLocks noGrp="1" noChangeArrowheads="1"/>
          </p:cNvSpPr>
          <p:nvPr>
            <p:ph idx="1"/>
          </p:nvPr>
        </p:nvSpPr>
        <p:spPr>
          <a:xfrm>
            <a:off x="517236" y="404813"/>
            <a:ext cx="10806546" cy="5903912"/>
          </a:xfrm>
        </p:spPr>
        <p:txBody>
          <a:bodyPr/>
          <a:lstStyle/>
          <a:p>
            <a:r>
              <a:rPr lang="cs-CZ" altLang="cs-CZ" b="1" u="sng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Čechů pracuje aktuálně (2018) v zemědělství zhruba 100 tisíc, ale na venkově žije asi 3,5 mil. (v roce 1990: 540 tis. osob)</a:t>
            </a:r>
          </a:p>
          <a:p>
            <a:r>
              <a:rPr lang="cs-CZ" altLang="cs-CZ" b="1" u="sng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Průměrná měsíční mzda je 22,4 tis. Kč (v ČR 31,5 tis.)</a:t>
            </a:r>
          </a:p>
          <a:p>
            <a:endParaRPr lang="cs-CZ" altLang="cs-CZ" dirty="0"/>
          </a:p>
        </p:txBody>
      </p:sp>
      <p:pic>
        <p:nvPicPr>
          <p:cNvPr id="145411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516071"/>
            <a:ext cx="47355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Obrázek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05" y="2943463"/>
            <a:ext cx="43799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TextovéPole 1"/>
          <p:cNvSpPr txBox="1">
            <a:spLocks noChangeArrowheads="1"/>
          </p:cNvSpPr>
          <p:nvPr/>
        </p:nvSpPr>
        <p:spPr bwMode="auto">
          <a:xfrm>
            <a:off x="1623219" y="5304075"/>
            <a:ext cx="41472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u="sng" dirty="0"/>
              <a:t>Český venkov ale není totožný 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u="sng" dirty="0"/>
              <a:t>zemědělstvím, venkov je nadřazený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u="sng" dirty="0"/>
              <a:t>pojem i prostor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76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86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TextovéPole 2"/>
          <p:cNvSpPr txBox="1">
            <a:spLocks noChangeArrowheads="1"/>
          </p:cNvSpPr>
          <p:nvPr/>
        </p:nvSpPr>
        <p:spPr bwMode="auto">
          <a:xfrm>
            <a:off x="1662546" y="5430075"/>
            <a:ext cx="8648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/>
              <a:t>V zahraničí je na rozdíl od České republiky více rodinných farem, které se o krajinu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/>
              <a:t> starají zodpovědněji než velké firmy. Mají vztah k danému místu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/>
              <a:t>a většinou mají následovníky.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24844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15001" r="21651" b="22000"/>
          <a:stretch>
            <a:fillRect/>
          </a:stretch>
        </p:blipFill>
        <p:spPr bwMode="auto">
          <a:xfrm>
            <a:off x="4503594" y="219900"/>
            <a:ext cx="59975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Obyvatelstvo, maloobchod,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353972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302327" y="549275"/>
            <a:ext cx="9735127" cy="5576888"/>
          </a:xfrm>
        </p:spPr>
        <p:txBody>
          <a:bodyPr/>
          <a:lstStyle/>
          <a:p>
            <a:r>
              <a:rPr lang="cs-CZ" altLang="cs-CZ" b="1"/>
              <a:t>84,5 % tuzemských zemědělců má středoškolské vzdělání</a:t>
            </a:r>
          </a:p>
          <a:p>
            <a:endParaRPr lang="cs-CZ" altLang="cs-CZ" dirty="0"/>
          </a:p>
          <a:p>
            <a:r>
              <a:rPr lang="cs-CZ" altLang="cs-CZ" b="1" u="sng" dirty="0"/>
              <a:t>Spolu se Slováky jsou tak čeští zemědělci jedni z nejvzdělanějších v Evropě</a:t>
            </a:r>
          </a:p>
          <a:p>
            <a:endParaRPr lang="cs-CZ" altLang="cs-CZ" dirty="0"/>
          </a:p>
          <a:p>
            <a:r>
              <a:rPr lang="cs-CZ" altLang="cs-CZ" dirty="0"/>
              <a:t>VŠ titul má 11,4 % českých zemědělců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22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209964" y="549275"/>
            <a:ext cx="9652000" cy="5576888"/>
          </a:xfrm>
        </p:spPr>
        <p:txBody>
          <a:bodyPr/>
          <a:lstStyle/>
          <a:p>
            <a:r>
              <a:rPr lang="cs-CZ" altLang="cs-CZ" dirty="0"/>
              <a:t>58 % Čechů pracuje v zemědělství na plný úvazek, v EU je to jen 18 %</a:t>
            </a:r>
          </a:p>
          <a:p>
            <a:endParaRPr lang="cs-CZ" altLang="cs-CZ" dirty="0"/>
          </a:p>
          <a:p>
            <a:r>
              <a:rPr lang="cs-CZ" altLang="cs-CZ" dirty="0"/>
              <a:t>Souvisí to zejména s tím, že </a:t>
            </a:r>
            <a:r>
              <a:rPr lang="cs-CZ" altLang="cs-CZ" b="1" u="sng" dirty="0"/>
              <a:t>v ČR chybí rodinné farmy</a:t>
            </a:r>
            <a:r>
              <a:rPr lang="cs-CZ" altLang="cs-CZ" dirty="0"/>
              <a:t>, kde se na práci podílí celá rodina</a:t>
            </a:r>
          </a:p>
          <a:p>
            <a:endParaRPr lang="cs-CZ" altLang="cs-CZ" dirty="0"/>
          </a:p>
          <a:p>
            <a:r>
              <a:rPr lang="cs-CZ" altLang="cs-CZ" dirty="0"/>
              <a:t>V Evropě tvoří </a:t>
            </a:r>
            <a:r>
              <a:rPr lang="cs-CZ" altLang="cs-CZ" b="1" dirty="0"/>
              <a:t>pracovní sílu farem </a:t>
            </a:r>
            <a:r>
              <a:rPr lang="cs-CZ" altLang="cs-CZ" dirty="0"/>
              <a:t>z 32,4 % rodinní příslušníci, </a:t>
            </a:r>
            <a:r>
              <a:rPr lang="cs-CZ" altLang="cs-CZ" b="1" dirty="0"/>
              <a:t>v ČR je to jen 10 %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Obyvatelstvo, maloobchod,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5127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šablona-nový vizuál</Template>
  <TotalTime>1577</TotalTime>
  <Words>541</Words>
  <Application>Microsoft Office PowerPoint</Application>
  <PresentationFormat>Širokoúhlá obrazovka</PresentationFormat>
  <Paragraphs>62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Cambria</vt:lpstr>
      <vt:lpstr>Tahoma</vt:lpstr>
      <vt:lpstr>Wingdings</vt:lpstr>
      <vt:lpstr>Prezentace_MU_CZ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Kunc</dc:creator>
  <cp:lastModifiedBy>Aneta Krajíčková</cp:lastModifiedBy>
  <cp:revision>63</cp:revision>
  <cp:lastPrinted>1601-01-01T00:00:00Z</cp:lastPrinted>
  <dcterms:created xsi:type="dcterms:W3CDTF">2019-09-26T15:38:03Z</dcterms:created>
  <dcterms:modified xsi:type="dcterms:W3CDTF">2020-03-18T15:16:26Z</dcterms:modified>
</cp:coreProperties>
</file>