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7"/>
  </p:notesMasterIdLst>
  <p:handoutMasterIdLst>
    <p:handoutMasterId r:id="rId38"/>
  </p:handoutMasterIdLst>
  <p:sldIdLst>
    <p:sldId id="256" r:id="rId2"/>
    <p:sldId id="321" r:id="rId3"/>
    <p:sldId id="342" r:id="rId4"/>
    <p:sldId id="343" r:id="rId5"/>
    <p:sldId id="344" r:id="rId6"/>
    <p:sldId id="347" r:id="rId7"/>
    <p:sldId id="385" r:id="rId8"/>
    <p:sldId id="339" r:id="rId9"/>
    <p:sldId id="348" r:id="rId10"/>
    <p:sldId id="340" r:id="rId11"/>
    <p:sldId id="349" r:id="rId12"/>
    <p:sldId id="350" r:id="rId13"/>
    <p:sldId id="351" r:id="rId14"/>
    <p:sldId id="323" r:id="rId15"/>
    <p:sldId id="357" r:id="rId16"/>
    <p:sldId id="358" r:id="rId17"/>
    <p:sldId id="359" r:id="rId18"/>
    <p:sldId id="360" r:id="rId19"/>
    <p:sldId id="361" r:id="rId20"/>
    <p:sldId id="379" r:id="rId21"/>
    <p:sldId id="378" r:id="rId22"/>
    <p:sldId id="362" r:id="rId23"/>
    <p:sldId id="364" r:id="rId24"/>
    <p:sldId id="384" r:id="rId25"/>
    <p:sldId id="332" r:id="rId26"/>
    <p:sldId id="338" r:id="rId27"/>
    <p:sldId id="386" r:id="rId28"/>
    <p:sldId id="387" r:id="rId29"/>
    <p:sldId id="365" r:id="rId30"/>
    <p:sldId id="366" r:id="rId31"/>
    <p:sldId id="367" r:id="rId32"/>
    <p:sldId id="374" r:id="rId33"/>
    <p:sldId id="368" r:id="rId34"/>
    <p:sldId id="369" r:id="rId35"/>
    <p:sldId id="370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%C3%ADdlo_(pr%C3%A1vo)" TargetMode="External"/><Relationship Id="rId3" Type="http://schemas.openxmlformats.org/officeDocument/2006/relationships/hyperlink" Target="http://cs.wikipedia.org/wiki/S%C3%ADdeln%C3%AD_%C3%BAtvar" TargetMode="External"/><Relationship Id="rId7" Type="http://schemas.openxmlformats.org/officeDocument/2006/relationships/hyperlink" Target="http://cs.wikipedia.org/wiki/Osad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s.wikipedia.org/wiki/Vesnice" TargetMode="External"/><Relationship Id="rId11" Type="http://schemas.openxmlformats.org/officeDocument/2006/relationships/hyperlink" Target="http://cs.wikipedia.org/wiki/D%C5%AFm" TargetMode="External"/><Relationship Id="rId5" Type="http://schemas.openxmlformats.org/officeDocument/2006/relationships/hyperlink" Target="http://cs.wikipedia.org/wiki/M%C4%9Bstys" TargetMode="External"/><Relationship Id="rId10" Type="http://schemas.openxmlformats.org/officeDocument/2006/relationships/hyperlink" Target="http://cs.wikipedia.org/wiki/Hrad" TargetMode="External"/><Relationship Id="rId4" Type="http://schemas.openxmlformats.org/officeDocument/2006/relationships/hyperlink" Target="http://cs.wikipedia.org/wiki/M%C4%9Bsto" TargetMode="External"/><Relationship Id="rId9" Type="http://schemas.openxmlformats.org/officeDocument/2006/relationships/hyperlink" Target="http://cs.wikipedia.org/wiki/Panovn%C3%ADk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Sídlo jako jednotka osídlení i jako právo - sídlo ve významu: podnikatelské, sídlo šlechtice.</a:t>
            </a: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</a:rPr>
              <a:t>http://cs.wikipedia.org/wiki/S%C3%ADdlo</a:t>
            </a:r>
          </a:p>
          <a:p>
            <a:r>
              <a:rPr lang="cs-CZ" altLang="cs-CZ">
                <a:latin typeface="Arial" panose="020B0604020202020204" pitchFamily="34" charset="0"/>
                <a:hlinkClick r:id="rId3" tooltip="Sídelní útvar"/>
              </a:rPr>
              <a:t>sídelní útvar</a:t>
            </a:r>
            <a:r>
              <a:rPr lang="cs-CZ" altLang="cs-CZ">
                <a:latin typeface="Arial" panose="020B0604020202020204" pitchFamily="34" charset="0"/>
              </a:rPr>
              <a:t> – jednotka osídlení tvořící uzavřený celek (</a:t>
            </a:r>
            <a:r>
              <a:rPr lang="cs-CZ" altLang="cs-CZ">
                <a:latin typeface="Arial" panose="020B0604020202020204" pitchFamily="34" charset="0"/>
                <a:hlinkClick r:id="rId4" tooltip="Město"/>
              </a:rPr>
              <a:t>město</a:t>
            </a:r>
            <a:r>
              <a:rPr lang="cs-CZ" altLang="cs-CZ">
                <a:latin typeface="Arial" panose="020B0604020202020204" pitchFamily="34" charset="0"/>
              </a:rPr>
              <a:t>, </a:t>
            </a:r>
            <a:r>
              <a:rPr lang="cs-CZ" altLang="cs-CZ">
                <a:latin typeface="Arial" panose="020B0604020202020204" pitchFamily="34" charset="0"/>
                <a:hlinkClick r:id="rId5" tooltip="Městys"/>
              </a:rPr>
              <a:t>městys</a:t>
            </a:r>
            <a:r>
              <a:rPr lang="cs-CZ" altLang="cs-CZ">
                <a:latin typeface="Arial" panose="020B0604020202020204" pitchFamily="34" charset="0"/>
              </a:rPr>
              <a:t>, </a:t>
            </a:r>
            <a:r>
              <a:rPr lang="cs-CZ" altLang="cs-CZ">
                <a:latin typeface="Arial" panose="020B0604020202020204" pitchFamily="34" charset="0"/>
                <a:hlinkClick r:id="rId6" tooltip="Vesnice"/>
              </a:rPr>
              <a:t>vesnice</a:t>
            </a:r>
            <a:r>
              <a:rPr lang="cs-CZ" altLang="cs-CZ">
                <a:latin typeface="Arial" panose="020B0604020202020204" pitchFamily="34" charset="0"/>
              </a:rPr>
              <a:t>, </a:t>
            </a:r>
            <a:r>
              <a:rPr lang="cs-CZ" altLang="cs-CZ">
                <a:latin typeface="Arial" panose="020B0604020202020204" pitchFamily="34" charset="0"/>
                <a:hlinkClick r:id="rId7" tooltip="Osada"/>
              </a:rPr>
              <a:t>osada</a:t>
            </a:r>
            <a:r>
              <a:rPr lang="cs-CZ" altLang="cs-CZ">
                <a:latin typeface="Arial" panose="020B0604020202020204" pitchFamily="34" charset="0"/>
              </a:rPr>
              <a:t>…) </a:t>
            </a:r>
            <a:r>
              <a:rPr lang="cs-CZ" altLang="cs-CZ">
                <a:latin typeface="Arial" panose="020B0604020202020204" pitchFamily="34" charset="0"/>
                <a:hlinkClick r:id="rId8" tooltip="Sídlo (právo)"/>
              </a:rPr>
              <a:t>sídlo (právo)</a:t>
            </a:r>
            <a:r>
              <a:rPr lang="cs-CZ" altLang="cs-CZ">
                <a:latin typeface="Arial" panose="020B0604020202020204" pitchFamily="34" charset="0"/>
              </a:rPr>
              <a:t> – sídlo právnické osoby (firmy, organizace, instituce, územně samosprávné jednotky, územní jednotky) sídlo </a:t>
            </a:r>
            <a:r>
              <a:rPr lang="cs-CZ" altLang="cs-CZ">
                <a:latin typeface="Arial" panose="020B0604020202020204" pitchFamily="34" charset="0"/>
                <a:hlinkClick r:id="rId9" tooltip="Panovník"/>
              </a:rPr>
              <a:t>panovníka</a:t>
            </a:r>
            <a:r>
              <a:rPr lang="cs-CZ" altLang="cs-CZ">
                <a:latin typeface="Arial" panose="020B0604020202020204" pitchFamily="34" charset="0"/>
              </a:rPr>
              <a:t>, církevního hodnostáře, představitele – ve významu obdobném jako </a:t>
            </a:r>
            <a:r>
              <a:rPr lang="cs-CZ" altLang="cs-CZ">
                <a:latin typeface="Arial" panose="020B0604020202020204" pitchFamily="34" charset="0"/>
                <a:hlinkClick r:id="rId8" tooltip="Sídlo (právo)"/>
              </a:rPr>
              <a:t>sídlo (právo)</a:t>
            </a:r>
            <a:r>
              <a:rPr lang="cs-CZ" altLang="cs-CZ">
                <a:latin typeface="Arial" panose="020B0604020202020204" pitchFamily="34" charset="0"/>
              </a:rPr>
              <a:t> a zároveň označení budovy (</a:t>
            </a:r>
            <a:r>
              <a:rPr lang="cs-CZ" altLang="cs-CZ">
                <a:latin typeface="Arial" panose="020B0604020202020204" pitchFamily="34" charset="0"/>
                <a:hlinkClick r:id="rId10" tooltip="Hrad"/>
              </a:rPr>
              <a:t>hradu</a:t>
            </a:r>
            <a:r>
              <a:rPr lang="cs-CZ" altLang="cs-CZ">
                <a:latin typeface="Arial" panose="020B0604020202020204" pitchFamily="34" charset="0"/>
              </a:rPr>
              <a:t>, </a:t>
            </a:r>
            <a:r>
              <a:rPr lang="cs-CZ" altLang="cs-CZ">
                <a:latin typeface="Arial" panose="020B0604020202020204" pitchFamily="34" charset="0"/>
                <a:hlinkClick r:id="rId11" tooltip="Dům"/>
              </a:rPr>
              <a:t>domu</a:t>
            </a:r>
            <a:r>
              <a:rPr lang="cs-CZ" altLang="cs-CZ">
                <a:latin typeface="Arial" panose="020B0604020202020204" pitchFamily="34" charset="0"/>
              </a:rPr>
              <a:t>)</a:t>
            </a: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</a:rPr>
              <a:t>Kdo má byt ten bydlí. Základní potřeba bydlení.</a:t>
            </a:r>
          </a:p>
          <a:p>
            <a:r>
              <a:rPr lang="cs-CZ" altLang="cs-CZ">
                <a:latin typeface="Arial" panose="020B0604020202020204" pitchFamily="34" charset="0"/>
              </a:rPr>
              <a:t>Předpoklad rodiny a lidské existence.</a:t>
            </a: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</a:rPr>
              <a:t>Sounáležitost s místem. Vztah k němu.</a:t>
            </a:r>
          </a:p>
        </p:txBody>
      </p:sp>
      <p:sp>
        <p:nvSpPr>
          <p:cNvPr id="716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A5573A-5326-44EA-A1A8-9D87DBE11604}" type="slidenum">
              <a:rPr lang="cs-CZ" altLang="cs-CZ"/>
              <a:pPr eaLnBrk="1" hangingPunct="1"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71685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/>
              <a:t>Katedra regionální ekonomie a správy, Ekonomicko-správní fakulta, Masarykova univerzita, Brno</a:t>
            </a:r>
          </a:p>
        </p:txBody>
      </p:sp>
    </p:spTree>
    <p:extLst>
      <p:ext uri="{BB962C8B-B14F-4D97-AF65-F5344CB8AC3E}">
        <p14:creationId xmlns:p14="http://schemas.microsoft.com/office/powerpoint/2010/main" val="1332284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Jaké významné historické události ovlivnily počet obcí v ČR?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(vysídlení, středisková soustava, sametová revoluce, …).</a:t>
            </a: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Rozdrobenost sídel, počet obyvatel obce – průměr, medián, modus, vzdálenost mezi obcemi. Konkrétní hodnoty součástí přednášky.</a:t>
            </a: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Problémy malých obcí a jak je řešit?</a:t>
            </a:r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6405AA-EFDD-4BDB-8BFF-5A421C762E62}" type="slidenum">
              <a:rPr lang="cs-CZ" altLang="cs-CZ"/>
              <a:pPr eaLnBrk="1" hangingPunct="1"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84997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/>
              <a:t>Katedra regionální ekonomie a správy, Ekonomicko-správní fakulta, Masarykova univerzita, Brno</a:t>
            </a:r>
          </a:p>
        </p:txBody>
      </p:sp>
    </p:spTree>
    <p:extLst>
      <p:ext uri="{BB962C8B-B14F-4D97-AF65-F5344CB8AC3E}">
        <p14:creationId xmlns:p14="http://schemas.microsoft.com/office/powerpoint/2010/main" val="425849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788F1B-519C-4703-A392-B0DB2A844341}" type="slidenum">
              <a:rPr lang="cs-CZ" altLang="cs-CZ"/>
              <a:pPr eaLnBrk="1" hangingPunct="1"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93189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/>
              <a:t>Katedra regionální ekonomie a správy, Ekonomicko-správní fakulta, Masarykova univerzita, Brno</a:t>
            </a:r>
          </a:p>
        </p:txBody>
      </p:sp>
    </p:spTree>
    <p:extLst>
      <p:ext uri="{BB962C8B-B14F-4D97-AF65-F5344CB8AC3E}">
        <p14:creationId xmlns:p14="http://schemas.microsoft.com/office/powerpoint/2010/main" val="356277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Zdroj: Konference SMO – definované starosty malých obcí v ČR.</a:t>
            </a:r>
          </a:p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469731-6C46-4AF2-8C83-01E7B5DE8BCD}" type="slidenum">
              <a:rPr lang="cs-CZ" altLang="cs-CZ"/>
              <a:pPr eaLnBrk="1" hangingPunct="1"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5945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Zdroj: Konference SMO – definované starosty malých obcí v ČR.</a:t>
            </a: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75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469731-6C46-4AF2-8C83-01E7B5DE8BCD}" type="slidenum">
              <a:rPr lang="cs-CZ" altLang="cs-CZ"/>
              <a:pPr eaLnBrk="1" hangingPunct="1"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5953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Zdroj: </a:t>
            </a:r>
          </a:p>
          <a:p>
            <a:r>
              <a:rPr lang="cs-CZ" altLang="cs-CZ">
                <a:latin typeface="Arial" panose="020B0604020202020204" pitchFamily="34" charset="0"/>
              </a:rPr>
              <a:t>MAJEROVÁ, Věra. </a:t>
            </a:r>
            <a:r>
              <a:rPr lang="cs-CZ" altLang="cs-CZ" i="1">
                <a:latin typeface="Arial" panose="020B0604020202020204" pitchFamily="34" charset="0"/>
              </a:rPr>
              <a:t>Sociologie venkova a zemědělství</a:t>
            </a:r>
            <a:r>
              <a:rPr lang="cs-CZ" altLang="cs-CZ">
                <a:latin typeface="Arial" panose="020B0604020202020204" pitchFamily="34" charset="0"/>
              </a:rPr>
              <a:t>. Vyd. 4., přeprac. Praha: Credit, 2000. ISBN 80-213-0651-3.</a:t>
            </a:r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413512-AF18-412F-B3F5-8B5C06138368}" type="slidenum">
              <a:rPr lang="cs-CZ" altLang="cs-CZ"/>
              <a:pPr eaLnBrk="1" hangingPunct="1"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95237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/>
              <a:t>Katedra regionální ekonomie a správy, Ekonomicko-správní fakulta, Masarykova univerzita, Brno</a:t>
            </a:r>
          </a:p>
        </p:txBody>
      </p:sp>
    </p:spTree>
    <p:extLst>
      <p:ext uri="{BB962C8B-B14F-4D97-AF65-F5344CB8AC3E}">
        <p14:creationId xmlns:p14="http://schemas.microsoft.com/office/powerpoint/2010/main" val="351988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Zdroj:</a:t>
            </a:r>
          </a:p>
          <a:p>
            <a:r>
              <a:rPr lang="cs-CZ" altLang="cs-CZ" i="1">
                <a:latin typeface="Arial" panose="020B0604020202020204" pitchFamily="34" charset="0"/>
              </a:rPr>
              <a:t>www.mvcr.cz/soubor/</a:t>
            </a:r>
            <a:r>
              <a:rPr lang="cs-CZ" altLang="cs-CZ" b="1" i="1">
                <a:latin typeface="Arial" panose="020B0604020202020204" pitchFamily="34" charset="0"/>
              </a:rPr>
              <a:t>perlin</a:t>
            </a:r>
            <a:r>
              <a:rPr lang="cs-CZ" altLang="cs-CZ" i="1">
                <a:latin typeface="Arial" panose="020B0604020202020204" pitchFamily="34" charset="0"/>
              </a:rPr>
              <a:t>-pdf.aspx</a:t>
            </a:r>
            <a:endParaRPr lang="cs-CZ" altLang="cs-CZ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62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818B88-558C-4AE2-B295-22437ABDB0B3}" type="slidenum">
              <a:rPr lang="cs-CZ" altLang="cs-CZ"/>
              <a:pPr eaLnBrk="1" hangingPunct="1"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96261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/>
              <a:t>Katedra regionální ekonomie a správy, Ekonomicko-správní fakulta, Masarykova univerzita, Brno</a:t>
            </a:r>
          </a:p>
        </p:txBody>
      </p:sp>
    </p:spTree>
    <p:extLst>
      <p:ext uri="{BB962C8B-B14F-4D97-AF65-F5344CB8AC3E}">
        <p14:creationId xmlns:p14="http://schemas.microsoft.com/office/powerpoint/2010/main" val="1319522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Zdroj:</a:t>
            </a:r>
          </a:p>
          <a:p>
            <a:r>
              <a:rPr lang="cs-CZ" altLang="cs-CZ" i="1">
                <a:latin typeface="Arial" panose="020B0604020202020204" pitchFamily="34" charset="0"/>
              </a:rPr>
              <a:t>www.mvcr.cz/soubor/</a:t>
            </a:r>
            <a:r>
              <a:rPr lang="cs-CZ" altLang="cs-CZ" b="1" i="1">
                <a:latin typeface="Arial" panose="020B0604020202020204" pitchFamily="34" charset="0"/>
              </a:rPr>
              <a:t>perlin</a:t>
            </a:r>
            <a:r>
              <a:rPr lang="cs-CZ" altLang="cs-CZ" i="1">
                <a:latin typeface="Arial" panose="020B0604020202020204" pitchFamily="34" charset="0"/>
              </a:rPr>
              <a:t>-pdf.aspx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A7EB7F-3DD6-43C2-B006-746A71EF1AAE}" type="slidenum">
              <a:rPr lang="cs-CZ" altLang="cs-CZ"/>
              <a:pPr eaLnBrk="1" hangingPunct="1">
                <a:spcBef>
                  <a:spcPct val="0"/>
                </a:spcBef>
              </a:pPr>
              <a:t>31</a:t>
            </a:fld>
            <a:endParaRPr lang="cs-CZ" altLang="cs-CZ"/>
          </a:p>
        </p:txBody>
      </p:sp>
      <p:sp>
        <p:nvSpPr>
          <p:cNvPr id="97285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/>
              <a:t>Katedra regionální ekonomie a správy, Ekonomicko-správní fakulta, Masarykova univerzita, Brno</a:t>
            </a:r>
          </a:p>
        </p:txBody>
      </p:sp>
    </p:spTree>
    <p:extLst>
      <p:ext uri="{BB962C8B-B14F-4D97-AF65-F5344CB8AC3E}">
        <p14:creationId xmlns:p14="http://schemas.microsoft.com/office/powerpoint/2010/main" val="2850885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Typologie venkova v ČR z roku 1998 v kartogramu.</a:t>
            </a:r>
          </a:p>
        </p:txBody>
      </p:sp>
      <p:sp>
        <p:nvSpPr>
          <p:cNvPr id="9830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4B58DE-9A89-43A2-BA4C-64084D6C8A20}" type="slidenum">
              <a:rPr lang="cs-CZ" altLang="cs-CZ"/>
              <a:pPr eaLnBrk="1" hangingPunct="1">
                <a:spcBef>
                  <a:spcPct val="0"/>
                </a:spcBef>
              </a:pPr>
              <a:t>32</a:t>
            </a:fld>
            <a:endParaRPr lang="cs-CZ" altLang="cs-CZ"/>
          </a:p>
        </p:txBody>
      </p:sp>
      <p:sp>
        <p:nvSpPr>
          <p:cNvPr id="98309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/>
              <a:t>Katedra regionální ekonomie a správy, Ekonomicko-správní fakulta, Masarykova univerzita, Brno</a:t>
            </a:r>
          </a:p>
        </p:txBody>
      </p:sp>
    </p:spTree>
    <p:extLst>
      <p:ext uri="{BB962C8B-B14F-4D97-AF65-F5344CB8AC3E}">
        <p14:creationId xmlns:p14="http://schemas.microsoft.com/office/powerpoint/2010/main" val="147124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D5547C-D724-4B4A-870B-8751BC8CE29F}" type="slidenum">
              <a:rPr lang="cs-CZ" altLang="cs-CZ"/>
              <a:pPr eaLnBrk="1" hangingPunct="1">
                <a:spcBef>
                  <a:spcPct val="0"/>
                </a:spcBef>
              </a:pPr>
              <a:t>33</a:t>
            </a:fld>
            <a:endParaRPr lang="cs-CZ" altLang="cs-CZ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Zdroj: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www.dvs.cz/clanek.asp?id=6438321</a:t>
            </a:r>
          </a:p>
          <a:p>
            <a:pPr eaLnBrk="1" hangingPunct="1"/>
            <a:endParaRPr lang="cs-CZ" altLang="cs-CZ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Více čtěte v článku.</a:t>
            </a:r>
          </a:p>
        </p:txBody>
      </p:sp>
      <p:sp>
        <p:nvSpPr>
          <p:cNvPr id="100357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/>
              <a:t>Katedra regionální ekonomie a správy, Ekonomicko-správní fakulta, Masarykova univerzita, Brno</a:t>
            </a:r>
          </a:p>
        </p:txBody>
      </p:sp>
    </p:spTree>
    <p:extLst>
      <p:ext uri="{BB962C8B-B14F-4D97-AF65-F5344CB8AC3E}">
        <p14:creationId xmlns:p14="http://schemas.microsoft.com/office/powerpoint/2010/main" val="2910843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A2846-9531-402F-A9AB-16DA80A70B78}" type="slidenum">
              <a:rPr lang="cs-CZ" altLang="cs-CZ"/>
              <a:pPr eaLnBrk="1" hangingPunct="1">
                <a:spcBef>
                  <a:spcPct val="0"/>
                </a:spcBef>
              </a:pPr>
              <a:t>34</a:t>
            </a:fld>
            <a:endParaRPr lang="cs-CZ" altLang="cs-CZ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Zdroj: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www.dvs.cz/clanek.asp?id=6438321</a:t>
            </a:r>
          </a:p>
        </p:txBody>
      </p:sp>
      <p:sp>
        <p:nvSpPr>
          <p:cNvPr id="101381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/>
              <a:t>Katedra regionální ekonomie a správy, Ekonomicko-správní fakulta, Masarykova univerzita, Brno</a:t>
            </a:r>
          </a:p>
        </p:txBody>
      </p:sp>
    </p:spTree>
    <p:extLst>
      <p:ext uri="{BB962C8B-B14F-4D97-AF65-F5344CB8AC3E}">
        <p14:creationId xmlns:p14="http://schemas.microsoft.com/office/powerpoint/2010/main" val="252857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Katedra regionální ekonomie a správy, Ekonomicko-správní fakulta, Masarykova univerzita, Brno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6E53F7-BD1A-470A-8A8F-EDAC0561527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1536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737679-8002-4A70-A1C6-B0BA2D33F0DC}" type="slidenum">
              <a:rPr lang="cs-CZ" altLang="cs-CZ"/>
              <a:pPr eaLnBrk="1" hangingPunct="1">
                <a:spcBef>
                  <a:spcPct val="0"/>
                </a:spcBef>
              </a:pPr>
              <a:t>35</a:t>
            </a:fld>
            <a:endParaRPr lang="cs-CZ" altLang="cs-CZ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102405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/>
              <a:t>Katedra regionální ekonomie a správy, Ekonomicko-správní fakulta, Masarykova univerzita, Brno</a:t>
            </a:r>
          </a:p>
        </p:txBody>
      </p:sp>
    </p:spTree>
    <p:extLst>
      <p:ext uri="{BB962C8B-B14F-4D97-AF65-F5344CB8AC3E}">
        <p14:creationId xmlns:p14="http://schemas.microsoft.com/office/powerpoint/2010/main" val="108451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Katedra regionální ekonomie a správy, Ekonomicko-správní fakulta, Masarykova univerzita, Brno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6E53F7-BD1A-470A-8A8F-EDAC0561527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1674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04371C-ED11-4FD3-A751-7D533959D916}" type="slidenum">
              <a:rPr lang="cs-CZ" altLang="cs-CZ"/>
              <a:pPr eaLnBrk="1" hangingPunct="1"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73733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/>
              <a:t>Katedra regionální ekonomie a správy, Ekonomicko-správní fakulta, Masarykova univerzita, Brno</a:t>
            </a:r>
          </a:p>
        </p:txBody>
      </p:sp>
    </p:spTree>
    <p:extLst>
      <p:ext uri="{BB962C8B-B14F-4D97-AF65-F5344CB8AC3E}">
        <p14:creationId xmlns:p14="http://schemas.microsoft.com/office/powerpoint/2010/main" val="3163551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Katedra regionální ekonomie a správy, Ekonomicko-správní fakulta, Masarykova univerzita, Brno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6E53F7-BD1A-470A-8A8F-EDAC0561527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7648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Foto: různé internet.</a:t>
            </a: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5780" name="Zástupný symbol pro zápatí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/>
              <a:t>Katedra regionální ekonomie a správy, Ekonomicko-správní fakulta, Masarykova univerzita, Brno</a:t>
            </a:r>
          </a:p>
        </p:txBody>
      </p:sp>
      <p:sp>
        <p:nvSpPr>
          <p:cNvPr id="75781" name="Zástupný symbol pro číslo snímku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4A7B80-3973-439F-8BC8-C24F9F88B680}" type="slidenum">
              <a:rPr lang="cs-CZ" altLang="cs-CZ"/>
              <a:pPr eaLnBrk="1" hangingPunct="1">
                <a:spcBef>
                  <a:spcPct val="0"/>
                </a:spcBef>
              </a:pPr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4330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Foto: různé internet.</a:t>
            </a:r>
          </a:p>
          <a:p>
            <a:endParaRPr lang="cs-CZ" altLang="cs-CZ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6804" name="Zástupný symbol pro zápatí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/>
              <a:t>Katedra regionální ekonomie a správy, Ekonomicko-správní fakulta, Masarykova univerzita, Brno</a:t>
            </a:r>
          </a:p>
        </p:txBody>
      </p:sp>
      <p:sp>
        <p:nvSpPr>
          <p:cNvPr id="76805" name="Zástupný symbol pro číslo snímku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435A03-208A-4565-9FC4-2F8FE46DB1CD}" type="slidenum">
              <a:rPr lang="cs-CZ" altLang="cs-CZ"/>
              <a:pPr eaLnBrk="1" hangingPunct="1">
                <a:spcBef>
                  <a:spcPct val="0"/>
                </a:spcBef>
              </a:pPr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4203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21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160C21-3A01-4E52-90A9-FE46A37441E0}" type="slidenum">
              <a:rPr lang="cs-CZ" altLang="cs-CZ"/>
              <a:pPr eaLnBrk="1" hangingPunct="1"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92165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/>
              <a:t>Katedra regionální ekonomie a správy, Ekonomicko-správní fakulta, Masarykova univerzita, Brno</a:t>
            </a:r>
          </a:p>
        </p:txBody>
      </p:sp>
    </p:spTree>
    <p:extLst>
      <p:ext uri="{BB962C8B-B14F-4D97-AF65-F5344CB8AC3E}">
        <p14:creationId xmlns:p14="http://schemas.microsoft.com/office/powerpoint/2010/main" val="3343190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Koncentrace větších sídel. Neexistence většího sídla v některých oblastech, relativně velkých územích. Velké regionální rozdíly.</a:t>
            </a:r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3872EF-906F-4546-A53B-DCC47C14F688}" type="slidenum">
              <a:rPr lang="cs-CZ" altLang="cs-CZ"/>
              <a:pPr eaLnBrk="1" hangingPunct="1"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87045" name="Zástupný symbol pro zápatí 1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/>
              <a:t>Katedra regionální ekonomie a správy, Ekonomicko-správní fakulta, Masarykova univerzita, Brno</a:t>
            </a:r>
          </a:p>
        </p:txBody>
      </p:sp>
    </p:spTree>
    <p:extLst>
      <p:ext uri="{BB962C8B-B14F-4D97-AF65-F5344CB8AC3E}">
        <p14:creationId xmlns:p14="http://schemas.microsoft.com/office/powerpoint/2010/main" val="420310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Katedra regionální ekonomie a správy, Ekonomicko-správní fakulta, Masarykova univerzita, Brno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4B6B2-2CEB-4F49-886B-8DBD180B1C5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6174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16000" y="762001"/>
            <a:ext cx="10566400" cy="53244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Katedra regionální ekonomie a správy, Ekonomicko-správní fakulta, Masarykova univerzita, Brno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0C0D9-BFC4-40E8-8DC3-0033A1FDD3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08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8C42166-2171-416E-82F8-14A7530CF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Ekonomicko-správní fakulta MU, KRES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5DC4D0-67A0-4A74-9D60-CF3F6F3414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AA1409-0838-46DC-AA3A-C2A7C82DC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Venkovská sídla</a:t>
            </a:r>
            <a:br>
              <a:rPr lang="cs-CZ" dirty="0"/>
            </a:br>
            <a:r>
              <a:rPr lang="cs-CZ" dirty="0"/>
              <a:t>Typologie venkova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B866C2E-C4C9-4A17-9239-4D306C66D0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Rozvoj venkova, jaro 2020</a:t>
            </a:r>
          </a:p>
        </p:txBody>
      </p:sp>
    </p:spTree>
    <p:extLst>
      <p:ext uri="{BB962C8B-B14F-4D97-AF65-F5344CB8AC3E}">
        <p14:creationId xmlns:p14="http://schemas.microsoft.com/office/powerpoint/2010/main" val="4049133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Jak odlišit sídla?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906011" y="1612409"/>
            <a:ext cx="10567189" cy="4319885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altLang="cs-CZ" sz="2400" dirty="0"/>
              <a:t>V rámci sídel se literatura spíše věnuje definicím měst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400" dirty="0"/>
              <a:t>Znaky města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/>
              <a:t>Vnější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sz="1600" dirty="0"/>
              <a:t>soustředěný půdorys a vytvořené zřetelné, uzavřené jádro,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sz="1600" dirty="0"/>
              <a:t>větší podíl neobývaných budov,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sz="1600" dirty="0"/>
              <a:t>různorodá struktura zastavěné plochy (technická infrastruktura, budovy s různými funkcemi, dopravní tratě, parky, sportoviště)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sz="1600" dirty="0"/>
              <a:t>funkční diferenciace zastavěné plochy (části obytné, průmyslové, obchodní, zábavní, atp.).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/>
              <a:t>Vnitřní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sz="1600" dirty="0"/>
              <a:t>vysoký stupeň koncentrace obyvatel,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sz="1600" dirty="0"/>
              <a:t>diferencovaná zaměstnanost dle odvětví,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sz="1600" dirty="0"/>
              <a:t>různorodost hospodářských činností a městských funkcí,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sz="1600" dirty="0"/>
              <a:t>vyvinutá středisková funkce města.</a:t>
            </a:r>
          </a:p>
        </p:txBody>
      </p:sp>
      <p:sp>
        <p:nvSpPr>
          <p:cNvPr id="1843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2800" dirty="0"/>
              <a:t>Rozlišovací hlediska městských sídel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altLang="cs-CZ" sz="2000" dirty="0"/>
              <a:t>Velikost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/>
              <a:t>Poloha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sz="1800" dirty="0"/>
              <a:t>Lineární, šachovnicový a další půdorys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/>
              <a:t>Vznik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sz="1800" dirty="0"/>
              <a:t>Spontánní versus cílený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/>
              <a:t>Funkce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sz="1800" dirty="0"/>
              <a:t>Obchodní, průmyslové, správní, univerzitní, lázeňské (oproti obytné a zemědělské na venkově)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/>
              <a:t>Charakter zástavby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sz="1800" dirty="0"/>
              <a:t>Vícepatrové domy a jejich podíl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/>
              <a:t>Struktura ekonomiky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sz="1800" dirty="0"/>
              <a:t>Podíl pracovníků v odvětvích</a:t>
            </a:r>
          </a:p>
        </p:txBody>
      </p:sp>
      <p:sp>
        <p:nvSpPr>
          <p:cNvPr id="1945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Venkovská sídla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3 velikostní kategorie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Samota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Víska (osada)</a:t>
            </a:r>
          </a:p>
          <a:p>
            <a:pPr lvl="2" eaLnBrk="1" hangingPunct="1">
              <a:lnSpc>
                <a:spcPct val="150000"/>
              </a:lnSpc>
            </a:pPr>
            <a:r>
              <a:rPr lang="cs-CZ" altLang="cs-CZ" dirty="0"/>
              <a:t>Seskupení 4 až 5 usedlostí</a:t>
            </a:r>
          </a:p>
          <a:p>
            <a:pPr lvl="2" eaLnBrk="1" hangingPunct="1">
              <a:lnSpc>
                <a:spcPct val="150000"/>
              </a:lnSpc>
            </a:pPr>
            <a:r>
              <a:rPr lang="cs-CZ" altLang="cs-CZ" dirty="0"/>
              <a:t>V některých zemích až 20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Vesnice (ves)</a:t>
            </a:r>
          </a:p>
          <a:p>
            <a:pPr lvl="2" eaLnBrk="1" hangingPunct="1">
              <a:lnSpc>
                <a:spcPct val="150000"/>
              </a:lnSpc>
            </a:pPr>
            <a:r>
              <a:rPr lang="cs-CZ" altLang="cs-CZ" dirty="0"/>
              <a:t>Škola, kostel, hospoda…</a:t>
            </a:r>
          </a:p>
          <a:p>
            <a:pPr lvl="1" eaLnBrk="1" hangingPunct="1"/>
            <a:endParaRPr lang="cs-CZ" altLang="cs-CZ" dirty="0"/>
          </a:p>
        </p:txBody>
      </p:sp>
      <p:sp>
        <p:nvSpPr>
          <p:cNvPr id="2048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Venkovská sídla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Základní typologie dle způsobu hospodaření – rozdělení pozemků na menší či větší části: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Venkovská sídla rozptýlená (samotové osídlení)-převažuje v Severní Americe, Jižní Americe, Austrálii. Výjimky: Jihoafrická Republika, Skandinávie, Bretaňský poloostrov.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Venkovská sídla skupinová (skupinové osídlení)-převaha v Evropě, Africe, Asii. Řada </a:t>
            </a:r>
            <a:r>
              <a:rPr lang="cs-CZ" altLang="cs-CZ" dirty="0" err="1"/>
              <a:t>výjímek</a:t>
            </a:r>
            <a:r>
              <a:rPr lang="cs-CZ" altLang="cs-CZ" dirty="0"/>
              <a:t>: např. atlantské pobřeží USA. 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2150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Urbanizace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altLang="cs-CZ" sz="2400" dirty="0"/>
              <a:t>Urbanizace (nebo-</a:t>
            </a:r>
            <a:r>
              <a:rPr lang="cs-CZ" altLang="cs-CZ" sz="2400" dirty="0" err="1"/>
              <a:t>li</a:t>
            </a:r>
            <a:r>
              <a:rPr lang="cs-CZ" altLang="cs-CZ" sz="2400" dirty="0"/>
              <a:t> poměšťování) je proces formování a rozvoje městského způsobu života, růst úlohy měst ve vývoji společnosti, pronikání městských prvků do prostorů celého osídlení.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400" dirty="0"/>
              <a:t>Nejcharakterističtějším znakem je vysoká koncentrace obyvatelstva do měst a jejich okolí. 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400" dirty="0"/>
              <a:t>Roste příliv obyvatel z venkova do měst, zvyšuje se kyvadlový pohyb obyvatel z venkova a malých měst do měst velkých za prací, kulturou, vzděláním atd. </a:t>
            </a:r>
          </a:p>
        </p:txBody>
      </p:sp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Fáze urbanizace v Evropě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dirty="0"/>
              <a:t>Klasická urbanizace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Koncentrace pracovních příležitostí a obyvatelstva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1750 – 1900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Růst jádra, růst aglomerace</a:t>
            </a:r>
          </a:p>
          <a:p>
            <a:pPr eaLnBrk="1" hangingPunct="1"/>
            <a:r>
              <a:rPr lang="cs-CZ" altLang="cs-CZ" sz="2400" dirty="0" err="1"/>
              <a:t>Suburbanizace</a:t>
            </a:r>
            <a:endParaRPr lang="cs-CZ" altLang="cs-CZ" sz="2400" dirty="0"/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Stěhování z městských center na předměstí nebo </a:t>
            </a:r>
            <a:r>
              <a:rPr lang="cs-CZ" altLang="cs-CZ" dirty="0" err="1"/>
              <a:t>příměstí</a:t>
            </a:r>
            <a:endParaRPr lang="cs-CZ" altLang="cs-CZ" dirty="0"/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1900 – (západní Evropa)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Růst okraje města, růst aglomerace</a:t>
            </a:r>
          </a:p>
        </p:txBody>
      </p:sp>
      <p:sp>
        <p:nvSpPr>
          <p:cNvPr id="2969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Fáze urbanizace v Evropě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dirty="0" err="1"/>
              <a:t>Desurbanizace</a:t>
            </a:r>
            <a:endParaRPr lang="cs-CZ" altLang="cs-CZ" sz="2400" dirty="0"/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Stěhování městského obyvatelstva z větších částí celého města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Od 1970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Populační pokles v jádru, pokles aglomerace</a:t>
            </a:r>
          </a:p>
          <a:p>
            <a:pPr eaLnBrk="1" hangingPunct="1"/>
            <a:r>
              <a:rPr lang="cs-CZ" altLang="cs-CZ" sz="2400" dirty="0" err="1"/>
              <a:t>Reurbanizace</a:t>
            </a:r>
            <a:endParaRPr lang="cs-CZ" altLang="cs-CZ" sz="2400" dirty="0"/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Návrat do vnitřních měst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Metropolitní města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Podíl populace jádra se zvyšuje, pokles aglomerace</a:t>
            </a:r>
          </a:p>
        </p:txBody>
      </p:sp>
      <p:sp>
        <p:nvSpPr>
          <p:cNvPr id="3072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Negativní důsledky suburbanizace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dirty="0"/>
              <a:t>Růst obyvatel v předměstích a satelitních městech z centra</a:t>
            </a:r>
          </a:p>
          <a:p>
            <a:pPr lvl="1">
              <a:lnSpc>
                <a:spcPct val="150000"/>
              </a:lnSpc>
            </a:pPr>
            <a:r>
              <a:rPr lang="cs-CZ" altLang="cs-CZ" dirty="0">
                <a:sym typeface="Wingdings" panose="05000000000000000000" pitchFamily="2" charset="2"/>
              </a:rPr>
              <a:t>Úpadek nebo stagnace populace v centru</a:t>
            </a:r>
          </a:p>
          <a:p>
            <a:pPr lvl="1">
              <a:lnSpc>
                <a:spcPct val="150000"/>
              </a:lnSpc>
            </a:pPr>
            <a:r>
              <a:rPr lang="cs-CZ" altLang="cs-CZ" dirty="0"/>
              <a:t>Transformace okrajového venkovského osídlení</a:t>
            </a:r>
          </a:p>
          <a:p>
            <a:pPr lvl="1">
              <a:lnSpc>
                <a:spcPct val="150000"/>
              </a:lnSpc>
            </a:pPr>
            <a:r>
              <a:rPr lang="cs-CZ" altLang="cs-CZ" dirty="0"/>
              <a:t>Rozvolňování zástavby města</a:t>
            </a:r>
          </a:p>
          <a:p>
            <a:pPr lvl="1">
              <a:lnSpc>
                <a:spcPct val="150000"/>
              </a:lnSpc>
            </a:pPr>
            <a:r>
              <a:rPr lang="cs-CZ" altLang="cs-CZ" dirty="0"/>
              <a:t>Rozvoj dopravní infrastruktury</a:t>
            </a:r>
          </a:p>
          <a:p>
            <a:pPr eaLnBrk="1" hangingPunct="1"/>
            <a:r>
              <a:rPr lang="cs-CZ" altLang="cs-CZ" sz="2400" dirty="0" err="1"/>
              <a:t>Suburbie</a:t>
            </a:r>
            <a:r>
              <a:rPr lang="cs-CZ" altLang="cs-CZ" sz="2400" dirty="0"/>
              <a:t> (satelity)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Nejsou městem – pouze obytná funkce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Nejsou venkovem – neexistuje venkovní veřejný prostor</a:t>
            </a:r>
          </a:p>
        </p:txBody>
      </p:sp>
      <p:sp>
        <p:nvSpPr>
          <p:cNvPr id="3174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2"/>
          <p:cNvSpPr>
            <a:spLocks noGrp="1" noChangeArrowheads="1"/>
          </p:cNvSpPr>
          <p:nvPr>
            <p:ph type="title"/>
          </p:nvPr>
        </p:nvSpPr>
        <p:spPr>
          <a:xfrm>
            <a:off x="719400" y="624110"/>
            <a:ext cx="10203065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dirty="0"/>
              <a:t>Historie a vývoj osídlení v Českých zemích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/>
              <a:t>13. století</a:t>
            </a:r>
          </a:p>
          <a:p>
            <a:pPr lvl="1" eaLnBrk="1" hangingPunct="1"/>
            <a:r>
              <a:rPr lang="cs-CZ" altLang="cs-CZ"/>
              <a:t>Přemyslovská kolonizace a zakládání měst</a:t>
            </a:r>
          </a:p>
          <a:p>
            <a:pPr eaLnBrk="1" hangingPunct="1"/>
            <a:r>
              <a:rPr lang="cs-CZ" altLang="cs-CZ" sz="2400"/>
              <a:t>17. století</a:t>
            </a:r>
          </a:p>
          <a:p>
            <a:pPr lvl="1" eaLnBrk="1" hangingPunct="1"/>
            <a:r>
              <a:rPr lang="cs-CZ" altLang="cs-CZ"/>
              <a:t>Třicetiletá válka </a:t>
            </a:r>
            <a:r>
              <a:rPr lang="cs-CZ" altLang="cs-CZ">
                <a:sym typeface="Wingdings" panose="05000000000000000000" pitchFamily="2" charset="2"/>
              </a:rPr>
              <a:t> zánik třetiny sídel</a:t>
            </a:r>
          </a:p>
          <a:p>
            <a:pPr eaLnBrk="1" hangingPunct="1"/>
            <a:r>
              <a:rPr lang="cs-CZ" altLang="cs-CZ" sz="2400"/>
              <a:t>18. století</a:t>
            </a:r>
          </a:p>
          <a:p>
            <a:pPr lvl="1" eaLnBrk="1" hangingPunct="1"/>
            <a:r>
              <a:rPr lang="cs-CZ" altLang="cs-CZ"/>
              <a:t>Intenzivní stavební činnost a zakládání nových vesnic</a:t>
            </a:r>
          </a:p>
          <a:p>
            <a:pPr eaLnBrk="1" hangingPunct="1"/>
            <a:r>
              <a:rPr lang="cs-CZ" altLang="cs-CZ" sz="2400"/>
              <a:t>19. století</a:t>
            </a:r>
          </a:p>
          <a:p>
            <a:pPr lvl="1" eaLnBrk="1" hangingPunct="1"/>
            <a:r>
              <a:rPr lang="cs-CZ" altLang="cs-CZ"/>
              <a:t>Industrializace a urbanizace</a:t>
            </a:r>
          </a:p>
        </p:txBody>
      </p:sp>
      <p:sp>
        <p:nvSpPr>
          <p:cNvPr id="3277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Vývoj osídlení - 20. století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838899" y="1643488"/>
            <a:ext cx="9722840" cy="406639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cs-CZ" altLang="cs-CZ" sz="2400" dirty="0"/>
              <a:t>1. pol. 20. století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/>
              <a:t>Koncentrace obyvatel – města nad 20 tis. obyv.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/>
              <a:t>Preference kolektivních domů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/>
              <a:t>Přesun části průmyslových kapacit na Slovensko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400" dirty="0"/>
              <a:t>Rané poválečné období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/>
              <a:t>Přesuny obyvatel – pohraničí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/>
              <a:t>Vysídlení mnoha oblasti (i po dosídlení pokles o 55 %)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/>
              <a:t>Zvýšená migrace obyvatel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/>
              <a:t>Zvýšená kriminalita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400" dirty="0"/>
              <a:t>50. léta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/>
              <a:t>Kolektivizace venkovských sídel</a:t>
            </a:r>
          </a:p>
        </p:txBody>
      </p:sp>
      <p:sp>
        <p:nvSpPr>
          <p:cNvPr id="3379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Sídlo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cs-CZ" altLang="cs-CZ" dirty="0">
                <a:solidFill>
                  <a:srgbClr val="000000"/>
                </a:solidFill>
              </a:rPr>
              <a:t>Sídlem se rozumí seskupení sídelních jednotek (domů) včetně hospodářských objektů a dopravních zařízení na určitém vymezeném území. </a:t>
            </a:r>
          </a:p>
          <a:p>
            <a:pPr eaLnBrk="1" hangingPunct="1"/>
            <a:r>
              <a:rPr lang="cs-CZ" altLang="cs-CZ" dirty="0">
                <a:solidFill>
                  <a:srgbClr val="000000"/>
                </a:solidFill>
              </a:rPr>
              <a:t>Základní centrum lidské aktivity.</a:t>
            </a:r>
          </a:p>
          <a:p>
            <a:pPr eaLnBrk="1" hangingPunct="1"/>
            <a:r>
              <a:rPr lang="cs-CZ" altLang="cs-CZ" dirty="0">
                <a:solidFill>
                  <a:srgbClr val="000000"/>
                </a:solidFill>
              </a:rPr>
              <a:t>V sídlech se soustřeďuje většina funkcí spojených s životem člověka. </a:t>
            </a:r>
          </a:p>
          <a:p>
            <a:pPr eaLnBrk="1" hangingPunct="1"/>
            <a:r>
              <a:rPr lang="cs-CZ" altLang="cs-CZ" dirty="0">
                <a:solidFill>
                  <a:srgbClr val="000000"/>
                </a:solidFill>
              </a:rPr>
              <a:t>Sídlo je místem koncentrace hospodářské činnosti a ubytování obyvatelstva. </a:t>
            </a:r>
          </a:p>
        </p:txBody>
      </p:sp>
      <p:sp>
        <p:nvSpPr>
          <p:cNvPr id="921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Odsun němců</a:t>
            </a:r>
          </a:p>
        </p:txBody>
      </p:sp>
      <p:pic>
        <p:nvPicPr>
          <p:cNvPr id="1167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7300" y="704865"/>
            <a:ext cx="2971800" cy="1543050"/>
          </a:xfrm>
          <a:noFill/>
        </p:spPr>
      </p:pic>
      <p:sp>
        <p:nvSpPr>
          <p:cNvPr id="34819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cs-CZ" altLang="cs-CZ" sz="2600">
              <a:solidFill>
                <a:schemeClr val="bg1"/>
              </a:solidFill>
            </a:endParaRPr>
          </a:p>
        </p:txBody>
      </p:sp>
      <p:pic>
        <p:nvPicPr>
          <p:cNvPr id="116740" name="Picture 4" descr="Výsledek obrázku pro odsun sudetských n&amp;ecaron;mc&amp;uring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99" y="3455988"/>
            <a:ext cx="30861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6" descr="Výsledek obrázku pro odsun sudetských n&amp;ecaron;mc&amp;uring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2" y="4874776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4" name="Picture 8" descr="Výsledek obrázku pro odsun sudetských n&amp;ecaron;mc&amp;uring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93" y="1447815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6" name="Picture 10" descr="Výsledek obrázku pro odsun sudetských n&amp;ecaron;mc&amp;uring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87" y="2586038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Kolektivizace</a:t>
            </a:r>
          </a:p>
        </p:txBody>
      </p:sp>
      <p:sp>
        <p:nvSpPr>
          <p:cNvPr id="35843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cs-CZ" altLang="cs-CZ" sz="2600">
              <a:solidFill>
                <a:schemeClr val="bg1"/>
              </a:solidFill>
            </a:endParaRPr>
          </a:p>
        </p:txBody>
      </p:sp>
      <p:pic>
        <p:nvPicPr>
          <p:cNvPr id="92164" name="Picture 4" descr="Výsledek obrázku pro kolektiviz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01" y="2920902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AutoShape 6" descr="Výsledek obrázku pro kolektivizac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18" y="4847509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AutoShape 9" descr="Výsledek obrázku pro kolektivizac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9217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18" y="2892326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01" y="4811712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096" y="4587464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34" y="2407339"/>
            <a:ext cx="2524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01" y="1213343"/>
            <a:ext cx="3143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5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63" y="918093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Vývoj osídlení - 20. století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1073792" y="1646238"/>
            <a:ext cx="10399408" cy="42354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2000" b="1" dirty="0"/>
              <a:t>60. léta</a:t>
            </a:r>
          </a:p>
          <a:p>
            <a:pPr lvl="1">
              <a:lnSpc>
                <a:spcPct val="150000"/>
              </a:lnSpc>
            </a:pPr>
            <a:r>
              <a:rPr lang="cs-CZ" altLang="cs-CZ" sz="1800" dirty="0"/>
              <a:t>Přiblížení venkova městu</a:t>
            </a:r>
          </a:p>
          <a:p>
            <a:pPr lvl="1">
              <a:lnSpc>
                <a:spcPct val="150000"/>
              </a:lnSpc>
            </a:pPr>
            <a:r>
              <a:rPr lang="cs-CZ" altLang="cs-CZ" sz="1800" dirty="0"/>
              <a:t>Architektonické a urbanistické postupy</a:t>
            </a:r>
          </a:p>
          <a:p>
            <a:pPr lvl="1">
              <a:lnSpc>
                <a:spcPct val="150000"/>
              </a:lnSpc>
            </a:pPr>
            <a:r>
              <a:rPr lang="cs-CZ" altLang="cs-CZ" sz="1800" dirty="0"/>
              <a:t>Kulturní domy, nákupní střediska, panelové bytovky</a:t>
            </a:r>
          </a:p>
          <a:p>
            <a:pPr lvl="1">
              <a:lnSpc>
                <a:spcPct val="150000"/>
              </a:lnSpc>
            </a:pPr>
            <a:r>
              <a:rPr lang="cs-CZ" altLang="cs-CZ" sz="1800" dirty="0"/>
              <a:t>Rozvoj individuální rekreace (chataření, chalupaření)</a:t>
            </a:r>
          </a:p>
          <a:p>
            <a:pPr eaLnBrk="1" hangingPunct="1"/>
            <a:r>
              <a:rPr lang="cs-CZ" altLang="cs-CZ" sz="2000" b="1" dirty="0"/>
              <a:t>70. - 80. léta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Zpomalení růstu velkoměst</a:t>
            </a:r>
            <a:endParaRPr lang="en-US" altLang="cs-CZ" sz="1800" dirty="0"/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Prosazení intenzivnějšího využití rekreačních objektů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Střediskové uspořádání (zánik mnoha obcí)</a:t>
            </a:r>
          </a:p>
          <a:p>
            <a:pPr eaLnBrk="1" hangingPunct="1"/>
            <a:r>
              <a:rPr lang="cs-CZ" altLang="cs-CZ" sz="2000" b="1" dirty="0"/>
              <a:t>90. léta a později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 err="1"/>
              <a:t>Suburbanizace</a:t>
            </a:r>
            <a:r>
              <a:rPr lang="cs-CZ" altLang="cs-CZ" sz="1800" dirty="0"/>
              <a:t> - tlak developerů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Zhoršení veřejné dopravy – především dopravní obslužnosti malých obcí.</a:t>
            </a:r>
          </a:p>
        </p:txBody>
      </p:sp>
      <p:sp>
        <p:nvSpPr>
          <p:cNvPr id="3789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cs-CZ" altLang="cs-CZ" dirty="0"/>
              <a:t>Současná sídelní struktura ČR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dirty="0"/>
              <a:t>Hustá síť sídel</a:t>
            </a:r>
          </a:p>
          <a:p>
            <a:pPr eaLnBrk="1" hangingPunct="1"/>
            <a:r>
              <a:rPr lang="cs-CZ" altLang="cs-CZ" sz="2400" dirty="0"/>
              <a:t>Regionální rozdíly v hustotě sídel (nevýznamné)</a:t>
            </a:r>
          </a:p>
          <a:p>
            <a:pPr eaLnBrk="1" hangingPunct="1"/>
            <a:r>
              <a:rPr lang="cs-CZ" altLang="cs-CZ" sz="2400" dirty="0"/>
              <a:t>Diferenciace venkov vs. město</a:t>
            </a:r>
          </a:p>
          <a:p>
            <a:pPr eaLnBrk="1" hangingPunct="1"/>
            <a:r>
              <a:rPr lang="cs-CZ" altLang="cs-CZ" sz="2400" dirty="0"/>
              <a:t>Slabé zastoupení velkých měst</a:t>
            </a:r>
          </a:p>
          <a:p>
            <a:pPr eaLnBrk="1" hangingPunct="1"/>
            <a:r>
              <a:rPr lang="cs-CZ" altLang="cs-CZ" sz="2400" dirty="0"/>
              <a:t>Nejvíce urbanizované regiony (Ústecký, Moravskoslezský, Praha)</a:t>
            </a:r>
          </a:p>
          <a:p>
            <a:pPr eaLnBrk="1" hangingPunct="1"/>
            <a:r>
              <a:rPr lang="cs-CZ" altLang="cs-CZ" sz="2400" dirty="0"/>
              <a:t>Podprůměrně urbanizované (pás od </a:t>
            </a:r>
            <a:r>
              <a:rPr lang="cs-CZ" altLang="cs-CZ" sz="2400" dirty="0" err="1"/>
              <a:t>vých</a:t>
            </a:r>
            <a:r>
              <a:rPr lang="cs-CZ" altLang="cs-CZ" sz="2400" dirty="0"/>
              <a:t>. Čech přes Vysočinu, střední, jižní a západní Čechy)</a:t>
            </a:r>
          </a:p>
        </p:txBody>
      </p:sp>
      <p:sp>
        <p:nvSpPr>
          <p:cNvPr id="5325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CE1C1EB-8D48-424D-9F34-287B963E4E13}" type="slidenum">
              <a:rPr lang="cs-CZ" altLang="cs-CZ" sz="260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cs-CZ" altLang="cs-CZ" sz="260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737366"/>
            <a:ext cx="8660317" cy="6120635"/>
          </a:xfrm>
          <a:prstGeom prst="rect">
            <a:avLst/>
          </a:prstGeom>
        </p:spPr>
      </p:pic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2974251" y="263384"/>
            <a:ext cx="6589199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altLang="cs-CZ" dirty="0">
                <a:solidFill>
                  <a:schemeClr val="tx2"/>
                </a:solidFill>
              </a:rPr>
              <a:t>Současná sídelní struktura ČR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6035038"/>
              </p:ext>
            </p:extLst>
          </p:nvPr>
        </p:nvGraphicFramePr>
        <p:xfrm>
          <a:off x="1627463" y="1772817"/>
          <a:ext cx="9320169" cy="4357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0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0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511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</a:rPr>
                        <a:t>Rok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r>
                        <a:rPr lang="cs-CZ" sz="1800" b="1" u="none" strike="noStrike" dirty="0" err="1">
                          <a:effectLst/>
                          <a:latin typeface="Calibri" panose="020F0502020204030204" pitchFamily="34" charset="0"/>
                        </a:rPr>
                        <a:t>očet</a:t>
                      </a:r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</a:rPr>
                        <a:t> obcí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</a:rPr>
                        <a:t>Počet obcí</a:t>
                      </a:r>
                    </a:p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</a:rPr>
                        <a:t>(1921 = 100 %)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</a:rPr>
                        <a:t>Změna proti</a:t>
                      </a:r>
                    </a:p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Calibri" panose="020F0502020204030204" pitchFamily="34" charset="0"/>
                        </a:rPr>
                        <a:t>předchozímu období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1921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11 417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3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1930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11 768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103,1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351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3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1950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11 459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100,4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-309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3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1961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8 726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76,4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-2 733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3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1970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7 511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65,8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-1 215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3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1980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4 778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41,8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-2 733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3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1990</a:t>
                      </a:r>
                      <a:endParaRPr lang="cs-CZ" sz="18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4 100</a:t>
                      </a:r>
                      <a:endParaRPr lang="cs-CZ" sz="18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35,9</a:t>
                      </a:r>
                      <a:endParaRPr lang="cs-CZ" sz="18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i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-678</a:t>
                      </a:r>
                      <a:endParaRPr lang="cs-CZ" sz="1800" b="0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3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1991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5 768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50,5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1 668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3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6 258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54,8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490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3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6 251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>
                          <a:effectLst/>
                          <a:latin typeface="Calibri" panose="020F0502020204030204" pitchFamily="34" charset="0"/>
                        </a:rPr>
                        <a:t>54,8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u="none" strike="noStrike" dirty="0">
                          <a:effectLst/>
                          <a:latin typeface="Calibri" panose="020F0502020204030204" pitchFamily="34" charset="0"/>
                        </a:rPr>
                        <a:t>-7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3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i="1" u="none" strike="noStrike" dirty="0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cs-CZ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i="1" u="none" strike="noStrike" dirty="0">
                          <a:effectLst/>
                          <a:latin typeface="Calibri" panose="020F0502020204030204" pitchFamily="34" charset="0"/>
                        </a:rPr>
                        <a:t>6 258</a:t>
                      </a:r>
                      <a:endParaRPr lang="cs-CZ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i="1" u="none" strike="noStrike" dirty="0">
                          <a:effectLst/>
                          <a:latin typeface="Calibri" panose="020F0502020204030204" pitchFamily="34" charset="0"/>
                        </a:rPr>
                        <a:t>54,8</a:t>
                      </a:r>
                      <a:endParaRPr lang="cs-CZ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i="1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cs-CZ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216000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6082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C19F812-F3DC-43D9-97CE-786C64D0A72E}" type="slidenum">
              <a:rPr lang="cs-CZ" altLang="cs-CZ" sz="260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cs-CZ" altLang="cs-CZ" sz="2600" dirty="0">
              <a:solidFill>
                <a:schemeClr val="bg1"/>
              </a:solidFill>
            </a:endParaRPr>
          </a:p>
        </p:txBody>
      </p:sp>
      <p:sp>
        <p:nvSpPr>
          <p:cNvPr id="7" name="AutoShape 2"/>
          <p:cNvSpPr txBox="1">
            <a:spLocks noChangeArrowheads="1"/>
          </p:cNvSpPr>
          <p:nvPr/>
        </p:nvSpPr>
        <p:spPr>
          <a:xfrm>
            <a:off x="3245056" y="602386"/>
            <a:ext cx="5931590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altLang="cs-CZ" sz="2800" b="1" dirty="0">
                <a:solidFill>
                  <a:schemeClr val="tx2"/>
                </a:solidFill>
              </a:rPr>
              <a:t>V</a:t>
            </a:r>
            <a:r>
              <a:rPr lang="cs-CZ" altLang="cs-CZ" sz="2800" b="1" dirty="0" err="1">
                <a:solidFill>
                  <a:schemeClr val="tx2"/>
                </a:solidFill>
              </a:rPr>
              <a:t>ývoj</a:t>
            </a:r>
            <a:r>
              <a:rPr lang="cs-CZ" altLang="cs-CZ" sz="2800" b="1" dirty="0">
                <a:solidFill>
                  <a:schemeClr val="tx2"/>
                </a:solidFill>
              </a:rPr>
              <a:t> počtu obcí v letech SLDB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Současné osídlení ČR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počet obcí se ustálil</a:t>
            </a:r>
          </a:p>
          <a:p>
            <a:pPr eaLnBrk="1" hangingPunct="1"/>
            <a:r>
              <a:rPr lang="cs-CZ" altLang="cs-CZ" dirty="0"/>
              <a:t>ve srovnání s evropskými státy velmi nízký průměrný počet obyvatel na jednu obec (cca 1 700)</a:t>
            </a:r>
          </a:p>
        </p:txBody>
      </p:sp>
      <p:sp>
        <p:nvSpPr>
          <p:cNvPr id="5427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Zásadní trendy malých obcí 1/2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cs-CZ" altLang="cs-CZ" b="1" dirty="0"/>
              <a:t>postupné stárnutí obyvatelstva</a:t>
            </a:r>
            <a:r>
              <a:rPr lang="cs-CZ" altLang="cs-CZ" dirty="0"/>
              <a:t>, rychlejší než u celkové </a:t>
            </a:r>
            <a:r>
              <a:rPr lang="cs-CZ" altLang="cs-CZ" b="1" dirty="0"/>
              <a:t>populace</a:t>
            </a:r>
            <a:r>
              <a:rPr lang="cs-CZ" altLang="cs-CZ" dirty="0"/>
              <a:t>, </a:t>
            </a:r>
          </a:p>
          <a:p>
            <a:pPr eaLnBrk="1" hangingPunct="1"/>
            <a:r>
              <a:rPr lang="cs-CZ" altLang="cs-CZ" b="1" dirty="0"/>
              <a:t>úbytek schopností poskytovat služby</a:t>
            </a:r>
            <a:r>
              <a:rPr lang="cs-CZ" altLang="cs-CZ" dirty="0"/>
              <a:t> obecně i služby na určité úrovni </a:t>
            </a:r>
          </a:p>
          <a:p>
            <a:pPr eaLnBrk="1" hangingPunct="1"/>
            <a:r>
              <a:rPr lang="cs-CZ" altLang="cs-CZ" b="1" dirty="0"/>
              <a:t>rostoucí převaha obytné a rekreační funkce</a:t>
            </a:r>
            <a:r>
              <a:rPr lang="cs-CZ" altLang="cs-CZ" dirty="0"/>
              <a:t> nad funkcemi ekonomickými a obslužnými, </a:t>
            </a:r>
          </a:p>
          <a:p>
            <a:pPr eaLnBrk="1" hangingPunct="1"/>
            <a:r>
              <a:rPr lang="cs-CZ" altLang="cs-CZ" b="1" dirty="0"/>
              <a:t>rychlý úbytek pracovních míst</a:t>
            </a:r>
            <a:r>
              <a:rPr lang="cs-CZ" altLang="cs-CZ" dirty="0"/>
              <a:t> a následné zvyšování vyjížďky obyvatel za prací, rostoucí závislost na mikroregionálních a regionálních střediscích, </a:t>
            </a:r>
          </a:p>
          <a:p>
            <a:pPr eaLnBrk="1" hangingPunct="1"/>
            <a:r>
              <a:rPr lang="cs-CZ" altLang="cs-CZ" b="1" dirty="0"/>
              <a:t>malá diverzifikace pracovních míst</a:t>
            </a:r>
            <a:r>
              <a:rPr lang="cs-CZ" altLang="cs-CZ" dirty="0"/>
              <a:t>, nízké příjmy a vyšší míra dlouhodobé nezaměstnanosti, omezená dostupnost a kvalita služeb podporujících podnikání</a:t>
            </a:r>
          </a:p>
          <a:p>
            <a:pPr marL="0" indent="0">
              <a:buNone/>
            </a:pPr>
            <a:endParaRPr lang="cs-CZ" altLang="cs-CZ" sz="1400" dirty="0"/>
          </a:p>
        </p:txBody>
      </p:sp>
      <p:sp>
        <p:nvSpPr>
          <p:cNvPr id="819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86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Zásadní trendy malých obcí 2/2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cs-CZ" altLang="cs-CZ" b="1" dirty="0"/>
              <a:t>snižování úrovně dopravní obslužnosti</a:t>
            </a:r>
            <a:r>
              <a:rPr lang="cs-CZ" altLang="cs-CZ" dirty="0"/>
              <a:t> veřejnou dopravou, </a:t>
            </a:r>
          </a:p>
          <a:p>
            <a:pPr eaLnBrk="1" hangingPunct="1"/>
            <a:r>
              <a:rPr lang="cs-CZ" altLang="cs-CZ" b="1" dirty="0"/>
              <a:t>obecný nedostatek finančních prostředků</a:t>
            </a:r>
            <a:r>
              <a:rPr lang="cs-CZ" altLang="cs-CZ" dirty="0"/>
              <a:t> k zajištění základních funkcí a rozvojových záměrů (obtížný přístup k úvěrům i nedostatek vlastních finančních zdrojů na spolufinancování projektů dotovaných státem). Především nedostatek finančních prostředků způsobuje také menší úspěšnost malých obcí při čerpání dotací z různých státních podpůrných programů a strukturálních fondů, </a:t>
            </a:r>
          </a:p>
          <a:p>
            <a:pPr eaLnBrk="1" hangingPunct="1"/>
            <a:r>
              <a:rPr lang="cs-CZ" altLang="cs-CZ" b="1" dirty="0"/>
              <a:t>ztížené podmínky pro výkon státní správy</a:t>
            </a:r>
            <a:r>
              <a:rPr lang="cs-CZ" altLang="cs-CZ" dirty="0"/>
              <a:t> a samosprávy, </a:t>
            </a:r>
          </a:p>
          <a:p>
            <a:pPr eaLnBrk="1" hangingPunct="1"/>
            <a:r>
              <a:rPr lang="cs-CZ" altLang="cs-CZ" b="1" dirty="0"/>
              <a:t>omezená soběstačnost</a:t>
            </a:r>
            <a:r>
              <a:rPr lang="cs-CZ" altLang="cs-CZ" dirty="0"/>
              <a:t> v plnění potřebného rozsahu uložených funkcí.</a:t>
            </a:r>
            <a:r>
              <a:rPr lang="cs-CZ" altLang="cs-CZ" sz="1400" dirty="0"/>
              <a:t> </a:t>
            </a:r>
          </a:p>
          <a:p>
            <a:pPr eaLnBrk="1" hangingPunct="1"/>
            <a:endParaRPr lang="cs-CZ" altLang="cs-CZ" sz="1400" dirty="0"/>
          </a:p>
        </p:txBody>
      </p:sp>
      <p:sp>
        <p:nvSpPr>
          <p:cNvPr id="819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89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Typologie venkova ve světě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cs-CZ" altLang="cs-CZ" sz="2000" dirty="0"/>
              <a:t>Velkostatkářské evropské zemědělství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Maďarsko, Velká Británie, jižní Itálie, Španělsko</a:t>
            </a:r>
          </a:p>
          <a:p>
            <a:pPr eaLnBrk="1" hangingPunct="1"/>
            <a:r>
              <a:rPr lang="cs-CZ" altLang="cs-CZ" sz="2000" dirty="0"/>
              <a:t>Malovýrobní evropský venkov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Západní a střední Evropa</a:t>
            </a:r>
          </a:p>
          <a:p>
            <a:pPr eaLnBrk="1" hangingPunct="1"/>
            <a:r>
              <a:rPr lang="cs-CZ" altLang="cs-CZ" sz="2000" dirty="0"/>
              <a:t>Intenzivní malovýrobní venkov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JV Asie</a:t>
            </a:r>
          </a:p>
          <a:p>
            <a:pPr eaLnBrk="1" hangingPunct="1"/>
            <a:r>
              <a:rPr lang="cs-CZ" altLang="cs-CZ" sz="2000" dirty="0"/>
              <a:t>Venkov v nově kolonizovaných zemích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USA</a:t>
            </a:r>
          </a:p>
          <a:p>
            <a:pPr eaLnBrk="1" hangingPunct="1"/>
            <a:r>
              <a:rPr lang="cs-CZ" altLang="cs-CZ" sz="2000" dirty="0"/>
              <a:t>Tradiční venkov tropů a subtropů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Latinská Amerika, Afrika, Blízký východ</a:t>
            </a:r>
          </a:p>
          <a:p>
            <a:pPr eaLnBrk="1" hangingPunct="1"/>
            <a:r>
              <a:rPr lang="cs-CZ" altLang="cs-CZ" sz="2000" dirty="0"/>
              <a:t>Venkov řídce osídlených oblastí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Asie, Kanada, severní Austrálie, severní Afrika</a:t>
            </a:r>
          </a:p>
        </p:txBody>
      </p:sp>
      <p:sp>
        <p:nvSpPr>
          <p:cNvPr id="5632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Sídlo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Základní sídelní jednotka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Část území obce s jednoznačnými územně technickými a urbanistickými podmínkami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Spádová území seskupení objektů obytného či rekreačního charakteru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dirty="0"/>
              <a:t>Každé obydlené místo včetně přilehlých (katastrálně příslušných ploch)</a:t>
            </a:r>
          </a:p>
          <a:p>
            <a:pPr lvl="1" eaLnBrk="1" hangingPunct="1"/>
            <a:endParaRPr lang="cs-CZ" altLang="cs-CZ" dirty="0"/>
          </a:p>
        </p:txBody>
      </p:sp>
      <p:sp>
        <p:nvSpPr>
          <p:cNvPr id="1024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Typologie venkova v ČR (1998)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dirty="0" err="1"/>
              <a:t>Suburbánní</a:t>
            </a:r>
            <a:r>
              <a:rPr lang="cs-CZ" altLang="cs-CZ" sz="2400" dirty="0"/>
              <a:t> zóna</a:t>
            </a:r>
          </a:p>
          <a:p>
            <a:pPr lvl="1" eaLnBrk="1" hangingPunct="1"/>
            <a:r>
              <a:rPr lang="cs-CZ" altLang="cs-CZ" dirty="0"/>
              <a:t>Obytná zóna</a:t>
            </a:r>
          </a:p>
          <a:p>
            <a:pPr lvl="1" eaLnBrk="1" hangingPunct="1"/>
            <a:r>
              <a:rPr lang="cs-CZ" altLang="cs-CZ" dirty="0"/>
              <a:t>Nákupní zóny</a:t>
            </a:r>
          </a:p>
          <a:p>
            <a:pPr eaLnBrk="1" hangingPunct="1"/>
            <a:r>
              <a:rPr lang="cs-CZ" altLang="cs-CZ" sz="2400" dirty="0"/>
              <a:t>Venkov v bohatých zemědělských oblastech</a:t>
            </a:r>
          </a:p>
          <a:p>
            <a:pPr lvl="1" eaLnBrk="1" hangingPunct="1"/>
            <a:r>
              <a:rPr lang="cs-CZ" altLang="cs-CZ" dirty="0"/>
              <a:t>Polabí, dolní Poohří, Moravské úvaly, JV Morava</a:t>
            </a:r>
          </a:p>
          <a:p>
            <a:pPr lvl="1" eaLnBrk="1" hangingPunct="1"/>
            <a:r>
              <a:rPr lang="cs-CZ" altLang="cs-CZ" dirty="0"/>
              <a:t>Stabilní zemědělská výroba</a:t>
            </a:r>
          </a:p>
          <a:p>
            <a:pPr eaLnBrk="1" hangingPunct="1"/>
            <a:r>
              <a:rPr lang="cs-CZ" altLang="cs-CZ" sz="2400" dirty="0"/>
              <a:t>Bohaté </a:t>
            </a:r>
            <a:r>
              <a:rPr lang="cs-CZ" altLang="cs-CZ" sz="2400" dirty="0" err="1"/>
              <a:t>sudety</a:t>
            </a:r>
            <a:endParaRPr lang="cs-CZ" altLang="cs-CZ" sz="2400" dirty="0"/>
          </a:p>
          <a:p>
            <a:pPr lvl="1" eaLnBrk="1" hangingPunct="1"/>
            <a:r>
              <a:rPr lang="cs-CZ" altLang="cs-CZ" dirty="0"/>
              <a:t>SZ a SV Čech, vyjma Podkrušnohoří</a:t>
            </a:r>
          </a:p>
          <a:p>
            <a:pPr lvl="1" eaLnBrk="1" hangingPunct="1"/>
            <a:r>
              <a:rPr lang="cs-CZ" altLang="cs-CZ" dirty="0"/>
              <a:t>Industrializace – lehký průmysl</a:t>
            </a:r>
          </a:p>
        </p:txBody>
      </p:sp>
      <p:sp>
        <p:nvSpPr>
          <p:cNvPr id="5734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Typologie venkova v ČR (1998)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Chudé Sudety</a:t>
            </a:r>
          </a:p>
          <a:p>
            <a:pPr lvl="1" eaLnBrk="1" hangingPunct="1"/>
            <a:r>
              <a:rPr lang="cs-CZ" altLang="cs-CZ"/>
              <a:t>JZ a JV Čech a Jižní Morava</a:t>
            </a:r>
          </a:p>
          <a:p>
            <a:pPr eaLnBrk="1" hangingPunct="1"/>
            <a:r>
              <a:rPr lang="cs-CZ" altLang="cs-CZ"/>
              <a:t>Vnitřní periferie</a:t>
            </a:r>
          </a:p>
          <a:p>
            <a:pPr lvl="1" eaLnBrk="1" hangingPunct="1"/>
            <a:r>
              <a:rPr lang="cs-CZ" altLang="cs-CZ"/>
              <a:t>Tradiční český venkov</a:t>
            </a:r>
          </a:p>
          <a:p>
            <a:pPr lvl="1" eaLnBrk="1" hangingPunct="1"/>
            <a:r>
              <a:rPr lang="cs-CZ" altLang="cs-CZ"/>
              <a:t>Velké množství malých sídel</a:t>
            </a:r>
          </a:p>
          <a:p>
            <a:pPr eaLnBrk="1" hangingPunct="1"/>
            <a:r>
              <a:rPr lang="cs-CZ" altLang="cs-CZ"/>
              <a:t>Moravsko-slovenské pomezí</a:t>
            </a:r>
          </a:p>
          <a:p>
            <a:pPr lvl="1" eaLnBrk="1" hangingPunct="1"/>
            <a:r>
              <a:rPr lang="cs-CZ" altLang="cs-CZ"/>
              <a:t>Postupný pomalý přechod k periferii</a:t>
            </a:r>
          </a:p>
        </p:txBody>
      </p:sp>
      <p:sp>
        <p:nvSpPr>
          <p:cNvPr id="5837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754AD4E-FA49-43F7-B14E-AE927E7423F7}" type="slidenum">
              <a:rPr lang="cs-CZ" altLang="cs-CZ" sz="260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cs-CZ" altLang="cs-CZ" sz="2600">
              <a:solidFill>
                <a:schemeClr val="bg1"/>
              </a:solidFill>
            </a:endParaRPr>
          </a:p>
        </p:txBody>
      </p:sp>
      <p:pic>
        <p:nvPicPr>
          <p:cNvPr id="59395" name="Picture 3" descr="venkovskeregionyCZ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6" b="5003"/>
          <a:stretch/>
        </p:blipFill>
        <p:spPr bwMode="auto">
          <a:xfrm>
            <a:off x="1587793" y="1063220"/>
            <a:ext cx="91440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2865194" y="422775"/>
            <a:ext cx="6589199" cy="12808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cs-CZ" altLang="cs-CZ" dirty="0">
                <a:solidFill>
                  <a:schemeClr val="tx2"/>
                </a:solidFill>
              </a:rPr>
              <a:t>Typologie venkova v ČR (1998)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2400" dirty="0"/>
              <a:t>Typologie venkova podle rozvojového potenciálu (Perlín a kol., 2010)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idx="1"/>
          </p:nvPr>
        </p:nvSpPr>
        <p:spPr>
          <a:xfrm>
            <a:off x="838901" y="1661672"/>
            <a:ext cx="9202724" cy="4476328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altLang="cs-CZ" sz="2000" dirty="0"/>
              <a:t>Rozvojový venkov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sz="1800" dirty="0" err="1"/>
              <a:t>suburbánní</a:t>
            </a:r>
            <a:r>
              <a:rPr lang="cs-CZ" altLang="cs-CZ" sz="1800" dirty="0"/>
              <a:t> zázemí velkých měst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sz="1800" dirty="0"/>
              <a:t>nejvyšší migrační saldo, nejvyšší podíl nově postavených domů a další faktory, které jsou typické pro zázemí velkých měst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/>
              <a:t>Nerozvojový sousedský venkov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sz="1800" dirty="0"/>
              <a:t>hospodářsky slabé venkovské mikroregiony, které jsou také označovány jako vnitřní periferie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/>
              <a:t>Moravské periferie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sz="1800" dirty="0"/>
              <a:t>charakteristický záporným migračním saldem, vysokou míru nezaměstnanosti a nižšími hodnotami indexu vzdělanosti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/>
              <a:t>Vybavený moravský venkov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sz="1800" dirty="0"/>
              <a:t>vykazuje vysokou míru vybavenosti obcí, je zde velmi vysoká intenzita veřejné dopravy a s tím spojená vysoká míra vyjížďky do zaměstnání</a:t>
            </a:r>
          </a:p>
        </p:txBody>
      </p:sp>
      <p:sp>
        <p:nvSpPr>
          <p:cNvPr id="61442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2400" dirty="0"/>
              <a:t>Typologie venkova podle rozvojového potenciálu (Perlín a kol., 2010)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idx="1"/>
          </p:nvPr>
        </p:nvSpPr>
        <p:spPr>
          <a:xfrm>
            <a:off x="813732" y="1814818"/>
            <a:ext cx="10385571" cy="403170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000" dirty="0"/>
              <a:t>Problémový rekreační venkov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turisticky atraktivní venkovskou oblast s vysokým zastoupením objektů druhého bydlení</a:t>
            </a:r>
          </a:p>
          <a:p>
            <a:pPr eaLnBrk="1" hangingPunct="1"/>
            <a:r>
              <a:rPr lang="cs-CZ" altLang="cs-CZ" sz="2000" dirty="0"/>
              <a:t>Intenzivní rekreační oblasti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vysoká míra intenzity rekreace měřené prostřednictvím turisticko-rekreační funkce - s intenzitou rekreace souvisí nízký podíl trvale obydlených domů</a:t>
            </a:r>
          </a:p>
          <a:p>
            <a:pPr eaLnBrk="1" hangingPunct="1"/>
            <a:r>
              <a:rPr lang="cs-CZ" altLang="cs-CZ" sz="2000" dirty="0"/>
              <a:t>Strukturálně postižený průmyslový venkov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rozvojový potenciál je zde spojován s relativně dobrou polohou v blízkosti velkých měst</a:t>
            </a:r>
          </a:p>
          <a:p>
            <a:pPr eaLnBrk="1" hangingPunct="1"/>
            <a:r>
              <a:rPr lang="cs-CZ" altLang="cs-CZ" sz="2000" dirty="0"/>
              <a:t>Neprofilovaný venkov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převážně nerůstové, populačně malé obce s podprůměrnou občanskou vybaveností</a:t>
            </a:r>
          </a:p>
        </p:txBody>
      </p:sp>
      <p:sp>
        <p:nvSpPr>
          <p:cNvPr id="6246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Grp="1" noChangeArrowheads="1"/>
          </p:cNvSpPr>
          <p:nvPr>
            <p:ph type="title"/>
          </p:nvPr>
        </p:nvSpPr>
        <p:spPr>
          <a:xfrm>
            <a:off x="1040235" y="102505"/>
            <a:ext cx="10553350" cy="128089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400" dirty="0"/>
              <a:t>Typologie venkova podle rozvojového potenciálu (Perlín a kol., 2010)</a:t>
            </a:r>
          </a:p>
        </p:txBody>
      </p:sp>
      <p:sp>
        <p:nvSpPr>
          <p:cNvPr id="6349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cs-CZ" altLang="cs-CZ" sz="2600">
              <a:solidFill>
                <a:schemeClr val="bg1"/>
              </a:solidFill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722538"/>
              </p:ext>
            </p:extLst>
          </p:nvPr>
        </p:nvGraphicFramePr>
        <p:xfrm>
          <a:off x="1565945" y="792261"/>
          <a:ext cx="8593123" cy="5746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4" imgW="12190320" imgH="8152200" progId="Photoshop.Image.13">
                  <p:embed/>
                </p:oleObj>
              </mc:Choice>
              <mc:Fallback>
                <p:oleObj name="Image" r:id="rId4" imgW="12190320" imgH="8152200" progId="Photoshop.Image.13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5945" y="792261"/>
                        <a:ext cx="8593123" cy="57466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Sídlo versus obec – je zde rozdíl?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400" dirty="0"/>
              <a:t>Obec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Základní územní samosprávné společenství občanů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Základní jednotka veřejné správy vymezená hranicí území obce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Vystupuje a hospodaří samostatně v mezích samostatné působnosti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Může být složena z jednoho či více</a:t>
            </a:r>
          </a:p>
          <a:p>
            <a:pPr lvl="2" eaLnBrk="1" hangingPunct="1">
              <a:lnSpc>
                <a:spcPct val="150000"/>
              </a:lnSpc>
            </a:pPr>
            <a:r>
              <a:rPr lang="cs-CZ" altLang="cs-CZ" sz="1800" dirty="0"/>
              <a:t>Sídel (základních sídelních jednotek)</a:t>
            </a:r>
          </a:p>
          <a:p>
            <a:pPr lvl="2" eaLnBrk="1" hangingPunct="1">
              <a:lnSpc>
                <a:spcPct val="150000"/>
              </a:lnSpc>
            </a:pPr>
            <a:r>
              <a:rPr lang="cs-CZ" altLang="cs-CZ" sz="1800" dirty="0"/>
              <a:t>Částí obce (místních částí)</a:t>
            </a:r>
          </a:p>
        </p:txBody>
      </p:sp>
      <p:sp>
        <p:nvSpPr>
          <p:cNvPr id="1126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Struktura sídla vs. sídelní struktura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cs-CZ" altLang="cs-CZ" sz="2400" dirty="0"/>
              <a:t>Struktura sídla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Vnitřní skladba jednotlivého sídla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Vytváří typ sídla a sídelní strukturu</a:t>
            </a:r>
          </a:p>
          <a:p>
            <a:pPr eaLnBrk="1" hangingPunct="1"/>
            <a:r>
              <a:rPr lang="cs-CZ" altLang="cs-CZ" sz="2400" dirty="0"/>
              <a:t>Sídelní struktura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Složení vyššího územního celku (kraje, státu)</a:t>
            </a:r>
          </a:p>
          <a:p>
            <a:pPr eaLnBrk="1" hangingPunct="1"/>
            <a:r>
              <a:rPr lang="cs-CZ" altLang="cs-CZ" sz="2400" dirty="0"/>
              <a:t>Územní struktura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rozložení obyvatelstva do jednotlivých územních jednotek (oblastí) vymezených z určitého hlediska</a:t>
            </a:r>
          </a:p>
          <a:p>
            <a:pPr eaLnBrk="1" hangingPunct="1"/>
            <a:r>
              <a:rPr lang="cs-CZ" altLang="cs-CZ" sz="2400" dirty="0"/>
              <a:t>Osídlení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Konverguje k pojmu sídelní struktura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Zdůrazňuje dynamický (procesuální) aspekt</a:t>
            </a:r>
          </a:p>
        </p:txBody>
      </p:sp>
      <p:sp>
        <p:nvSpPr>
          <p:cNvPr id="1229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Ukazatele charakterizující osídlení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/>
              <a:t>Počet obcí</a:t>
            </a:r>
          </a:p>
          <a:p>
            <a:pPr eaLnBrk="1" hangingPunct="1"/>
            <a:r>
              <a:rPr lang="cs-CZ" altLang="cs-CZ" sz="2000" dirty="0"/>
              <a:t>Průměrná velikost obce</a:t>
            </a:r>
          </a:p>
          <a:p>
            <a:pPr lvl="1" eaLnBrk="1" hangingPunct="1"/>
            <a:r>
              <a:rPr lang="cs-CZ" altLang="cs-CZ" sz="1800" dirty="0"/>
              <a:t>Katastr versus počet obyvatel</a:t>
            </a:r>
          </a:p>
          <a:p>
            <a:pPr eaLnBrk="1" hangingPunct="1"/>
            <a:r>
              <a:rPr lang="cs-CZ" altLang="cs-CZ" sz="2000" dirty="0"/>
              <a:t>Struktura obcí dle velikostních skupin</a:t>
            </a:r>
          </a:p>
          <a:p>
            <a:pPr lvl="1" eaLnBrk="1" hangingPunct="1"/>
            <a:r>
              <a:rPr lang="cs-CZ" altLang="cs-CZ" sz="1800" dirty="0"/>
              <a:t>Počet obyvatel s trvalým pobytem</a:t>
            </a:r>
          </a:p>
          <a:p>
            <a:pPr eaLnBrk="1" hangingPunct="1"/>
            <a:r>
              <a:rPr lang="cs-CZ" altLang="cs-CZ" sz="2000" dirty="0"/>
              <a:t>Podíl obcí jednotlivých velikostních kategorií na celkovém počtu obcí</a:t>
            </a:r>
          </a:p>
          <a:p>
            <a:pPr eaLnBrk="1" hangingPunct="1"/>
            <a:r>
              <a:rPr lang="cs-CZ" altLang="cs-CZ" sz="2000" dirty="0"/>
              <a:t>Podíl bydlícího obyvatelstva v jednotlivých velikostních kategoriích obcí na celkovém počtu obyvatel</a:t>
            </a:r>
          </a:p>
        </p:txBody>
      </p:sp>
      <p:sp>
        <p:nvSpPr>
          <p:cNvPr id="1433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7" name="AutoShape 52"/>
          <p:cNvSpPr>
            <a:spLocks noGrp="1" noChangeArrowheads="1"/>
          </p:cNvSpPr>
          <p:nvPr>
            <p:ph type="title"/>
          </p:nvPr>
        </p:nvSpPr>
        <p:spPr>
          <a:xfrm>
            <a:off x="3622562" y="485061"/>
            <a:ext cx="6336059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Základní typy sídel</a:t>
            </a:r>
          </a:p>
        </p:txBody>
      </p:sp>
      <p:graphicFrame>
        <p:nvGraphicFramePr>
          <p:cNvPr id="121907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713859"/>
              </p:ext>
            </p:extLst>
          </p:nvPr>
        </p:nvGraphicFramePr>
        <p:xfrm>
          <a:off x="1096161" y="1535835"/>
          <a:ext cx="9999678" cy="4160839"/>
        </p:xfrm>
        <a:graphic>
          <a:graphicData uri="http://schemas.openxmlformats.org/drawingml/2006/table">
            <a:tbl>
              <a:tblPr/>
              <a:tblGrid>
                <a:gridCol w="3106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8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4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3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Kritérium/sídlo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Městské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Venkovské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0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cs-CZ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38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54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7" name="AutoShape 52"/>
          <p:cNvSpPr>
            <a:spLocks noGrp="1" noChangeArrowheads="1"/>
          </p:cNvSpPr>
          <p:nvPr>
            <p:ph type="title"/>
          </p:nvPr>
        </p:nvSpPr>
        <p:spPr>
          <a:xfrm>
            <a:off x="3647729" y="476672"/>
            <a:ext cx="6336059" cy="1143000"/>
          </a:xfrm>
        </p:spPr>
        <p:txBody>
          <a:bodyPr/>
          <a:lstStyle/>
          <a:p>
            <a:pPr eaLnBrk="1" hangingPunct="1"/>
            <a:r>
              <a:rPr lang="cs-CZ" altLang="cs-CZ" dirty="0"/>
              <a:t>Základní typy sídel</a:t>
            </a:r>
          </a:p>
        </p:txBody>
      </p:sp>
      <p:graphicFrame>
        <p:nvGraphicFramePr>
          <p:cNvPr id="121907" name="Group 5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265098"/>
              </p:ext>
            </p:extLst>
          </p:nvPr>
        </p:nvGraphicFramePr>
        <p:xfrm>
          <a:off x="1182848" y="1661020"/>
          <a:ext cx="9831897" cy="4488660"/>
        </p:xfrm>
        <a:graphic>
          <a:graphicData uri="http://schemas.openxmlformats.org/drawingml/2006/table">
            <a:tbl>
              <a:tblPr/>
              <a:tblGrid>
                <a:gridCol w="2684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3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4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8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Kritérium/sídlo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Městské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Venkovské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Velikost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Větší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Menší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Stáří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Mladší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Starší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Rychlost vývoje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Dynamičtější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Pomalejší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Funkce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Převážně nezemědělského charakteru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Spíše zemědělské a návazné na zemědělství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0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Homo/heterogenita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Heterogenita struktury obyvatel, využití ploch, funkcí, stylů žití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Větší homogenita struktury obyvatel, využití ploch, funkcí, stylů žití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38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200" dirty="0"/>
              <a:t>Vnější versus vnitřní znaky sídla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Vnější znaky</a:t>
            </a:r>
          </a:p>
          <a:p>
            <a:pPr lvl="1" eaLnBrk="1" hangingPunct="1"/>
            <a:r>
              <a:rPr lang="cs-CZ" altLang="cs-CZ"/>
              <a:t>Obsahují spíše přírodní, geografické, a dále urbanisticko-technické parametry</a:t>
            </a:r>
          </a:p>
          <a:p>
            <a:pPr eaLnBrk="1" hangingPunct="1"/>
            <a:r>
              <a:rPr lang="cs-CZ" altLang="cs-CZ"/>
              <a:t>Vnitřní znaky</a:t>
            </a:r>
          </a:p>
          <a:p>
            <a:pPr lvl="1" eaLnBrk="1" hangingPunct="1"/>
            <a:r>
              <a:rPr lang="cs-CZ" altLang="cs-CZ"/>
              <a:t>Demografické, ekonomické, sociální, kulturní, politické faktory</a:t>
            </a:r>
          </a:p>
        </p:txBody>
      </p:sp>
      <p:sp>
        <p:nvSpPr>
          <p:cNvPr id="174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2BFEEC-51CE-4B29-AD8C-E5E280BBF342}" type="slidenum">
              <a:rPr lang="cs-CZ" altLang="cs-CZ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cs-CZ" altLang="cs-CZ" sz="2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 - kopie</Template>
  <TotalTime>15</TotalTime>
  <Words>2190</Words>
  <Application>Microsoft Office PowerPoint</Application>
  <PresentationFormat>Širokoúhlá obrazovka</PresentationFormat>
  <Paragraphs>403</Paragraphs>
  <Slides>35</Slides>
  <Notes>20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Calibri</vt:lpstr>
      <vt:lpstr>Tahoma</vt:lpstr>
      <vt:lpstr>Wingdings</vt:lpstr>
      <vt:lpstr>Prezentace_MU_CZ</vt:lpstr>
      <vt:lpstr>Image</vt:lpstr>
      <vt:lpstr>Venkovská sídla Typologie venkova</vt:lpstr>
      <vt:lpstr>Sídlo</vt:lpstr>
      <vt:lpstr>Sídlo</vt:lpstr>
      <vt:lpstr>Sídlo versus obec – je zde rozdíl?</vt:lpstr>
      <vt:lpstr>Struktura sídla vs. sídelní struktura</vt:lpstr>
      <vt:lpstr>Ukazatele charakterizující osídlení</vt:lpstr>
      <vt:lpstr>Základní typy sídel</vt:lpstr>
      <vt:lpstr>Základní typy sídel</vt:lpstr>
      <vt:lpstr>Vnější versus vnitřní znaky sídla</vt:lpstr>
      <vt:lpstr>Jak odlišit sídla?</vt:lpstr>
      <vt:lpstr>Rozlišovací hlediska městských sídel</vt:lpstr>
      <vt:lpstr>Venkovská sídla</vt:lpstr>
      <vt:lpstr>Venkovská sídla</vt:lpstr>
      <vt:lpstr>Urbanizace</vt:lpstr>
      <vt:lpstr>Fáze urbanizace v Evropě</vt:lpstr>
      <vt:lpstr>Fáze urbanizace v Evropě</vt:lpstr>
      <vt:lpstr>Negativní důsledky suburbanizace</vt:lpstr>
      <vt:lpstr>Historie a vývoj osídlení v Českých zemích</vt:lpstr>
      <vt:lpstr>Vývoj osídlení - 20. století</vt:lpstr>
      <vt:lpstr>Odsun němců</vt:lpstr>
      <vt:lpstr>Kolektivizace</vt:lpstr>
      <vt:lpstr>Vývoj osídlení - 20. století</vt:lpstr>
      <vt:lpstr>Současná sídelní struktura ČR</vt:lpstr>
      <vt:lpstr>Prezentace aplikace PowerPoint</vt:lpstr>
      <vt:lpstr>Prezentace aplikace PowerPoint</vt:lpstr>
      <vt:lpstr>Současné osídlení ČR</vt:lpstr>
      <vt:lpstr>Zásadní trendy malých obcí 1/2</vt:lpstr>
      <vt:lpstr>Zásadní trendy malých obcí 2/2</vt:lpstr>
      <vt:lpstr>Typologie venkova ve světě</vt:lpstr>
      <vt:lpstr>Typologie venkova v ČR (1998)</vt:lpstr>
      <vt:lpstr>Typologie venkova v ČR (1998)</vt:lpstr>
      <vt:lpstr>Prezentace aplikace PowerPoint</vt:lpstr>
      <vt:lpstr>Typologie venkova podle rozvojového potenciálu (Perlín a kol., 2010)</vt:lpstr>
      <vt:lpstr>Typologie venkova podle rozvojového potenciálu (Perlín a kol., 2010)</vt:lpstr>
      <vt:lpstr>Typologie venkova podle rozvojového potenciálu (Perlín a kol., 2010)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Venkovská sídla Typologie venkova</dc:title>
  <dc:creator>Anet Krajíčková</dc:creator>
  <cp:lastModifiedBy>Anet Krajíčková</cp:lastModifiedBy>
  <cp:revision>2</cp:revision>
  <cp:lastPrinted>1601-01-01T00:00:00Z</cp:lastPrinted>
  <dcterms:created xsi:type="dcterms:W3CDTF">2020-01-13T15:06:10Z</dcterms:created>
  <dcterms:modified xsi:type="dcterms:W3CDTF">2020-01-13T15:21:42Z</dcterms:modified>
</cp:coreProperties>
</file>