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8" r:id="rId4"/>
    <p:sldId id="295" r:id="rId5"/>
    <p:sldId id="297" r:id="rId6"/>
    <p:sldId id="300" r:id="rId7"/>
    <p:sldId id="299" r:id="rId8"/>
    <p:sldId id="286" r:id="rId9"/>
    <p:sldId id="292" r:id="rId10"/>
    <p:sldId id="296" r:id="rId11"/>
    <p:sldId id="301" r:id="rId12"/>
    <p:sldId id="291" r:id="rId13"/>
    <p:sldId id="298" r:id="rId14"/>
    <p:sldId id="302" r:id="rId15"/>
    <p:sldId id="28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F6EF"/>
          </a:solidFill>
        </a:fill>
      </a:tcStyle>
    </a:wholeTbl>
    <a:band1H>
      <a:tcStyle>
        <a:tcBdr/>
        <a:fill>
          <a:solidFill>
            <a:srgbClr val="CBECD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ECDE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CC99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CC99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CC99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CC99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7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C1423A-2E59-4BD9-902A-A05E9F641D3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6E04E9-777B-4DF2-A4B6-0442B6B1E4E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24D0E-8142-40E1-921E-5B6540EA545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900C85-A811-4D1B-B62D-1C5010C3127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84DEE9-87B8-44E2-AFCC-EA140F7F227B}" type="slidenum"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7141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38D04C-2934-4673-B67B-02F2980EA75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B7737F-2E2A-43EC-A734-2EDD69554A5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96BE26-2523-45B6-9B09-8EB65AC3B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29DA4-5C4C-47AF-9174-A7D966DCAE4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A305-FCBD-4FD7-86CF-C43EF78CB2B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B6081B8-178D-44B6-A586-AC37B57D03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BD3676BA-D224-478A-9937-93FDE9D864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68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https://www.geograficke-rozhledy.cz/archiv/clanek/555/pdf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3676BA-D224-478A-9937-93FDE9D864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6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3676BA-D224-478A-9937-93FDE9D864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3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3676BA-D224-478A-9937-93FDE9D8644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72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3676BA-D224-478A-9937-93FDE9D864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2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3676BA-D224-478A-9937-93FDE9D8644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3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01346C1B-7FA9-4063-AE05-25FBFFD5EA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CFE9D96D-1444-4B3E-B888-1724A2062C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A1ADD-3DD7-43EA-A6E0-0E8392628F45}" type="slidenum">
              <a:t>‹#›</a:t>
            </a:fld>
            <a:endParaRPr lang="cs-CZ"/>
          </a:p>
        </p:txBody>
      </p:sp>
      <p:sp>
        <p:nvSpPr>
          <p:cNvPr id="4" name="Nadpis 6">
            <a:extLst>
              <a:ext uri="{FF2B5EF4-FFF2-40B4-BE49-F238E27FC236}">
                <a16:creationId xmlns:a16="http://schemas.microsoft.com/office/drawing/2014/main" id="{E1C0EE3A-E418-4B84-A532-82F3B6CB09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504" y="2900367"/>
            <a:ext cx="11361602" cy="1171584"/>
          </a:xfr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A7912580-C6CD-41C6-B681-CDCDF0CCBD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8504" y="4116400"/>
            <a:ext cx="11361602" cy="69850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826F6B78-ABBA-4671-9DB2-813D6B05A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3" y="414003"/>
            <a:ext cx="1531620" cy="10360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52524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2">
            <a:extLst>
              <a:ext uri="{FF2B5EF4-FFF2-40B4-BE49-F238E27FC236}">
                <a16:creationId xmlns:a16="http://schemas.microsoft.com/office/drawing/2014/main" id="{4853BD65-7314-478D-87BC-93F6BF0B07A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98" y="718709"/>
            <a:ext cx="5219998" cy="32040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5E82EE6-ECB7-4F05-BE35-307F9755AB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F76933D7-16B9-482A-8E24-A3EAC242BE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DE5F4-B40A-4B2F-820C-E3F2F87ADEBD}" type="slidenum">
              <a:t>‹#›</a:t>
            </a:fld>
            <a:endParaRPr lang="cs-CZ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68227D78-FF13-48BE-AB30-C28E723504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4500000"/>
            <a:ext cx="5219998" cy="1331997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C1E18208-5B4E-42BC-88F1-7ADFC544CB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4068001"/>
            <a:ext cx="5219998" cy="359999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0B48978C-A9B9-4D69-9564-692BEACD12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51277" y="4500000"/>
            <a:ext cx="5219998" cy="1331997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161E2D22-0798-4DB5-8ECF-3D84BEF3C8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51999" y="4068001"/>
            <a:ext cx="5219998" cy="359999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165E8C83-6540-44B5-9007-066233A15EC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51277" y="718709"/>
            <a:ext cx="5219998" cy="32040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15">
            <a:extLst>
              <a:ext uri="{FF2B5EF4-FFF2-40B4-BE49-F238E27FC236}">
                <a16:creationId xmlns:a16="http://schemas.microsoft.com/office/drawing/2014/main" id="{F1CC39E5-472F-46A4-86C3-F443921D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001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5642FC-4B6D-4D07-9120-75EC20D7F8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D09B6-69E0-41FA-A6E0-AD1A10C93A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D208C3-A6D9-48C7-96F2-DBA0CEB4B21F}" type="slidenum">
              <a:t>‹#›</a:t>
            </a:fld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B5057A1-0575-4E3F-BDB2-C5FECDA5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030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C9A4F5-6741-41F2-85FC-B4200B26A1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FDD289-280C-4F53-AF10-00447022AE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B2B51D3-23F8-4949-B02B-079EA7D0F364}" type="slidenum">
              <a:t>‹#›</a:t>
            </a:fld>
            <a:endParaRPr lang="cs-CZ"/>
          </a:p>
        </p:txBody>
      </p:sp>
      <p:sp>
        <p:nvSpPr>
          <p:cNvPr id="4" name="Zástupný symbol pro obrázek 7">
            <a:extLst>
              <a:ext uri="{FF2B5EF4-FFF2-40B4-BE49-F238E27FC236}">
                <a16:creationId xmlns:a16="http://schemas.microsoft.com/office/drawing/2014/main" id="{FC6A3915-75E8-4D4F-9017-349BBF3AF00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5842001"/>
          </a:xfr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CA488A4B-338E-4C2C-A549-03BD0A81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428" y="6050484"/>
            <a:ext cx="883410" cy="5975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2761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EE13A891-A0A5-457A-AF43-B5B94B63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131" y="2019296"/>
            <a:ext cx="4199884" cy="28410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A7C9315-61F6-4EF8-A730-27CFFD93F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41B6BFF3-D773-4601-A846-D716AC7FD9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lvl="0"/>
            <a:fld id="{9D34FB7B-3178-4229-8409-9D8C86193EB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1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6B2C18C6-CD81-47F7-A715-2733225C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10" y="2434288"/>
            <a:ext cx="7673489" cy="19894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1F245FC2-4CA0-4871-A5D7-65779D7C9F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9DFCA1A-AE78-40B4-881D-2AA5D77E49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62536-79CF-49AB-93C4-ADEBC79F96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1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3">
            <a:extLst>
              <a:ext uri="{FF2B5EF4-FFF2-40B4-BE49-F238E27FC236}">
                <a16:creationId xmlns:a16="http://schemas.microsoft.com/office/drawing/2014/main" id="{5047E5B0-3F3C-42CA-AE35-21E4D6AAE2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4">
            <a:extLst>
              <a:ext uri="{FF2B5EF4-FFF2-40B4-BE49-F238E27FC236}">
                <a16:creationId xmlns:a16="http://schemas.microsoft.com/office/drawing/2014/main" id="{4CDD930A-675E-4FAB-B963-D65AF9BD07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DDF4E5-BB6A-487D-88F6-FF052E9A81FB}" type="slidenum">
              <a:t>‹#›</a:t>
            </a:fld>
            <a:endParaRPr lang="cs-CZ"/>
          </a:p>
        </p:txBody>
      </p:sp>
      <p:sp>
        <p:nvSpPr>
          <p:cNvPr id="4" name="Nadpis 12">
            <a:extLst>
              <a:ext uri="{FF2B5EF4-FFF2-40B4-BE49-F238E27FC236}">
                <a16:creationId xmlns:a16="http://schemas.microsoft.com/office/drawing/2014/main" id="{FDBEE10C-E38C-43FA-B36D-3210FFC10F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DC49399-8155-494E-B82C-BDD73C2F99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98" y="1692005"/>
            <a:ext cx="10753197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B702BE2-9717-4910-A82A-02B76D95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79280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0F74CBCF-9424-4969-8C36-1AA86AE58D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F99E61CC-FDE2-4FD6-8D17-70251915CC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912B5FE-A4BC-45CE-9662-1EF012561CB8}" type="slidenum">
              <a:t>‹#›</a:t>
            </a:fld>
            <a:endParaRPr lang="cs-CZ"/>
          </a:p>
        </p:txBody>
      </p:sp>
      <p:sp>
        <p:nvSpPr>
          <p:cNvPr id="4" name="Nadpis 6">
            <a:extLst>
              <a:ext uri="{FF2B5EF4-FFF2-40B4-BE49-F238E27FC236}">
                <a16:creationId xmlns:a16="http://schemas.microsoft.com/office/drawing/2014/main" id="{2970EFED-9E05-409A-BCF0-EBFD230431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504" y="2900367"/>
            <a:ext cx="11361602" cy="1171584"/>
          </a:xfr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D3F64126-1F94-4A8A-ADF5-60C79AD0939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8504" y="4116400"/>
            <a:ext cx="11361602" cy="698501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41BE6B37-BC00-480F-A106-177BA708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3" y="414003"/>
            <a:ext cx="1520784" cy="10287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2327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E438AFE-069B-4AB4-8903-91BC2518012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98" y="1692005"/>
            <a:ext cx="10753197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21C7B9D8-03B8-4977-943D-F5E17E9371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5465F543-B62A-4ED5-AAE3-A98AA7152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183CD7-E48B-4EF0-87B2-10EAB7F0BCF8}" type="slidenum">
              <a:t>‹#›</a:t>
            </a:fld>
            <a:endParaRPr lang="cs-CZ"/>
          </a:p>
        </p:txBody>
      </p:sp>
      <p:sp>
        <p:nvSpPr>
          <p:cNvPr id="5" name="Zástupný symbol pro text 7">
            <a:extLst>
              <a:ext uri="{FF2B5EF4-FFF2-40B4-BE49-F238E27FC236}">
                <a16:creationId xmlns:a16="http://schemas.microsoft.com/office/drawing/2014/main" id="{D8B2C4BF-D974-43B0-B075-BB5A9ABC47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1295997"/>
            <a:ext cx="10752136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A394D754-5D4E-4A89-9288-105D033ABE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E9A1EF44-7E84-49C3-8029-F037243A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6877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1BD76F-39C0-4DF9-B5F2-5CAA1606DB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9E6ACB-2B59-4B73-A120-F9B3AEC4A6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EDFB5-2F78-4FB8-B43C-940585C359CA}" type="slidenum">
              <a:t>‹#›</a:t>
            </a:fld>
            <a:endParaRPr lang="cs-CZ"/>
          </a:p>
        </p:txBody>
      </p:sp>
      <p:sp>
        <p:nvSpPr>
          <p:cNvPr id="4" name="Zástupný symbol pro text 7">
            <a:extLst>
              <a:ext uri="{FF2B5EF4-FFF2-40B4-BE49-F238E27FC236}">
                <a16:creationId xmlns:a16="http://schemas.microsoft.com/office/drawing/2014/main" id="{74710814-AE67-4493-BB8B-B5BC55BA64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1295997"/>
            <a:ext cx="5219998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Nadpis 12">
            <a:extLst>
              <a:ext uri="{FF2B5EF4-FFF2-40B4-BE49-F238E27FC236}">
                <a16:creationId xmlns:a16="http://schemas.microsoft.com/office/drawing/2014/main" id="{83820E97-1771-41EF-B3E6-CD241A3E4E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E45FCF75-AC7D-410C-8DA5-C78D512C88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51277" y="1290511"/>
            <a:ext cx="5219998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A084124-AAAA-4AA3-BDE5-884552982C2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98" y="1691996"/>
            <a:ext cx="5219998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C7144E2-3B13-473A-A50A-319AEB670CC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51277" y="1690268"/>
            <a:ext cx="5219998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4D2B7561-0CC9-4BB7-AB84-E2AC2B1A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0465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2">
            <a:extLst>
              <a:ext uri="{FF2B5EF4-FFF2-40B4-BE49-F238E27FC236}">
                <a16:creationId xmlns:a16="http://schemas.microsoft.com/office/drawing/2014/main" id="{A39D319C-FD50-48D4-A2C3-59CDF494E1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139" y="1695078"/>
            <a:ext cx="5218416" cy="38967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99DAFC67-2D8F-4370-B314-343DEB82C1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81C6399-F882-4F9B-8858-5355D41491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95B17-2025-4606-92A3-B29CBAC176C9}" type="slidenum">
              <a:t>‹#›</a:t>
            </a:fld>
            <a:endParaRPr lang="cs-CZ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8129705-1921-48C4-A9EB-5FC6798CC2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6EB584E8-7545-4091-B6E0-038B9896FD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5599666"/>
            <a:ext cx="521840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E0F2C34-9B0D-4308-8503-9A6C017A4F7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51277" y="1667024"/>
            <a:ext cx="5219998" cy="4140000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 sz="2000"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13">
            <a:extLst>
              <a:ext uri="{FF2B5EF4-FFF2-40B4-BE49-F238E27FC236}">
                <a16:creationId xmlns:a16="http://schemas.microsoft.com/office/drawing/2014/main" id="{706860D1-0497-4AB4-BF6A-58CF45E7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7713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2">
            <a:extLst>
              <a:ext uri="{FF2B5EF4-FFF2-40B4-BE49-F238E27FC236}">
                <a16:creationId xmlns:a16="http://schemas.microsoft.com/office/drawing/2014/main" id="{4E935663-6435-4A3D-BFA4-4A609EC9779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9997" y="1692005"/>
            <a:ext cx="3311527" cy="2230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D04AD35C-108C-4958-A886-635F5913D0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482F210-F273-4A6F-B176-AFF408EF9C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3365A-03BF-47F8-8DF8-8B4E0E0347AF}" type="slidenum">
              <a:t>‹#›</a:t>
            </a:fld>
            <a:endParaRPr lang="cs-CZ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981483D-D2A9-497A-BAA3-F0D988971C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8" y="4414275"/>
            <a:ext cx="3312002" cy="1427725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C64B9BD-EDE7-4349-823F-BC3DD3D6D4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9997" y="4414275"/>
            <a:ext cx="3312002" cy="1427725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0B9B7338-DDD9-4A58-B790-FC1FACE33F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61202" y="4414265"/>
            <a:ext cx="3312002" cy="1427725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1E71F96E-3793-41DB-9703-1C04B73F8F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4025133"/>
            <a:ext cx="331152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65467960-86C7-49CD-A236-FBAED8CE48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0472" y="4025133"/>
            <a:ext cx="331152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5BF46F8D-31E0-4E23-A377-2D44768D5B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61431" y="4025133"/>
            <a:ext cx="331152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09B3C5E3-E748-416B-9229-1628FC6E8AB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98" y="1692005"/>
            <a:ext cx="3311527" cy="2230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84F91B66-88E1-425D-B0A1-51E7FC5CE5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60005" y="1692005"/>
            <a:ext cx="3311527" cy="22307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29BBF075-A8CD-476A-96CB-5663627A74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1295997"/>
            <a:ext cx="10752136" cy="271576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rgbClr val="0000DC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Nadpis 12">
            <a:extLst>
              <a:ext uri="{FF2B5EF4-FFF2-40B4-BE49-F238E27FC236}">
                <a16:creationId xmlns:a16="http://schemas.microsoft.com/office/drawing/2014/main" id="{BE3BF15F-282C-46B3-82C3-AB316B45B5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pic>
        <p:nvPicPr>
          <p:cNvPr id="15" name="Obrázek 21">
            <a:extLst>
              <a:ext uri="{FF2B5EF4-FFF2-40B4-BE49-F238E27FC236}">
                <a16:creationId xmlns:a16="http://schemas.microsoft.com/office/drawing/2014/main" id="{FCBA75D1-28E7-447C-BDB7-F557E845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3790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2C0ACB-5FDB-4BFC-8538-EB9B15B71A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A8E75F-4B8B-42DB-8C40-DE6AE5AC6C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916974-61D4-4542-BA5F-D526FE4130FE}" type="slidenum">
              <a:t>‹#›</a:t>
            </a:fld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CA85556-C405-488C-8AF5-1FDF6F211F6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72207" y="692145"/>
            <a:ext cx="5200988" cy="5139851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 sz="2000"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obsah 12">
            <a:extLst>
              <a:ext uri="{FF2B5EF4-FFF2-40B4-BE49-F238E27FC236}">
                <a16:creationId xmlns:a16="http://schemas.microsoft.com/office/drawing/2014/main" id="{27ED17A5-A954-44BF-83DD-C8841C999E7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139" y="692145"/>
            <a:ext cx="5218416" cy="48996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13">
            <a:extLst>
              <a:ext uri="{FF2B5EF4-FFF2-40B4-BE49-F238E27FC236}">
                <a16:creationId xmlns:a16="http://schemas.microsoft.com/office/drawing/2014/main" id="{68EB7E97-F5FA-4221-BA35-0E3544506B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720" y="5599666"/>
            <a:ext cx="5218407" cy="215999"/>
          </a:xfrm>
        </p:spPr>
        <p:txBody>
          <a:bodyPr anchor="ctr"/>
          <a:lstStyle>
            <a:lvl1pPr>
              <a:lnSpc>
                <a:spcPts val="1100"/>
              </a:lnSpc>
              <a:defRPr sz="10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691AD96F-BFD9-439B-8F62-380EA768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3140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E9B319-76EF-4171-AE97-ACF5112A7F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57B790-6AD0-4F4B-AF4E-10B5D3144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4A8427-662D-4314-B995-334C2AA10A20}" type="slidenum">
              <a:t>‹#›</a:t>
            </a:fld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381CD27-424B-409D-8FD2-4E031619266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98" y="692145"/>
            <a:ext cx="10753197" cy="5139851"/>
          </a:xfrm>
        </p:spPr>
        <p:txBody>
          <a:bodyPr/>
          <a:lstStyle>
            <a:lvl1pPr marL="251999" indent="-179999">
              <a:lnSpc>
                <a:spcPct val="150000"/>
              </a:lnSpc>
              <a:buClr>
                <a:srgbClr val="0000DC"/>
              </a:buClr>
              <a:buSzPct val="100000"/>
              <a:buFont typeface="Arial" pitchFamily="34"/>
              <a:buChar char="̶"/>
              <a:defRPr/>
            </a:lvl1pPr>
            <a:lvl2pPr marL="503998" marR="0" lvl="1" indent="-1799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Arial" pitchFamily="34"/>
              <a:buChar char="̶"/>
              <a:tabLst/>
              <a:defRPr lang="cs-CZ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914400" marR="0" lvl="2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28C5F608-BAC4-4212-BDFB-C9BF15E4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21" y="6059509"/>
            <a:ext cx="858749" cy="5809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2912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DC94BB7-32AD-4EF1-BC92-15EBE86F5E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19998" y="6227996"/>
            <a:ext cx="7920002" cy="251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DC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Definujte zápatí - název prezentace / pracoviště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CF1DE76-8D15-494D-8AFD-9292FEB290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14003" y="6227996"/>
            <a:ext cx="251999" cy="251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DC"/>
                </a:solidFill>
                <a:uFillTx/>
                <a:latin typeface="Arial"/>
              </a:defRPr>
            </a:lvl1pPr>
          </a:lstStyle>
          <a:p>
            <a:pPr lvl="0"/>
            <a:fld id="{E8138B76-7308-4199-BF0C-7329BC0EACC7}" type="slidenum">
              <a:t>‹#›</a:t>
            </a:fld>
            <a:endParaRPr lang="cs-CZ"/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7A0B66EA-8CDA-41A3-AB08-B9FB57266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719998"/>
            <a:ext cx="10753197" cy="4515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0BA3BFB-A00B-4581-97E8-0622308708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8800" y="1871996"/>
            <a:ext cx="10753197" cy="3960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914400" rtl="0" fontAlgn="auto" hangingPunct="1">
        <a:lnSpc>
          <a:spcPts val="4000"/>
        </a:lnSpc>
        <a:spcBef>
          <a:spcPts val="0"/>
        </a:spcBef>
        <a:spcAft>
          <a:spcPts val="0"/>
        </a:spcAft>
        <a:buNone/>
        <a:tabLst/>
        <a:defRPr lang="cs-CZ" sz="4000" b="1" i="0" u="none" strike="noStrike" kern="0" cap="none" spc="0" baseline="0">
          <a:solidFill>
            <a:srgbClr val="0000DC"/>
          </a:solidFill>
          <a:uFillTx/>
          <a:latin typeface="Arial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8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vazvta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zp.cz/cz/geopark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ficke-rozhledy.cz/archiv/clanek/555/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BE5F71-EAEF-49D7-BD7B-6035C0565179}"/>
              </a:ext>
            </a:extLst>
          </p:cNvPr>
          <p:cNvSpPr txBox="1"/>
          <p:nvPr/>
        </p:nvSpPr>
        <p:spPr>
          <a:xfrm>
            <a:off x="719998" y="6227996"/>
            <a:ext cx="7920002" cy="25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i="0" u="none" strike="noStrike" kern="1200" cap="none" spc="0" baseline="0" dirty="0" smtClean="0">
                <a:solidFill>
                  <a:srgbClr val="0000DC"/>
                </a:solidFill>
                <a:uFillTx/>
                <a:latin typeface="Arial"/>
              </a:rPr>
              <a:t>MPR_ROVE </a:t>
            </a:r>
            <a:r>
              <a:rPr lang="cs-CZ" sz="1200" b="1" i="0" u="none" strike="noStrike" kern="1200" cap="none" spc="0" baseline="0" dirty="0">
                <a:solidFill>
                  <a:srgbClr val="0000DC"/>
                </a:solidFill>
                <a:uFillTx/>
                <a:latin typeface="Arial"/>
              </a:rPr>
              <a:t>– blok Cestovní </a:t>
            </a:r>
            <a:r>
              <a:rPr lang="cs-CZ" sz="1200" b="1" i="0" u="none" strike="noStrike" kern="1200" cap="none" spc="0" baseline="0" dirty="0" smtClean="0">
                <a:solidFill>
                  <a:srgbClr val="0000DC"/>
                </a:solidFill>
                <a:uFillTx/>
                <a:latin typeface="Arial"/>
              </a:rPr>
              <a:t>ruch na venkově</a:t>
            </a:r>
            <a:endParaRPr lang="cs-CZ" sz="1200" b="0" i="0" u="none" strike="noStrike" kern="1200" cap="none" spc="0" baseline="0" dirty="0">
              <a:solidFill>
                <a:srgbClr val="0000DC"/>
              </a:solidFill>
              <a:uFillTx/>
              <a:latin typeface="Arial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AEAE74-11B3-4901-AA88-66E4F127ECB2}"/>
              </a:ext>
            </a:extLst>
          </p:cNvPr>
          <p:cNvSpPr txBox="1"/>
          <p:nvPr/>
        </p:nvSpPr>
        <p:spPr>
          <a:xfrm>
            <a:off x="414003" y="6227996"/>
            <a:ext cx="251999" cy="251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 dirty="0">
              <a:solidFill>
                <a:srgbClr val="0000DC"/>
              </a:solidFill>
              <a:uFillTx/>
              <a:latin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06CC38-A38E-4BEC-B22F-68AC456DB0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201" y="2201866"/>
            <a:ext cx="11361602" cy="1171584"/>
          </a:xfrm>
        </p:spPr>
        <p:txBody>
          <a:bodyPr/>
          <a:lstStyle/>
          <a:p>
            <a:pPr lvl="0"/>
            <a:r>
              <a:rPr lang="cs-CZ" dirty="0"/>
              <a:t>Venkovský cestovní ruch </a:t>
            </a:r>
            <a:br>
              <a:rPr lang="cs-CZ" dirty="0"/>
            </a:br>
            <a:r>
              <a:rPr lang="cs-CZ" sz="3200" dirty="0" smtClean="0"/>
              <a:t>(v kontextu </a:t>
            </a:r>
            <a:r>
              <a:rPr lang="cs-CZ" sz="3200" dirty="0"/>
              <a:t>udržitelného </a:t>
            </a:r>
            <a:r>
              <a:rPr lang="cs-CZ" sz="3200" dirty="0" smtClean="0"/>
              <a:t>rozvoje)</a:t>
            </a:r>
            <a:endParaRPr lang="cs-CZ" sz="32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C3BBA6C-5CDC-4789-AFDC-50D4672E14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5201" y="4451472"/>
            <a:ext cx="11361602" cy="698501"/>
          </a:xfrm>
        </p:spPr>
        <p:txBody>
          <a:bodyPr/>
          <a:lstStyle/>
          <a:p>
            <a:pPr lvl="0"/>
            <a:r>
              <a:rPr lang="cs-CZ" sz="2400" dirty="0"/>
              <a:t>Ing. Markéta Novotná,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destinačního managementu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ástroje pro zachování </a:t>
            </a:r>
            <a:r>
              <a:rPr lang="cs-CZ" dirty="0"/>
              <a:t>udržitelnosti zdrojů 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řízení </a:t>
            </a:r>
            <a:r>
              <a:rPr lang="cs-CZ" sz="2400" dirty="0"/>
              <a:t>rekreačních zdrojů </a:t>
            </a:r>
            <a:endParaRPr lang="cs-CZ" sz="2400" dirty="0" smtClean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 plánování </a:t>
            </a:r>
            <a:r>
              <a:rPr lang="cs-CZ" sz="2000" b="1" dirty="0"/>
              <a:t>využití disponibilních rekreačních </a:t>
            </a:r>
            <a:r>
              <a:rPr lang="cs-CZ" sz="2000" b="1" dirty="0" smtClean="0"/>
              <a:t>zdrojů: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 Koncept </a:t>
            </a:r>
            <a:r>
              <a:rPr lang="cs-CZ" sz="2000" dirty="0"/>
              <a:t>únosné kapacity; Koncept limit přijatelných změn (LAC); </a:t>
            </a:r>
            <a:endParaRPr lang="cs-CZ" sz="2000" dirty="0" smtClean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 Model </a:t>
            </a:r>
            <a:r>
              <a:rPr lang="cs-CZ" sz="2000" dirty="0"/>
              <a:t>optimalizačního řízení cestovního ruchu (</a:t>
            </a:r>
            <a:r>
              <a:rPr lang="cs-CZ" sz="2000" dirty="0" smtClean="0"/>
              <a:t>TOMM)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 Spektrum </a:t>
            </a:r>
            <a:r>
              <a:rPr lang="cs-CZ" sz="2000" dirty="0"/>
              <a:t>rekreačních příležitostí (ROS</a:t>
            </a:r>
            <a:r>
              <a:rPr lang="cs-CZ" sz="2000" dirty="0" smtClean="0"/>
              <a:t>)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řízení </a:t>
            </a:r>
            <a:r>
              <a:rPr lang="cs-CZ" sz="2400" dirty="0"/>
              <a:t>návštěvníků cestovního </a:t>
            </a:r>
            <a:r>
              <a:rPr lang="cs-CZ" sz="2400" dirty="0" smtClean="0"/>
              <a:t>ruchu</a:t>
            </a:r>
            <a:endParaRPr lang="cs-CZ" sz="2400" dirty="0"/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usměrňování </a:t>
            </a:r>
            <a:r>
              <a:rPr lang="cs-CZ" sz="2000" b="1" dirty="0"/>
              <a:t>toků návštěvníků a ovlivňováním způsobu jejich </a:t>
            </a:r>
            <a:r>
              <a:rPr lang="cs-CZ" sz="2000" b="1" dirty="0" smtClean="0"/>
              <a:t>chování:</a:t>
            </a:r>
            <a:endParaRPr lang="cs-CZ" sz="2000" b="1" dirty="0"/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 cenová </a:t>
            </a:r>
            <a:r>
              <a:rPr lang="cs-CZ" sz="2000" dirty="0"/>
              <a:t>politika; zonace; značení; vytváření koncentračních areálů (</a:t>
            </a:r>
            <a:r>
              <a:rPr lang="cs-CZ" sz="2000" dirty="0" err="1"/>
              <a:t>honeypotting</a:t>
            </a:r>
            <a:r>
              <a:rPr lang="cs-CZ" sz="2000" dirty="0"/>
              <a:t>); </a:t>
            </a:r>
            <a:endParaRPr lang="cs-CZ" sz="2000" dirty="0" smtClean="0"/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dopravní omezení; výchovně-vzdělávací programy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47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řízení </a:t>
            </a:r>
            <a:r>
              <a:rPr lang="cs-CZ" dirty="0" smtClean="0"/>
              <a:t>udržitelnosti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85817"/>
              </p:ext>
            </p:extLst>
          </p:nvPr>
        </p:nvGraphicFramePr>
        <p:xfrm>
          <a:off x="914400" y="1839685"/>
          <a:ext cx="9829800" cy="38051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12029">
                  <a:extLst>
                    <a:ext uri="{9D8B030D-6E8A-4147-A177-3AD203B41FA5}">
                      <a16:colId xmlns:a16="http://schemas.microsoft.com/office/drawing/2014/main" val="40660047"/>
                    </a:ext>
                  </a:extLst>
                </a:gridCol>
                <a:gridCol w="6117771">
                  <a:extLst>
                    <a:ext uri="{9D8B030D-6E8A-4147-A177-3AD203B41FA5}">
                      <a16:colId xmlns:a16="http://schemas.microsoft.com/office/drawing/2014/main" val="241328923"/>
                    </a:ext>
                  </a:extLst>
                </a:gridCol>
              </a:tblGrid>
              <a:tr h="2231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Mowforth</a:t>
                      </a:r>
                      <a:r>
                        <a:rPr lang="cs-CZ" sz="1800" dirty="0">
                          <a:effectLst/>
                        </a:rPr>
                        <a:t> a </a:t>
                      </a:r>
                      <a:r>
                        <a:rPr lang="cs-CZ" sz="1800" dirty="0" err="1">
                          <a:effectLst/>
                        </a:rPr>
                        <a:t>Munt</a:t>
                      </a:r>
                      <a:r>
                        <a:rPr lang="cs-CZ" sz="1800" dirty="0">
                          <a:effectLst/>
                        </a:rPr>
                        <a:t> (2009, resp. 1998)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Ochrana území, Regulace průmyslu, Návštěvnický management, Hodnocení environmentálních dopadů (EIA), Únosná kapacita, Konzultace a participační techniky, Kodexy, Indikátory udržitelnosti, </a:t>
                      </a:r>
                      <a:r>
                        <a:rPr lang="cs-CZ" sz="1800" dirty="0" err="1">
                          <a:effectLst/>
                        </a:rPr>
                        <a:t>Footprinting</a:t>
                      </a:r>
                      <a:r>
                        <a:rPr lang="cs-CZ" sz="1800" dirty="0">
                          <a:effectLst/>
                        </a:rPr>
                        <a:t> a analýzy </a:t>
                      </a:r>
                      <a:r>
                        <a:rPr lang="cs-CZ" sz="1800" dirty="0" err="1">
                          <a:effectLst/>
                        </a:rPr>
                        <a:t>carbon</a:t>
                      </a:r>
                      <a:r>
                        <a:rPr lang="cs-CZ" sz="1800" dirty="0">
                          <a:effectLst/>
                        </a:rPr>
                        <a:t> budget, Fair </a:t>
                      </a:r>
                      <a:r>
                        <a:rPr lang="cs-CZ" sz="1800" dirty="0" err="1">
                          <a:effectLst/>
                        </a:rPr>
                        <a:t>trade</a:t>
                      </a:r>
                      <a:r>
                        <a:rPr lang="cs-CZ" sz="1800" dirty="0">
                          <a:effectLst/>
                        </a:rPr>
                        <a:t> v cestovním ruchu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611015"/>
                  </a:ext>
                </a:extLst>
              </a:tr>
              <a:tr h="1573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Shaw a Williams (2002)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Hodnocení environmentálních dopadů (EIA), Návštěvnický management, Únosná kapacita, Limity přijatelných změn, Ochrana území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82908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14399" y="5644878"/>
            <a:ext cx="74131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Mowforth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Munt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(2009: 110-111) a Shaw a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(2002: 311)</a:t>
            </a:r>
          </a:p>
        </p:txBody>
      </p:sp>
    </p:spTree>
    <p:extLst>
      <p:ext uri="{BB962C8B-B14F-4D97-AF65-F5344CB8AC3E}">
        <p14:creationId xmlns:p14="http://schemas.microsoft.com/office/powerpoint/2010/main" val="200776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Certifikace – příležitost pro udržitelný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998" y="1692005"/>
            <a:ext cx="10753197" cy="414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systém certifikace </a:t>
            </a:r>
            <a:r>
              <a:rPr lang="cs-CZ" dirty="0"/>
              <a:t>ekologicky šetrných služeb cestovního </a:t>
            </a:r>
            <a:r>
              <a:rPr lang="cs-CZ" dirty="0" smtClean="0"/>
              <a:t>ruchu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využití </a:t>
            </a:r>
            <a:r>
              <a:rPr lang="cs-CZ" dirty="0" smtClean="0"/>
              <a:t>ekoznaček a </a:t>
            </a:r>
            <a:r>
              <a:rPr lang="cs-CZ" dirty="0"/>
              <a:t>systémů </a:t>
            </a:r>
            <a:r>
              <a:rPr lang="cs-CZ" dirty="0" smtClean="0"/>
              <a:t>certifikace</a:t>
            </a:r>
          </a:p>
          <a:p>
            <a:pPr lvl="1"/>
            <a:r>
              <a:rPr lang="cs-CZ" dirty="0" smtClean="0"/>
              <a:t>stimulace </a:t>
            </a:r>
            <a:r>
              <a:rPr lang="cs-CZ" dirty="0"/>
              <a:t>poskytovatelů služeb cestovního </a:t>
            </a:r>
            <a:r>
              <a:rPr lang="cs-CZ" dirty="0" smtClean="0"/>
              <a:t>ruchu,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ětší důraz na </a:t>
            </a:r>
            <a:r>
              <a:rPr lang="cs-CZ" dirty="0"/>
              <a:t>environmentální, ekonomickou a sociální </a:t>
            </a:r>
            <a:r>
              <a:rPr lang="cs-CZ" dirty="0" smtClean="0"/>
              <a:t>udržitelnost,</a:t>
            </a:r>
          </a:p>
          <a:p>
            <a:pPr lvl="1"/>
            <a:r>
              <a:rPr lang="cs-CZ" dirty="0" smtClean="0"/>
              <a:t>rozpoznávání </a:t>
            </a:r>
            <a:r>
              <a:rPr lang="cs-CZ" dirty="0"/>
              <a:t>a </a:t>
            </a:r>
            <a:r>
              <a:rPr lang="cs-CZ" dirty="0" smtClean="0"/>
              <a:t>diferenciace </a:t>
            </a:r>
            <a:r>
              <a:rPr lang="cs-CZ" dirty="0"/>
              <a:t>turistických </a:t>
            </a:r>
            <a:r>
              <a:rPr lang="cs-CZ" dirty="0" smtClean="0"/>
              <a:t>produktů a služeb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4" y="4107366"/>
            <a:ext cx="1962473" cy="22450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859" r="50212"/>
          <a:stretch/>
        </p:blipFill>
        <p:spPr>
          <a:xfrm>
            <a:off x="2950027" y="4107366"/>
            <a:ext cx="7849973" cy="219211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885627" y="6359971"/>
            <a:ext cx="6572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Příklad:  </a:t>
            </a:r>
            <a:r>
              <a:rPr lang="cs-CZ" sz="2000" b="1" dirty="0" smtClean="0">
                <a:hlinkClick r:id="rId4"/>
              </a:rPr>
              <a:t>certifikace Svazu venkovské turistiky a agroturistiky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347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Geoparky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území zahrnující </a:t>
            </a:r>
            <a:r>
              <a:rPr lang="cs-CZ" sz="2400" dirty="0"/>
              <a:t>konkrétní geologické dědictví a má strategii udržitelného územního </a:t>
            </a:r>
            <a:r>
              <a:rPr lang="cs-CZ" sz="2400" dirty="0" smtClean="0"/>
              <a:t>rozvoje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iniciativa </a:t>
            </a:r>
            <a:r>
              <a:rPr lang="cs-CZ" sz="2400" dirty="0"/>
              <a:t>místních obyvatel </a:t>
            </a:r>
            <a:r>
              <a:rPr lang="cs-CZ" sz="2400" dirty="0" smtClean="0"/>
              <a:t>zaměřená </a:t>
            </a:r>
            <a:r>
              <a:rPr lang="cs-CZ" sz="2400" dirty="0"/>
              <a:t>na dobrovolnou ochranu, prezentaci, interpretaci hodnot, vzdělávání a šetrné využívání území cestovním </a:t>
            </a:r>
            <a:r>
              <a:rPr lang="cs-CZ" sz="2400" dirty="0" smtClean="0"/>
              <a:t>ruchem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hlinkClick r:id="rId2"/>
              </a:rPr>
              <a:t>Geoparky v ČR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65" y="4067175"/>
            <a:ext cx="4648200" cy="26384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t="14665" b="17824"/>
          <a:stretch/>
        </p:blipFill>
        <p:spPr>
          <a:xfrm>
            <a:off x="690441" y="4893657"/>
            <a:ext cx="2719388" cy="13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Konkrétní příklady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998" y="1692005"/>
            <a:ext cx="10753197" cy="1715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2000" indent="0" algn="just">
              <a:buNone/>
            </a:pPr>
            <a:r>
              <a:rPr lang="cs-CZ" sz="2000" dirty="0" smtClean="0"/>
              <a:t>Rekreační </a:t>
            </a:r>
            <a:r>
              <a:rPr lang="cs-CZ" sz="2000" dirty="0"/>
              <a:t>využívání krajiny může negativně působit na prvky krajinné struktury a ekosystém. V České republice proto vzniká řada projektů zajišťujících osvětu pro veřejnost ve snaze zvýšení udržitelnosti cestovního ruchu. Tyto projekty zaštiťuje Ministerstvo životního prostředí ČR, správy národních parků a Agentura ochrany přírody a krajiny ČR. Pomáhat chránit přírodu nebo poznávat místní přírodu umožňují speciální aplikace (např. aplikace Skály ČR, </a:t>
            </a:r>
            <a:r>
              <a:rPr lang="cs-CZ" sz="2000" dirty="0" err="1"/>
              <a:t>BioLog</a:t>
            </a:r>
            <a:r>
              <a:rPr lang="cs-CZ" sz="2000" dirty="0"/>
              <a:t>, Poodří).</a:t>
            </a:r>
          </a:p>
        </p:txBody>
      </p:sp>
      <p:pic>
        <p:nvPicPr>
          <p:cNvPr id="1026" name="Picture 2" descr="VÃ½sledek obrÃ¡zku pro aplikace bio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8" y="4184353"/>
            <a:ext cx="3814535" cy="17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aplikace bio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14" y="3788228"/>
            <a:ext cx="6208326" cy="27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8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</a:t>
            </a:r>
            <a:r>
              <a:rPr lang="cs-CZ" dirty="0" err="1" smtClean="0"/>
              <a:t>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0115" y="1369424"/>
            <a:ext cx="10322185" cy="51710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BOBKOVÁ, </a:t>
            </a:r>
            <a:r>
              <a:rPr lang="cs-CZ" sz="2000" dirty="0" smtClean="0"/>
              <a:t>M., NUNVÁŘOVÁ, S. (2017</a:t>
            </a:r>
            <a:r>
              <a:rPr lang="cs-CZ" sz="2000" dirty="0"/>
              <a:t>). Význam turistických místních poplatků ve venkovských horských střediscích cestovního ruchu. In </a:t>
            </a:r>
            <a:r>
              <a:rPr lang="cs-CZ" sz="2000" i="1" dirty="0"/>
              <a:t>Fakulta regionálního rozvoje a mezinárodních studií. Region v rozvoji společnosti </a:t>
            </a:r>
            <a:r>
              <a:rPr lang="cs-CZ" sz="2000" i="1" dirty="0" smtClean="0"/>
              <a:t>2017</a:t>
            </a:r>
            <a:r>
              <a:rPr lang="cs-CZ" sz="2000" dirty="0" smtClean="0"/>
              <a:t>, 67-77.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FIALOVÁ</a:t>
            </a:r>
            <a:r>
              <a:rPr lang="cs-CZ" sz="2000" dirty="0"/>
              <a:t>, D. (1999): Druhé bydlení – nedílná součást našeho </a:t>
            </a:r>
            <a:r>
              <a:rPr lang="cs-CZ" sz="2000" dirty="0" smtClean="0"/>
              <a:t>venkova. </a:t>
            </a:r>
            <a:r>
              <a:rPr lang="cs-CZ" sz="2000" i="1" dirty="0" smtClean="0"/>
              <a:t>Geografické </a:t>
            </a:r>
            <a:r>
              <a:rPr lang="cs-CZ" sz="2000" i="1" dirty="0"/>
              <a:t>rozhledy</a:t>
            </a:r>
            <a:r>
              <a:rPr lang="cs-CZ" sz="2000" dirty="0"/>
              <a:t>, </a:t>
            </a:r>
            <a:r>
              <a:rPr lang="cs-CZ" sz="2000" dirty="0" smtClean="0"/>
              <a:t>9(4), 92–93.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HALL, C. M.</a:t>
            </a:r>
            <a:r>
              <a:rPr lang="cs-CZ" sz="2000" dirty="0" smtClean="0"/>
              <a:t>,</a:t>
            </a:r>
            <a:r>
              <a:rPr lang="en-US" sz="2000" dirty="0" smtClean="0"/>
              <a:t> PAGE, S. J.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/>
              <a:t>2014). </a:t>
            </a:r>
            <a:r>
              <a:rPr lang="en-US" sz="2000" i="1" dirty="0"/>
              <a:t>The geography of tourism and recreation: Environment, place and space</a:t>
            </a:r>
            <a:r>
              <a:rPr lang="en-US" sz="2000" dirty="0"/>
              <a:t>. </a:t>
            </a:r>
            <a:r>
              <a:rPr lang="en-US" sz="2000" dirty="0" smtClean="0"/>
              <a:t>Routledge.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RITCHIE, J. B., CROUCH, G. I. (2006). </a:t>
            </a:r>
            <a:r>
              <a:rPr lang="cs-CZ" sz="2000" i="1" dirty="0" err="1"/>
              <a:t>Destination</a:t>
            </a:r>
            <a:r>
              <a:rPr lang="cs-CZ" sz="2000" i="1" dirty="0"/>
              <a:t> </a:t>
            </a:r>
            <a:r>
              <a:rPr lang="cs-CZ" sz="2000" i="1" dirty="0" err="1"/>
              <a:t>competitiveness</a:t>
            </a:r>
            <a:r>
              <a:rPr lang="cs-CZ" sz="2000" dirty="0"/>
              <a:t>. </a:t>
            </a:r>
            <a:r>
              <a:rPr lang="cs-CZ" sz="2000" dirty="0" err="1"/>
              <a:t>Cheltenham</a:t>
            </a:r>
            <a:r>
              <a:rPr lang="cs-CZ" sz="2000" dirty="0"/>
              <a:t>: Edward </a:t>
            </a:r>
            <a:r>
              <a:rPr lang="cs-CZ" sz="2000" dirty="0" err="1"/>
              <a:t>Elgar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 Ltd</a:t>
            </a:r>
            <a:r>
              <a:rPr lang="cs-CZ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SLEPIČKA, A. </a:t>
            </a:r>
            <a:r>
              <a:rPr lang="cs-CZ" sz="2000" dirty="0"/>
              <a:t>(1989). </a:t>
            </a:r>
            <a:r>
              <a:rPr lang="cs-CZ" sz="2000" i="1" dirty="0"/>
              <a:t>Přeměny venkova</a:t>
            </a:r>
            <a:r>
              <a:rPr lang="cs-CZ" sz="2000" dirty="0"/>
              <a:t>. Praha: Svoboda</a:t>
            </a:r>
            <a:r>
              <a:rPr lang="cs-CZ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SVOBODOVÁ, H., VĚŽNÍK, </a:t>
            </a:r>
            <a:r>
              <a:rPr lang="cs-CZ" sz="2000" dirty="0"/>
              <a:t>A. (2014). </a:t>
            </a:r>
            <a:r>
              <a:rPr lang="cs-CZ" sz="2000" i="1" dirty="0"/>
              <a:t>Úvod do geografie venkova. Brno: Masarykova univerzita</a:t>
            </a:r>
            <a:r>
              <a:rPr lang="cs-CZ" sz="2000" i="1" dirty="0" smtClean="0"/>
              <a:t>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VYSTOUPIL, J., HOLEŠINSKÁ, A., KUNC, J., ŠAUER, M. </a:t>
            </a:r>
            <a:r>
              <a:rPr lang="cs-CZ" sz="2000" dirty="0"/>
              <a:t>(2007). </a:t>
            </a:r>
            <a:r>
              <a:rPr lang="cs-CZ" sz="2000" i="1" dirty="0"/>
              <a:t>Návrh nové rajonizace cestovního ruchu ČR</a:t>
            </a:r>
            <a:r>
              <a:rPr lang="cs-CZ" sz="2000" dirty="0"/>
              <a:t>. Brno: Masarykova univerzita</a:t>
            </a:r>
            <a:r>
              <a:rPr lang="cs-CZ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ZELENKA, J., PÁSKOVÁ, M. (</a:t>
            </a:r>
            <a:r>
              <a:rPr lang="cs-CZ" sz="2000" dirty="0"/>
              <a:t>2002). </a:t>
            </a:r>
            <a:r>
              <a:rPr lang="cs-CZ" sz="2000" i="1" dirty="0"/>
              <a:t>Cestovní ruch–výkladový slovník</a:t>
            </a:r>
            <a:r>
              <a:rPr lang="cs-CZ" sz="2000" dirty="0"/>
              <a:t>. MMR ČR, Praha.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488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87493EB-676C-4E28-93F9-CFC372F1D8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Obsah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8630C2-837A-42BD-BEAC-88DBFAE132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6003" y="1517830"/>
            <a:ext cx="10753197" cy="4140000"/>
          </a:xfrm>
        </p:spPr>
        <p:txBody>
          <a:bodyPr/>
          <a:lstStyle/>
          <a:p>
            <a:pPr marL="529200" lvl="0" indent="-457200">
              <a:lnSpc>
                <a:spcPct val="150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Přínosy cestovního ruchu na venkově</a:t>
            </a:r>
          </a:p>
          <a:p>
            <a:pPr marL="529200" lvl="0" indent="-457200">
              <a:lnSpc>
                <a:spcPct val="150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Pozitivní a negativní dopady cestovního ruchu</a:t>
            </a:r>
          </a:p>
          <a:p>
            <a:pPr marL="529200" lvl="0" indent="-457200">
              <a:lnSpc>
                <a:spcPct val="150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Koncept </a:t>
            </a:r>
            <a:r>
              <a:rPr lang="cs-CZ" dirty="0" smtClean="0"/>
              <a:t>udržitelného </a:t>
            </a:r>
            <a:r>
              <a:rPr lang="cs-CZ" dirty="0" smtClean="0"/>
              <a:t>rozvoje</a:t>
            </a:r>
          </a:p>
          <a:p>
            <a:pPr marL="1215000" lvl="1" indent="-457200">
              <a:lnSpc>
                <a:spcPct val="150000"/>
              </a:lnSpc>
              <a:buClr>
                <a:srgbClr val="0000DC"/>
              </a:buClr>
              <a:buSzPct val="100000"/>
            </a:pPr>
            <a:r>
              <a:rPr lang="cs-CZ" dirty="0" smtClean="0"/>
              <a:t>Definice a význam udržitelnosti</a:t>
            </a:r>
          </a:p>
          <a:p>
            <a:pPr marL="1215000" lvl="1" indent="-457200">
              <a:lnSpc>
                <a:spcPct val="100000"/>
              </a:lnSpc>
              <a:spcBef>
                <a:spcPts val="0"/>
              </a:spcBef>
              <a:buClr>
                <a:srgbClr val="0000DC"/>
              </a:buClr>
              <a:buSzPct val="100000"/>
            </a:pPr>
            <a:r>
              <a:rPr lang="cs-CZ" dirty="0" smtClean="0"/>
              <a:t>Specifika venkovských destinací</a:t>
            </a:r>
            <a:endParaRPr lang="cs-CZ" dirty="0" smtClean="0"/>
          </a:p>
          <a:p>
            <a:pPr marL="529200" lvl="0" indent="-457200">
              <a:lnSpc>
                <a:spcPct val="150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Nástroje </a:t>
            </a:r>
            <a:r>
              <a:rPr lang="cs-CZ" dirty="0" smtClean="0"/>
              <a:t>destinačního </a:t>
            </a:r>
            <a:r>
              <a:rPr lang="cs-CZ" dirty="0" smtClean="0"/>
              <a:t>managementu v oblasti udržitelnosti</a:t>
            </a:r>
            <a:endParaRPr lang="cs-CZ" dirty="0" smtClean="0"/>
          </a:p>
          <a:p>
            <a:pPr marL="529200" lvl="0" indent="-457200">
              <a:lnSpc>
                <a:spcPct val="150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Vybrané příklady a zajímavosti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venkovského CR –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997" y="1579921"/>
            <a:ext cx="10753197" cy="3960001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přispívá k obnově a rozvoji venkovského </a:t>
            </a:r>
            <a:r>
              <a:rPr lang="cs-CZ" altLang="cs-CZ" dirty="0" smtClean="0"/>
              <a:t>prostoru;</a:t>
            </a:r>
            <a:endParaRPr lang="cs-CZ" altLang="cs-CZ" dirty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podporuje </a:t>
            </a:r>
            <a:r>
              <a:rPr lang="cs-CZ" altLang="cs-CZ" dirty="0"/>
              <a:t>kulturní a ekonomické změny;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přispívá k omezení migrace obyvatel venkova do měst;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zvyšuje pracovní </a:t>
            </a:r>
            <a:r>
              <a:rPr lang="cs-CZ" altLang="cs-CZ" dirty="0" smtClean="0"/>
              <a:t>příležitosti; </a:t>
            </a:r>
            <a:endParaRPr lang="cs-CZ" altLang="cs-CZ" dirty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zajišťuje doplňkové zdroje </a:t>
            </a:r>
            <a:r>
              <a:rPr lang="cs-CZ" altLang="cs-CZ" dirty="0" smtClean="0"/>
              <a:t>příjmů;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přináší rozvojový </a:t>
            </a:r>
            <a:r>
              <a:rPr lang="cs-CZ" altLang="cs-CZ" dirty="0"/>
              <a:t>kapitál;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podporuje rozvoj malého a středního podnikání;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využívá </a:t>
            </a:r>
            <a:r>
              <a:rPr lang="cs-CZ" altLang="cs-CZ" dirty="0"/>
              <a:t>objektů pro účely cestovního </a:t>
            </a:r>
            <a:r>
              <a:rPr lang="cs-CZ" altLang="cs-CZ" dirty="0" smtClean="0"/>
              <a:t>ruchu</a:t>
            </a:r>
            <a:r>
              <a:rPr lang="cs-CZ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9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cestovního ruchu na venkov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sociální </a:t>
            </a:r>
            <a:r>
              <a:rPr lang="cs-CZ" dirty="0"/>
              <a:t>a </a:t>
            </a:r>
            <a:r>
              <a:rPr lang="cs-CZ" dirty="0" smtClean="0"/>
              <a:t>kulturní dopady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vliv na úlohu </a:t>
            </a:r>
            <a:r>
              <a:rPr lang="cs-CZ" dirty="0"/>
              <a:t>původních obyvatel, jejich tradic a práv na </a:t>
            </a:r>
            <a:r>
              <a:rPr lang="cs-CZ" dirty="0" smtClean="0"/>
              <a:t>zdroje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ekonomické dopady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výkyvy </a:t>
            </a:r>
            <a:r>
              <a:rPr lang="cs-CZ" dirty="0"/>
              <a:t>příjmů či jejich </a:t>
            </a:r>
            <a:r>
              <a:rPr lang="cs-CZ" dirty="0" smtClean="0"/>
              <a:t>úniky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lesající </a:t>
            </a:r>
            <a:r>
              <a:rPr lang="cs-CZ" dirty="0"/>
              <a:t>multiplikátor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nízká mzda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environmentální </a:t>
            </a:r>
            <a:r>
              <a:rPr lang="cs-CZ" dirty="0"/>
              <a:t>dopady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zvýšený hluk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znečištění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eroze půdy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9998" y="6152381"/>
            <a:ext cx="2121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2006)</a:t>
            </a:r>
            <a:endParaRPr lang="cs-CZ" sz="2000" dirty="0"/>
          </a:p>
        </p:txBody>
      </p:sp>
      <p:pic>
        <p:nvPicPr>
          <p:cNvPr id="5" name="Obrázek 4" descr="Výsledek obrázku pro vodáci negativní dopad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85" y="3036753"/>
            <a:ext cx="5034916" cy="2795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cestovního ruchu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19998" y="1913768"/>
            <a:ext cx="10241916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Případová studie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Jedním z novějších typů druhého bydlení jsou tzv. „holandské vesničky“ nebo nové apartmánové rekreační domy, jejichž nekontrolovatelná výstavba často působí negativně na okolní fyzické a přírodní prostředí, může zapříčinit poničení krajinného rázu dotčených lokalit a zřetelně narušit přirozenou urbanistickou koncepci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obcí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Negativa apartmánových rekreačních bytů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krajiny – 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997" y="1751512"/>
            <a:ext cx="10753197" cy="3960001"/>
          </a:xfrm>
        </p:spPr>
        <p:txBody>
          <a:bodyPr/>
          <a:lstStyle/>
          <a:p>
            <a:pPr marL="72000" indent="0">
              <a:buNone/>
            </a:pPr>
            <a:r>
              <a:rPr lang="cs-CZ" sz="2400" i="1" dirty="0" smtClean="0"/>
              <a:t>„Význam </a:t>
            </a:r>
            <a:r>
              <a:rPr lang="cs-CZ" sz="2400" i="1" dirty="0"/>
              <a:t>kulturní krajiny jako dědictví našich generací si zaslouží ochranu</a:t>
            </a:r>
            <a:r>
              <a:rPr lang="cs-CZ" sz="2400" i="1" dirty="0" smtClean="0"/>
              <a:t>.“</a:t>
            </a:r>
          </a:p>
          <a:p>
            <a:pPr marL="72000" indent="0">
              <a:buNone/>
            </a:pPr>
            <a:endParaRPr lang="cs-CZ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i="1" dirty="0" smtClean="0"/>
              <a:t>UNESCO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i="1" dirty="0" smtClean="0"/>
              <a:t>Vesnická </a:t>
            </a:r>
            <a:r>
              <a:rPr lang="cs-CZ" sz="1600" i="1" dirty="0"/>
              <a:t>historická (památková) rezervace v Holašovicích (</a:t>
            </a:r>
            <a:r>
              <a:rPr lang="cs-CZ" sz="1600" i="1" dirty="0" smtClean="0"/>
              <a:t>1998)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i="1" dirty="0" smtClean="0"/>
              <a:t>Tokajská </a:t>
            </a:r>
            <a:r>
              <a:rPr lang="cs-CZ" sz="1600" i="1" dirty="0"/>
              <a:t>vinařská oblast (Maďarsko)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i="1" dirty="0" smtClean="0"/>
              <a:t>Zemědělská </a:t>
            </a:r>
            <a:r>
              <a:rPr lang="cs-CZ" sz="1600" i="1" dirty="0"/>
              <a:t>krajina jižního </a:t>
            </a:r>
            <a:r>
              <a:rPr lang="cs-CZ" sz="1600" i="1" dirty="0" err="1"/>
              <a:t>Ölandu</a:t>
            </a:r>
            <a:r>
              <a:rPr lang="cs-CZ" sz="1600" i="1" dirty="0"/>
              <a:t> (Švédsko</a:t>
            </a:r>
            <a:r>
              <a:rPr lang="cs-CZ" sz="1600" i="1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kern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kern="1200" dirty="0" smtClean="0"/>
              <a:t>Vesnická památková rezervace </a:t>
            </a:r>
            <a:r>
              <a:rPr lang="cs-CZ" sz="2400" kern="1200" dirty="0"/>
              <a:t>(v ČR </a:t>
            </a:r>
            <a:r>
              <a:rPr lang="cs-CZ" sz="2400" kern="1200" dirty="0" smtClean="0"/>
              <a:t>61 rezervací)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kern="1200" dirty="0"/>
              <a:t>např. </a:t>
            </a:r>
            <a:r>
              <a:rPr lang="cs-CZ" sz="1600" kern="1200" dirty="0" smtClean="0"/>
              <a:t>obec </a:t>
            </a:r>
            <a:r>
              <a:rPr lang="cs-CZ" sz="1600" kern="1200" dirty="0"/>
              <a:t>Pavlov ležící na východním úpatí nejvyššího vrcholu Pálavy </a:t>
            </a:r>
            <a:r>
              <a:rPr lang="cs-CZ" sz="1600" kern="1200" dirty="0" smtClean="0"/>
              <a:t>Děvína</a:t>
            </a:r>
          </a:p>
          <a:p>
            <a:pPr marL="457200" lvl="1" indent="0">
              <a:buNone/>
            </a:pPr>
            <a:endParaRPr lang="cs-CZ" sz="200" kern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kern="1200" dirty="0" smtClean="0"/>
              <a:t>Vesnická památková zóna (v ČR 215 zón)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kern="1200" dirty="0"/>
              <a:t>např. obec Zlatá Koruna ležící na řece Vltavě severně od Českého </a:t>
            </a:r>
            <a:r>
              <a:rPr lang="cs-CZ" sz="1600" kern="1200" dirty="0" smtClean="0"/>
              <a:t>Krumlova</a:t>
            </a:r>
            <a:endParaRPr lang="cs-CZ" sz="1100" kern="1200" dirty="0" smtClean="0"/>
          </a:p>
          <a:p>
            <a:pPr marL="251999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kern="1200" dirty="0"/>
              <a:t>Krajinné památkové zóny (v ČR 25 zón</a:t>
            </a:r>
            <a:r>
              <a:rPr lang="cs-CZ" sz="2400" kern="1200" dirty="0" smtClean="0"/>
              <a:t>)</a:t>
            </a:r>
          </a:p>
          <a:p>
            <a:pPr marL="1005301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kern="1200" dirty="0"/>
              <a:t>n</a:t>
            </a:r>
            <a:r>
              <a:rPr lang="cs-CZ" sz="1600" kern="1200" dirty="0" smtClean="0"/>
              <a:t>apř. Bojiště </a:t>
            </a:r>
            <a:r>
              <a:rPr lang="cs-CZ" sz="1600" kern="1200" dirty="0"/>
              <a:t>bitvy u </a:t>
            </a:r>
            <a:r>
              <a:rPr lang="cs-CZ" sz="1600" kern="1200" dirty="0" smtClean="0"/>
              <a:t>Slavkova nebo Vranovsko-</a:t>
            </a:r>
            <a:r>
              <a:rPr lang="cs-CZ" sz="1600" kern="1200" dirty="0" err="1" smtClean="0"/>
              <a:t>Bítovsko</a:t>
            </a:r>
            <a:endParaRPr lang="cs-CZ" sz="1600" kern="1200" dirty="0"/>
          </a:p>
          <a:p>
            <a:pPr marL="1005301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kern="1200" dirty="0"/>
          </a:p>
          <a:p>
            <a:pPr marL="662401"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kern="1200" dirty="0"/>
          </a:p>
          <a:p>
            <a:pPr>
              <a:buFont typeface="Arial" panose="020B0604020202020204" pitchFamily="34" charset="0"/>
              <a:buChar char="•"/>
            </a:pPr>
            <a:endParaRPr lang="cs-CZ" sz="2400" kern="1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sz="1600" kern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kern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71" y="2422310"/>
            <a:ext cx="2772076" cy="18973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871" y="4579877"/>
            <a:ext cx="2772076" cy="20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Velkoplošná zvláště chráněná území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8" y="1354655"/>
            <a:ext cx="8411535" cy="47234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59318" y="62473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altLang="cs-CZ" dirty="0" smtClean="0"/>
              <a:t>(AOPK ČR, </a:t>
            </a:r>
            <a:r>
              <a:rPr lang="cs-CZ" altLang="cs-CZ" dirty="0"/>
              <a:t>2017)</a:t>
            </a:r>
          </a:p>
        </p:txBody>
      </p:sp>
    </p:spTree>
    <p:extLst>
      <p:ext uri="{BB962C8B-B14F-4D97-AF65-F5344CB8AC3E}">
        <p14:creationId xmlns:p14="http://schemas.microsoft.com/office/powerpoint/2010/main" val="27167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 udržitelnosti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8800" y="1871996"/>
            <a:ext cx="10754395" cy="3960001"/>
          </a:xfrm>
        </p:spPr>
        <p:txBody>
          <a:bodyPr/>
          <a:lstStyle/>
          <a:p>
            <a:pPr marL="72000" lvl="2" indent="0">
              <a:lnSpc>
                <a:spcPct val="150000"/>
              </a:lnSpc>
              <a:buNone/>
            </a:pPr>
            <a:r>
              <a:rPr lang="cs-CZ" altLang="cs-CZ" sz="2400" i="1" kern="0" dirty="0" smtClean="0">
                <a:solidFill>
                  <a:srgbClr val="000000"/>
                </a:solidFill>
                <a:latin typeface="Arial"/>
              </a:rPr>
              <a:t>Rozvoj, který </a:t>
            </a: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nenarušuje životní prostředí =</a:t>
            </a:r>
            <a:r>
              <a:rPr lang="en-US" altLang="cs-CZ" sz="2400" i="1" kern="0" dirty="0">
                <a:solidFill>
                  <a:srgbClr val="000000"/>
                </a:solidFill>
                <a:latin typeface="Arial"/>
              </a:rPr>
              <a:t>&gt;</a:t>
            </a: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 šetrná forma cestovního </a:t>
            </a:r>
            <a:r>
              <a:rPr lang="cs-CZ" altLang="cs-CZ" sz="2400" i="1" kern="0" dirty="0" smtClean="0">
                <a:solidFill>
                  <a:srgbClr val="000000"/>
                </a:solidFill>
                <a:latin typeface="Arial"/>
              </a:rPr>
              <a:t>ruchu</a:t>
            </a:r>
          </a:p>
          <a:p>
            <a:pPr marL="480599" lvl="2" indent="0">
              <a:lnSpc>
                <a:spcPct val="150000"/>
              </a:lnSpc>
              <a:buNone/>
            </a:pPr>
            <a:endParaRPr lang="cs-CZ" altLang="cs-CZ" sz="1400" i="1" kern="0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Venkovský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 (krajina i místní komunity) je velmi citlivý na změny </a:t>
            </a:r>
            <a:r>
              <a:rPr lang="cs-CZ" sz="2400" dirty="0"/>
              <a:t>způsobené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cestovním ruchem. Je proto nezbytné, aby se cestovní ruch rozvíjel v daném území takovým způsobem, který nenaruší krajinu, ani život místních komunit. Zásadním principem rozvoj tedy má být zachování genia loci daného místa.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 zásadu naplňuje koncept udržitelnosti, který představuje takový rozvoj, jenž usiluje o zachování (rekreačních) zdrojů, zachování místní identity a zachování biodiverzity pro budoucí generace. </a:t>
            </a:r>
            <a:endParaRPr lang="cs-CZ" sz="24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616200" y="6108701"/>
            <a:ext cx="7853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Jaké jsou znaky udržitelného rozvoje cestovního ruchu?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</a:t>
            </a:r>
            <a:r>
              <a:rPr lang="cs-CZ" dirty="0"/>
              <a:t>udržitelného rozvoje </a:t>
            </a:r>
            <a:r>
              <a:rPr lang="cs-CZ" dirty="0" smtClean="0"/>
              <a:t>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soulad mezi hosty, hostitelskými komunitami, přírodním </a:t>
            </a:r>
            <a:r>
              <a:rPr lang="cs-CZ" sz="2400" dirty="0" smtClean="0"/>
              <a:t>prostředím;</a:t>
            </a:r>
            <a:endParaRPr lang="cs-CZ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dialog mezi jednotlivými aktéry cestovního ruchu;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k místním komunitám se přistupuje eticky;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šetrné </a:t>
            </a:r>
            <a:r>
              <a:rPr lang="cs-CZ" sz="2400" dirty="0"/>
              <a:t>využívání </a:t>
            </a:r>
            <a:r>
              <a:rPr lang="cs-CZ" sz="2400" dirty="0" smtClean="0"/>
              <a:t>zdrojů; </a:t>
            </a:r>
            <a:endParaRPr lang="cs-CZ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uchování </a:t>
            </a:r>
            <a:r>
              <a:rPr lang="cs-CZ" sz="2400" dirty="0"/>
              <a:t>biodiverzity;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poskytování </a:t>
            </a:r>
            <a:r>
              <a:rPr lang="cs-CZ" sz="2400" dirty="0"/>
              <a:t>vzdělání;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uznávají </a:t>
            </a:r>
            <a:r>
              <a:rPr lang="cs-CZ" sz="2400" dirty="0"/>
              <a:t>se estetické hodnoty krajiny;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ekonomické </a:t>
            </a:r>
            <a:r>
              <a:rPr lang="cs-CZ" sz="2400" dirty="0"/>
              <a:t>náklady i výnosy by měly být rovnoměrně rozděleny mezi hostitelskou komunitu a velké společnosti podnikající v cestovním ruchu.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22243"/>
          <a:stretch/>
        </p:blipFill>
        <p:spPr>
          <a:xfrm>
            <a:off x="7694613" y="2869876"/>
            <a:ext cx="3049587" cy="17842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41600" y="6190108"/>
            <a:ext cx="7853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Jak lze dosáhnout udržitelného rozvoje cestovního ruchu?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921</TotalTime>
  <Words>984</Words>
  <Application>Microsoft Office PowerPoint</Application>
  <PresentationFormat>Širokoúhlá obrazovka</PresentationFormat>
  <Paragraphs>119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Prezentace_MU_CZ</vt:lpstr>
      <vt:lpstr>Venkovský cestovní ruch  (v kontextu udržitelného rozvoje)</vt:lpstr>
      <vt:lpstr>Obsah přednášky</vt:lpstr>
      <vt:lpstr>Význam venkovského CR – opakování</vt:lpstr>
      <vt:lpstr>Dopady cestovního ruchu na venkov</vt:lpstr>
      <vt:lpstr>Dopady cestovního ruchu</vt:lpstr>
      <vt:lpstr>Ochrana krajiny – opakování </vt:lpstr>
      <vt:lpstr>Velkoplošná zvláště chráněná území</vt:lpstr>
      <vt:lpstr>Koncept udržitelnosti</vt:lpstr>
      <vt:lpstr>Znaky udržitelného rozvoje CR</vt:lpstr>
      <vt:lpstr>Nástroje destinačního managementu </vt:lpstr>
      <vt:lpstr>Nástroje řízení udržitelnosti</vt:lpstr>
      <vt:lpstr>Certifikace – příležitost pro udržitelný CR</vt:lpstr>
      <vt:lpstr>Geoparky</vt:lpstr>
      <vt:lpstr>Konkrétní příklady v ČR</vt:lpstr>
      <vt:lpstr>Doporučené 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Venkovský cestovní ruch v kontextu udržitelného rozvoje</dc:title>
  <dc:creator>Markéta Novotná</dc:creator>
  <cp:lastModifiedBy>Markéta Novotná</cp:lastModifiedBy>
  <cp:revision>77</cp:revision>
  <cp:lastPrinted>1601-01-01T00:00:00Z</cp:lastPrinted>
  <dcterms:created xsi:type="dcterms:W3CDTF">2019-02-18T19:19:15Z</dcterms:created>
  <dcterms:modified xsi:type="dcterms:W3CDTF">2019-07-31T12:45:21Z</dcterms:modified>
</cp:coreProperties>
</file>