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256" r:id="rId2"/>
    <p:sldId id="322" r:id="rId3"/>
    <p:sldId id="323" r:id="rId4"/>
    <p:sldId id="325" r:id="rId5"/>
    <p:sldId id="334" r:id="rId6"/>
    <p:sldId id="333" r:id="rId7"/>
    <p:sldId id="326" r:id="rId8"/>
    <p:sldId id="327" r:id="rId9"/>
    <p:sldId id="328" r:id="rId10"/>
    <p:sldId id="329" r:id="rId11"/>
    <p:sldId id="335" r:id="rId12"/>
    <p:sldId id="336" r:id="rId13"/>
    <p:sldId id="337" r:id="rId14"/>
    <p:sldId id="338" r:id="rId15"/>
    <p:sldId id="330" r:id="rId16"/>
    <p:sldId id="331" r:id="rId17"/>
    <p:sldId id="332" r:id="rId18"/>
    <p:sldId id="269" r:id="rId19"/>
    <p:sldId id="270" r:id="rId20"/>
    <p:sldId id="275" r:id="rId21"/>
    <p:sldId id="277" r:id="rId22"/>
    <p:sldId id="278" r:id="rId23"/>
    <p:sldId id="279" r:id="rId24"/>
    <p:sldId id="281" r:id="rId25"/>
    <p:sldId id="287" r:id="rId26"/>
    <p:sldId id="288" r:id="rId27"/>
    <p:sldId id="292" r:id="rId28"/>
    <p:sldId id="293" r:id="rId29"/>
    <p:sldId id="291" r:id="rId30"/>
    <p:sldId id="290" r:id="rId31"/>
    <p:sldId id="294" r:id="rId32"/>
    <p:sldId id="298" r:id="rId33"/>
    <p:sldId id="297" r:id="rId34"/>
    <p:sldId id="296" r:id="rId35"/>
    <p:sldId id="295" r:id="rId36"/>
    <p:sldId id="299" r:id="rId37"/>
    <p:sldId id="318" r:id="rId38"/>
    <p:sldId id="321" r:id="rId39"/>
    <p:sldId id="320" r:id="rId40"/>
    <p:sldId id="319" r:id="rId41"/>
    <p:sldId id="314" r:id="rId42"/>
    <p:sldId id="315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69A3D-6221-433A-9BF6-D9D9D97D9B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A95CC77-E885-4D53-9841-680A6DFBD577}">
      <dgm:prSet/>
      <dgm:spPr/>
      <dgm:t>
        <a:bodyPr/>
        <a:lstStyle/>
        <a:p>
          <a:r>
            <a:rPr lang="cs-CZ" b="1" dirty="0"/>
            <a:t>Podpora obnovy kulturních památek prostřednictvím obcí s rozšířenou působností</a:t>
          </a:r>
          <a:endParaRPr lang="cs-CZ" dirty="0"/>
        </a:p>
      </dgm:t>
    </dgm:pt>
    <dgm:pt modelId="{A6ACBF72-B550-48A6-AE1A-C1C14F9AD8DD}" type="parTrans" cxnId="{06AF0D4B-E0B0-4CF1-BD28-71693DBBCD0C}">
      <dgm:prSet/>
      <dgm:spPr/>
      <dgm:t>
        <a:bodyPr/>
        <a:lstStyle/>
        <a:p>
          <a:endParaRPr lang="cs-CZ"/>
        </a:p>
      </dgm:t>
    </dgm:pt>
    <dgm:pt modelId="{597184FD-9ACC-44AE-A0F6-013EA559D2BA}" type="sibTrans" cxnId="{06AF0D4B-E0B0-4CF1-BD28-71693DBBCD0C}">
      <dgm:prSet/>
      <dgm:spPr/>
      <dgm:t>
        <a:bodyPr/>
        <a:lstStyle/>
        <a:p>
          <a:endParaRPr lang="cs-CZ"/>
        </a:p>
      </dgm:t>
    </dgm:pt>
    <dgm:pt modelId="{F7169EB8-8408-49EC-9123-6E48E62324A0}" type="pres">
      <dgm:prSet presAssocID="{31C69A3D-6221-433A-9BF6-D9D9D97D9B1E}" presName="linear" presStyleCnt="0">
        <dgm:presLayoutVars>
          <dgm:animLvl val="lvl"/>
          <dgm:resizeHandles val="exact"/>
        </dgm:presLayoutVars>
      </dgm:prSet>
      <dgm:spPr/>
    </dgm:pt>
    <dgm:pt modelId="{8D9A155B-7871-4C1E-83D5-B591BE90A34C}" type="pres">
      <dgm:prSet presAssocID="{EA95CC77-E885-4D53-9841-680A6DFBD577}" presName="parentText" presStyleLbl="node1" presStyleIdx="0" presStyleCnt="1" custLinFactNeighborX="-573" custLinFactNeighborY="-41083">
        <dgm:presLayoutVars>
          <dgm:chMax val="0"/>
          <dgm:bulletEnabled val="1"/>
        </dgm:presLayoutVars>
      </dgm:prSet>
      <dgm:spPr/>
    </dgm:pt>
  </dgm:ptLst>
  <dgm:cxnLst>
    <dgm:cxn modelId="{30E12503-3765-49C3-96DC-40640C783A08}" type="presOf" srcId="{EA95CC77-E885-4D53-9841-680A6DFBD577}" destId="{8D9A155B-7871-4C1E-83D5-B591BE90A34C}" srcOrd="0" destOrd="0" presId="urn:microsoft.com/office/officeart/2005/8/layout/vList2"/>
    <dgm:cxn modelId="{45384D1C-74BC-4887-BE9B-62E26C35969D}" type="presOf" srcId="{31C69A3D-6221-433A-9BF6-D9D9D97D9B1E}" destId="{F7169EB8-8408-49EC-9123-6E48E62324A0}" srcOrd="0" destOrd="0" presId="urn:microsoft.com/office/officeart/2005/8/layout/vList2"/>
    <dgm:cxn modelId="{06AF0D4B-E0B0-4CF1-BD28-71693DBBCD0C}" srcId="{31C69A3D-6221-433A-9BF6-D9D9D97D9B1E}" destId="{EA95CC77-E885-4D53-9841-680A6DFBD577}" srcOrd="0" destOrd="0" parTransId="{A6ACBF72-B550-48A6-AE1A-C1C14F9AD8DD}" sibTransId="{597184FD-9ACC-44AE-A0F6-013EA559D2BA}"/>
    <dgm:cxn modelId="{39250974-7CC9-4AD4-A053-ED2AF4FB8B6E}" type="presParOf" srcId="{F7169EB8-8408-49EC-9123-6E48E62324A0}" destId="{8D9A155B-7871-4C1E-83D5-B591BE90A3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9BB326-D203-47D2-A881-AC4F6BAFF5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FF8D48C-97EA-4053-B905-0798FFB39707}">
      <dgm:prSet/>
      <dgm:spPr/>
      <dgm:t>
        <a:bodyPr/>
        <a:lstStyle/>
        <a:p>
          <a:r>
            <a:rPr lang="cs-CZ" b="1" dirty="0"/>
            <a:t>Program péče o vesnické památkové rezervace a zóny a krajinné památkové zóny (od 1999)</a:t>
          </a:r>
          <a:endParaRPr lang="cs-CZ" dirty="0"/>
        </a:p>
      </dgm:t>
    </dgm:pt>
    <dgm:pt modelId="{FCE1809D-F2C6-465C-9F24-E69390932EE1}" type="parTrans" cxnId="{DA8C74D9-A772-4006-BA7C-955FC6D707F7}">
      <dgm:prSet/>
      <dgm:spPr/>
      <dgm:t>
        <a:bodyPr/>
        <a:lstStyle/>
        <a:p>
          <a:endParaRPr lang="cs-CZ"/>
        </a:p>
      </dgm:t>
    </dgm:pt>
    <dgm:pt modelId="{D5CC886E-0C36-4AF5-9CF4-72D386DD510F}" type="sibTrans" cxnId="{DA8C74D9-A772-4006-BA7C-955FC6D707F7}">
      <dgm:prSet/>
      <dgm:spPr/>
      <dgm:t>
        <a:bodyPr/>
        <a:lstStyle/>
        <a:p>
          <a:endParaRPr lang="cs-CZ"/>
        </a:p>
      </dgm:t>
    </dgm:pt>
    <dgm:pt modelId="{065BF4EA-2910-4BA9-AEDC-EBEEC1A7AA12}" type="pres">
      <dgm:prSet presAssocID="{169BB326-D203-47D2-A881-AC4F6BAFF572}" presName="linear" presStyleCnt="0">
        <dgm:presLayoutVars>
          <dgm:animLvl val="lvl"/>
          <dgm:resizeHandles val="exact"/>
        </dgm:presLayoutVars>
      </dgm:prSet>
      <dgm:spPr/>
    </dgm:pt>
    <dgm:pt modelId="{E85F73BB-4C43-4D4E-967A-F286262FAE5B}" type="pres">
      <dgm:prSet presAssocID="{EFF8D48C-97EA-4053-B905-0798FFB3970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E4037A-3E59-4E8D-9493-AF4996F00D0D}" type="presOf" srcId="{169BB326-D203-47D2-A881-AC4F6BAFF572}" destId="{065BF4EA-2910-4BA9-AEDC-EBEEC1A7AA12}" srcOrd="0" destOrd="0" presId="urn:microsoft.com/office/officeart/2005/8/layout/vList2"/>
    <dgm:cxn modelId="{AA7B33A5-EDAB-489C-915B-19B4F276D434}" type="presOf" srcId="{EFF8D48C-97EA-4053-B905-0798FFB39707}" destId="{E85F73BB-4C43-4D4E-967A-F286262FAE5B}" srcOrd="0" destOrd="0" presId="urn:microsoft.com/office/officeart/2005/8/layout/vList2"/>
    <dgm:cxn modelId="{DA8C74D9-A772-4006-BA7C-955FC6D707F7}" srcId="{169BB326-D203-47D2-A881-AC4F6BAFF572}" destId="{EFF8D48C-97EA-4053-B905-0798FFB39707}" srcOrd="0" destOrd="0" parTransId="{FCE1809D-F2C6-465C-9F24-E69390932EE1}" sibTransId="{D5CC886E-0C36-4AF5-9CF4-72D386DD510F}"/>
    <dgm:cxn modelId="{91F3515D-A80B-4698-A8A8-5376450A1786}" type="presParOf" srcId="{065BF4EA-2910-4BA9-AEDC-EBEEC1A7AA12}" destId="{E85F73BB-4C43-4D4E-967A-F286262FAE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A155B-7871-4C1E-83D5-B591BE90A34C}">
      <dsp:nvSpPr>
        <dsp:cNvPr id="0" name=""/>
        <dsp:cNvSpPr/>
      </dsp:nvSpPr>
      <dsp:spPr>
        <a:xfrm>
          <a:off x="0" y="0"/>
          <a:ext cx="3322712" cy="180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Podpora obnovy kulturních památek prostřednictvím obcí s rozšířenou působností</a:t>
          </a:r>
          <a:endParaRPr lang="cs-CZ" sz="2200" kern="1200" dirty="0"/>
        </a:p>
      </dsp:txBody>
      <dsp:txXfrm>
        <a:off x="87957" y="87957"/>
        <a:ext cx="3146798" cy="1625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F73BB-4C43-4D4E-967A-F286262FAE5B}">
      <dsp:nvSpPr>
        <dsp:cNvPr id="0" name=""/>
        <dsp:cNvSpPr/>
      </dsp:nvSpPr>
      <dsp:spPr>
        <a:xfrm>
          <a:off x="0" y="23979"/>
          <a:ext cx="3322712" cy="180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Program péče o vesnické památkové rezervace a zóny a krajinné památkové zóny (od 1999)</a:t>
          </a:r>
          <a:endParaRPr lang="cs-CZ" sz="2200" kern="1200" dirty="0"/>
        </a:p>
      </dsp:txBody>
      <dsp:txXfrm>
        <a:off x="87957" y="111936"/>
        <a:ext cx="3146798" cy="1625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onumnet.npu.cz/monumnet.php" TargetMode="External"/><Relationship Id="rId2" Type="http://schemas.openxmlformats.org/officeDocument/2006/relationships/hyperlink" Target="http://whc.unesco.org/en/lis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nicenekostely.cz/" TargetMode="External"/><Relationship Id="rId4" Type="http://schemas.openxmlformats.org/officeDocument/2006/relationships/hyperlink" Target="http://gis.up.npu.cz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072D33-E04D-43A6-B616-D404477CAC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Ekonomicko-správní fakulta MU, KRES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F3410-D775-469A-87BB-C3E8497BC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8DC56F-BF35-473C-8C30-EEE9EC79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Urbanismus venkova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EF39D85-CF2B-4962-B304-13B841CF3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Rozvoj venkova jaro 2020</a:t>
            </a:r>
          </a:p>
        </p:txBody>
      </p:sp>
    </p:spTree>
    <p:extLst>
      <p:ext uri="{BB962C8B-B14F-4D97-AF65-F5344CB8AC3E}">
        <p14:creationId xmlns:p14="http://schemas.microsoft.com/office/powerpoint/2010/main" val="965882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památkové péče po roce 1989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dirty="0"/>
              <a:t>Havarijní program (od r. 1992)</a:t>
            </a:r>
          </a:p>
          <a:p>
            <a:pPr>
              <a:lnSpc>
                <a:spcPct val="80000"/>
              </a:lnSpc>
            </a:pPr>
            <a:r>
              <a:rPr lang="cs-CZ" dirty="0"/>
              <a:t>Program regenerace městských památkových rezervací a městských památkových zón (od 1992)</a:t>
            </a:r>
          </a:p>
          <a:p>
            <a:pPr>
              <a:lnSpc>
                <a:spcPct val="80000"/>
              </a:lnSpc>
            </a:pPr>
            <a:r>
              <a:rPr lang="cs-CZ" dirty="0"/>
              <a:t>Program záchrany architektonického dědictví (od 1995)</a:t>
            </a:r>
          </a:p>
          <a:p>
            <a:pPr>
              <a:lnSpc>
                <a:spcPct val="80000"/>
              </a:lnSpc>
            </a:pPr>
            <a:r>
              <a:rPr lang="cs-CZ" b="1" dirty="0">
                <a:solidFill>
                  <a:srgbClr val="0070C0"/>
                </a:solidFill>
              </a:rPr>
              <a:t>Program péče o vesnické památkové rezervace a zóny a krajinné památkové zóny (od 1999)</a:t>
            </a:r>
          </a:p>
          <a:p>
            <a:pPr>
              <a:lnSpc>
                <a:spcPct val="80000"/>
              </a:lnSpc>
            </a:pPr>
            <a:r>
              <a:rPr lang="cs-CZ" dirty="0"/>
              <a:t>Program restaurování movitých kulturních památek (od 1997)</a:t>
            </a:r>
          </a:p>
          <a:p>
            <a:pPr>
              <a:lnSpc>
                <a:spcPct val="80000"/>
              </a:lnSpc>
            </a:pPr>
            <a:r>
              <a:rPr lang="cs-CZ" b="1" dirty="0">
                <a:solidFill>
                  <a:srgbClr val="0070C0"/>
                </a:solidFill>
              </a:rPr>
              <a:t>Podpora obnovy kulturních památek prostřednictvím obcí s rozšířenou působností</a:t>
            </a:r>
          </a:p>
          <a:p>
            <a:pPr>
              <a:lnSpc>
                <a:spcPct val="80000"/>
              </a:lnSpc>
            </a:pPr>
            <a:r>
              <a:rPr lang="cs-CZ" dirty="0"/>
              <a:t>Podpora záchranných archeologických průzkumů</a:t>
            </a:r>
          </a:p>
          <a:p>
            <a:pPr>
              <a:lnSpc>
                <a:spcPct val="80000"/>
              </a:lnSpc>
            </a:pPr>
            <a:r>
              <a:rPr lang="cs-CZ" b="1" i="1" dirty="0">
                <a:solidFill>
                  <a:srgbClr val="0070C0"/>
                </a:solidFill>
              </a:rPr>
              <a:t>Podpora pro památky UNESCO</a:t>
            </a:r>
          </a:p>
          <a:p>
            <a:pPr>
              <a:lnSpc>
                <a:spcPct val="80000"/>
              </a:lnSpc>
            </a:pPr>
            <a:r>
              <a:rPr lang="cs-CZ" b="1" dirty="0">
                <a:solidFill>
                  <a:srgbClr val="0070C0"/>
                </a:solidFill>
              </a:rPr>
              <a:t>Program podpory občanských sdružení v památkové péči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115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z MK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7703" t="25798" r="50000" b="12944"/>
          <a:stretch/>
        </p:blipFill>
        <p:spPr>
          <a:xfrm>
            <a:off x="1981200" y="3429000"/>
            <a:ext cx="3456384" cy="302433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2B364B-FC69-4CB7-AC30-0AF7269C7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574532"/>
              </p:ext>
            </p:extLst>
          </p:nvPr>
        </p:nvGraphicFramePr>
        <p:xfrm>
          <a:off x="1981200" y="1375408"/>
          <a:ext cx="3322712" cy="184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7584114-FB94-41C0-8F9A-3E12FDA00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107705"/>
              </p:ext>
            </p:extLst>
          </p:nvPr>
        </p:nvGraphicFramePr>
        <p:xfrm>
          <a:off x="5712320" y="1375408"/>
          <a:ext cx="3322712" cy="184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3"/>
          <a:srcRect l="11807" t="35012" r="57875" b="17414"/>
          <a:stretch/>
        </p:blipFill>
        <p:spPr>
          <a:xfrm>
            <a:off x="5712320" y="3429000"/>
            <a:ext cx="3552032" cy="33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financování kultury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115" t="29478" r="4537" b="26070"/>
          <a:stretch/>
        </p:blipFill>
        <p:spPr>
          <a:xfrm>
            <a:off x="1618070" y="1628801"/>
            <a:ext cx="8955861" cy="41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8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Příjmy a výdaje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115" t="19964" r="4537" b="31905"/>
          <a:stretch/>
        </p:blipFill>
        <p:spPr>
          <a:xfrm>
            <a:off x="1703512" y="1340768"/>
            <a:ext cx="87937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ukazatele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115" t="22186" r="4537" b="28988"/>
          <a:stretch/>
        </p:blipFill>
        <p:spPr>
          <a:xfrm>
            <a:off x="1631504" y="1412776"/>
            <a:ext cx="894805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4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328115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Příklady hodnocení kulturně historického potenciálu – ÚUR (ORP)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49770671"/>
              </p:ext>
            </p:extLst>
          </p:nvPr>
        </p:nvGraphicFramePr>
        <p:xfrm>
          <a:off x="1424642" y="1432255"/>
          <a:ext cx="5742317" cy="4774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 až 870 bodů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Historické městské soubory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Historické vesnické soubory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Zámky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Hrady, tvrze, zříceniny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Křesťanské sakrální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Židovské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Vojenské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Pietní památníky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Technické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Archeologické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Historické podzemí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Muzea, galerie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Muzea v přírodě, skanzeny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Lázeňská místa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Památka UNESCO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140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7896200" y="1268760"/>
            <a:ext cx="230425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Význam</a:t>
            </a:r>
          </a:p>
          <a:p>
            <a:pPr lvl="1"/>
            <a:r>
              <a:rPr lang="cs-CZ" dirty="0"/>
              <a:t>A</a:t>
            </a:r>
          </a:p>
          <a:p>
            <a:pPr lvl="2"/>
            <a:r>
              <a:rPr lang="cs-CZ" dirty="0"/>
              <a:t>NKP</a:t>
            </a:r>
          </a:p>
          <a:p>
            <a:pPr lvl="2"/>
            <a:r>
              <a:rPr lang="cs-CZ" dirty="0"/>
              <a:t>Rezervace</a:t>
            </a:r>
          </a:p>
          <a:p>
            <a:pPr lvl="2"/>
            <a:r>
              <a:rPr lang="cs-CZ" dirty="0"/>
              <a:t>Národní význam</a:t>
            </a:r>
          </a:p>
          <a:p>
            <a:pPr lvl="1"/>
            <a:r>
              <a:rPr lang="cs-CZ" dirty="0"/>
              <a:t>B</a:t>
            </a:r>
          </a:p>
          <a:p>
            <a:pPr lvl="2"/>
            <a:r>
              <a:rPr lang="cs-CZ" dirty="0"/>
              <a:t>KP</a:t>
            </a:r>
          </a:p>
          <a:p>
            <a:pPr lvl="2"/>
            <a:r>
              <a:rPr lang="cs-CZ" dirty="0"/>
              <a:t>Zóna</a:t>
            </a:r>
          </a:p>
          <a:p>
            <a:pPr lvl="2"/>
            <a:r>
              <a:rPr lang="cs-CZ" dirty="0"/>
              <a:t>Oblastní význam</a:t>
            </a:r>
          </a:p>
          <a:p>
            <a:pPr lvl="1"/>
            <a:r>
              <a:rPr lang="cs-CZ" dirty="0"/>
              <a:t>C</a:t>
            </a:r>
          </a:p>
          <a:p>
            <a:pPr lvl="2"/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318144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519703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Příklady hodnocení kulturně historického potenciálu – Rudová (POÚ)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66733406"/>
              </p:ext>
            </p:extLst>
          </p:nvPr>
        </p:nvGraphicFramePr>
        <p:xfrm>
          <a:off x="1320984" y="1686773"/>
          <a:ext cx="4392488" cy="4812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3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Kategorie </a:t>
                      </a:r>
                      <a:endParaRPr lang="cs-CZ" sz="1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Prvky </a:t>
                      </a:r>
                      <a:endParaRPr lang="cs-CZ" sz="1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Krajina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chráněné krajinné oblasti, národní parky;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maloplošná chráněná území;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lesoparky, parky, zahrady, aleje;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některé antropogenní geomorfologické tvary v krajině.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Místa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památníky;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významná místa bez památníku;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hřbitovy;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zaniklá sídla a objekty.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Památky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• oficiální kulturní památky a památkově chráněná území;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památné stromy;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technické památky;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sakrální objekty. 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Lidé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pamětní desky;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pomníky;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umělecká díla.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Aktivity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spolky a další sdružení;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kulturní akce;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řemeslné a výtvarné dílny, originální produkty.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Kulturní infrastruktura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muzea;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galerie;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divadla;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kina;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kulturní domy a podobná zařízení;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knihovny;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naučné stezky.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6672064" y="1268760"/>
            <a:ext cx="35283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endParaRPr lang="cs-CZ" dirty="0"/>
          </a:p>
          <a:p>
            <a:r>
              <a:rPr lang="cs-CZ" dirty="0"/>
              <a:t>Význam</a:t>
            </a:r>
          </a:p>
          <a:p>
            <a:pPr lvl="1"/>
            <a:r>
              <a:rPr lang="cs-CZ" dirty="0"/>
              <a:t>Lokální</a:t>
            </a:r>
          </a:p>
          <a:p>
            <a:pPr lvl="1"/>
            <a:r>
              <a:rPr lang="cs-CZ" dirty="0"/>
              <a:t>Regionální</a:t>
            </a:r>
          </a:p>
          <a:p>
            <a:pPr lvl="1"/>
            <a:r>
              <a:rPr lang="cs-CZ" dirty="0"/>
              <a:t>Národní</a:t>
            </a:r>
          </a:p>
          <a:p>
            <a:pPr lvl="1"/>
            <a:r>
              <a:rPr lang="cs-CZ" dirty="0"/>
              <a:t>Evropský</a:t>
            </a:r>
          </a:p>
          <a:p>
            <a:pPr lvl="1"/>
            <a:r>
              <a:rPr lang="cs-CZ" dirty="0"/>
              <a:t>Světový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033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UNESCO</a:t>
            </a:r>
          </a:p>
          <a:p>
            <a:pPr lvl="2"/>
            <a:r>
              <a:rPr lang="cs-CZ" dirty="0">
                <a:hlinkClick r:id="rId2"/>
              </a:rPr>
              <a:t>http://whc.unesco.org/en/list/</a:t>
            </a:r>
            <a:endParaRPr lang="cs-CZ" dirty="0"/>
          </a:p>
          <a:p>
            <a:r>
              <a:rPr lang="cs-CZ" dirty="0"/>
              <a:t>ČR</a:t>
            </a:r>
          </a:p>
          <a:p>
            <a:pPr lvl="1"/>
            <a:r>
              <a:rPr lang="cs-CZ" dirty="0"/>
              <a:t>Seznam dle forem ochrany + nejohroženější památky</a:t>
            </a:r>
          </a:p>
          <a:p>
            <a:pPr lvl="2"/>
            <a:r>
              <a:rPr lang="cs-CZ" dirty="0">
                <a:hlinkClick r:id="rId3"/>
              </a:rPr>
              <a:t>http://monumnet.npu.cz/monumnet.php</a:t>
            </a:r>
            <a:endParaRPr lang="cs-CZ" dirty="0"/>
          </a:p>
          <a:p>
            <a:pPr lvl="1"/>
            <a:r>
              <a:rPr lang="cs-CZ" dirty="0"/>
              <a:t>GIS</a:t>
            </a:r>
          </a:p>
          <a:p>
            <a:pPr lvl="2"/>
            <a:r>
              <a:rPr lang="cs-CZ" dirty="0">
                <a:hlinkClick r:id="rId4"/>
              </a:rPr>
              <a:t>http://gis.up.npu.cz/</a:t>
            </a:r>
            <a:endParaRPr lang="cs-CZ" dirty="0"/>
          </a:p>
          <a:p>
            <a:pPr lvl="1"/>
            <a:r>
              <a:rPr lang="cs-CZ" dirty="0"/>
              <a:t>Poškozené či zničené sakrální stavby</a:t>
            </a:r>
          </a:p>
          <a:p>
            <a:pPr lvl="2"/>
            <a:r>
              <a:rPr lang="cs-CZ" dirty="0">
                <a:hlinkClick r:id="rId5"/>
              </a:rPr>
              <a:t>http://www.znicenekostely.cz/</a:t>
            </a:r>
            <a:endParaRPr lang="cs-CZ" dirty="0"/>
          </a:p>
          <a:p>
            <a:pPr lvl="2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246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Příchod slovanských kmenů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5. až 6. stol.</a:t>
            </a:r>
          </a:p>
          <a:p>
            <a:r>
              <a:rPr lang="cs-CZ" dirty="0"/>
              <a:t>První formy osídlení</a:t>
            </a:r>
          </a:p>
          <a:p>
            <a:pPr lvl="1"/>
            <a:r>
              <a:rPr lang="cs-CZ" dirty="0"/>
              <a:t>Roztroušené rodové dvorce </a:t>
            </a:r>
            <a:r>
              <a:rPr lang="cs-CZ" dirty="0">
                <a:cs typeface="Arial" charset="0"/>
              </a:rPr>
              <a:t>→ </a:t>
            </a:r>
            <a:r>
              <a:rPr lang="cs-CZ" dirty="0"/>
              <a:t>Rodové vsi</a:t>
            </a:r>
          </a:p>
          <a:p>
            <a:pPr lvl="1"/>
            <a:r>
              <a:rPr lang="cs-CZ" dirty="0"/>
              <a:t>Volnější shluky stavení obklopující centrální prostor, společně ohrazené</a:t>
            </a:r>
          </a:p>
          <a:p>
            <a:pPr lvl="1"/>
            <a:r>
              <a:rPr lang="cs-CZ" dirty="0"/>
              <a:t>Hradiště</a:t>
            </a:r>
          </a:p>
          <a:p>
            <a:pPr lvl="1"/>
            <a:r>
              <a:rPr lang="cs-CZ" dirty="0"/>
              <a:t>Shlukové obce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33433" r="73222" b="31297"/>
          <a:stretch/>
        </p:blipFill>
        <p:spPr bwMode="auto">
          <a:xfrm>
            <a:off x="6096001" y="3140969"/>
            <a:ext cx="3211037" cy="29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Vyvinutější typy slovanské zástavby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Kompaktní zástavba</a:t>
            </a:r>
          </a:p>
          <a:p>
            <a:pPr lvl="1"/>
            <a:r>
              <a:rPr lang="cs-CZ" dirty="0"/>
              <a:t>Návesní typ</a:t>
            </a:r>
          </a:p>
          <a:p>
            <a:pPr lvl="1"/>
            <a:r>
              <a:rPr lang="cs-CZ" dirty="0" err="1"/>
              <a:t>Ulicovka</a:t>
            </a:r>
            <a:r>
              <a:rPr lang="cs-CZ" dirty="0"/>
              <a:t> (později </a:t>
            </a:r>
            <a:r>
              <a:rPr lang="cs-CZ" dirty="0" err="1"/>
              <a:t>silnicovka</a:t>
            </a:r>
            <a:r>
              <a:rPr lang="cs-CZ" dirty="0"/>
              <a:t>)</a:t>
            </a:r>
          </a:p>
          <a:p>
            <a:r>
              <a:rPr lang="cs-CZ" dirty="0"/>
              <a:t>Volnější zástavba</a:t>
            </a:r>
          </a:p>
          <a:p>
            <a:pPr lvl="1"/>
            <a:r>
              <a:rPr lang="cs-CZ" dirty="0"/>
              <a:t>Návesní </a:t>
            </a:r>
            <a:r>
              <a:rPr lang="cs-CZ" dirty="0" err="1"/>
              <a:t>ulicovka</a:t>
            </a:r>
            <a:r>
              <a:rPr lang="cs-CZ" dirty="0"/>
              <a:t> (návesní </a:t>
            </a:r>
            <a:r>
              <a:rPr lang="cs-CZ" dirty="0" err="1"/>
              <a:t>silnicovka</a:t>
            </a:r>
            <a:r>
              <a:rPr lang="cs-CZ" dirty="0"/>
              <a:t>)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9" t="20918" r="4128" b="55110"/>
          <a:stretch/>
        </p:blipFill>
        <p:spPr bwMode="auto">
          <a:xfrm>
            <a:off x="2639617" y="3645024"/>
            <a:ext cx="7257143" cy="22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kulturního dědictví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Souhrn jedinečných hodnot hmotné a nehmotné povahy vzniklých historickým vývojem civilizačního procesu v podmínkách konkrétního společenského i environmentálního prostředí.</a:t>
            </a:r>
          </a:p>
          <a:p>
            <a:pPr lvl="1" algn="just"/>
            <a:r>
              <a:rPr lang="cs-CZ" dirty="0"/>
              <a:t>Komplex hmotných a nehmotných prvků vzniklých postupným vývojem osídlení, tradic plynoucích z charakteru místa a na místo navázaných.</a:t>
            </a:r>
          </a:p>
          <a:p>
            <a:r>
              <a:rPr lang="cs-CZ" dirty="0"/>
              <a:t>Zákon 20/1987 Sb.</a:t>
            </a:r>
          </a:p>
          <a:p>
            <a:pPr lvl="1"/>
            <a:r>
              <a:rPr lang="cs-CZ" dirty="0"/>
              <a:t>nemovité a movité věci, popřípadě jejich soubory:</a:t>
            </a:r>
          </a:p>
          <a:p>
            <a:pPr lvl="2" algn="just"/>
            <a:r>
              <a:rPr lang="cs-CZ" dirty="0"/>
              <a:t>a) které jsou významnými doklady historického vývoje, životního způsobu a prostředí společnosti od nejstarších dob do současnosti, jako projevy tvůrčích schopností a práce člověka z nejrůznějších oborů lidské činnosti, pro jejich hodnoty revoluční, historické, umělecké, vědecké a technické,</a:t>
            </a:r>
          </a:p>
          <a:p>
            <a:pPr lvl="2" algn="just"/>
            <a:r>
              <a:rPr lang="cs-CZ" dirty="0"/>
              <a:t>b) které mají přímý vztah k významným osobnostem a historickým událostem</a:t>
            </a:r>
          </a:p>
        </p:txBody>
      </p:sp>
    </p:spTree>
    <p:extLst>
      <p:ext uri="{BB962C8B-B14F-4D97-AF65-F5344CB8AC3E}">
        <p14:creationId xmlns:p14="http://schemas.microsoft.com/office/powerpoint/2010/main" val="201187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Zakládány nové vesnice, města, kláštery, hrady</a:t>
            </a:r>
          </a:p>
          <a:p>
            <a:r>
              <a:rPr lang="cs-CZ" dirty="0"/>
              <a:t>Zhušťování stávajícího osídlení</a:t>
            </a:r>
          </a:p>
          <a:p>
            <a:r>
              <a:rPr lang="cs-CZ" dirty="0"/>
              <a:t>Osídlování nových zalesněných ploch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→ mýcení lesů → získávání nové půdy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→ „kolonizace hvozdů“</a:t>
            </a:r>
            <a:endParaRPr lang="cs-CZ" dirty="0"/>
          </a:p>
          <a:p>
            <a:r>
              <a:rPr lang="cs-CZ" dirty="0"/>
              <a:t>„nedostatek místního obyvatelstva“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→ němečtí a vlámští kolonizátoři</a:t>
            </a:r>
          </a:p>
          <a:p>
            <a:r>
              <a:rPr lang="cs-CZ" dirty="0"/>
              <a:t>Lokátor (parcely – lány)</a:t>
            </a:r>
          </a:p>
          <a:p>
            <a:pPr marL="0" indent="0">
              <a:buNone/>
            </a:pPr>
            <a:r>
              <a:rPr lang="cs-CZ" dirty="0">
                <a:cs typeface="Arial" charset="0"/>
              </a:rPr>
              <a:t>→ lánová ves</a:t>
            </a:r>
          </a:p>
          <a:p>
            <a:pPr lvl="1"/>
            <a:r>
              <a:rPr lang="cs-CZ" dirty="0"/>
              <a:t>Nemá náves</a:t>
            </a:r>
          </a:p>
          <a:p>
            <a:pPr lvl="1"/>
            <a:r>
              <a:rPr lang="cs-CZ" dirty="0"/>
              <a:t>Lán </a:t>
            </a:r>
          </a:p>
          <a:p>
            <a:pPr lvl="2"/>
            <a:r>
              <a:rPr lang="cs-CZ" dirty="0"/>
              <a:t>32 – 100 korců</a:t>
            </a:r>
          </a:p>
          <a:p>
            <a:pPr lvl="2"/>
            <a:r>
              <a:rPr lang="cs-CZ" dirty="0"/>
              <a:t>5 – 14 ha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4" t="50000" r="11350" b="17855"/>
          <a:stretch/>
        </p:blipFill>
        <p:spPr bwMode="auto">
          <a:xfrm>
            <a:off x="5735961" y="3920725"/>
            <a:ext cx="4711525" cy="26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počátku 15.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Husitství </a:t>
            </a:r>
          </a:p>
          <a:p>
            <a:pPr lvl="1"/>
            <a:r>
              <a:rPr lang="cs-CZ" dirty="0"/>
              <a:t>Mělo přinést zlepšení situace poddaných na venkově</a:t>
            </a:r>
          </a:p>
          <a:p>
            <a:pPr lvl="1"/>
            <a:r>
              <a:rPr lang="cs-CZ" dirty="0"/>
              <a:t>Zpustošení velké části venkovského prostoru </a:t>
            </a:r>
            <a:r>
              <a:rPr lang="cs-CZ" dirty="0">
                <a:cs typeface="Arial" charset="0"/>
              </a:rPr>
              <a:t>→ zpřísněná vazba poddaných k půdě</a:t>
            </a:r>
          </a:p>
          <a:p>
            <a:pPr lvl="2"/>
            <a:r>
              <a:rPr lang="cs-CZ" dirty="0">
                <a:cs typeface="Arial" charset="0"/>
              </a:rPr>
              <a:t>Z důvodu obnovení zemědělské produkce</a:t>
            </a:r>
          </a:p>
          <a:p>
            <a:r>
              <a:rPr lang="cs-CZ" dirty="0"/>
              <a:t>Zájem o zvyšování hospodářských výnosů</a:t>
            </a:r>
          </a:p>
          <a:p>
            <a:pPr lvl="1"/>
            <a:r>
              <a:rPr lang="cs-CZ" dirty="0"/>
              <a:t>Vznik velkostatků</a:t>
            </a:r>
          </a:p>
          <a:p>
            <a:r>
              <a:rPr lang="cs-CZ" dirty="0"/>
              <a:t>Kultivace krajiny – Jižní Čechy</a:t>
            </a:r>
          </a:p>
          <a:p>
            <a:pPr lvl="1"/>
            <a:r>
              <a:rPr lang="cs-CZ" dirty="0"/>
              <a:t>Rozvoj rybníkářství </a:t>
            </a:r>
            <a:r>
              <a:rPr lang="cs-CZ" dirty="0">
                <a:cs typeface="Arial" charset="0"/>
              </a:rPr>
              <a:t>→ chov ryb</a:t>
            </a:r>
          </a:p>
          <a:p>
            <a:r>
              <a:rPr lang="cs-CZ" dirty="0">
                <a:cs typeface="Arial" charset="0"/>
              </a:rPr>
              <a:t>Zakládání</a:t>
            </a:r>
          </a:p>
          <a:p>
            <a:pPr lvl="1"/>
            <a:r>
              <a:rPr lang="cs-CZ" dirty="0">
                <a:cs typeface="Arial" charset="0"/>
              </a:rPr>
              <a:t>Pivovarů, hamrů, skláren, papíren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9" t="21067" r="13571" b="33630"/>
          <a:stretch/>
        </p:blipFill>
        <p:spPr bwMode="auto">
          <a:xfrm>
            <a:off x="6888089" y="4099960"/>
            <a:ext cx="3329489" cy="22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Vodní hospodářství – splavnění k dopravě dřeva do měst</a:t>
            </a:r>
          </a:p>
          <a:p>
            <a:pPr lvl="1"/>
            <a:r>
              <a:rPr lang="cs-CZ" dirty="0"/>
              <a:t>Labe, Vltava, Orlice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→ v některých oblastech úbytek lesů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→ vydávání lesních řádů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→ zákaz pastvy dobytka v lesích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→ zákaz těžby v lesích</a:t>
            </a:r>
          </a:p>
          <a:p>
            <a:r>
              <a:rPr lang="cs-CZ" dirty="0">
                <a:cs typeface="Arial" charset="0"/>
              </a:rPr>
              <a:t>Růst vesnic</a:t>
            </a:r>
          </a:p>
          <a:p>
            <a:pPr lvl="2"/>
            <a:r>
              <a:rPr lang="cs-CZ" dirty="0">
                <a:cs typeface="Arial" charset="0"/>
              </a:rPr>
              <a:t>Podél cest</a:t>
            </a:r>
          </a:p>
          <a:p>
            <a:pPr lvl="1"/>
            <a:r>
              <a:rPr lang="cs-CZ" dirty="0">
                <a:cs typeface="Arial" charset="0"/>
              </a:rPr>
              <a:t>Venkovské domy (statky)</a:t>
            </a:r>
          </a:p>
          <a:p>
            <a:pPr lvl="2"/>
            <a:r>
              <a:rPr lang="cs-CZ" dirty="0">
                <a:cs typeface="Arial" charset="0"/>
              </a:rPr>
              <a:t>Na návsi</a:t>
            </a:r>
            <a:endParaRPr lang="cs-CZ" dirty="0"/>
          </a:p>
          <a:p>
            <a:pPr lvl="1"/>
            <a:r>
              <a:rPr lang="cs-CZ" dirty="0">
                <a:cs typeface="Arial" charset="0"/>
              </a:rPr>
              <a:t>Rozrůstání chalup (chudší obyvatelstvo)</a:t>
            </a:r>
          </a:p>
        </p:txBody>
      </p:sp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Rozrůstání vesnic v 16. století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24710" r="15476" b="42342"/>
          <a:stretch/>
        </p:blipFill>
        <p:spPr bwMode="auto">
          <a:xfrm>
            <a:off x="1722171" y="1196752"/>
            <a:ext cx="8768347" cy="306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006891" y="4221088"/>
            <a:ext cx="822960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Dvouprostorové domy (pro chudší) – síň, jizba</a:t>
            </a:r>
          </a:p>
          <a:p>
            <a:r>
              <a:rPr lang="cs-CZ" dirty="0" err="1"/>
              <a:t>Výměnkářské</a:t>
            </a:r>
            <a:r>
              <a:rPr lang="cs-CZ" dirty="0"/>
              <a:t> domy</a:t>
            </a:r>
          </a:p>
          <a:p>
            <a:r>
              <a:rPr lang="cs-CZ" dirty="0"/>
              <a:t>Dvorce velkostatků</a:t>
            </a:r>
          </a:p>
          <a:p>
            <a:r>
              <a:rPr lang="cs-CZ" dirty="0"/>
              <a:t>Kovárny, mlýny</a:t>
            </a:r>
          </a:p>
        </p:txBody>
      </p:sp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18. století - Marie Terezie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17.  století – třicetiletá válka </a:t>
            </a:r>
            <a:r>
              <a:rPr lang="cs-CZ" dirty="0">
                <a:cs typeface="Arial" charset="0"/>
              </a:rPr>
              <a:t>→ zdecimování českého venkova</a:t>
            </a:r>
          </a:p>
          <a:p>
            <a:pPr lvl="1"/>
            <a:r>
              <a:rPr lang="cs-CZ" dirty="0">
                <a:cs typeface="Arial" charset="0"/>
              </a:rPr>
              <a:t>→ zvyšování robotních povinností → povstání</a:t>
            </a:r>
            <a:endParaRPr lang="cs-CZ" dirty="0"/>
          </a:p>
          <a:p>
            <a:r>
              <a:rPr lang="cs-CZ" dirty="0"/>
              <a:t>F. A. Raab</a:t>
            </a:r>
          </a:p>
          <a:p>
            <a:pPr lvl="1"/>
            <a:r>
              <a:rPr lang="cs-CZ" dirty="0" err="1">
                <a:cs typeface="Arial" charset="0"/>
              </a:rPr>
              <a:t>Raabizace</a:t>
            </a:r>
            <a:endParaRPr lang="cs-CZ" dirty="0"/>
          </a:p>
          <a:p>
            <a:pPr lvl="2"/>
            <a:r>
              <a:rPr lang="cs-CZ" i="1" dirty="0"/>
              <a:t>aboliční </a:t>
            </a:r>
            <a:r>
              <a:rPr lang="cs-CZ" i="1" dirty="0" err="1"/>
              <a:t>Raabovská</a:t>
            </a:r>
            <a:r>
              <a:rPr lang="cs-CZ" i="1" dirty="0"/>
              <a:t> soustava</a:t>
            </a:r>
            <a:r>
              <a:rPr lang="cs-CZ" dirty="0"/>
              <a:t>, </a:t>
            </a:r>
            <a:r>
              <a:rPr lang="cs-CZ" i="1" dirty="0" err="1"/>
              <a:t>Raabovký</a:t>
            </a:r>
            <a:r>
              <a:rPr lang="cs-CZ" i="1" dirty="0"/>
              <a:t> robotní svod</a:t>
            </a:r>
            <a:endParaRPr lang="cs-CZ" dirty="0"/>
          </a:p>
          <a:p>
            <a:pPr lvl="2"/>
            <a:r>
              <a:rPr lang="cs-CZ" dirty="0"/>
              <a:t>Rozdělení neefektivních panských statků mezi poddané</a:t>
            </a:r>
          </a:p>
          <a:p>
            <a:pPr lvl="2"/>
            <a:r>
              <a:rPr lang="cs-CZ" dirty="0"/>
              <a:t>Smluvená roční úplata</a:t>
            </a:r>
          </a:p>
          <a:p>
            <a:pPr lvl="2"/>
            <a:r>
              <a:rPr lang="cs-CZ" dirty="0"/>
              <a:t>Zakládání nových vesnic</a:t>
            </a:r>
          </a:p>
          <a:p>
            <a:pPr lvl="3"/>
            <a:r>
              <a:rPr lang="cs-CZ" dirty="0"/>
              <a:t>Geometrická přesnost nové venkovské zástavby</a:t>
            </a:r>
          </a:p>
          <a:p>
            <a:pPr lvl="3"/>
            <a:r>
              <a:rPr lang="cs-CZ" dirty="0"/>
              <a:t>Čechy 128</a:t>
            </a:r>
          </a:p>
          <a:p>
            <a:pPr lvl="3"/>
            <a:r>
              <a:rPr lang="cs-CZ" dirty="0"/>
              <a:t>Morava	117</a:t>
            </a:r>
          </a:p>
          <a:p>
            <a:pPr lvl="1"/>
            <a:r>
              <a:rPr lang="cs-CZ" dirty="0"/>
              <a:t>Využívání půdy kontinuálně</a:t>
            </a:r>
          </a:p>
          <a:p>
            <a:pPr lvl="2"/>
            <a:r>
              <a:rPr lang="cs-CZ" dirty="0"/>
              <a:t>Střídání pícnin, jetelovin, okopanin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40868" r="11667" b="40124"/>
          <a:stretch/>
        </p:blipFill>
        <p:spPr bwMode="auto">
          <a:xfrm>
            <a:off x="6816080" y="4828547"/>
            <a:ext cx="3091544" cy="17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4" t="52272" r="4762" b="7653"/>
          <a:stretch/>
        </p:blipFill>
        <p:spPr bwMode="auto">
          <a:xfrm>
            <a:off x="1919537" y="1269834"/>
            <a:ext cx="8455895" cy="48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74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3781" r="46429" b="62117"/>
          <a:stretch/>
        </p:blipFill>
        <p:spPr bwMode="auto">
          <a:xfrm>
            <a:off x="1919536" y="1628800"/>
            <a:ext cx="84046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7543" r="46429" b="33473"/>
          <a:stretch/>
        </p:blipFill>
        <p:spPr bwMode="auto">
          <a:xfrm>
            <a:off x="1901813" y="1556793"/>
            <a:ext cx="8503591" cy="420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33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38966" r="30358" b="12721"/>
          <a:stretch/>
        </p:blipFill>
        <p:spPr bwMode="auto">
          <a:xfrm>
            <a:off x="1940220" y="1268760"/>
            <a:ext cx="853583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52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20592" r="8929" b="20959"/>
          <a:stretch/>
        </p:blipFill>
        <p:spPr bwMode="auto">
          <a:xfrm>
            <a:off x="2423593" y="1219200"/>
            <a:ext cx="7137763" cy="50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8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Subjektivní hodnota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i="1" dirty="0"/>
              <a:t>„</a:t>
            </a:r>
            <a:r>
              <a:rPr lang="cs-CZ" i="1" dirty="0" err="1"/>
              <a:t>Subjective</a:t>
            </a:r>
            <a:r>
              <a:rPr lang="cs-CZ" i="1" dirty="0"/>
              <a:t> </a:t>
            </a:r>
            <a:r>
              <a:rPr lang="cs-CZ" i="1" dirty="0" err="1"/>
              <a:t>value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defined</a:t>
            </a:r>
            <a:r>
              <a:rPr lang="cs-CZ" i="1" dirty="0"/>
              <a:t> as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importance</a:t>
            </a:r>
            <a:r>
              <a:rPr lang="cs-CZ" i="1" dirty="0"/>
              <a:t> </a:t>
            </a:r>
            <a:r>
              <a:rPr lang="cs-CZ" i="1" dirty="0" err="1"/>
              <a:t>which</a:t>
            </a:r>
            <a:r>
              <a:rPr lang="cs-CZ" i="1" dirty="0"/>
              <a:t> a </a:t>
            </a:r>
            <a:r>
              <a:rPr lang="cs-CZ" i="1" dirty="0" err="1"/>
              <a:t>good</a:t>
            </a:r>
            <a:r>
              <a:rPr lang="cs-CZ" i="1" dirty="0"/>
              <a:t> </a:t>
            </a:r>
            <a:r>
              <a:rPr lang="cs-CZ" i="1" dirty="0" err="1"/>
              <a:t>or</a:t>
            </a:r>
            <a:r>
              <a:rPr lang="cs-CZ" i="1" dirty="0"/>
              <a:t> a </a:t>
            </a:r>
            <a:r>
              <a:rPr lang="cs-CZ" i="1" dirty="0" err="1"/>
              <a:t>complex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goods</a:t>
            </a:r>
            <a:r>
              <a:rPr lang="cs-CZ" i="1" dirty="0"/>
              <a:t> has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welfare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a person.“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i="1" dirty="0"/>
              <a:t>							E. Böhm-</a:t>
            </a:r>
            <a:r>
              <a:rPr lang="cs-CZ" i="1" dirty="0" err="1"/>
              <a:t>Bawerk</a:t>
            </a:r>
            <a:endParaRPr lang="cs-CZ" i="1" dirty="0"/>
          </a:p>
          <a:p>
            <a:pPr>
              <a:lnSpc>
                <a:spcPct val="90000"/>
              </a:lnSpc>
            </a:pPr>
            <a:endParaRPr lang="cs-CZ" i="1" dirty="0"/>
          </a:p>
          <a:p>
            <a:pPr algn="just">
              <a:lnSpc>
                <a:spcPct val="90000"/>
              </a:lnSpc>
            </a:pPr>
            <a:r>
              <a:rPr lang="cs-CZ" i="1" dirty="0"/>
              <a:t>„</a:t>
            </a:r>
            <a:r>
              <a:rPr lang="cs-CZ" i="1" dirty="0" err="1"/>
              <a:t>Value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thus</a:t>
            </a:r>
            <a:r>
              <a:rPr lang="cs-CZ" i="1" dirty="0"/>
              <a:t> </a:t>
            </a:r>
            <a:r>
              <a:rPr lang="cs-CZ" i="1" dirty="0" err="1"/>
              <a:t>nothing</a:t>
            </a:r>
            <a:r>
              <a:rPr lang="cs-CZ" i="1" dirty="0"/>
              <a:t> </a:t>
            </a:r>
            <a:r>
              <a:rPr lang="cs-CZ" i="1" dirty="0" err="1"/>
              <a:t>inherent</a:t>
            </a:r>
            <a:r>
              <a:rPr lang="cs-CZ" i="1" dirty="0"/>
              <a:t> in </a:t>
            </a:r>
            <a:r>
              <a:rPr lang="cs-CZ" i="1" dirty="0" err="1"/>
              <a:t>goods</a:t>
            </a:r>
            <a:r>
              <a:rPr lang="cs-CZ" i="1" dirty="0"/>
              <a:t>, no </a:t>
            </a:r>
            <a:r>
              <a:rPr lang="cs-CZ" i="1" dirty="0" err="1"/>
              <a:t>property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, nor </a:t>
            </a:r>
            <a:r>
              <a:rPr lang="cs-CZ" i="1" dirty="0" err="1"/>
              <a:t>an</a:t>
            </a:r>
            <a:r>
              <a:rPr lang="cs-CZ" i="1" dirty="0"/>
              <a:t> independent </a:t>
            </a:r>
            <a:r>
              <a:rPr lang="cs-CZ" i="1" dirty="0" err="1"/>
              <a:t>thing</a:t>
            </a:r>
            <a:r>
              <a:rPr lang="cs-CZ" i="1" dirty="0"/>
              <a:t> </a:t>
            </a:r>
            <a:r>
              <a:rPr lang="cs-CZ" i="1" dirty="0" err="1"/>
              <a:t>existing</a:t>
            </a:r>
            <a:r>
              <a:rPr lang="cs-CZ" i="1" dirty="0"/>
              <a:t> by </a:t>
            </a:r>
            <a:r>
              <a:rPr lang="cs-CZ" i="1" dirty="0" err="1"/>
              <a:t>itself</a:t>
            </a:r>
            <a:r>
              <a:rPr lang="cs-CZ" i="1" dirty="0"/>
              <a:t>. </a:t>
            </a:r>
            <a:r>
              <a:rPr lang="cs-CZ" i="1" dirty="0" err="1"/>
              <a:t>It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a </a:t>
            </a:r>
            <a:r>
              <a:rPr lang="cs-CZ" i="1" dirty="0" err="1"/>
              <a:t>judgement</a:t>
            </a:r>
            <a:r>
              <a:rPr lang="cs-CZ" i="1" dirty="0"/>
              <a:t> </a:t>
            </a:r>
            <a:r>
              <a:rPr lang="cs-CZ" i="1" dirty="0" err="1"/>
              <a:t>economizing</a:t>
            </a:r>
            <a:r>
              <a:rPr lang="cs-CZ" i="1" dirty="0"/>
              <a:t> </a:t>
            </a:r>
            <a:r>
              <a:rPr lang="cs-CZ" i="1" dirty="0" err="1"/>
              <a:t>men</a:t>
            </a:r>
            <a:r>
              <a:rPr lang="cs-CZ" i="1" dirty="0"/>
              <a:t> make </a:t>
            </a:r>
            <a:r>
              <a:rPr lang="cs-CZ" i="1" dirty="0" err="1"/>
              <a:t>about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importance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goods</a:t>
            </a:r>
            <a:r>
              <a:rPr lang="cs-CZ" i="1" dirty="0"/>
              <a:t> </a:t>
            </a:r>
            <a:r>
              <a:rPr lang="cs-CZ" i="1" dirty="0" err="1"/>
              <a:t>at</a:t>
            </a:r>
            <a:r>
              <a:rPr lang="cs-CZ" i="1" dirty="0"/>
              <a:t> </a:t>
            </a:r>
            <a:r>
              <a:rPr lang="cs-CZ" i="1" dirty="0" err="1"/>
              <a:t>their</a:t>
            </a:r>
            <a:r>
              <a:rPr lang="cs-CZ" i="1" dirty="0"/>
              <a:t> </a:t>
            </a:r>
            <a:r>
              <a:rPr lang="cs-CZ" i="1" dirty="0" err="1"/>
              <a:t>disposal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maintenance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their</a:t>
            </a:r>
            <a:r>
              <a:rPr lang="cs-CZ" i="1" dirty="0"/>
              <a:t> </a:t>
            </a:r>
            <a:r>
              <a:rPr lang="cs-CZ" i="1" dirty="0" err="1"/>
              <a:t>lives</a:t>
            </a:r>
            <a:r>
              <a:rPr lang="cs-CZ" i="1" dirty="0"/>
              <a:t> and </a:t>
            </a:r>
            <a:r>
              <a:rPr lang="cs-CZ" i="1" dirty="0" err="1"/>
              <a:t>well-being</a:t>
            </a:r>
            <a:r>
              <a:rPr lang="cs-CZ" i="1" dirty="0"/>
              <a:t>. </a:t>
            </a:r>
            <a:r>
              <a:rPr lang="cs-CZ" i="1" dirty="0" err="1"/>
              <a:t>Hence</a:t>
            </a:r>
            <a:r>
              <a:rPr lang="cs-CZ" i="1" dirty="0"/>
              <a:t> </a:t>
            </a:r>
            <a:r>
              <a:rPr lang="cs-CZ" i="1" dirty="0" err="1"/>
              <a:t>value</a:t>
            </a:r>
            <a:r>
              <a:rPr lang="cs-CZ" i="1" dirty="0"/>
              <a:t> </a:t>
            </a:r>
            <a:r>
              <a:rPr lang="cs-CZ" i="1" dirty="0" err="1"/>
              <a:t>does</a:t>
            </a:r>
            <a:r>
              <a:rPr lang="cs-CZ" i="1" dirty="0"/>
              <a:t> not </a:t>
            </a:r>
            <a:r>
              <a:rPr lang="cs-CZ" i="1" dirty="0" err="1"/>
              <a:t>exist</a:t>
            </a:r>
            <a:r>
              <a:rPr lang="cs-CZ" i="1" dirty="0"/>
              <a:t> </a:t>
            </a:r>
            <a:r>
              <a:rPr lang="cs-CZ" i="1" dirty="0" err="1"/>
              <a:t>outside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consciousness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men</a:t>
            </a:r>
            <a:r>
              <a:rPr lang="cs-CZ" i="1" dirty="0"/>
              <a:t>“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i="1" dirty="0"/>
              <a:t>							Carl </a:t>
            </a:r>
            <a:r>
              <a:rPr lang="cs-CZ" i="1" dirty="0" err="1"/>
              <a:t>Menger</a:t>
            </a:r>
            <a:r>
              <a:rPr lang="cs-CZ" dirty="0"/>
              <a:t> 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038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Rozložení lidové architektury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1" t="52747" r="7976" b="8128"/>
          <a:stretch/>
        </p:blipFill>
        <p:spPr bwMode="auto">
          <a:xfrm>
            <a:off x="2567609" y="1363728"/>
            <a:ext cx="7071191" cy="46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58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37223" r="10001" b="16207"/>
          <a:stretch/>
        </p:blipFill>
        <p:spPr bwMode="auto">
          <a:xfrm>
            <a:off x="2279576" y="1412776"/>
            <a:ext cx="717973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24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25819" r="32381" b="51213"/>
          <a:stretch/>
        </p:blipFill>
        <p:spPr bwMode="auto">
          <a:xfrm>
            <a:off x="2063552" y="1556792"/>
            <a:ext cx="826860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009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Zděné omítané stavby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5114" r="32619" b="43702"/>
          <a:stretch/>
        </p:blipFill>
        <p:spPr bwMode="auto">
          <a:xfrm>
            <a:off x="2706868" y="1800908"/>
            <a:ext cx="6778264" cy="377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78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Zděné omítané stavby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56728" r="32619" b="8177"/>
          <a:stretch/>
        </p:blipFill>
        <p:spPr bwMode="auto">
          <a:xfrm>
            <a:off x="1847528" y="1412776"/>
            <a:ext cx="825320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826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Hrázděné stavby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4552" r="7976" b="53498"/>
          <a:stretch/>
        </p:blipFill>
        <p:spPr bwMode="auto">
          <a:xfrm>
            <a:off x="2063552" y="1484784"/>
            <a:ext cx="8105276" cy="254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730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2. světová válka</a:t>
            </a:r>
          </a:p>
          <a:p>
            <a:pPr lvl="1"/>
            <a:r>
              <a:rPr lang="cs-CZ" dirty="0"/>
              <a:t>Odsun Němců</a:t>
            </a:r>
          </a:p>
          <a:p>
            <a:pPr lvl="1"/>
            <a:r>
              <a:rPr lang="cs-CZ" dirty="0"/>
              <a:t>Cca </a:t>
            </a:r>
            <a:r>
              <a:rPr lang="en-US" dirty="0"/>
              <a:t>3</a:t>
            </a:r>
            <a:r>
              <a:rPr lang="cs-CZ" dirty="0"/>
              <a:t> mil. </a:t>
            </a:r>
            <a:r>
              <a:rPr lang="en-US" dirty="0"/>
              <a:t>o</a:t>
            </a:r>
            <a:r>
              <a:rPr lang="cs-CZ" dirty="0" err="1"/>
              <a:t>byvatel</a:t>
            </a:r>
            <a:endParaRPr lang="cs-CZ" dirty="0"/>
          </a:p>
          <a:p>
            <a:r>
              <a:rPr lang="cs-CZ" dirty="0"/>
              <a:t>Po r. 1948</a:t>
            </a:r>
          </a:p>
          <a:p>
            <a:pPr lvl="2"/>
            <a:r>
              <a:rPr lang="cs-CZ" dirty="0"/>
              <a:t>Předtím 12 tis. venkovských sídel</a:t>
            </a:r>
          </a:p>
          <a:p>
            <a:pPr lvl="1"/>
            <a:r>
              <a:rPr lang="cs-CZ" dirty="0"/>
              <a:t>Kolektivizace</a:t>
            </a:r>
          </a:p>
          <a:p>
            <a:pPr lvl="2"/>
            <a:r>
              <a:rPr lang="cs-CZ" dirty="0"/>
              <a:t>Družstevní objekty</a:t>
            </a:r>
          </a:p>
          <a:p>
            <a:pPr lvl="1"/>
            <a:r>
              <a:rPr lang="cs-CZ" dirty="0"/>
              <a:t>Systém střediskových obcí</a:t>
            </a:r>
          </a:p>
          <a:p>
            <a:pPr lvl="2"/>
            <a:r>
              <a:rPr lang="cs-CZ" dirty="0"/>
              <a:t>Koncentrace služeb do určitých obcí (a určitých objektů)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5498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pohraničí zasažené odsunem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28094" r="18604" b="37094"/>
          <a:stretch/>
        </p:blipFill>
        <p:spPr bwMode="auto">
          <a:xfrm>
            <a:off x="1991545" y="1506397"/>
            <a:ext cx="8359721" cy="44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11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Mapa zaniklých obcí a osad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26873" r="13690" b="26099"/>
          <a:stretch/>
        </p:blipFill>
        <p:spPr bwMode="auto">
          <a:xfrm>
            <a:off x="2481985" y="1452533"/>
            <a:ext cx="7228031" cy="447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758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Počet odsunutých Němců, národnostní složení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43363" r="24388" b="23198"/>
          <a:stretch/>
        </p:blipFill>
        <p:spPr bwMode="auto">
          <a:xfrm>
            <a:off x="720000" y="3716135"/>
            <a:ext cx="6048672" cy="30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44432" r="11376" b="32359"/>
          <a:stretch/>
        </p:blipFill>
        <p:spPr bwMode="auto">
          <a:xfrm>
            <a:off x="990058" y="1340769"/>
            <a:ext cx="8352928" cy="220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14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/>
              <a:t>Typy</a:t>
            </a:r>
          </a:p>
          <a:p>
            <a:pPr lvl="1"/>
            <a:r>
              <a:rPr lang="cs-CZ" dirty="0"/>
              <a:t>Soukromé</a:t>
            </a:r>
          </a:p>
          <a:p>
            <a:pPr lvl="1"/>
            <a:r>
              <a:rPr lang="cs-CZ" dirty="0"/>
              <a:t>Veřejné</a:t>
            </a:r>
          </a:p>
          <a:p>
            <a:pPr lvl="2"/>
            <a:r>
              <a:rPr lang="cs-CZ" sz="1800" dirty="0"/>
              <a:t>Státní</a:t>
            </a:r>
          </a:p>
          <a:p>
            <a:pPr lvl="2"/>
            <a:r>
              <a:rPr lang="cs-CZ" sz="1800" dirty="0"/>
              <a:t>Samosprávné</a:t>
            </a:r>
          </a:p>
          <a:p>
            <a:pPr lvl="1"/>
            <a:r>
              <a:rPr lang="cs-CZ" dirty="0"/>
              <a:t>Společenské</a:t>
            </a:r>
          </a:p>
          <a:p>
            <a:r>
              <a:rPr lang="cs-CZ" sz="2400" dirty="0"/>
              <a:t>Stupně</a:t>
            </a:r>
          </a:p>
          <a:p>
            <a:pPr lvl="1"/>
            <a:r>
              <a:rPr lang="cs-CZ" dirty="0"/>
              <a:t>Usus</a:t>
            </a:r>
          </a:p>
          <a:p>
            <a:pPr lvl="2"/>
            <a:r>
              <a:rPr lang="cs-CZ" sz="1800" dirty="0"/>
              <a:t>právo užívat danou věc </a:t>
            </a:r>
          </a:p>
          <a:p>
            <a:pPr lvl="1"/>
            <a:r>
              <a:rPr lang="cs-CZ" dirty="0"/>
              <a:t>Usus </a:t>
            </a:r>
            <a:r>
              <a:rPr lang="cs-CZ" dirty="0" err="1"/>
              <a:t>fructus</a:t>
            </a:r>
            <a:endParaRPr lang="cs-CZ" dirty="0"/>
          </a:p>
          <a:p>
            <a:pPr lvl="2"/>
            <a:r>
              <a:rPr lang="cs-CZ" sz="1800" dirty="0"/>
              <a:t>právo užívat danou věc i užívat plody, které přináší </a:t>
            </a:r>
          </a:p>
          <a:p>
            <a:pPr lvl="1"/>
            <a:r>
              <a:rPr lang="cs-CZ" dirty="0"/>
              <a:t>Abusus</a:t>
            </a:r>
          </a:p>
          <a:p>
            <a:pPr lvl="2"/>
            <a:r>
              <a:rPr lang="cs-CZ" sz="1800" dirty="0"/>
              <a:t>vlastník může věc prodat, darovat, opustit či zničit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090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zániku obcí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30384" r="12822" b="19229"/>
          <a:stretch/>
        </p:blipFill>
        <p:spPr bwMode="auto">
          <a:xfrm>
            <a:off x="1991545" y="1268760"/>
            <a:ext cx="8251233" cy="53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487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Velikost zemědělských družstev – příklad okresu Chrudim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628" r="50370" b="31498"/>
          <a:stretch/>
        </p:blipFill>
        <p:spPr bwMode="auto">
          <a:xfrm>
            <a:off x="2838223" y="1355847"/>
            <a:ext cx="549337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685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Přelom 20. a 21.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Rozvoj zástavby v zázemí měst</a:t>
            </a:r>
          </a:p>
          <a:p>
            <a:pPr lvl="1"/>
            <a:r>
              <a:rPr lang="cs-CZ" dirty="0" err="1"/>
              <a:t>Suburbie</a:t>
            </a:r>
            <a:endParaRPr lang="cs-CZ" dirty="0"/>
          </a:p>
          <a:p>
            <a:pPr lvl="1"/>
            <a:r>
              <a:rPr lang="cs-CZ" dirty="0"/>
              <a:t>Urban </a:t>
            </a:r>
            <a:r>
              <a:rPr lang="cs-CZ" dirty="0" err="1"/>
              <a:t>sprawl</a:t>
            </a:r>
            <a:r>
              <a:rPr lang="cs-CZ" dirty="0"/>
              <a:t> (sídelní kaše)</a:t>
            </a:r>
          </a:p>
          <a:p>
            <a:pPr lvl="1"/>
            <a:endParaRPr lang="cs-CZ" dirty="0"/>
          </a:p>
          <a:p>
            <a:r>
              <a:rPr lang="cs-CZ" dirty="0"/>
              <a:t>Problém vymezení prostoru </a:t>
            </a:r>
            <a:r>
              <a:rPr lang="cs-CZ" dirty="0" err="1"/>
              <a:t>suburbií</a:t>
            </a:r>
            <a:endParaRPr lang="cs-CZ" dirty="0"/>
          </a:p>
          <a:p>
            <a:pPr lvl="1"/>
            <a:r>
              <a:rPr lang="cs-CZ" dirty="0"/>
              <a:t>Venkov?</a:t>
            </a:r>
          </a:p>
          <a:p>
            <a:pPr lvl="1"/>
            <a:r>
              <a:rPr lang="cs-CZ" dirty="0"/>
              <a:t>Město?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/>
              <a:t>Kvalita </a:t>
            </a:r>
            <a:r>
              <a:rPr lang="cs-CZ" dirty="0" err="1"/>
              <a:t>suburbánní</a:t>
            </a:r>
            <a:r>
              <a:rPr lang="cs-CZ" dirty="0"/>
              <a:t> zástavby</a:t>
            </a:r>
          </a:p>
          <a:p>
            <a:pPr lvl="1"/>
            <a:r>
              <a:rPr lang="cs-CZ" dirty="0"/>
              <a:t>Urbanistická</a:t>
            </a:r>
          </a:p>
          <a:p>
            <a:pPr lvl="1"/>
            <a:r>
              <a:rPr lang="cs-CZ" dirty="0"/>
              <a:t>Architektonická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54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vlastnické struktury lesů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47744359"/>
              </p:ext>
            </p:extLst>
          </p:nvPr>
        </p:nvGraphicFramePr>
        <p:xfrm>
          <a:off x="1254034" y="1436915"/>
          <a:ext cx="9474924" cy="4275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16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err="1">
                          <a:effectLst/>
                        </a:rPr>
                        <a:t>výměry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všech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lesů</a:t>
                      </a:r>
                      <a:r>
                        <a:rPr lang="en-US" sz="1400" b="1" u="none" strike="noStrike" dirty="0">
                          <a:effectLst/>
                        </a:rPr>
                        <a:t> v </a:t>
                      </a:r>
                      <a:r>
                        <a:rPr lang="cs-CZ" sz="1400" b="1" u="none" strike="noStrike" dirty="0">
                          <a:effectLst/>
                        </a:rPr>
                        <a:t>ČR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Kategorie lesů/rok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1850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1920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1945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1950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1960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1990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2000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2010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Státní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2,5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3,6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18,3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70,1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74,2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95,8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63,1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Obecní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9,1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14,9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14,2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13,6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16,5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Družstevní lesy (JZD)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3,2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4,1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Církevní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7,9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6,1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Nadační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1,7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Šlechtické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21,0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Soukromé lesy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57,7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75,8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58,1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22,1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22,2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05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0921" t="21423" r="21802" b="5652"/>
          <a:stretch/>
        </p:blipFill>
        <p:spPr>
          <a:xfrm>
            <a:off x="1981200" y="332656"/>
            <a:ext cx="82296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7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schéma památkové péče 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3763" r="22102" b="10660"/>
          <a:stretch>
            <a:fillRect/>
          </a:stretch>
        </p:blipFill>
        <p:spPr>
          <a:xfrm>
            <a:off x="2502616" y="1219201"/>
            <a:ext cx="7186768" cy="4937125"/>
          </a:xfrm>
        </p:spPr>
      </p:pic>
    </p:spTree>
    <p:extLst>
      <p:ext uri="{BB962C8B-B14F-4D97-AF65-F5344CB8AC3E}">
        <p14:creationId xmlns:p14="http://schemas.microsoft.com/office/powerpoint/2010/main" val="285952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ochrany památkového fondu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20000" y="1692002"/>
            <a:ext cx="10753200" cy="47087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Kulturní památky (KP)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prohlašuje Ministerstvo kultury České republiky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Národní kulturní památky (NKP)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prohlašuje vláda České republiky nařízením 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Památkové rezervace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nejvyšší stupeň územní ochrany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prohlašuje vláda České republiky nařízením</a:t>
            </a:r>
          </a:p>
          <a:p>
            <a:pPr lvl="2">
              <a:lnSpc>
                <a:spcPct val="80000"/>
              </a:lnSpc>
            </a:pPr>
            <a:r>
              <a:rPr lang="cs-CZ" sz="1800" dirty="0"/>
              <a:t>městské památkové rezervace (MPR)</a:t>
            </a:r>
          </a:p>
          <a:p>
            <a:pPr lvl="2">
              <a:lnSpc>
                <a:spcPct val="80000"/>
              </a:lnSpc>
            </a:pPr>
            <a:r>
              <a:rPr lang="cs-CZ" sz="1800" b="1" dirty="0">
                <a:solidFill>
                  <a:srgbClr val="0070C0"/>
                </a:solidFill>
              </a:rPr>
              <a:t>vesnické památkové rezervace (VPR) - 61</a:t>
            </a:r>
          </a:p>
          <a:p>
            <a:pPr lvl="2">
              <a:lnSpc>
                <a:spcPct val="80000"/>
              </a:lnSpc>
            </a:pPr>
            <a:r>
              <a:rPr lang="cs-CZ" sz="1800" dirty="0"/>
              <a:t>technické památkové rezervace (TPR)</a:t>
            </a:r>
          </a:p>
          <a:p>
            <a:pPr lvl="2">
              <a:lnSpc>
                <a:spcPct val="80000"/>
              </a:lnSpc>
            </a:pPr>
            <a:r>
              <a:rPr lang="cs-CZ" sz="1800" dirty="0"/>
              <a:t>archeologické památkové rezervace (APR)</a:t>
            </a:r>
          </a:p>
          <a:p>
            <a:pPr lvl="2"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2400" dirty="0"/>
              <a:t>Památkové zóny</a:t>
            </a:r>
          </a:p>
          <a:p>
            <a:pPr lvl="1">
              <a:lnSpc>
                <a:spcPct val="80000"/>
              </a:lnSpc>
            </a:pPr>
            <a:r>
              <a:rPr lang="cs-CZ" sz="2100" dirty="0"/>
              <a:t>Prohlašuje MK ČR po projednání s krajským úřadem za památkovou zónu</a:t>
            </a:r>
          </a:p>
          <a:p>
            <a:pPr lvl="2">
              <a:lnSpc>
                <a:spcPct val="80000"/>
              </a:lnSpc>
            </a:pPr>
            <a:r>
              <a:rPr lang="cs-CZ" sz="1800" dirty="0"/>
              <a:t>městské památkové zóny (MPZ)</a:t>
            </a:r>
          </a:p>
          <a:p>
            <a:pPr lvl="2">
              <a:lnSpc>
                <a:spcPct val="80000"/>
              </a:lnSpc>
            </a:pPr>
            <a:r>
              <a:rPr lang="cs-CZ" sz="1800" b="1" dirty="0">
                <a:solidFill>
                  <a:srgbClr val="0070C0"/>
                </a:solidFill>
              </a:rPr>
              <a:t>vesnické památkové zóny (VPZ) - 211</a:t>
            </a:r>
          </a:p>
          <a:p>
            <a:pPr lvl="2">
              <a:lnSpc>
                <a:spcPct val="80000"/>
              </a:lnSpc>
            </a:pPr>
            <a:r>
              <a:rPr lang="cs-CZ" sz="1800" b="1" dirty="0">
                <a:solidFill>
                  <a:srgbClr val="0070C0"/>
                </a:solidFill>
              </a:rPr>
              <a:t>krajinné památkové zóny (KPZ) - 25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Ochranné pásmo</a:t>
            </a:r>
          </a:p>
          <a:p>
            <a:pPr lvl="1">
              <a:lnSpc>
                <a:spcPct val="80000"/>
              </a:lnSpc>
            </a:pPr>
            <a:r>
              <a:rPr lang="cs-CZ" sz="2100" dirty="0"/>
              <a:t>územní rozhodnutí obce s rozšířenou působností</a:t>
            </a:r>
          </a:p>
          <a:p>
            <a:pPr lvl="1">
              <a:lnSpc>
                <a:spcPct val="80000"/>
              </a:lnSpc>
            </a:pPr>
            <a:r>
              <a:rPr lang="cs-CZ" sz="2100" dirty="0"/>
              <a:t>vyjádření odborné organizace státní památkové péče </a:t>
            </a:r>
          </a:p>
        </p:txBody>
      </p:sp>
    </p:spTree>
    <p:extLst>
      <p:ext uri="{BB962C8B-B14F-4D97-AF65-F5344CB8AC3E}">
        <p14:creationId xmlns:p14="http://schemas.microsoft.com/office/powerpoint/2010/main" val="290149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financování památkové péče </a:t>
            </a:r>
          </a:p>
        </p:txBody>
      </p:sp>
      <p:pic>
        <p:nvPicPr>
          <p:cNvPr id="4" name="Picture 3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t="28217" r="19687" b="12154"/>
          <a:stretch>
            <a:fillRect/>
          </a:stretch>
        </p:blipFill>
        <p:spPr>
          <a:xfrm>
            <a:off x="2137317" y="1280161"/>
            <a:ext cx="6140818" cy="4937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13270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prezentace-econ-cz - kopie</Template>
  <TotalTime>10</TotalTime>
  <Words>1388</Words>
  <Application>Microsoft Office PowerPoint</Application>
  <PresentationFormat>Širokoúhlá obrazovka</PresentationFormat>
  <Paragraphs>402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Tahoma</vt:lpstr>
      <vt:lpstr>Times New Roman</vt:lpstr>
      <vt:lpstr>Wingdings</vt:lpstr>
      <vt:lpstr>Wingdings 3</vt:lpstr>
      <vt:lpstr>Prezentace_MU_CZ</vt:lpstr>
      <vt:lpstr>Urbanismus venkova</vt:lpstr>
      <vt:lpstr>Definice kulturního dědictví</vt:lpstr>
      <vt:lpstr>Subjektivní hodnota</vt:lpstr>
      <vt:lpstr>Vlastnictví</vt:lpstr>
      <vt:lpstr>Vývoj vlastnické struktury lesů ČR</vt:lpstr>
      <vt:lpstr>Prezentace aplikace PowerPoint</vt:lpstr>
      <vt:lpstr>Organizační schéma památkové péče </vt:lpstr>
      <vt:lpstr>Formy ochrany památkového fondu ČR</vt:lpstr>
      <vt:lpstr>Možnosti financování památkové péče </vt:lpstr>
      <vt:lpstr>Programy památkové péče po roce 1989</vt:lpstr>
      <vt:lpstr>Financování z MK</vt:lpstr>
      <vt:lpstr>Zdroje financování kultury</vt:lpstr>
      <vt:lpstr>Příjmy a výdaje</vt:lpstr>
      <vt:lpstr>Základní ukazatele</vt:lpstr>
      <vt:lpstr>Příklady hodnocení kulturně historického potenciálu – ÚUR (ORP)</vt:lpstr>
      <vt:lpstr>Příklady hodnocení kulturně historického potenciálu – Rudová (POÚ)</vt:lpstr>
      <vt:lpstr>Zdroje informací</vt:lpstr>
      <vt:lpstr>Příchod slovanských kmenů</vt:lpstr>
      <vt:lpstr>Vyvinutější typy slovanské zástavby</vt:lpstr>
      <vt:lpstr>Od 13. stol.</vt:lpstr>
      <vt:lpstr>Od počátku 15. století</vt:lpstr>
      <vt:lpstr>16. století</vt:lpstr>
      <vt:lpstr>Rozrůstání vesnic v 16. století</vt:lpstr>
      <vt:lpstr>18. století - Marie Terezie</vt:lpstr>
      <vt:lpstr>Urbanistické formy vesnic</vt:lpstr>
      <vt:lpstr>Urbanistické formy vesnic</vt:lpstr>
      <vt:lpstr>Urbanistické formy vesnic</vt:lpstr>
      <vt:lpstr>Urbanistické formy vesnic</vt:lpstr>
      <vt:lpstr>Urbanistické formy vesnic</vt:lpstr>
      <vt:lpstr>Rozložení lidové architektury</vt:lpstr>
      <vt:lpstr>Roubené stavby</vt:lpstr>
      <vt:lpstr>Roubené stavby</vt:lpstr>
      <vt:lpstr>Zděné omítané stavby</vt:lpstr>
      <vt:lpstr>Zděné omítané stavby</vt:lpstr>
      <vt:lpstr>Hrázděné stavby</vt:lpstr>
      <vt:lpstr>20. století</vt:lpstr>
      <vt:lpstr>České pohraničí zasažené odsunem</vt:lpstr>
      <vt:lpstr>Mapa zaniklých obcí a osad</vt:lpstr>
      <vt:lpstr>Počet odsunutých Němců, národnostní složení</vt:lpstr>
      <vt:lpstr>Důvody zániku obcí</vt:lpstr>
      <vt:lpstr>Velikost zemědělských družstev – příklad okresu Chrudim</vt:lpstr>
      <vt:lpstr>Přelom 20. a 21. století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Urbanismus venkova</dc:title>
  <dc:creator>Anet Krajíčková</dc:creator>
  <cp:lastModifiedBy>Anet Krajíčková</cp:lastModifiedBy>
  <cp:revision>2</cp:revision>
  <cp:lastPrinted>1601-01-01T00:00:00Z</cp:lastPrinted>
  <dcterms:created xsi:type="dcterms:W3CDTF">2020-01-10T15:41:52Z</dcterms:created>
  <dcterms:modified xsi:type="dcterms:W3CDTF">2020-01-10T15:52:04Z</dcterms:modified>
</cp:coreProperties>
</file>