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2" r:id="rId3"/>
    <p:sldId id="323" r:id="rId4"/>
    <p:sldId id="324" r:id="rId5"/>
    <p:sldId id="325" r:id="rId6"/>
    <p:sldId id="326" r:id="rId7"/>
    <p:sldId id="368" r:id="rId8"/>
    <p:sldId id="328" r:id="rId9"/>
    <p:sldId id="321" r:id="rId10"/>
    <p:sldId id="302" r:id="rId11"/>
    <p:sldId id="317" r:id="rId12"/>
    <p:sldId id="265" r:id="rId13"/>
    <p:sldId id="369" r:id="rId14"/>
    <p:sldId id="303" r:id="rId15"/>
    <p:sldId id="304" r:id="rId16"/>
    <p:sldId id="329" r:id="rId17"/>
    <p:sldId id="354" r:id="rId18"/>
    <p:sldId id="355" r:id="rId19"/>
    <p:sldId id="263" r:id="rId20"/>
    <p:sldId id="345" r:id="rId21"/>
    <p:sldId id="266" r:id="rId22"/>
    <p:sldId id="294" r:id="rId23"/>
    <p:sldId id="309" r:id="rId24"/>
    <p:sldId id="308" r:id="rId25"/>
    <p:sldId id="268" r:id="rId26"/>
    <p:sldId id="269" r:id="rId27"/>
    <p:sldId id="340" r:id="rId28"/>
    <p:sldId id="341" r:id="rId29"/>
    <p:sldId id="366" r:id="rId30"/>
    <p:sldId id="367" r:id="rId31"/>
    <p:sldId id="311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35" r:id="rId42"/>
    <p:sldId id="334" r:id="rId43"/>
    <p:sldId id="333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Širší definice:</a:t>
            </a:r>
          </a:p>
          <a:p>
            <a:r>
              <a:rPr lang="cs-CZ" altLang="cs-CZ">
                <a:latin typeface="Arial" panose="020B0604020202020204" pitchFamily="34" charset="0"/>
              </a:rPr>
              <a:t>„Oblasti volné nezastavěné krajiny a venkovských osídlení, které lze vymezit jako určitý souhrn venkovských sídel, zemědělských a vodních ploch, lesů, ploch místních komunikací a ostatních ploch nacházejících se v tomto prostoru. Venkov se obyčejně vyznačuje menší hustotou osídlení, menšími sídly, vyšší zaměstnaností v zemědělství (případně lesnictví, rybolovu a dalších činnostech primárního sektoru), určitým sepjetím místních obyvatel s přírodou a krajinou, architektonickým rázem a charakterem zástavby a určitým životním stylem, který se často výrazně liší od městského. Některé z těchto typických znaků venkova však mohou být v současnosti již značně potlačeny.“ (ČSÚ, Rozvoj venkova v Jihomoravském kraji v letech 2000 až 2006. Brno, 2007, ISBN 9788025016374, s. 7).</a:t>
            </a:r>
          </a:p>
        </p:txBody>
      </p:sp>
    </p:spTree>
    <p:extLst>
      <p:ext uri="{BB962C8B-B14F-4D97-AF65-F5344CB8AC3E}">
        <p14:creationId xmlns:p14="http://schemas.microsoft.com/office/powerpoint/2010/main" val="311975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Zdroj: </a:t>
            </a:r>
          </a:p>
          <a:p>
            <a:r>
              <a:rPr lang="cs-CZ" altLang="cs-CZ">
                <a:latin typeface="Arial" panose="020B0604020202020204" pitchFamily="34" charset="0"/>
              </a:rPr>
              <a:t>http://www.dvs.cz/clanek.asp?id=6485296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C172A-46AB-44E0-8B3F-15124908A163}" type="slidenum">
              <a:rPr lang="cs-CZ" altLang="cs-CZ"/>
              <a:pPr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86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Zdroj: </a:t>
            </a:r>
          </a:p>
          <a:p>
            <a:r>
              <a:rPr lang="cs-CZ" altLang="cs-CZ">
                <a:latin typeface="Arial" panose="020B0604020202020204" pitchFamily="34" charset="0"/>
              </a:rPr>
              <a:t>http://www.dvs.cz/clanek.asp?id=6485296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C172A-46AB-44E0-8B3F-15124908A163}" type="slidenum">
              <a:rPr lang="cs-CZ" altLang="cs-CZ"/>
              <a:pPr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16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Zdroj: </a:t>
            </a:r>
          </a:p>
          <a:p>
            <a:r>
              <a:rPr lang="cs-CZ" altLang="cs-CZ">
                <a:latin typeface="Arial" panose="020B0604020202020204" pitchFamily="34" charset="0"/>
              </a:rPr>
              <a:t>http://www.dvs.cz/clanek.asp?id=6485296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C172A-46AB-44E0-8B3F-15124908A163}" type="slidenum">
              <a:rPr lang="cs-CZ" altLang="cs-CZ"/>
              <a:pPr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8123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Zdroj: (ČSÚ, Rozvoj venkova v Jihomoravském kraji v letech 2000 až 2006. Brno, 2007, ISBN 9788025016374. s. 7-8).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23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Zdroj dat: ČSÚ, Malý lexikon obcí 2008. Vlastní výpočty.</a:t>
            </a:r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E4544-B70A-47D3-989F-4B6E807A60FF}" type="slidenum">
              <a:rPr lang="cs-CZ" altLang="cs-CZ"/>
              <a:pPr eaLnBrk="1" hangingPunct="1">
                <a:spcBef>
                  <a:spcPct val="0"/>
                </a:spcBef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1981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866BB4-B526-4314-954E-17C046F404EA}" type="slidenum">
              <a:rPr lang="cs-CZ" altLang="cs-CZ"/>
              <a:pPr eaLnBrk="1" hangingPunct="1">
                <a:spcBef>
                  <a:spcPct val="0"/>
                </a:spcBef>
              </a:pPr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94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„K potížím při vymezování venkova přispívá i překrývání pojmu „venkovský“ region (prostor, území) s pojmy, jako jsou „periferní“ (okrajový, obvodový), „marginální“ (okrajový, mezní) nebo „rurální“ (venkovský, zemědělský, rolnický) region.“</a:t>
            </a:r>
          </a:p>
          <a:p>
            <a:r>
              <a:rPr lang="cs-CZ" altLang="cs-CZ">
                <a:latin typeface="Arial" panose="020B0604020202020204" pitchFamily="34" charset="0"/>
              </a:rPr>
              <a:t>(ČSÚ, Rozvoj venkova v Jihomoravském kraji v letech 2000 až 2006. Brno, 2007, ISBN 9788025016374. s. 7).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26A4-3D89-4CED-9656-2125AE341B0C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773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26A4-3D89-4CED-9656-2125AE341B0C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99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26A4-3D89-4CED-9656-2125AE341B0C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828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CEC34-7D12-4D26-AD15-2D2DB11714A7}" type="slidenum">
              <a:rPr lang="cs-CZ" altLang="cs-CZ"/>
              <a:pPr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Zdroj: Bartušek. Porovnání českých a evropských ukazatelů rozvoje venkova. Urbanismus a územní rozvoj 2/2000.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4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CC21D2-ECAD-4D0C-95D4-70DE62D16CDC}" type="slidenum">
              <a:rPr lang="cs-CZ" altLang="cs-CZ"/>
              <a:pPr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Zdroj: Bartušek. Porovnání českých a evropských ukazatelů rozvoje venkova. Urbanismus a územní rozvoj 2/2000.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4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C39B36-B00A-4C9D-B0FA-1B166F32B867}" type="slidenum">
              <a:rPr lang="cs-CZ" altLang="cs-CZ"/>
              <a:pPr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Zdroj: Bartušek. Porovnání českých a evropských ukazatelů rozvoje venkova. Urbanismus a územní rozvoj 2/2000.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Zdroj: </a:t>
            </a:r>
          </a:p>
          <a:p>
            <a:r>
              <a:rPr lang="cs-CZ" altLang="cs-CZ">
                <a:latin typeface="Arial" panose="020B0604020202020204" pitchFamily="34" charset="0"/>
              </a:rPr>
              <a:t>http://www.dvs.cz/clanek.asp?id=6485296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BBDC6-EC89-4D1D-A432-BEB33078CD96}" type="slidenum">
              <a:rPr lang="cs-CZ" altLang="cs-CZ"/>
              <a:pPr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80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3F62FA-E295-412D-BC15-64472605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B11119-80DA-4647-9ADC-098D113F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KRES ESF MU, Brno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E08FF7-AABE-46CB-A621-B2C0A18A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E43F-4A20-4F23-BA54-97D4695AC77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76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29B353-F258-4166-8A90-5804D58C4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Ekonomicko-správní fakulta MU, KRES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AC920E-C87D-44DE-9790-0F1EB9FD1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5EC39B-EAA4-4447-BFDF-2DA03579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Venkov, venkovský prostor a možné způsoby jeho vymezování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BE3DD84-E54A-4AF5-8FDF-747956537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Rozvoj venkova, jaro 2020</a:t>
            </a:r>
          </a:p>
        </p:txBody>
      </p:sp>
    </p:spTree>
    <p:extLst>
      <p:ext uri="{BB962C8B-B14F-4D97-AF65-F5344CB8AC3E}">
        <p14:creationId xmlns:p14="http://schemas.microsoft.com/office/powerpoint/2010/main" val="94852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Možnosti vymezování venkova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b) Architektonické vymezení: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cs-CZ" altLang="cs-CZ" dirty="0"/>
              <a:t>venkovské sídlo je vymezeno jako sídlo 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cs-CZ" altLang="cs-CZ" dirty="0"/>
              <a:t>dominancí nízkopodlažní zástavby v individuálních rodinných domech, které nemají vybudován parter (přízemí) určený k obchodní činnosti nebo ke službám.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altLang="cs-CZ" dirty="0"/>
              <a:t>Venkovský dům je doplněn rozsáhlejším hospodářským zázemím, které sloužilo původně pro zemědělskou prvovýrobu (chlévy, stáje) v současnosti slouží k zabezpečení provozu domu. Pro tradiční venkovský dům je typické vymezení dvora a zahrady s výrazně oddělenými funkcemi.</a:t>
            </a:r>
          </a:p>
        </p:txBody>
      </p:sp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2"/>
          <p:cNvSpPr>
            <a:spLocks noGrp="1" noChangeArrowheads="1"/>
          </p:cNvSpPr>
          <p:nvPr>
            <p:ph type="title"/>
          </p:nvPr>
        </p:nvSpPr>
        <p:spPr>
          <a:xfrm>
            <a:off x="1292549" y="803591"/>
            <a:ext cx="8729142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Architektonické vymezení</a:t>
            </a:r>
          </a:p>
        </p:txBody>
      </p:sp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2600" dirty="0">
              <a:solidFill>
                <a:schemeClr val="bg1"/>
              </a:solidFill>
            </a:endParaRPr>
          </a:p>
        </p:txBody>
      </p:sp>
      <p:sp>
        <p:nvSpPr>
          <p:cNvPr id="20485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4914"/>
          <a:stretch/>
        </p:blipFill>
        <p:spPr>
          <a:xfrm>
            <a:off x="7719535" y="4122673"/>
            <a:ext cx="3140016" cy="2239279"/>
          </a:xfrm>
          <a:prstGeom prst="rect">
            <a:avLst/>
          </a:prstGeom>
        </p:spPr>
      </p:pic>
      <p:pic>
        <p:nvPicPr>
          <p:cNvPr id="1026" name="Picture 2" descr="https://www.cestyapamatky.cz/img/galerie/pam/1253/img_7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80" y="4144556"/>
            <a:ext cx="3367155" cy="22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nkovsky-statek.hotel.cz/ir/images/photos/hotel/18261/11675--c750x560-q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48" y="4151364"/>
            <a:ext cx="3059832" cy="22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lapoty.cz/photos/542/32970.jpg?max_width=660&amp;max_height=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91" y="1582288"/>
            <a:ext cx="3426060" cy="25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68" y="1575953"/>
            <a:ext cx="3867334" cy="25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ům Stavebního bytového družstva Přerov v přerovské ulici Osmek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51" y="1582287"/>
            <a:ext cx="1930317" cy="25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Možnosti vymezování venkova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c) Sociální vymezení: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altLang="cs-CZ" dirty="0"/>
              <a:t>venkovské sídlo je takové sídlo, kde: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cs-CZ" altLang="cs-CZ" dirty="0"/>
              <a:t>existují mnohem užší sociální kontakty mezi jednotlivými obyvateli sídla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cs-CZ" altLang="cs-CZ" dirty="0"/>
              <a:t>existuje dlouhodobá neformální sociální kontrola a participace</a:t>
            </a:r>
          </a:p>
        </p:txBody>
      </p:sp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Sociální vymezení</a:t>
            </a:r>
          </a:p>
        </p:txBody>
      </p:sp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6" name="Picture 2" descr="Výsledek obrázku pro okresní přebor seri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58" y="4437113"/>
            <a:ext cx="3061092" cy="20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hasiči venk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161566"/>
            <a:ext cx="1924570" cy="193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ýsledek obrázku pro dobrovolní hasiči venk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3290836"/>
            <a:ext cx="2980665" cy="16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www.valtrovice.cz/images/stories/2016/HD19/DSC_0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32" y="2492896"/>
            <a:ext cx="2633730" cy="175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img25.rajce.idnes.cz/d2501/16/16156/16156067_867ea344de64558e7b8fc8c2de0dbc93/images/IMG_2211.jpg?v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39" y="2003976"/>
            <a:ext cx="2409786" cy="16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d15-a.sdn.szn.cz/d_15/c_img_E_D/7H0B0w9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85184"/>
            <a:ext cx="2907860" cy="16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7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Možnosti vymezování venkova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d) Ekonomické vymezení:</a:t>
            </a:r>
          </a:p>
          <a:p>
            <a:pPr marL="0" indent="0">
              <a:buNone/>
            </a:pPr>
            <a:r>
              <a:rPr lang="cs-CZ" altLang="cs-CZ" dirty="0"/>
              <a:t>        venkovské sídlo je takové sídlo, kde:</a:t>
            </a:r>
          </a:p>
          <a:p>
            <a:pPr lvl="1" eaLnBrk="1" hangingPunct="1"/>
            <a:r>
              <a:rPr lang="cs-CZ" altLang="cs-CZ" dirty="0"/>
              <a:t>dominantní nebo rozhodující činností je zemědělství (příp. i lesnictví a rybolov) a primární výroba potravin 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významný podíl ekonomicky aktivních osob vyjíždí do zaměstnání mimo toto sídlo.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Možnosti vymezování venkova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720001" y="1905000"/>
            <a:ext cx="9315840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e) Historické vymezení:</a:t>
            </a:r>
          </a:p>
          <a:p>
            <a:pPr lvl="1">
              <a:lnSpc>
                <a:spcPct val="100000"/>
              </a:lnSpc>
            </a:pPr>
            <a:r>
              <a:rPr lang="cs-CZ" altLang="cs-CZ" dirty="0"/>
              <a:t>sídlo, které v minulosti získalo městské práva je městem, ostatní sídla jsou vesnicemi. </a:t>
            </a:r>
          </a:p>
          <a:p>
            <a:pPr lvl="1" eaLnBrk="1" hangingPunct="1">
              <a:lnSpc>
                <a:spcPct val="10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f) Administrativní vymezení</a:t>
            </a:r>
          </a:p>
          <a:p>
            <a:pPr lvl="1">
              <a:lnSpc>
                <a:spcPct val="100000"/>
              </a:lnSpc>
            </a:pPr>
            <a:r>
              <a:rPr lang="cs-CZ" altLang="cs-CZ" dirty="0"/>
              <a:t>městy jsou ty obce, které mají právo používat  městská práva a městský znak, vše ostatní je venkov</a:t>
            </a:r>
          </a:p>
          <a:p>
            <a:pPr lvl="1" eaLnBrk="1" hangingPunct="1"/>
            <a:endParaRPr lang="cs-CZ" altLang="cs-CZ" dirty="0"/>
          </a:p>
        </p:txBody>
      </p:sp>
      <p:sp>
        <p:nvSpPr>
          <p:cNvPr id="2457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90" y="5587702"/>
            <a:ext cx="9334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40" y="5587702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02" y="5514678"/>
            <a:ext cx="1081088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27" y="5514677"/>
            <a:ext cx="8763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152" y="5514677"/>
            <a:ext cx="9032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Možnosti vymezování venkova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f) Administrativní vymezení</a:t>
            </a:r>
          </a:p>
          <a:p>
            <a:pPr marL="0" indent="0">
              <a:buNone/>
            </a:pPr>
            <a:r>
              <a:rPr lang="cs-CZ" altLang="cs-CZ" sz="1800" dirty="0"/>
              <a:t>    – městy jsou ty obce, které mají právo používat      </a:t>
            </a:r>
          </a:p>
          <a:p>
            <a:pPr marL="0" indent="0">
              <a:buNone/>
            </a:pPr>
            <a:r>
              <a:rPr lang="cs-CZ" altLang="cs-CZ" sz="1800" dirty="0"/>
              <a:t>       městská práva a městský znak,</a:t>
            </a:r>
          </a:p>
          <a:p>
            <a:pPr marL="0" indent="0">
              <a:buNone/>
            </a:pPr>
            <a:r>
              <a:rPr lang="cs-CZ" altLang="cs-CZ" sz="1800" dirty="0"/>
              <a:t>       vše ostatní je venkov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</p:txBody>
      </p:sp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Možnosti vymezování venkova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g) Statistické vymezení</a:t>
            </a:r>
          </a:p>
          <a:p>
            <a:pPr marL="0" indent="0">
              <a:buNone/>
            </a:pPr>
            <a:r>
              <a:rPr lang="cs-CZ" altLang="cs-CZ" dirty="0"/>
              <a:t>   </a:t>
            </a:r>
            <a:r>
              <a:rPr lang="cs-CZ" altLang="cs-CZ" sz="1800" dirty="0"/>
              <a:t>– dle konvenčně stanovené hranice obyvatel</a:t>
            </a:r>
          </a:p>
          <a:p>
            <a:pPr marL="0" indent="0">
              <a:buNone/>
            </a:pPr>
            <a:r>
              <a:rPr lang="cs-CZ" altLang="cs-CZ" sz="1800" dirty="0"/>
              <a:t>      (obce pod touto hranicí jsou venkov)</a:t>
            </a:r>
          </a:p>
        </p:txBody>
      </p:sp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3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Možnosti vymezování venkova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h) Krajinářské vymezení</a:t>
            </a:r>
          </a:p>
          <a:p>
            <a:pPr marL="0" indent="0">
              <a:buNone/>
            </a:pPr>
            <a:r>
              <a:rPr lang="cs-CZ" altLang="cs-CZ" sz="1600" dirty="0"/>
              <a:t>    </a:t>
            </a:r>
            <a:r>
              <a:rPr lang="cs-CZ" altLang="cs-CZ" sz="1800" dirty="0"/>
              <a:t>– existence rozlehlé krajiny, která je organickou součástí  </a:t>
            </a:r>
          </a:p>
          <a:p>
            <a:pPr marL="0" indent="0">
              <a:buNone/>
            </a:pPr>
            <a:r>
              <a:rPr lang="cs-CZ" altLang="cs-CZ" sz="1800" dirty="0"/>
              <a:t>     sídla, vzhled krajiny má venkovský charakter a krajina    </a:t>
            </a:r>
          </a:p>
          <a:p>
            <a:pPr marL="0" indent="0">
              <a:buNone/>
            </a:pPr>
            <a:r>
              <a:rPr lang="cs-CZ" altLang="cs-CZ" sz="1800" dirty="0"/>
              <a:t>     poskytuje sídlu více funkcí.</a:t>
            </a:r>
          </a:p>
        </p:txBody>
      </p:sp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3074" name="Picture 2" descr="https://hostetin.veronica.cz/sites/default/files/projekty/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16" y="3933056"/>
            <a:ext cx="6216501" cy="25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5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Kritéria vymezování venkova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hustota zalidnění</a:t>
            </a:r>
          </a:p>
          <a:p>
            <a:pPr eaLnBrk="1" hangingPunct="1"/>
            <a:r>
              <a:rPr lang="cs-CZ" altLang="cs-CZ"/>
              <a:t>počet obyvatel</a:t>
            </a:r>
          </a:p>
          <a:p>
            <a:pPr eaLnBrk="1" hangingPunct="1"/>
            <a:r>
              <a:rPr lang="cs-CZ" altLang="cs-CZ"/>
              <a:t>statut sídla</a:t>
            </a:r>
          </a:p>
          <a:p>
            <a:pPr eaLnBrk="1" hangingPunct="1"/>
            <a:r>
              <a:rPr lang="cs-CZ" altLang="cs-CZ"/>
              <a:t>zaměstnanost v sektorech</a:t>
            </a:r>
          </a:p>
          <a:p>
            <a:pPr eaLnBrk="1" hangingPunct="1"/>
            <a:r>
              <a:rPr lang="cs-CZ" altLang="cs-CZ"/>
              <a:t>kombinace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Venkov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Obydlený prostor mimo městské lokality tradičně charakterizovaný orientací na zemědělství a menší hustotou obyvatel, ale i jiným způsobem života, většinou propojeným s přírodou, a také s jinou sociální strukturou ve srovnání s městem</a:t>
            </a:r>
          </a:p>
        </p:txBody>
      </p:sp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Vymezování venkova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dirty="0"/>
              <a:t>Vychází obvykle z definic a potřeb projektů a institucí, např.: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 err="1"/>
              <a:t>Eurostat</a:t>
            </a:r>
            <a:r>
              <a:rPr lang="cs-CZ" altLang="cs-CZ" dirty="0"/>
              <a:t>.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/>
              <a:t>OECD.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/>
              <a:t>Český statistický úřad.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/>
              <a:t>Ministerstvo pro místní rozvoj (např. v rámci naplňování politik EU).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/>
              <a:t>Ministerstvo zemědělství (např. potřeba definovat příjemce dotací pro Společnou zem. pol. EU).</a:t>
            </a: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Místní úroveň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468073"/>
            <a:ext cx="10753200" cy="436392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000" dirty="0"/>
              <a:t>venkovské sídlo je takové, jehož hustota zalidnění je do 100 obyvatel/km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 – vymezení uváděné </a:t>
            </a:r>
            <a:r>
              <a:rPr lang="cs-CZ" altLang="cs-CZ" sz="2000" dirty="0" err="1"/>
              <a:t>Eurostatem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venkovské sídlo je takové, jehož hustota zalidnění je do 150 obyvatel/km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 (v literatuře se lze setkat i se 100) – vymezení uváděné OECD</a:t>
            </a:r>
            <a:endParaRPr lang="cs-CZ" altLang="cs-CZ" sz="2000" baseline="30000" dirty="0"/>
          </a:p>
          <a:p>
            <a:pPr eaLnBrk="1" hangingPunct="1"/>
            <a:r>
              <a:rPr lang="cs-CZ" altLang="cs-CZ" sz="2000" dirty="0"/>
              <a:t>podrobnější rozčlenění na místní úrovni (OECD):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extrémní venkovské osídlení do 8 obyv./km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méně zalidněné venkovské oblasti 8 – 50 obyvatel/km</a:t>
            </a:r>
            <a:r>
              <a:rPr lang="cs-CZ" altLang="cs-CZ" sz="1800" baseline="30000" dirty="0"/>
              <a:t>2</a:t>
            </a:r>
            <a:endParaRPr lang="cs-CZ" altLang="cs-CZ" sz="1800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venkovské oblasti 50 – 100 obyvatel/km</a:t>
            </a:r>
            <a:r>
              <a:rPr lang="cs-CZ" altLang="cs-CZ" sz="1800" baseline="30000" dirty="0"/>
              <a:t>2</a:t>
            </a:r>
            <a:endParaRPr lang="cs-CZ" altLang="cs-CZ" sz="1800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smíšené (příměstské) oblasti 100 – 150 obyvatel/km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městské oblasti 150 – 500 obyvatel/km</a:t>
            </a:r>
            <a:r>
              <a:rPr lang="cs-CZ" altLang="cs-CZ" sz="1800" baseline="30000" dirty="0"/>
              <a:t>2</a:t>
            </a:r>
            <a:endParaRPr lang="cs-CZ" altLang="cs-CZ" sz="1800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městská jádra nad 500 obyvatel/km</a:t>
            </a:r>
            <a:r>
              <a:rPr lang="cs-CZ" altLang="cs-CZ" sz="1800" baseline="30000" dirty="0"/>
              <a:t>2</a:t>
            </a:r>
          </a:p>
        </p:txBody>
      </p:sp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D245C3-54D9-49B8-A823-40503BFF75FD}" type="slidenum">
              <a:rPr lang="cs-CZ" altLang="cs-CZ" sz="26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2600" dirty="0">
              <a:solidFill>
                <a:schemeClr val="bg1"/>
              </a:solidFill>
            </a:endParaRPr>
          </a:p>
        </p:txBody>
      </p:sp>
      <p:pic>
        <p:nvPicPr>
          <p:cNvPr id="317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6749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805343" y="147338"/>
            <a:ext cx="10385571" cy="9053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altLang="cs-CZ" sz="2800" b="1" dirty="0">
                <a:solidFill>
                  <a:schemeClr val="tx2"/>
                </a:solidFill>
              </a:rPr>
              <a:t>Vliv použití územní jednotky na konečné vymezení - obce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5B78FB6-BBFE-4281-BF60-8EF13CC83842}" type="slidenum">
              <a:rPr lang="cs-CZ" altLang="cs-CZ" sz="26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54" y="874537"/>
            <a:ext cx="91440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666000" y="147338"/>
            <a:ext cx="10986308" cy="9053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altLang="cs-CZ" sz="2800" b="1" dirty="0">
                <a:solidFill>
                  <a:schemeClr val="tx2"/>
                </a:solidFill>
              </a:rPr>
              <a:t>Vliv použití územní jednotky na konečné vymezení - okresy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871A53-F530-4630-A807-6E2CD5EBC6CE}" type="slidenum">
              <a:rPr lang="cs-CZ" altLang="cs-CZ" sz="26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736"/>
            <a:ext cx="9144000" cy="56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947956" y="147338"/>
            <a:ext cx="10486238" cy="9053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altLang="cs-CZ" sz="2800" b="1" dirty="0">
                <a:solidFill>
                  <a:schemeClr val="tx2"/>
                </a:solidFill>
              </a:rPr>
              <a:t>Vliv použití územní jednotky na konečné vymezení – NUTS 2 a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/>
              <a:t>Oblastní dělení EUROSTATU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venkovské sídlo je takové, jehož hustota je do 100 obyvatel/km</a:t>
            </a:r>
            <a:r>
              <a:rPr lang="cs-CZ" altLang="cs-CZ" baseline="30000" dirty="0"/>
              <a:t>2</a:t>
            </a:r>
          </a:p>
          <a:p>
            <a:pPr eaLnBrk="1" hangingPunct="1"/>
            <a:r>
              <a:rPr lang="cs-CZ" altLang="cs-CZ" dirty="0"/>
              <a:t>oblastní členění: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hustě osídlené oblasti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středně osídlené oblasti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řídce osídlené oblasti</a:t>
            </a:r>
          </a:p>
        </p:txBody>
      </p:sp>
      <p:sp>
        <p:nvSpPr>
          <p:cNvPr id="3993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Možné i kombinace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např. EUROSTAT: aby byl region označen za venkovský musí splnit 2/3 podmínek: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hustota zalidnění nižší než 100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podíl pracujících v zemědělství je vyšší než průměr EU za poslední 3 roky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míra nezaměstnanosti dosahuje vyšší hodnoty než je průměr EU za poslední 3 roky</a:t>
            </a:r>
          </a:p>
        </p:txBody>
      </p:sp>
      <p:sp>
        <p:nvSpPr>
          <p:cNvPr id="4096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Nová typologie </a:t>
            </a:r>
            <a:r>
              <a:rPr lang="cs-CZ" altLang="cs-CZ" dirty="0" err="1"/>
              <a:t>Eurostatu</a:t>
            </a:r>
            <a:endParaRPr lang="cs-CZ" altLang="cs-CZ" dirty="0"/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2249487" y="1372301"/>
            <a:ext cx="7693025" cy="4379913"/>
          </a:xfrm>
        </p:spPr>
        <p:txBody>
          <a:bodyPr/>
          <a:lstStyle/>
          <a:p>
            <a:r>
              <a:rPr lang="cs-CZ" altLang="cs-CZ" dirty="0"/>
              <a:t>nová metodika</a:t>
            </a: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97228"/>
              </p:ext>
            </p:extLst>
          </p:nvPr>
        </p:nvGraphicFramePr>
        <p:xfrm>
          <a:off x="1124125" y="2350386"/>
          <a:ext cx="10050012" cy="313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901">
                <a:tc>
                  <a:txBody>
                    <a:bodyPr/>
                    <a:lstStyle/>
                    <a:p>
                      <a:r>
                        <a:rPr lang="cs-CZ" sz="2000" dirty="0"/>
                        <a:t>OECD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Eurostat</a:t>
                      </a:r>
                      <a:endParaRPr lang="cs-CZ" sz="2000" dirty="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01">
                <a:tc>
                  <a:txBody>
                    <a:bodyPr/>
                    <a:lstStyle/>
                    <a:p>
                      <a:r>
                        <a:rPr lang="cs-CZ" sz="2000" dirty="0"/>
                        <a:t>venkovská</a:t>
                      </a:r>
                      <a:r>
                        <a:rPr lang="cs-CZ" sz="2000" baseline="0" dirty="0"/>
                        <a:t> obec:</a:t>
                      </a:r>
                      <a:endParaRPr lang="cs-CZ" sz="20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2000" baseline="0" dirty="0"/>
                        <a:t>buňky o velikosti 1 km</a:t>
                      </a:r>
                      <a:r>
                        <a:rPr lang="cs-CZ" sz="2000" baseline="30000" dirty="0"/>
                        <a:t>2</a:t>
                      </a:r>
                      <a:r>
                        <a:rPr lang="cs-CZ" sz="2000" dirty="0"/>
                        <a:t>:</a:t>
                      </a:r>
                      <a:endParaRPr lang="cs-CZ" sz="2000" baseline="30000" dirty="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hustota</a:t>
                      </a:r>
                      <a:r>
                        <a:rPr lang="cs-CZ" sz="2000" baseline="0" dirty="0"/>
                        <a:t> obyvatelstva do 150 obyvatel/km</a:t>
                      </a:r>
                      <a:r>
                        <a:rPr lang="cs-CZ" sz="2000" baseline="30000" dirty="0"/>
                        <a:t>2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baseline="0" dirty="0"/>
                        <a:t>buňky s hustotou rovnou a menší než 300 obyvatel/km</a:t>
                      </a:r>
                      <a:r>
                        <a:rPr lang="cs-CZ" sz="2000" baseline="30000" dirty="0"/>
                        <a:t>2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seskupení buněk,</a:t>
                      </a:r>
                      <a:r>
                        <a:rPr lang="cs-CZ" sz="2000" baseline="0" dirty="0"/>
                        <a:t> kde je celkem 5000 a méně obyvatel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seskupení bez diagonálních návazností</a:t>
                      </a:r>
                      <a:endParaRPr lang="cs-CZ" sz="2000" dirty="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převážně městské regiony: podíl obyvatelstva ve venkovských rastrových buňkách menší než 20 %,</a:t>
            </a:r>
          </a:p>
          <a:p>
            <a:r>
              <a:rPr lang="cs-CZ" altLang="cs-CZ"/>
              <a:t>smíšené regiony: mezi 20 a 50 %,</a:t>
            </a:r>
          </a:p>
          <a:p>
            <a:r>
              <a:rPr lang="cs-CZ" altLang="cs-CZ"/>
              <a:t>převážně venkovské regiony: větší než 50 %.</a:t>
            </a: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18800" y="776510"/>
            <a:ext cx="949200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altLang="cs-CZ" sz="2800" b="1" dirty="0">
                <a:solidFill>
                  <a:schemeClr val="tx2"/>
                </a:solidFill>
              </a:rPr>
              <a:t>Nová typologie </a:t>
            </a:r>
            <a:r>
              <a:rPr lang="cs-CZ" altLang="cs-CZ" sz="2800" b="1" dirty="0" err="1">
                <a:solidFill>
                  <a:schemeClr val="tx2"/>
                </a:solidFill>
              </a:rPr>
              <a:t>Eurostatu</a:t>
            </a:r>
            <a:endParaRPr lang="cs-CZ" altLang="cs-CZ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043054" y="0"/>
            <a:ext cx="4516546" cy="618232"/>
          </a:xfrm>
        </p:spPr>
        <p:txBody>
          <a:bodyPr>
            <a:normAutofit fontScale="90000"/>
          </a:bodyPr>
          <a:lstStyle/>
          <a:p>
            <a:r>
              <a:rPr lang="cs-CZ" altLang="cs-CZ" sz="2400" dirty="0"/>
              <a:t>Typologie regionů dle </a:t>
            </a:r>
            <a:r>
              <a:rPr lang="cs-CZ" altLang="cs-CZ" sz="2400" dirty="0" err="1"/>
              <a:t>Eurostatu</a:t>
            </a:r>
            <a:endParaRPr lang="cs-CZ" altLang="cs-CZ" sz="2400" dirty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19" y="504527"/>
            <a:ext cx="6518615" cy="62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Venkov z územního hlediska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Venkovský prostor</a:t>
            </a:r>
          </a:p>
          <a:p>
            <a:pPr eaLnBrk="1" hangingPunct="1"/>
            <a:r>
              <a:rPr lang="cs-CZ" altLang="cs-CZ"/>
              <a:t>Venkovský region</a:t>
            </a:r>
          </a:p>
          <a:p>
            <a:pPr eaLnBrk="1" hangingPunct="1"/>
            <a:r>
              <a:rPr lang="cs-CZ" altLang="cs-CZ"/>
              <a:t>Venkovské sídlo</a:t>
            </a:r>
          </a:p>
        </p:txBody>
      </p:sp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043054" y="0"/>
            <a:ext cx="4516546" cy="618232"/>
          </a:xfrm>
        </p:spPr>
        <p:txBody>
          <a:bodyPr>
            <a:normAutofit fontScale="90000"/>
          </a:bodyPr>
          <a:lstStyle/>
          <a:p>
            <a:r>
              <a:rPr lang="cs-CZ" altLang="cs-CZ" sz="2400" dirty="0"/>
              <a:t>Typologie regionů dle </a:t>
            </a:r>
            <a:r>
              <a:rPr lang="cs-CZ" altLang="cs-CZ" sz="2400" dirty="0" err="1"/>
              <a:t>Eurostatu</a:t>
            </a:r>
            <a:endParaRPr lang="cs-CZ" altLang="cs-CZ" sz="2400" dirty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29" y="476672"/>
            <a:ext cx="770898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Kritéria používaná v ČR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hustota zalidnění (do 100 obyvatel/km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počet obyvatel obce (do 2 000)</a:t>
            </a:r>
          </a:p>
          <a:p>
            <a:pPr eaLnBrk="1" hangingPunct="1"/>
            <a:r>
              <a:rPr lang="cs-CZ" altLang="cs-CZ" dirty="0"/>
              <a:t>statut sídla (obec </a:t>
            </a:r>
            <a:r>
              <a:rPr lang="en-GB" altLang="cs-CZ" dirty="0"/>
              <a:t>[</a:t>
            </a:r>
            <a:r>
              <a:rPr lang="cs-CZ" altLang="cs-CZ" dirty="0"/>
              <a:t>ne městys</a:t>
            </a:r>
            <a:r>
              <a:rPr lang="en-GB" altLang="cs-CZ" dirty="0"/>
              <a:t>]</a:t>
            </a:r>
            <a:r>
              <a:rPr lang="cs-CZ" altLang="cs-CZ" dirty="0"/>
              <a:t>, město, statutární město či hlavní město)</a:t>
            </a:r>
          </a:p>
        </p:txBody>
      </p:sp>
      <p:sp>
        <p:nvSpPr>
          <p:cNvPr id="5222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1664" y="188641"/>
            <a:ext cx="6192688" cy="625693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Venkov = obce do 2000 obyvatel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41" y="2363900"/>
            <a:ext cx="7436371" cy="437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/>
          <a:stretch/>
        </p:blipFill>
        <p:spPr bwMode="auto">
          <a:xfrm>
            <a:off x="2423592" y="1052736"/>
            <a:ext cx="7745664" cy="12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03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950" y="188641"/>
            <a:ext cx="11148969" cy="62569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000" dirty="0"/>
              <a:t>Venkov = obce do 1000 obyvatel a obce s velikostí do 3 000 obyvatel a hustotou zalidnění menší než 100 obyvatel/km</a:t>
            </a:r>
            <a:r>
              <a:rPr lang="cs-CZ" sz="2000" baseline="30000" dirty="0"/>
              <a:t>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93" y="2347476"/>
            <a:ext cx="7892464" cy="43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/>
          <a:stretch/>
        </p:blipFill>
        <p:spPr bwMode="auto">
          <a:xfrm>
            <a:off x="1758565" y="969539"/>
            <a:ext cx="8484121" cy="13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56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617" y="188641"/>
            <a:ext cx="11065077" cy="6256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000" dirty="0"/>
              <a:t>Venkov = obce do 1000 obyvatel a obce s velikostí do 3 000 obyvatel a hustotou zalidnění menší než 150 obyvatel/km</a:t>
            </a:r>
            <a:r>
              <a:rPr lang="cs-CZ" sz="2000" baseline="30000" dirty="0"/>
              <a:t>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34</a:t>
            </a:fld>
            <a:endParaRPr lang="cs-CZ" alt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57" y="2356179"/>
            <a:ext cx="7945432" cy="43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/>
          <a:stretch/>
        </p:blipFill>
        <p:spPr bwMode="auto">
          <a:xfrm>
            <a:off x="1625201" y="969539"/>
            <a:ext cx="8703907" cy="13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75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8566" y="188641"/>
            <a:ext cx="8657915" cy="625693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Venkov = obce bez statutu města</a:t>
            </a:r>
            <a:endParaRPr lang="cs-CZ" sz="2800" baseline="30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48" y="2492896"/>
            <a:ext cx="7553070" cy="43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/>
          <a:stretch/>
        </p:blipFill>
        <p:spPr bwMode="auto">
          <a:xfrm>
            <a:off x="1628210" y="1052736"/>
            <a:ext cx="8742947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03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8566" y="188641"/>
            <a:ext cx="8657915" cy="625693"/>
          </a:xfrm>
        </p:spPr>
        <p:txBody>
          <a:bodyPr/>
          <a:lstStyle/>
          <a:p>
            <a:pPr algn="ctr"/>
            <a:r>
              <a:rPr lang="cs-CZ" sz="3000" dirty="0"/>
              <a:t>Venkov = obce bez POU</a:t>
            </a:r>
            <a:endParaRPr lang="cs-CZ" sz="3000" baseline="30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36</a:t>
            </a:fld>
            <a:endParaRPr lang="cs-CZ" alt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43" y="2347476"/>
            <a:ext cx="7752857" cy="43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3"/>
          <a:stretch/>
        </p:blipFill>
        <p:spPr bwMode="auto">
          <a:xfrm>
            <a:off x="1717309" y="814334"/>
            <a:ext cx="8740428" cy="14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10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3791" y="225088"/>
            <a:ext cx="9638950" cy="62569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/>
              <a:t>Venkov = obce do 2 000 obyvatel mimo obcí v zázemí krajských měst</a:t>
            </a:r>
            <a:endParaRPr lang="cs-CZ" sz="2400" baseline="30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37</a:t>
            </a:fld>
            <a:endParaRPr lang="cs-CZ" alt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52" y="2258912"/>
            <a:ext cx="7769094" cy="43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/>
          <a:stretch/>
        </p:blipFill>
        <p:spPr bwMode="auto">
          <a:xfrm>
            <a:off x="1664025" y="981511"/>
            <a:ext cx="8863949" cy="12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23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4521" y="225088"/>
            <a:ext cx="8657915" cy="625693"/>
          </a:xfrm>
        </p:spPr>
        <p:txBody>
          <a:bodyPr/>
          <a:lstStyle/>
          <a:p>
            <a:pPr algn="ctr"/>
            <a:r>
              <a:rPr lang="cs-CZ" sz="2400" dirty="0"/>
              <a:t>Venkov = obce do 5 000 obyvatel na základě 4 kritérií</a:t>
            </a:r>
            <a:endParaRPr lang="cs-CZ" sz="2400" baseline="30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38</a:t>
            </a:fld>
            <a:endParaRPr lang="cs-CZ" alt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51" y="2245817"/>
            <a:ext cx="7376454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7"/>
          <a:stretch/>
        </p:blipFill>
        <p:spPr bwMode="auto">
          <a:xfrm>
            <a:off x="1653242" y="1039667"/>
            <a:ext cx="8820472" cy="8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63478" y="2708920"/>
            <a:ext cx="4600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Počet obyvatel na km</a:t>
            </a:r>
            <a:r>
              <a:rPr lang="cs-CZ" sz="1600" baseline="30000" dirty="0"/>
              <a:t>2</a:t>
            </a:r>
            <a:r>
              <a:rPr lang="cs-CZ" sz="1600" dirty="0"/>
              <a:t> zastavěné plochy</a:t>
            </a:r>
          </a:p>
          <a:p>
            <a:pPr algn="r"/>
            <a:r>
              <a:rPr lang="cs-CZ" sz="1600" dirty="0"/>
              <a:t>Sídlo POU a/nebo statut města</a:t>
            </a:r>
          </a:p>
          <a:p>
            <a:pPr algn="r"/>
            <a:r>
              <a:rPr lang="cs-CZ" sz="1600" dirty="0"/>
              <a:t>Podíl bytů v RD</a:t>
            </a:r>
          </a:p>
          <a:p>
            <a:pPr algn="r"/>
            <a:r>
              <a:rPr lang="cs-CZ" sz="1600" dirty="0"/>
              <a:t>Počet obyvatel</a:t>
            </a:r>
          </a:p>
        </p:txBody>
      </p:sp>
    </p:spTree>
    <p:extLst>
      <p:ext uri="{BB962C8B-B14F-4D97-AF65-F5344CB8AC3E}">
        <p14:creationId xmlns:p14="http://schemas.microsoft.com/office/powerpoint/2010/main" val="1310670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5754482" y="6322664"/>
            <a:ext cx="2204728" cy="437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39</a:t>
            </a:fld>
            <a:endParaRPr lang="cs-CZ" alt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1" y="945775"/>
            <a:ext cx="10615737" cy="4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98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Venkovský prostor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Prostor zahrnující krajinu a venkovská sídla</a:t>
            </a:r>
          </a:p>
          <a:p>
            <a:pPr eaLnBrk="1" hangingPunct="1"/>
            <a:r>
              <a:rPr lang="cs-CZ" altLang="cs-CZ"/>
              <a:t>Kontinuálně vymezený prostor</a:t>
            </a:r>
          </a:p>
          <a:p>
            <a:pPr eaLnBrk="1" hangingPunct="1"/>
            <a:r>
              <a:rPr lang="cs-CZ" altLang="cs-CZ"/>
              <a:t>Souhrn katastrů venkovských obcí</a:t>
            </a:r>
          </a:p>
          <a:p>
            <a:pPr eaLnBrk="1" hangingPunct="1"/>
            <a:r>
              <a:rPr lang="cs-CZ" altLang="cs-CZ"/>
              <a:t>Území mimo města</a:t>
            </a:r>
          </a:p>
          <a:p>
            <a:pPr eaLnBrk="1" hangingPunct="1"/>
            <a:endParaRPr lang="cs-CZ" altLang="cs-CZ"/>
          </a:p>
        </p:txBody>
      </p:sp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338" y="332657"/>
            <a:ext cx="11039911" cy="62569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2400" dirty="0"/>
              <a:t>Venkov = obce do 5 000 obyvatel na základě 4 kritérií</a:t>
            </a:r>
            <a:br>
              <a:rPr lang="cs-CZ" sz="2400" dirty="0"/>
            </a:br>
            <a:r>
              <a:rPr lang="cs-CZ" sz="2400" dirty="0"/>
              <a:t>a obce přechodné na základě dalších 4 kritérií</a:t>
            </a:r>
            <a:endParaRPr lang="cs-CZ" sz="2400" baseline="30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D586200-CD0C-4B4E-9D94-9E053E799617}" type="slidenum">
              <a:rPr lang="cs-CZ" altLang="cs-CZ" smtClean="0"/>
              <a:pPr/>
              <a:t>40</a:t>
            </a:fld>
            <a:endParaRPr lang="cs-CZ" alt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1" y="2553866"/>
            <a:ext cx="8646974" cy="43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7"/>
          <a:stretch/>
        </p:blipFill>
        <p:spPr bwMode="auto">
          <a:xfrm>
            <a:off x="1685748" y="1196753"/>
            <a:ext cx="8755461" cy="8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13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Nejčastěji jsou venkov a periferní oblasti vymezovány na základě: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426128"/>
            <a:ext cx="9768488" cy="4738432"/>
          </a:xfrm>
        </p:spPr>
        <p:txBody>
          <a:bodyPr>
            <a:noAutofit/>
          </a:bodyPr>
          <a:lstStyle/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počtu obyvatel obce nebo hustoty osídlení, případně kombinace těchto dvou ukazatelů,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statutu dané obce, podle právních norem příslušného státu,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charakteru a hustoty zástavby a architektonického rázu obce,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podílu přírodních ploch nebo zastavěných ploch na celkové rozloze obce,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zohlednění infrastruktury, občanské vybavenosti obce a dostupnosti služeb (z nekomerční sféry např. školství, zdravotnictví, soc. péče, kulturní a sportovní zařízení), 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institucionálního vybavení obcí (např. matričním či stavebním úřadem, poštou),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dopravní dostupností nebo vzdáleností od větších center,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vyjížďky a dojížďky do zaměstnání,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zaměstnanosti v sektorech a odvětvích,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intenzity bytové výstavby,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i="1" dirty="0">
                <a:solidFill>
                  <a:srgbClr val="FF0000"/>
                </a:solidFill>
              </a:rPr>
              <a:t>věkového složení obyvatelstva,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i="1" dirty="0">
                <a:solidFill>
                  <a:srgbClr val="FF0000"/>
                </a:solidFill>
              </a:rPr>
              <a:t>přirozeného a migračního přírůstku obyvatelstva, 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i="1" dirty="0">
                <a:solidFill>
                  <a:srgbClr val="FF0000"/>
                </a:solidFill>
              </a:rPr>
              <a:t>vzdělanostní struktury obyvatelstva,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i="1" dirty="0">
                <a:solidFill>
                  <a:srgbClr val="FF0000"/>
                </a:solidFill>
              </a:rPr>
              <a:t>míry nezaměstnanosti,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dalších sociálních, ekonomických, demografických a environmetálních indikátorů</a:t>
            </a:r>
          </a:p>
          <a:p>
            <a:pPr marL="533400" indent="-533400">
              <a:buFont typeface="Wingdings" panose="05000000000000000000" pitchFamily="2" charset="2"/>
              <a:buAutoNum type="alphaLcParenR"/>
            </a:pPr>
            <a:r>
              <a:rPr lang="cs-CZ" altLang="cs-CZ" sz="1200" dirty="0"/>
              <a:t>různých kombinací více kritérií.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endParaRPr lang="cs-CZ" altLang="cs-CZ" sz="900" dirty="0"/>
          </a:p>
        </p:txBody>
      </p:sp>
      <p:sp>
        <p:nvSpPr>
          <p:cNvPr id="57349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Charakteristiky českých sídel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2133600"/>
            <a:ext cx="9552465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Průměrný počet obyvatel obce je 1 685.</a:t>
            </a:r>
          </a:p>
          <a:p>
            <a:pPr eaLnBrk="1" hangingPunct="1"/>
            <a:r>
              <a:rPr lang="cs-CZ" altLang="cs-CZ" sz="2400" dirty="0"/>
              <a:t>Medián populační velikosti obce je 420 obyvatel.</a:t>
            </a:r>
          </a:p>
          <a:p>
            <a:pPr marL="0" indent="0">
              <a:buNone/>
            </a:pPr>
            <a:r>
              <a:rPr lang="cs-CZ" altLang="cs-CZ" sz="2400" dirty="0"/>
              <a:t>   (tedy více než polovina obcí nedosahuje počtu 420    </a:t>
            </a:r>
          </a:p>
          <a:p>
            <a:pPr marL="0" indent="0">
              <a:buNone/>
            </a:pPr>
            <a:r>
              <a:rPr lang="cs-CZ" altLang="cs-CZ" sz="2400" dirty="0"/>
              <a:t>    obyvatel).</a:t>
            </a:r>
          </a:p>
          <a:p>
            <a:pPr eaLnBrk="1" hangingPunct="1"/>
            <a:r>
              <a:rPr lang="cs-CZ" altLang="cs-CZ" sz="2400" dirty="0"/>
              <a:t>Z toho plynou problémy, které musí malé obce řešit.</a:t>
            </a:r>
          </a:p>
          <a:p>
            <a:pPr eaLnBrk="1" hangingPunct="1"/>
            <a:r>
              <a:rPr lang="cs-CZ" altLang="cs-CZ" sz="2400" dirty="0"/>
              <a:t>Podobnou strukturu osídlení v EU má jen Francie a Slovensko. </a:t>
            </a:r>
          </a:p>
        </p:txBody>
      </p:sp>
      <p:sp>
        <p:nvSpPr>
          <p:cNvPr id="6041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2"/>
          <p:cNvSpPr>
            <a:spLocks noGrp="1" noChangeArrowheads="1"/>
          </p:cNvSpPr>
          <p:nvPr>
            <p:ph type="title"/>
          </p:nvPr>
        </p:nvSpPr>
        <p:spPr>
          <a:xfrm>
            <a:off x="931177" y="654512"/>
            <a:ext cx="994934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Problémy plynoucí z volby kritérií 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931177" y="1419224"/>
            <a:ext cx="10419128" cy="471312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1800" dirty="0"/>
              <a:t>Co zvolit? Hustotu obyvatelstva, počet obyvatel či statut sídla?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	A jaké hranice (hodnoty) definovat?</a:t>
            </a:r>
          </a:p>
          <a:p>
            <a:pPr eaLnBrk="1" hangingPunct="1">
              <a:defRPr/>
            </a:pPr>
            <a:r>
              <a:rPr lang="cs-CZ" altLang="cs-CZ" sz="1800" dirty="0"/>
              <a:t>Obcí, které mají méně než 2000 obyvatel je v ČR 5615, z toho je 57 měst.</a:t>
            </a:r>
          </a:p>
          <a:p>
            <a:pPr eaLnBrk="1" hangingPunct="1">
              <a:defRPr/>
            </a:pPr>
            <a:r>
              <a:rPr lang="cs-CZ" altLang="cs-CZ" sz="1800" dirty="0"/>
              <a:t>137 měst má v ČR méně než 3000 obyvatel.</a:t>
            </a:r>
          </a:p>
          <a:p>
            <a:pPr eaLnBrk="1" hangingPunct="1">
              <a:defRPr/>
            </a:pPr>
            <a:r>
              <a:rPr lang="cs-CZ" altLang="cs-CZ" sz="1800" dirty="0"/>
              <a:t>76 měst má méně než 3000 obyvatel a zároveň hustotu obyvatelstva nižší než 100 ob/km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.</a:t>
            </a:r>
          </a:p>
          <a:p>
            <a:pPr>
              <a:defRPr/>
            </a:pPr>
            <a:r>
              <a:rPr lang="cs-CZ" altLang="cs-CZ" sz="1800" dirty="0"/>
              <a:t>4925 obcí má hustotu nižší než 100 ob/km</a:t>
            </a:r>
            <a:r>
              <a:rPr lang="cs-CZ" altLang="cs-CZ" sz="1800" baseline="30000" dirty="0"/>
              <a:t>2</a:t>
            </a:r>
            <a:r>
              <a:rPr lang="cs-CZ" altLang="cs-CZ" sz="1800" dirty="0"/>
              <a:t>, z toho je 113 měst.</a:t>
            </a:r>
          </a:p>
          <a:p>
            <a:pPr>
              <a:defRPr/>
            </a:pPr>
            <a:r>
              <a:rPr lang="cs-CZ" altLang="cs-CZ" sz="1800" dirty="0"/>
              <a:t>Největší obce, bez statutu města (Jesenice, Praha-západ 8 228 obyvatel, Petrovice u Karviné 5 334 obyvatel) a nejmenší obce se statutem města (Přebuz, okr. Sokolov 75 obyvatel, Loučná pod Klínovcem, okr. Chomutov 116 obyvatel). </a:t>
            </a:r>
          </a:p>
          <a:p>
            <a:pPr>
              <a:defRPr/>
            </a:pPr>
            <a:r>
              <a:rPr lang="cs-CZ" altLang="cs-CZ" sz="1800" dirty="0"/>
              <a:t>Proto je třeba volit kritéria a jejich hodnoty podle jejich zjistitelnosti a hlavně </a:t>
            </a:r>
            <a:r>
              <a:rPr lang="cs-CZ" altLang="cs-CZ" sz="1800" b="1" dirty="0"/>
              <a:t>účelu (a instituce)</a:t>
            </a:r>
            <a:r>
              <a:rPr lang="cs-CZ" altLang="cs-CZ" sz="1800" dirty="0"/>
              <a:t>, pro jaký má vymezené území sloužit. Jinak bude venkovský prostor definovat občan, urbanista či starosta obce a jinak úředník ministerstva či EU.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defRPr/>
            </a:pPr>
            <a:endParaRPr lang="cs-CZ" altLang="cs-CZ" sz="1600" baseline="30000" dirty="0"/>
          </a:p>
        </p:txBody>
      </p:sp>
      <p:sp>
        <p:nvSpPr>
          <p:cNvPr id="593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Venkovský region a sídlo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Venkovský region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Poměr obyvatel žijící ve vesnicích 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dirty="0"/>
              <a:t>např. kritérium hustoty obyvatel</a:t>
            </a:r>
          </a:p>
          <a:p>
            <a:pPr eaLnBrk="1" hangingPunct="1"/>
            <a:r>
              <a:rPr lang="cs-CZ" altLang="cs-CZ" dirty="0"/>
              <a:t>Venkovské sídlo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Seskupení obytných a hospodářských stavení plnících různé funkce, mezi kterými hraje důležitou roli funkce zemědělská</a:t>
            </a:r>
          </a:p>
        </p:txBody>
      </p:sp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Charakter kritérií vymezování venkova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Subjektivní</a:t>
            </a:r>
          </a:p>
          <a:p>
            <a:pPr eaLnBrk="1" hangingPunct="1"/>
            <a:r>
              <a:rPr lang="cs-CZ" altLang="cs-CZ" dirty="0"/>
              <a:t>Objektivní vymezení kvalitativní</a:t>
            </a:r>
          </a:p>
          <a:p>
            <a:pPr lvl="1" eaLnBrk="1" hangingPunct="1"/>
            <a:r>
              <a:rPr lang="cs-CZ" altLang="cs-CZ" dirty="0"/>
              <a:t>omezená možnost kvantifikace</a:t>
            </a:r>
          </a:p>
          <a:p>
            <a:pPr eaLnBrk="1" hangingPunct="1"/>
            <a:r>
              <a:rPr lang="cs-CZ" altLang="cs-CZ" dirty="0"/>
              <a:t>Objektivní vymezení kvantitativní</a:t>
            </a:r>
          </a:p>
          <a:p>
            <a:pPr lvl="1" eaLnBrk="1" hangingPunct="1"/>
            <a:endParaRPr lang="cs-CZ" altLang="cs-CZ" dirty="0"/>
          </a:p>
        </p:txBody>
      </p:sp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dirty="0"/>
              <a:t>Kritéria vymezování venkova</a:t>
            </a:r>
          </a:p>
        </p:txBody>
      </p:sp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15681" y="2136706"/>
            <a:ext cx="3197531" cy="376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cs-CZ" altLang="cs-CZ" dirty="0"/>
              <a:t>Urbanistické</a:t>
            </a:r>
          </a:p>
          <a:p>
            <a:pPr fontAlgn="auto"/>
            <a:r>
              <a:rPr lang="cs-CZ" altLang="cs-CZ" dirty="0"/>
              <a:t>Architektonické</a:t>
            </a:r>
          </a:p>
          <a:p>
            <a:pPr fontAlgn="auto"/>
            <a:r>
              <a:rPr lang="cs-CZ" altLang="cs-CZ" dirty="0"/>
              <a:t>Sociální</a:t>
            </a:r>
          </a:p>
          <a:p>
            <a:pPr fontAlgn="auto"/>
            <a:r>
              <a:rPr lang="cs-CZ" altLang="cs-CZ" dirty="0"/>
              <a:t>Ekonomické</a:t>
            </a:r>
          </a:p>
          <a:p>
            <a:pPr fontAlgn="auto"/>
            <a:endParaRPr lang="cs-CZ" altLang="cs-CZ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61308" y="2136707"/>
            <a:ext cx="3197093" cy="37673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cs-CZ" altLang="cs-CZ" sz="2000"/>
              <a:t>Historické</a:t>
            </a:r>
          </a:p>
          <a:p>
            <a:pPr fontAlgn="auto"/>
            <a:r>
              <a:rPr lang="cs-CZ" altLang="cs-CZ" sz="2000"/>
              <a:t>Administrativní</a:t>
            </a:r>
          </a:p>
          <a:p>
            <a:pPr fontAlgn="auto"/>
            <a:r>
              <a:rPr lang="cs-CZ" altLang="cs-CZ" sz="2000"/>
              <a:t>Statistické</a:t>
            </a:r>
          </a:p>
          <a:p>
            <a:pPr fontAlgn="auto"/>
            <a:r>
              <a:rPr lang="cs-CZ" altLang="cs-CZ" sz="2000"/>
              <a:t>Krajinářské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5463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Možnosti vymezování venkova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A) urbanistické vymezení: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altLang="cs-CZ" dirty="0"/>
              <a:t>venkovské sídlo je vymezeno jako sídlo s: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r>
              <a:rPr lang="cs-CZ" altLang="cs-CZ" dirty="0"/>
              <a:t>typickou urbanistickou strukturou nízkopodlažní zástavby s vysokým podílem rodinných domů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r>
              <a:rPr lang="cs-CZ" altLang="cs-CZ" dirty="0"/>
              <a:t>s málo vyvinutou uliční sítí s dominantním prostorem návsi jako společenského a kulturního centra sídla</a:t>
            </a:r>
          </a:p>
          <a:p>
            <a:pPr lvl="1" eaLnBrk="1" hangingPunct="1">
              <a:lnSpc>
                <a:spcPct val="110000"/>
              </a:lnSpc>
              <a:buFontTx/>
              <a:buChar char="-"/>
            </a:pPr>
            <a:r>
              <a:rPr lang="cs-CZ" altLang="cs-CZ" dirty="0"/>
              <a:t>vysokým podílem zeleně v sídle.</a:t>
            </a:r>
          </a:p>
        </p:txBody>
      </p:sp>
      <p:sp>
        <p:nvSpPr>
          <p:cNvPr id="174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/>
          <p:cNvSpPr>
            <a:spLocks noGrp="1" noChangeArrowheads="1"/>
          </p:cNvSpPr>
          <p:nvPr>
            <p:ph type="title"/>
          </p:nvPr>
        </p:nvSpPr>
        <p:spPr>
          <a:xfrm>
            <a:off x="2063750" y="188914"/>
            <a:ext cx="7924800" cy="636587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Příklady urbanistického vymezení</a:t>
            </a:r>
          </a:p>
        </p:txBody>
      </p:sp>
      <p:pic>
        <p:nvPicPr>
          <p:cNvPr id="18436" name="Picture 6" descr="uzemni_plan_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r="10251"/>
          <a:stretch/>
        </p:blipFill>
        <p:spPr>
          <a:xfrm>
            <a:off x="1494902" y="933451"/>
            <a:ext cx="3384376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586200-CD0C-4B4E-9D94-9E053E799617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18437" name="Picture 7" descr="uzemni_pla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09" y="771901"/>
            <a:ext cx="29241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uzemni_plan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33826"/>
            <a:ext cx="21351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uzemni_plan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005264"/>
            <a:ext cx="3024187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uzemni_plan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3973514"/>
            <a:ext cx="38512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uzemni_plan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628800"/>
            <a:ext cx="2761597" cy="23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</TotalTime>
  <Words>1833</Words>
  <Application>Microsoft Office PowerPoint</Application>
  <PresentationFormat>Širokoúhlá obrazovka</PresentationFormat>
  <Paragraphs>257</Paragraphs>
  <Slides>43</Slides>
  <Notes>15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Tahoma</vt:lpstr>
      <vt:lpstr>Wingdings</vt:lpstr>
      <vt:lpstr>Wingdings 3</vt:lpstr>
      <vt:lpstr>Prezentace_MU_CZ</vt:lpstr>
      <vt:lpstr>Venkov, venkovský prostor a možné způsoby jeho vymezování</vt:lpstr>
      <vt:lpstr>Venkov</vt:lpstr>
      <vt:lpstr>Venkov z územního hlediska</vt:lpstr>
      <vt:lpstr>Venkovský prostor</vt:lpstr>
      <vt:lpstr>Venkovský region a sídlo</vt:lpstr>
      <vt:lpstr>Charakter kritérií vymezování venkova</vt:lpstr>
      <vt:lpstr>Kritéria vymezování venkova</vt:lpstr>
      <vt:lpstr>Možnosti vymezování venkova</vt:lpstr>
      <vt:lpstr>Příklady urbanistického vymezení</vt:lpstr>
      <vt:lpstr>Možnosti vymezování venkova</vt:lpstr>
      <vt:lpstr>Architektonické vymezení</vt:lpstr>
      <vt:lpstr>Možnosti vymezování venkova</vt:lpstr>
      <vt:lpstr>Sociální vymezení</vt:lpstr>
      <vt:lpstr>Možnosti vymezování venkova</vt:lpstr>
      <vt:lpstr>Možnosti vymezování venkova</vt:lpstr>
      <vt:lpstr>Možnosti vymezování venkova</vt:lpstr>
      <vt:lpstr>Možnosti vymezování venkova</vt:lpstr>
      <vt:lpstr>Možnosti vymezování venkova</vt:lpstr>
      <vt:lpstr>Kritéria vymezování venkova</vt:lpstr>
      <vt:lpstr>Vymezování venkova</vt:lpstr>
      <vt:lpstr>Místní úroveň</vt:lpstr>
      <vt:lpstr>Prezentace aplikace PowerPoint</vt:lpstr>
      <vt:lpstr>Prezentace aplikace PowerPoint</vt:lpstr>
      <vt:lpstr>Prezentace aplikace PowerPoint</vt:lpstr>
      <vt:lpstr>Oblastní dělení EUROSTATU</vt:lpstr>
      <vt:lpstr>Možné i kombinace</vt:lpstr>
      <vt:lpstr>Nová typologie Eurostatu</vt:lpstr>
      <vt:lpstr>Prezentace aplikace PowerPoint</vt:lpstr>
      <vt:lpstr>Typologie regionů dle Eurostatu</vt:lpstr>
      <vt:lpstr>Typologie regionů dle Eurostatu</vt:lpstr>
      <vt:lpstr>Kritéria používaná v ČR</vt:lpstr>
      <vt:lpstr>Venkov = obce do 2000 obyvatel</vt:lpstr>
      <vt:lpstr>Venkov = obce do 1000 obyvatel a obce s velikostí do 3 000 obyvatel a hustotou zalidnění menší než 100 obyvatel/km2</vt:lpstr>
      <vt:lpstr>Venkov = obce do 1000 obyvatel a obce s velikostí do 3 000 obyvatel a hustotou zalidnění menší než 150 obyvatel/km2</vt:lpstr>
      <vt:lpstr>Venkov = obce bez statutu města</vt:lpstr>
      <vt:lpstr>Venkov = obce bez POU</vt:lpstr>
      <vt:lpstr>Venkov = obce do 2 000 obyvatel mimo obcí v zázemí krajských měst</vt:lpstr>
      <vt:lpstr>Venkov = obce do 5 000 obyvatel na základě 4 kritérií</vt:lpstr>
      <vt:lpstr>Prezentace aplikace PowerPoint</vt:lpstr>
      <vt:lpstr>Venkov = obce do 5 000 obyvatel na základě 4 kritérií a obce přechodné na základě dalších 4 kritérií</vt:lpstr>
      <vt:lpstr>Nejčastěji jsou venkov a periferní oblasti vymezovány na základě:</vt:lpstr>
      <vt:lpstr>Charakteristiky českých sídel</vt:lpstr>
      <vt:lpstr>Problémy plynoucí z volby kritérií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Venkov, venkovský prostor a možné způsoby jeho vymezování</dc:title>
  <dc:creator>Anet Krajíčková</dc:creator>
  <cp:lastModifiedBy>Anet Krajíčková</cp:lastModifiedBy>
  <cp:revision>2</cp:revision>
  <cp:lastPrinted>1601-01-01T00:00:00Z</cp:lastPrinted>
  <dcterms:created xsi:type="dcterms:W3CDTF">2020-01-13T14:50:59Z</dcterms:created>
  <dcterms:modified xsi:type="dcterms:W3CDTF">2020-01-13T15:03:10Z</dcterms:modified>
</cp:coreProperties>
</file>