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58" r:id="rId3"/>
    <p:sldId id="259" r:id="rId4"/>
    <p:sldId id="260" r:id="rId5"/>
    <p:sldId id="281" r:id="rId6"/>
    <p:sldId id="264" r:id="rId7"/>
    <p:sldId id="262" r:id="rId8"/>
    <p:sldId id="265" r:id="rId9"/>
    <p:sldId id="263" r:id="rId10"/>
    <p:sldId id="266" r:id="rId11"/>
    <p:sldId id="267" r:id="rId12"/>
    <p:sldId id="271" r:id="rId13"/>
    <p:sldId id="268" r:id="rId14"/>
    <p:sldId id="269" r:id="rId15"/>
    <p:sldId id="270" r:id="rId16"/>
    <p:sldId id="273" r:id="rId17"/>
    <p:sldId id="274" r:id="rId18"/>
    <p:sldId id="275" r:id="rId19"/>
    <p:sldId id="276" r:id="rId20"/>
    <p:sldId id="278" r:id="rId21"/>
    <p:sldId id="279" r:id="rId22"/>
    <p:sldId id="280" r:id="rId23"/>
  </p:sldIdLst>
  <p:sldSz cx="12192000"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9759" autoAdjust="0"/>
  </p:normalViewPr>
  <p:slideViewPr>
    <p:cSldViewPr snapToGrid="0">
      <p:cViewPr varScale="1">
        <p:scale>
          <a:sx n="100" d="100"/>
          <a:sy n="100" d="100"/>
        </p:scale>
        <p:origin x="276" y="78"/>
      </p:cViewPr>
      <p:guideLst>
        <p:guide orient="horz" pos="2160"/>
        <p:guide pos="3840"/>
      </p:guideLst>
    </p:cSldViewPr>
  </p:slideViewPr>
  <p:outlineViewPr>
    <p:cViewPr>
      <p:scale>
        <a:sx n="33" d="100"/>
        <a:sy n="33" d="100"/>
      </p:scale>
      <p:origin x="0" y="-1104"/>
    </p:cViewPr>
  </p:outlineViewPr>
  <p:notesTextViewPr>
    <p:cViewPr>
      <p:scale>
        <a:sx n="1" d="1"/>
        <a:sy n="1" d="1"/>
      </p:scale>
      <p:origin x="0" y="0"/>
    </p:cViewPr>
  </p:notesTextViewPr>
  <p:notesViewPr>
    <p:cSldViewPr snapToGrid="0">
      <p:cViewPr varScale="1">
        <p:scale>
          <a:sx n="78" d="100"/>
          <a:sy n="78" d="100"/>
        </p:scale>
        <p:origin x="337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lvl1pPr>
          </a:lstStyle>
          <a:p>
            <a:fld id="{64A6C1E7-4C1A-42D8-90C2-869DB36E9540}" type="datetimeFigureOut">
              <a:rPr lang="en-GB" smtClean="0"/>
              <a:t>23/03/2018</a:t>
            </a:fld>
            <a:endParaRPr lang="en-GB"/>
          </a:p>
        </p:txBody>
      </p:sp>
      <p:sp>
        <p:nvSpPr>
          <p:cNvPr id="4" name="Zástupný symbol pro zápatí 3"/>
          <p:cNvSpPr>
            <a:spLocks noGrp="1"/>
          </p:cNvSpPr>
          <p:nvPr>
            <p:ph type="ftr" sz="quarter" idx="2"/>
          </p:nvPr>
        </p:nvSpPr>
        <p:spPr>
          <a:xfrm>
            <a:off x="0" y="9429750"/>
            <a:ext cx="2887663" cy="496888"/>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p:cNvSpPr>
            <a:spLocks noGrp="1"/>
          </p:cNvSpPr>
          <p:nvPr>
            <p:ph type="sldNum" sz="quarter" idx="3"/>
          </p:nvPr>
        </p:nvSpPr>
        <p:spPr>
          <a:xfrm>
            <a:off x="3773488" y="9429750"/>
            <a:ext cx="2887662" cy="496888"/>
          </a:xfrm>
          <a:prstGeom prst="rect">
            <a:avLst/>
          </a:prstGeom>
        </p:spPr>
        <p:txBody>
          <a:bodyPr vert="horz" lIns="91440" tIns="45720" rIns="91440" bIns="45720" rtlCol="0" anchor="b"/>
          <a:lstStyle>
            <a:lvl1pPr algn="r">
              <a:defRPr sz="1200"/>
            </a:lvl1pPr>
          </a:lstStyle>
          <a:p>
            <a:fld id="{D8291267-1801-42E8-881D-0C89A2D9C4F3}" type="slidenum">
              <a:rPr lang="en-GB" smtClean="0"/>
              <a:t>‹#›</a:t>
            </a:fld>
            <a:endParaRPr lang="en-GB"/>
          </a:p>
        </p:txBody>
      </p:sp>
    </p:spTree>
    <p:extLst>
      <p:ext uri="{BB962C8B-B14F-4D97-AF65-F5344CB8AC3E}">
        <p14:creationId xmlns:p14="http://schemas.microsoft.com/office/powerpoint/2010/main" val="793155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4B92D8D4-1B2D-44A1-ABFD-954AF4F5AEC5}" type="datetimeFigureOut">
              <a:rPr lang="en-US" smtClean="0"/>
              <a:t>3/23/2018</a:t>
            </a:fld>
            <a:endParaRPr lang="en-US"/>
          </a:p>
        </p:txBody>
      </p:sp>
      <p:sp>
        <p:nvSpPr>
          <p:cNvPr id="4" name="Zástupný symbol pro obrázek snímku 3"/>
          <p:cNvSpPr>
            <a:spLocks noGrp="1" noRot="1" noChangeAspect="1"/>
          </p:cNvSpPr>
          <p:nvPr>
            <p:ph type="sldImg" idx="2"/>
          </p:nvPr>
        </p:nvSpPr>
        <p:spPr>
          <a:xfrm>
            <a:off x="23813" y="744538"/>
            <a:ext cx="6615112"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E16B0691-4F8F-4D8C-B63E-263DE620C114}" type="slidenum">
              <a:rPr lang="en-US" smtClean="0"/>
              <a:t>‹#›</a:t>
            </a:fld>
            <a:endParaRPr lang="en-US"/>
          </a:p>
        </p:txBody>
      </p:sp>
    </p:spTree>
    <p:extLst>
      <p:ext uri="{BB962C8B-B14F-4D97-AF65-F5344CB8AC3E}">
        <p14:creationId xmlns:p14="http://schemas.microsoft.com/office/powerpoint/2010/main" val="425717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a:p>
            <a:r>
              <a:rPr lang="en-GB" dirty="0"/>
              <a:t>    </a:t>
            </a:r>
            <a:r>
              <a:rPr lang="en-GB" dirty="0" err="1"/>
              <a:t>Zdroj</a:t>
            </a:r>
            <a:r>
              <a:rPr lang="en-GB" dirty="0"/>
              <a:t>: http://zpravy.idnes.cz/obeznich-deti-v-cr-pribyva-dc0-/domaci.aspx?c=A120622_111754_domaci_skr</a:t>
            </a:r>
          </a:p>
        </p:txBody>
      </p:sp>
      <p:sp>
        <p:nvSpPr>
          <p:cNvPr id="4" name="Zástupný symbol pro číslo snímku 3"/>
          <p:cNvSpPr>
            <a:spLocks noGrp="1"/>
          </p:cNvSpPr>
          <p:nvPr>
            <p:ph type="sldNum" sz="quarter" idx="10"/>
          </p:nvPr>
        </p:nvSpPr>
        <p:spPr/>
        <p:txBody>
          <a:bodyPr/>
          <a:lstStyle/>
          <a:p>
            <a:fld id="{E16B0691-4F8F-4D8C-B63E-263DE620C114}" type="slidenum">
              <a:rPr lang="en-US" smtClean="0"/>
              <a:t>5</a:t>
            </a:fld>
            <a:endParaRPr lang="en-US"/>
          </a:p>
        </p:txBody>
      </p:sp>
    </p:spTree>
    <p:extLst>
      <p:ext uri="{BB962C8B-B14F-4D97-AF65-F5344CB8AC3E}">
        <p14:creationId xmlns:p14="http://schemas.microsoft.com/office/powerpoint/2010/main" val="3319676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Dunn</a:t>
            </a:r>
            <a:r>
              <a:rPr lang="cs-CZ" dirty="0" smtClean="0"/>
              <a:t>, s.141</a:t>
            </a:r>
            <a:endParaRPr lang="cs-CZ" dirty="0"/>
          </a:p>
        </p:txBody>
      </p:sp>
      <p:sp>
        <p:nvSpPr>
          <p:cNvPr id="4" name="Zástupný symbol pro číslo snímku 3"/>
          <p:cNvSpPr>
            <a:spLocks noGrp="1"/>
          </p:cNvSpPr>
          <p:nvPr>
            <p:ph type="sldNum" sz="quarter" idx="10"/>
          </p:nvPr>
        </p:nvSpPr>
        <p:spPr/>
        <p:txBody>
          <a:bodyPr/>
          <a:lstStyle/>
          <a:p>
            <a:fld id="{B502B619-7620-4891-BFF7-E60A2BA7ECEF}" type="slidenum">
              <a:rPr lang="cs-CZ" smtClean="0"/>
              <a:t>9</a:t>
            </a:fld>
            <a:endParaRPr lang="cs-CZ"/>
          </a:p>
        </p:txBody>
      </p:sp>
    </p:spTree>
    <p:extLst>
      <p:ext uri="{BB962C8B-B14F-4D97-AF65-F5344CB8AC3E}">
        <p14:creationId xmlns:p14="http://schemas.microsoft.com/office/powerpoint/2010/main" val="229141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poseidon01.ssrn.com/delivery.php?ID=554072120067116096099075091087017098102019085079049016085026006127122009027097126018122122053012104056055089030066102127025095009086053083017024094066087121084104096005054011114078065110000005091015027114126025007026005095113005067096113116080003079097&amp;EXT=pdf</a:t>
            </a:r>
            <a:endParaRPr lang="cs-CZ" dirty="0"/>
          </a:p>
        </p:txBody>
      </p:sp>
      <p:sp>
        <p:nvSpPr>
          <p:cNvPr id="4" name="Zástupný symbol pro číslo snímku 3"/>
          <p:cNvSpPr>
            <a:spLocks noGrp="1"/>
          </p:cNvSpPr>
          <p:nvPr>
            <p:ph type="sldNum" sz="quarter" idx="10"/>
          </p:nvPr>
        </p:nvSpPr>
        <p:spPr/>
        <p:txBody>
          <a:bodyPr/>
          <a:lstStyle/>
          <a:p>
            <a:fld id="{B502B619-7620-4891-BFF7-E60A2BA7ECEF}" type="slidenum">
              <a:rPr lang="cs-CZ" smtClean="0"/>
              <a:t>16</a:t>
            </a:fld>
            <a:endParaRPr lang="cs-CZ"/>
          </a:p>
        </p:txBody>
      </p:sp>
    </p:spTree>
    <p:extLst>
      <p:ext uri="{BB962C8B-B14F-4D97-AF65-F5344CB8AC3E}">
        <p14:creationId xmlns:p14="http://schemas.microsoft.com/office/powerpoint/2010/main" val="374566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en-GB"/>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GB"/>
          </a:p>
        </p:txBody>
      </p:sp>
      <p:sp>
        <p:nvSpPr>
          <p:cNvPr id="4" name="Zástupný symbol pro datum 3"/>
          <p:cNvSpPr>
            <a:spLocks noGrp="1"/>
          </p:cNvSpPr>
          <p:nvPr>
            <p:ph type="dt" sz="half" idx="10"/>
          </p:nvPr>
        </p:nvSpPr>
        <p:spPr/>
        <p:txBody>
          <a:bodyPr/>
          <a:lstStyle/>
          <a:p>
            <a:fld id="{287D96B1-FB86-43C7-BC38-07350A25AEAD}" type="datetimeFigureOut">
              <a:rPr lang="en-GB" smtClean="0"/>
              <a:t>23/03/2018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62F59DB-5D47-4A81-98DC-507A9BB4943F}" type="slidenum">
              <a:rPr lang="en-GB" smtClean="0"/>
              <a:t>‹#›</a:t>
            </a:fld>
            <a:endParaRPr lang="en-GB"/>
          </a:p>
        </p:txBody>
      </p:sp>
    </p:spTree>
    <p:extLst>
      <p:ext uri="{BB962C8B-B14F-4D97-AF65-F5344CB8AC3E}">
        <p14:creationId xmlns:p14="http://schemas.microsoft.com/office/powerpoint/2010/main" val="399217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287D96B1-FB86-43C7-BC38-07350A25AEAD}" type="datetimeFigureOut">
              <a:rPr lang="en-GB" smtClean="0"/>
              <a:t>23/03/2018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62F59DB-5D47-4A81-98DC-507A9BB4943F}" type="slidenum">
              <a:rPr lang="en-GB" smtClean="0"/>
              <a:t>‹#›</a:t>
            </a:fld>
            <a:endParaRPr lang="en-GB"/>
          </a:p>
        </p:txBody>
      </p:sp>
    </p:spTree>
    <p:extLst>
      <p:ext uri="{BB962C8B-B14F-4D97-AF65-F5344CB8AC3E}">
        <p14:creationId xmlns:p14="http://schemas.microsoft.com/office/powerpoint/2010/main" val="196141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287D96B1-FB86-43C7-BC38-07350A25AEAD}" type="datetimeFigureOut">
              <a:rPr lang="en-GB" smtClean="0"/>
              <a:t>23/03/2018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62F59DB-5D47-4A81-98DC-507A9BB4943F}" type="slidenum">
              <a:rPr lang="en-GB" smtClean="0"/>
              <a:t>‹#›</a:t>
            </a:fld>
            <a:endParaRPr lang="en-GB"/>
          </a:p>
        </p:txBody>
      </p:sp>
    </p:spTree>
    <p:extLst>
      <p:ext uri="{BB962C8B-B14F-4D97-AF65-F5344CB8AC3E}">
        <p14:creationId xmlns:p14="http://schemas.microsoft.com/office/powerpoint/2010/main" val="17328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287D96B1-FB86-43C7-BC38-07350A25AEAD}" type="datetimeFigureOut">
              <a:rPr lang="en-GB" smtClean="0"/>
              <a:t>23/03/2018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62F59DB-5D47-4A81-98DC-507A9BB4943F}" type="slidenum">
              <a:rPr lang="en-GB" smtClean="0"/>
              <a:t>‹#›</a:t>
            </a:fld>
            <a:endParaRPr lang="en-GB"/>
          </a:p>
        </p:txBody>
      </p:sp>
    </p:spTree>
    <p:extLst>
      <p:ext uri="{BB962C8B-B14F-4D97-AF65-F5344CB8AC3E}">
        <p14:creationId xmlns:p14="http://schemas.microsoft.com/office/powerpoint/2010/main" val="216503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en-GB"/>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287D96B1-FB86-43C7-BC38-07350A25AEAD}" type="datetimeFigureOut">
              <a:rPr lang="en-GB" smtClean="0"/>
              <a:t>23/03/2018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62F59DB-5D47-4A81-98DC-507A9BB4943F}" type="slidenum">
              <a:rPr lang="en-GB" smtClean="0"/>
              <a:t>‹#›</a:t>
            </a:fld>
            <a:endParaRPr lang="en-GB"/>
          </a:p>
        </p:txBody>
      </p:sp>
    </p:spTree>
    <p:extLst>
      <p:ext uri="{BB962C8B-B14F-4D97-AF65-F5344CB8AC3E}">
        <p14:creationId xmlns:p14="http://schemas.microsoft.com/office/powerpoint/2010/main" val="249924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287D96B1-FB86-43C7-BC38-07350A25AEAD}" type="datetimeFigureOut">
              <a:rPr lang="en-GB" smtClean="0"/>
              <a:t>23/03/2018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62F59DB-5D47-4A81-98DC-507A9BB4943F}" type="slidenum">
              <a:rPr lang="en-GB" smtClean="0"/>
              <a:t>‹#›</a:t>
            </a:fld>
            <a:endParaRPr lang="en-GB"/>
          </a:p>
        </p:txBody>
      </p:sp>
    </p:spTree>
    <p:extLst>
      <p:ext uri="{BB962C8B-B14F-4D97-AF65-F5344CB8AC3E}">
        <p14:creationId xmlns:p14="http://schemas.microsoft.com/office/powerpoint/2010/main" val="344115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en-GB"/>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287D96B1-FB86-43C7-BC38-07350A25AEAD}" type="datetimeFigureOut">
              <a:rPr lang="en-GB" smtClean="0"/>
              <a:t>23/03/2018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662F59DB-5D47-4A81-98DC-507A9BB4943F}" type="slidenum">
              <a:rPr lang="en-GB" smtClean="0"/>
              <a:t>‹#›</a:t>
            </a:fld>
            <a:endParaRPr lang="en-GB"/>
          </a:p>
        </p:txBody>
      </p:sp>
    </p:spTree>
    <p:extLst>
      <p:ext uri="{BB962C8B-B14F-4D97-AF65-F5344CB8AC3E}">
        <p14:creationId xmlns:p14="http://schemas.microsoft.com/office/powerpoint/2010/main" val="36308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287D96B1-FB86-43C7-BC38-07350A25AEAD}" type="datetimeFigureOut">
              <a:rPr lang="en-GB" smtClean="0"/>
              <a:t>23/03/2018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62F59DB-5D47-4A81-98DC-507A9BB4943F}" type="slidenum">
              <a:rPr lang="en-GB" smtClean="0"/>
              <a:t>‹#›</a:t>
            </a:fld>
            <a:endParaRPr lang="en-GB"/>
          </a:p>
        </p:txBody>
      </p:sp>
    </p:spTree>
    <p:extLst>
      <p:ext uri="{BB962C8B-B14F-4D97-AF65-F5344CB8AC3E}">
        <p14:creationId xmlns:p14="http://schemas.microsoft.com/office/powerpoint/2010/main" val="2888097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87D96B1-FB86-43C7-BC38-07350A25AEAD}" type="datetimeFigureOut">
              <a:rPr lang="en-GB" smtClean="0"/>
              <a:t>23/03/2018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662F59DB-5D47-4A81-98DC-507A9BB4943F}" type="slidenum">
              <a:rPr lang="en-GB" smtClean="0"/>
              <a:t>‹#›</a:t>
            </a:fld>
            <a:endParaRPr lang="en-GB"/>
          </a:p>
        </p:txBody>
      </p:sp>
    </p:spTree>
    <p:extLst>
      <p:ext uri="{BB962C8B-B14F-4D97-AF65-F5344CB8AC3E}">
        <p14:creationId xmlns:p14="http://schemas.microsoft.com/office/powerpoint/2010/main" val="34972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GB"/>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287D96B1-FB86-43C7-BC38-07350A25AEAD}" type="datetimeFigureOut">
              <a:rPr lang="en-GB" smtClean="0"/>
              <a:t>23/03/2018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62F59DB-5D47-4A81-98DC-507A9BB4943F}" type="slidenum">
              <a:rPr lang="en-GB" smtClean="0"/>
              <a:t>‹#›</a:t>
            </a:fld>
            <a:endParaRPr lang="en-GB"/>
          </a:p>
        </p:txBody>
      </p:sp>
    </p:spTree>
    <p:extLst>
      <p:ext uri="{BB962C8B-B14F-4D97-AF65-F5344CB8AC3E}">
        <p14:creationId xmlns:p14="http://schemas.microsoft.com/office/powerpoint/2010/main" val="100868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GB"/>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287D96B1-FB86-43C7-BC38-07350A25AEAD}" type="datetimeFigureOut">
              <a:rPr lang="en-GB" smtClean="0"/>
              <a:t>23/03/2018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62F59DB-5D47-4A81-98DC-507A9BB4943F}" type="slidenum">
              <a:rPr lang="en-GB" smtClean="0"/>
              <a:t>‹#›</a:t>
            </a:fld>
            <a:endParaRPr lang="en-GB"/>
          </a:p>
        </p:txBody>
      </p:sp>
    </p:spTree>
    <p:extLst>
      <p:ext uri="{BB962C8B-B14F-4D97-AF65-F5344CB8AC3E}">
        <p14:creationId xmlns:p14="http://schemas.microsoft.com/office/powerpoint/2010/main" val="196962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D96B1-FB86-43C7-BC38-07350A25AEAD}" type="datetimeFigureOut">
              <a:rPr lang="en-GB" smtClean="0"/>
              <a:t>23/03/2018</a:t>
            </a:fld>
            <a:endParaRPr lang="en-GB"/>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F59DB-5D47-4A81-98DC-507A9BB4943F}" type="slidenum">
              <a:rPr lang="en-GB" smtClean="0"/>
              <a:t>‹#›</a:t>
            </a:fld>
            <a:endParaRPr lang="en-GB"/>
          </a:p>
        </p:txBody>
      </p:sp>
    </p:spTree>
    <p:extLst>
      <p:ext uri="{BB962C8B-B14F-4D97-AF65-F5344CB8AC3E}">
        <p14:creationId xmlns:p14="http://schemas.microsoft.com/office/powerpoint/2010/main" val="4057730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209800" y="1700809"/>
            <a:ext cx="7772400" cy="1899642"/>
          </a:xfrm>
        </p:spPr>
        <p:txBody>
          <a:bodyPr>
            <a:normAutofit fontScale="90000"/>
          </a:bodyPr>
          <a:lstStyle/>
          <a:p>
            <a:r>
              <a:rPr lang="cs-CZ" dirty="0" smtClean="0"/>
              <a:t>PUBLIC POLICY</a:t>
            </a:r>
            <a:br>
              <a:rPr lang="cs-CZ" dirty="0" smtClean="0"/>
            </a:br>
            <a:r>
              <a:rPr lang="cs-CZ" dirty="0" err="1" smtClean="0"/>
              <a:t>Forecasting</a:t>
            </a:r>
            <a:r>
              <a:rPr lang="cs-CZ" dirty="0" smtClean="0"/>
              <a:t> </a:t>
            </a:r>
            <a:r>
              <a:rPr lang="cs-CZ" dirty="0" err="1" smtClean="0"/>
              <a:t>Expected</a:t>
            </a:r>
            <a:r>
              <a:rPr lang="cs-CZ" dirty="0" smtClean="0"/>
              <a:t> </a:t>
            </a:r>
            <a:r>
              <a:rPr lang="cs-CZ" dirty="0" err="1" smtClean="0"/>
              <a:t>Policy</a:t>
            </a:r>
            <a:r>
              <a:rPr lang="cs-CZ" dirty="0" smtClean="0"/>
              <a:t> </a:t>
            </a:r>
            <a:r>
              <a:rPr lang="cs-CZ" dirty="0" err="1" smtClean="0"/>
              <a:t>outcomes</a:t>
            </a:r>
            <a:r>
              <a:rPr lang="cs-CZ" dirty="0" smtClean="0"/>
              <a:t/>
            </a:r>
            <a:br>
              <a:rPr lang="cs-CZ" dirty="0" smtClean="0"/>
            </a:br>
            <a:r>
              <a:rPr lang="cs-CZ" sz="3100" dirty="0" smtClean="0"/>
              <a:t>(</a:t>
            </a:r>
            <a:r>
              <a:rPr lang="cs-CZ" sz="3100" dirty="0" err="1" smtClean="0"/>
              <a:t>Selected</a:t>
            </a:r>
            <a:r>
              <a:rPr lang="cs-CZ" sz="3100" dirty="0" smtClean="0"/>
              <a:t> </a:t>
            </a:r>
            <a:r>
              <a:rPr lang="cs-CZ" sz="3100" dirty="0" err="1" smtClean="0"/>
              <a:t>methods</a:t>
            </a:r>
            <a:r>
              <a:rPr lang="cs-CZ" sz="3100" dirty="0" smtClean="0"/>
              <a:t> </a:t>
            </a:r>
            <a:r>
              <a:rPr lang="cs-CZ" sz="3100" dirty="0" err="1" smtClean="0"/>
              <a:t>of</a:t>
            </a:r>
            <a:r>
              <a:rPr lang="cs-CZ" sz="3100" dirty="0" smtClean="0"/>
              <a:t> </a:t>
            </a:r>
            <a:r>
              <a:rPr lang="cs-CZ" sz="3100" dirty="0" err="1" smtClean="0"/>
              <a:t>policy</a:t>
            </a:r>
            <a:r>
              <a:rPr lang="cs-CZ" sz="3100" dirty="0" smtClean="0"/>
              <a:t> </a:t>
            </a:r>
            <a:r>
              <a:rPr lang="cs-CZ" sz="3100" dirty="0" err="1" smtClean="0"/>
              <a:t>analysis</a:t>
            </a:r>
            <a:r>
              <a:rPr lang="cs-CZ" sz="3100" dirty="0" smtClean="0"/>
              <a:t>)</a:t>
            </a:r>
            <a:endParaRPr lang="en-US" sz="3100" dirty="0"/>
          </a:p>
        </p:txBody>
      </p:sp>
      <p:sp>
        <p:nvSpPr>
          <p:cNvPr id="3" name="Podnadpis 2"/>
          <p:cNvSpPr>
            <a:spLocks noGrp="1"/>
          </p:cNvSpPr>
          <p:nvPr>
            <p:ph type="subTitle" idx="1"/>
          </p:nvPr>
        </p:nvSpPr>
        <p:spPr>
          <a:xfrm>
            <a:off x="1369453" y="4426286"/>
            <a:ext cx="9144000" cy="1655762"/>
          </a:xfrm>
        </p:spPr>
        <p:txBody>
          <a:bodyPr/>
          <a:lstStyle/>
          <a:p>
            <a:r>
              <a:rPr lang="cs-CZ" dirty="0" smtClean="0"/>
              <a:t>MPV_APPA – </a:t>
            </a:r>
            <a:r>
              <a:rPr lang="cs-CZ" dirty="0" err="1" smtClean="0"/>
              <a:t>Analysis</a:t>
            </a:r>
            <a:r>
              <a:rPr lang="cs-CZ" dirty="0" smtClean="0"/>
              <a:t> </a:t>
            </a:r>
            <a:r>
              <a:rPr lang="cs-CZ" dirty="0" err="1" smtClean="0"/>
              <a:t>of</a:t>
            </a:r>
            <a:r>
              <a:rPr lang="cs-CZ" dirty="0" smtClean="0"/>
              <a:t> public </a:t>
            </a:r>
            <a:r>
              <a:rPr lang="cs-CZ" dirty="0" err="1" smtClean="0"/>
              <a:t>policy</a:t>
            </a:r>
            <a:endParaRPr lang="en-GB" dirty="0" smtClean="0"/>
          </a:p>
          <a:p>
            <a:r>
              <a:rPr lang="en-GB" dirty="0" smtClean="0"/>
              <a:t>201</a:t>
            </a:r>
            <a:r>
              <a:rPr lang="cs-CZ" dirty="0" smtClean="0"/>
              <a:t>8</a:t>
            </a:r>
            <a:endParaRPr lang="en-GB" dirty="0" smtClean="0"/>
          </a:p>
          <a:p>
            <a:r>
              <a:rPr lang="en-GB" dirty="0" err="1" smtClean="0"/>
              <a:t>Marek</a:t>
            </a:r>
            <a:r>
              <a:rPr lang="en-GB" dirty="0" smtClean="0"/>
              <a:t> </a:t>
            </a:r>
            <a:r>
              <a:rPr lang="en-GB" dirty="0" err="1" smtClean="0"/>
              <a:t>Pavl</a:t>
            </a:r>
            <a:r>
              <a:rPr lang="cs-CZ" dirty="0" smtClean="0"/>
              <a:t>í</a:t>
            </a:r>
            <a:r>
              <a:rPr lang="en-GB" dirty="0" smtClean="0"/>
              <a:t>k</a:t>
            </a:r>
          </a:p>
          <a:p>
            <a:endParaRPr lang="en-US" dirty="0"/>
          </a:p>
        </p:txBody>
      </p:sp>
    </p:spTree>
    <p:extLst>
      <p:ext uri="{BB962C8B-B14F-4D97-AF65-F5344CB8AC3E}">
        <p14:creationId xmlns:p14="http://schemas.microsoft.com/office/powerpoint/2010/main" val="4063091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r>
              <a:rPr lang="en-US" dirty="0" smtClean="0"/>
              <a:t>While the selection of an object and basis helps guide the analyst toward appropriate methods and techniques, there are literally hundreds of forecasting methods and techniques to choose from</a:t>
            </a:r>
          </a:p>
          <a:p>
            <a:r>
              <a:rPr lang="en-US" dirty="0" smtClean="0"/>
              <a:t>Including an option to invent a new method, or modify existing one</a:t>
            </a:r>
            <a:endParaRPr lang="en-US" dirty="0"/>
          </a:p>
        </p:txBody>
      </p:sp>
    </p:spTree>
    <p:extLst>
      <p:ext uri="{BB962C8B-B14F-4D97-AF65-F5344CB8AC3E}">
        <p14:creationId xmlns:p14="http://schemas.microsoft.com/office/powerpoint/2010/main" val="120420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a:t>
            </a:r>
            <a:r>
              <a:rPr lang="cs-CZ" dirty="0" err="1" smtClean="0"/>
              <a:t>Extrapolative</a:t>
            </a:r>
            <a:r>
              <a:rPr lang="cs-CZ" dirty="0" smtClean="0"/>
              <a:t> </a:t>
            </a:r>
            <a:r>
              <a:rPr lang="cs-CZ" dirty="0" err="1" smtClean="0"/>
              <a:t>forecasting</a:t>
            </a:r>
            <a:endParaRPr lang="en-US" dirty="0"/>
          </a:p>
        </p:txBody>
      </p:sp>
      <p:sp>
        <p:nvSpPr>
          <p:cNvPr id="3" name="Zástupný symbol pro obsah 2"/>
          <p:cNvSpPr>
            <a:spLocks noGrp="1"/>
          </p:cNvSpPr>
          <p:nvPr>
            <p:ph idx="1"/>
          </p:nvPr>
        </p:nvSpPr>
        <p:spPr/>
        <p:txBody>
          <a:bodyPr/>
          <a:lstStyle/>
          <a:p>
            <a:r>
              <a:rPr lang="en-US" dirty="0" smtClean="0"/>
              <a:t>Rests on three basic assumptions</a:t>
            </a:r>
          </a:p>
          <a:p>
            <a:pPr lvl="1"/>
            <a:r>
              <a:rPr lang="en-US" dirty="0" smtClean="0"/>
              <a:t>Persistence. Patterns observed in the past will persist in the future</a:t>
            </a:r>
          </a:p>
          <a:p>
            <a:pPr lvl="1"/>
            <a:r>
              <a:rPr lang="en-US" dirty="0" smtClean="0"/>
              <a:t>Regularity. Past variations observed trends will regularly recur in the future</a:t>
            </a:r>
          </a:p>
          <a:p>
            <a:pPr lvl="1"/>
            <a:r>
              <a:rPr lang="en-US" dirty="0" smtClean="0"/>
              <a:t>Reliability and validity of data. </a:t>
            </a:r>
            <a:endParaRPr lang="en-US" dirty="0"/>
          </a:p>
        </p:txBody>
      </p:sp>
    </p:spTree>
    <p:extLst>
      <p:ext uri="{BB962C8B-B14F-4D97-AF65-F5344CB8AC3E}">
        <p14:creationId xmlns:p14="http://schemas.microsoft.com/office/powerpoint/2010/main" val="111668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A1) </a:t>
            </a:r>
            <a:r>
              <a:rPr lang="cs-CZ" dirty="0" err="1" smtClean="0"/>
              <a:t>Nonlinear</a:t>
            </a:r>
            <a:r>
              <a:rPr lang="cs-CZ" dirty="0" smtClean="0"/>
              <a:t> </a:t>
            </a:r>
            <a:r>
              <a:rPr lang="cs-CZ" dirty="0" err="1" smtClean="0"/>
              <a:t>time</a:t>
            </a:r>
            <a:r>
              <a:rPr lang="cs-CZ" dirty="0" smtClean="0"/>
              <a:t> </a:t>
            </a:r>
            <a:r>
              <a:rPr lang="cs-CZ" dirty="0" err="1" smtClean="0"/>
              <a:t>series</a:t>
            </a:r>
            <a:endParaRPr lang="en-US" dirty="0"/>
          </a:p>
        </p:txBody>
      </p:sp>
      <p:sp>
        <p:nvSpPr>
          <p:cNvPr id="3" name="Zástupný symbol pro obsah 2"/>
          <p:cNvSpPr>
            <a:spLocks noGrp="1"/>
          </p:cNvSpPr>
          <p:nvPr>
            <p:ph idx="1"/>
          </p:nvPr>
        </p:nvSpPr>
        <p:spPr/>
        <p:txBody>
          <a:bodyPr/>
          <a:lstStyle/>
          <a:p>
            <a:r>
              <a:rPr lang="en-US" dirty="0" smtClean="0"/>
              <a:t>Oscillations</a:t>
            </a:r>
          </a:p>
          <a:p>
            <a:r>
              <a:rPr lang="en-US" dirty="0" smtClean="0"/>
              <a:t>Cycles</a:t>
            </a:r>
          </a:p>
          <a:p>
            <a:r>
              <a:rPr lang="en-US" dirty="0" smtClean="0"/>
              <a:t>Growth curves</a:t>
            </a:r>
          </a:p>
          <a:p>
            <a:r>
              <a:rPr lang="en-US" dirty="0" smtClean="0"/>
              <a:t>Decline curves</a:t>
            </a:r>
          </a:p>
          <a:p>
            <a:r>
              <a:rPr lang="en-US" dirty="0" smtClean="0"/>
              <a:t>Catastrophes</a:t>
            </a:r>
            <a:endParaRPr lang="en-US"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1668" y="407503"/>
            <a:ext cx="4814680" cy="6419573"/>
          </a:xfrm>
          <a:prstGeom prst="rect">
            <a:avLst/>
          </a:prstGeom>
        </p:spPr>
      </p:pic>
    </p:spTree>
    <p:extLst>
      <p:ext uri="{BB962C8B-B14F-4D97-AF65-F5344CB8AC3E}">
        <p14:creationId xmlns:p14="http://schemas.microsoft.com/office/powerpoint/2010/main" val="2817613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 </a:t>
            </a:r>
            <a:r>
              <a:rPr lang="cs-CZ" dirty="0" err="1" smtClean="0"/>
              <a:t>Theoretical</a:t>
            </a:r>
            <a:r>
              <a:rPr lang="cs-CZ" dirty="0" smtClean="0"/>
              <a:t> </a:t>
            </a:r>
            <a:r>
              <a:rPr lang="cs-CZ" dirty="0" err="1" smtClean="0"/>
              <a:t>forecasting</a:t>
            </a:r>
            <a:endParaRPr lang="en-US" dirty="0"/>
          </a:p>
        </p:txBody>
      </p:sp>
      <p:sp>
        <p:nvSpPr>
          <p:cNvPr id="3" name="Zástupný symbol pro obsah 2"/>
          <p:cNvSpPr>
            <a:spLocks noGrp="1"/>
          </p:cNvSpPr>
          <p:nvPr>
            <p:ph idx="1"/>
          </p:nvPr>
        </p:nvSpPr>
        <p:spPr/>
        <p:txBody>
          <a:bodyPr/>
          <a:lstStyle/>
          <a:p>
            <a:r>
              <a:rPr lang="en-US" dirty="0" smtClean="0"/>
              <a:t>In policy analysis, deductive reasoning is most frequently used in connection with arguments from cause that seek to establish that if one event (x) occurs, another event (y) will follow it.</a:t>
            </a:r>
          </a:p>
          <a:p>
            <a:r>
              <a:rPr lang="en-US" dirty="0" smtClean="0"/>
              <a:t>Some procedures are concerned with ways to identify and systematize theoretical assumptions, while others provide better estimates of future societal states predicted from  theory. </a:t>
            </a:r>
            <a:endParaRPr lang="en-US" dirty="0"/>
          </a:p>
        </p:txBody>
      </p:sp>
    </p:spTree>
    <p:extLst>
      <p:ext uri="{BB962C8B-B14F-4D97-AF65-F5344CB8AC3E}">
        <p14:creationId xmlns:p14="http://schemas.microsoft.com/office/powerpoint/2010/main" val="1081261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604139"/>
          </a:xfrm>
        </p:spPr>
        <p:txBody>
          <a:bodyPr>
            <a:normAutofit fontScale="90000"/>
          </a:bodyPr>
          <a:lstStyle/>
          <a:p>
            <a:r>
              <a:rPr lang="cs-CZ" dirty="0" smtClean="0"/>
              <a:t>B1) </a:t>
            </a:r>
            <a:r>
              <a:rPr lang="en-AU" dirty="0" smtClean="0"/>
              <a:t>Theory</a:t>
            </a:r>
            <a:r>
              <a:rPr lang="cs-CZ" dirty="0" smtClean="0"/>
              <a:t> </a:t>
            </a:r>
            <a:r>
              <a:rPr lang="en-AU" dirty="0" smtClean="0"/>
              <a:t>mapping</a:t>
            </a:r>
            <a:endParaRPr lang="en-AU" dirty="0"/>
          </a:p>
        </p:txBody>
      </p:sp>
      <p:sp>
        <p:nvSpPr>
          <p:cNvPr id="3" name="Zástupný symbol pro obsah 2"/>
          <p:cNvSpPr>
            <a:spLocks noGrp="1"/>
          </p:cNvSpPr>
          <p:nvPr>
            <p:ph idx="1"/>
          </p:nvPr>
        </p:nvSpPr>
        <p:spPr>
          <a:xfrm>
            <a:off x="838200" y="1069848"/>
            <a:ext cx="10515600" cy="5107115"/>
          </a:xfrm>
        </p:spPr>
        <p:txBody>
          <a:bodyPr>
            <a:normAutofit fontScale="92500" lnSpcReduction="20000"/>
          </a:bodyPr>
          <a:lstStyle/>
          <a:p>
            <a:r>
              <a:rPr lang="en-US" dirty="0" smtClean="0"/>
              <a:t>To help analysts to identify and arrange key assumptions within theory or causal argument</a:t>
            </a:r>
          </a:p>
          <a:p>
            <a:r>
              <a:rPr lang="en-US" dirty="0" smtClean="0"/>
              <a:t>Four types of causal arguments</a:t>
            </a:r>
          </a:p>
          <a:p>
            <a:pPr lvl="1"/>
            <a:r>
              <a:rPr lang="en-AU" dirty="0" smtClean="0"/>
              <a:t>Convergent – two or more assumption are used to support a conclusion or claim</a:t>
            </a:r>
          </a:p>
          <a:p>
            <a:pPr lvl="1"/>
            <a:r>
              <a:rPr lang="en-AU" dirty="0" smtClean="0"/>
              <a:t>Divergent – single assumption supports more than one claim or conclusion</a:t>
            </a:r>
          </a:p>
          <a:p>
            <a:pPr lvl="1"/>
            <a:r>
              <a:rPr lang="en-AU" dirty="0" smtClean="0"/>
              <a:t>Serial – one conclusion/claim is used to support a series of further conclusions/claims</a:t>
            </a:r>
          </a:p>
          <a:p>
            <a:pPr lvl="1"/>
            <a:r>
              <a:rPr lang="en-AU" dirty="0" smtClean="0"/>
              <a:t>Cyclic – serial arguments in which the last is connected with the first</a:t>
            </a:r>
          </a:p>
          <a:p>
            <a:r>
              <a:rPr lang="en-US" dirty="0" smtClean="0"/>
              <a:t>Procedure</a:t>
            </a:r>
          </a:p>
          <a:p>
            <a:pPr lvl="1"/>
            <a:r>
              <a:rPr lang="en-US" dirty="0" smtClean="0"/>
              <a:t>Separate and number each assumption, (axiom, law, proposition)</a:t>
            </a:r>
          </a:p>
          <a:p>
            <a:pPr lvl="1"/>
            <a:r>
              <a:rPr lang="en-US" dirty="0" smtClean="0"/>
              <a:t>Underline the words that indicate claims (therefore, thus, hence) or assumption used to warrant claims (since, because, for)</a:t>
            </a:r>
          </a:p>
          <a:p>
            <a:pPr lvl="1"/>
            <a:r>
              <a:rPr lang="en-US" dirty="0" smtClean="0"/>
              <a:t>When specific words (therefore,..) have been omitted, but are clearly implied, supply the appropriate logical indicators in brackets </a:t>
            </a:r>
          </a:p>
          <a:p>
            <a:pPr lvl="1"/>
            <a:r>
              <a:rPr lang="en-US" dirty="0" smtClean="0"/>
              <a:t>Arrange numbered assumptions and claims in an arrow diagram that illustrates the causal argument or theory</a:t>
            </a:r>
            <a:endParaRPr lang="en-US" dirty="0"/>
          </a:p>
        </p:txBody>
      </p:sp>
    </p:spTree>
    <p:extLst>
      <p:ext uri="{BB962C8B-B14F-4D97-AF65-F5344CB8AC3E}">
        <p14:creationId xmlns:p14="http://schemas.microsoft.com/office/powerpoint/2010/main" val="3357982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B2) </a:t>
            </a:r>
            <a:r>
              <a:rPr lang="cs-CZ" dirty="0" err="1" smtClean="0"/>
              <a:t>Causal</a:t>
            </a:r>
            <a:r>
              <a:rPr lang="cs-CZ" dirty="0" smtClean="0"/>
              <a:t> modeling</a:t>
            </a:r>
            <a:endParaRPr lang="en-US" dirty="0"/>
          </a:p>
        </p:txBody>
      </p:sp>
      <p:sp>
        <p:nvSpPr>
          <p:cNvPr id="3" name="Zástupný symbol pro obsah 2"/>
          <p:cNvSpPr>
            <a:spLocks noGrp="1"/>
          </p:cNvSpPr>
          <p:nvPr>
            <p:ph idx="1"/>
          </p:nvPr>
        </p:nvSpPr>
        <p:spPr/>
        <p:txBody>
          <a:bodyPr/>
          <a:lstStyle/>
          <a:p>
            <a:r>
              <a:rPr lang="en-US" dirty="0" smtClean="0"/>
              <a:t>Causal models are simplified representations of theories that attempt to explain and predict the causes and consequences of public policies. The basic assumption of causa</a:t>
            </a:r>
            <a:r>
              <a:rPr lang="cs-CZ" dirty="0" smtClean="0"/>
              <a:t>l</a:t>
            </a:r>
            <a:r>
              <a:rPr lang="en-US" dirty="0" smtClean="0"/>
              <a:t> models is that covariations between two or more variables are a reflection of underlying generative powers (causes) and their consequences (effects)</a:t>
            </a:r>
          </a:p>
          <a:p>
            <a:r>
              <a:rPr lang="en-US" dirty="0" smtClean="0"/>
              <a:t>The relation between cause and effect is expressed by laws and propositions contained within a theory and modeled by analyst.</a:t>
            </a:r>
            <a:endParaRPr lang="en-US" dirty="0"/>
          </a:p>
        </p:txBody>
      </p:sp>
    </p:spTree>
    <p:extLst>
      <p:ext uri="{BB962C8B-B14F-4D97-AF65-F5344CB8AC3E}">
        <p14:creationId xmlns:p14="http://schemas.microsoft.com/office/powerpoint/2010/main" val="188732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41299"/>
          </a:xfrm>
        </p:spPr>
        <p:txBody>
          <a:bodyPr>
            <a:normAutofit fontScale="90000"/>
          </a:bodyPr>
          <a:lstStyle/>
          <a:p>
            <a:r>
              <a:rPr lang="cs-CZ" sz="2800" dirty="0" smtClean="0"/>
              <a:t>B3) </a:t>
            </a:r>
            <a:r>
              <a:rPr lang="cs-CZ" sz="2800" dirty="0" err="1" smtClean="0"/>
              <a:t>Correlational</a:t>
            </a:r>
            <a:r>
              <a:rPr lang="cs-CZ" sz="2800" dirty="0" smtClean="0"/>
              <a:t> </a:t>
            </a:r>
            <a:r>
              <a:rPr lang="cs-CZ" sz="2800" dirty="0" err="1" smtClean="0"/>
              <a:t>analysis</a:t>
            </a:r>
            <a:r>
              <a:rPr lang="cs-CZ" sz="2800" dirty="0" smtClean="0"/>
              <a:t/>
            </a:r>
            <a:br>
              <a:rPr lang="cs-CZ" sz="2800" dirty="0" smtClean="0"/>
            </a:br>
            <a:r>
              <a:rPr lang="en-US" sz="3200" dirty="0" smtClean="0"/>
              <a:t>Does a young football (soccer) player’s birthdate affect his </a:t>
            </a:r>
            <a:r>
              <a:rPr lang="en-US" sz="3600" dirty="0" smtClean="0"/>
              <a:t>prospects</a:t>
            </a:r>
            <a:r>
              <a:rPr lang="en-US" sz="3200" dirty="0" smtClean="0"/>
              <a:t> in the sport? </a:t>
            </a:r>
            <a:endParaRPr lang="cs-CZ" sz="3200" dirty="0"/>
          </a:p>
        </p:txBody>
      </p:sp>
      <p:sp>
        <p:nvSpPr>
          <p:cNvPr id="3" name="Zástupný symbol pro obsah 2"/>
          <p:cNvSpPr>
            <a:spLocks noGrp="1"/>
          </p:cNvSpPr>
          <p:nvPr>
            <p:ph idx="1"/>
          </p:nvPr>
        </p:nvSpPr>
        <p:spPr>
          <a:xfrm>
            <a:off x="838200" y="1243584"/>
            <a:ext cx="10515600" cy="4933379"/>
          </a:xfrm>
        </p:spPr>
        <p:txBody>
          <a:bodyPr>
            <a:normAutofit/>
          </a:bodyPr>
          <a:lstStyle/>
          <a:p>
            <a:r>
              <a:rPr lang="en-US" sz="2000" dirty="0" smtClean="0"/>
              <a:t>A number</a:t>
            </a:r>
            <a:r>
              <a:rPr lang="cs-CZ" sz="2000" dirty="0" smtClean="0"/>
              <a:t> </a:t>
            </a:r>
            <a:r>
              <a:rPr lang="en-US" sz="2000" dirty="0" smtClean="0"/>
              <a:t>of </a:t>
            </a:r>
            <a:r>
              <a:rPr lang="en-US" sz="2000" dirty="0"/>
              <a:t>scholars around the world have described what has been termed the </a:t>
            </a:r>
            <a:r>
              <a:rPr lang="en-US" sz="2000" dirty="0" smtClean="0"/>
              <a:t>“relative </a:t>
            </a:r>
            <a:r>
              <a:rPr lang="en-US" sz="2000" dirty="0"/>
              <a:t>age effect</a:t>
            </a:r>
            <a:r>
              <a:rPr lang="en-US" sz="2000" dirty="0" smtClean="0"/>
              <a:t>,” </a:t>
            </a:r>
            <a:r>
              <a:rPr lang="en-US" sz="2000" dirty="0"/>
              <a:t>or, in </a:t>
            </a:r>
            <a:r>
              <a:rPr lang="en-US" sz="2000" dirty="0" smtClean="0"/>
              <a:t>short</a:t>
            </a:r>
            <a:r>
              <a:rPr lang="en-US" sz="2000" dirty="0"/>
              <a:t>, RAE</a:t>
            </a:r>
            <a:r>
              <a:rPr lang="en-US" sz="2000" dirty="0" smtClean="0"/>
              <a:t>.</a:t>
            </a:r>
            <a:r>
              <a:rPr lang="cs-CZ" sz="2000" dirty="0" smtClean="0"/>
              <a:t> </a:t>
            </a:r>
            <a:r>
              <a:rPr lang="en-US" sz="2000" dirty="0" smtClean="0"/>
              <a:t>The </a:t>
            </a:r>
            <a:r>
              <a:rPr lang="en-US" sz="2000" dirty="0"/>
              <a:t>effect consists of </a:t>
            </a:r>
            <a:r>
              <a:rPr lang="en-US" sz="2000" dirty="0" smtClean="0"/>
              <a:t>a </a:t>
            </a:r>
            <a:r>
              <a:rPr lang="en-US" sz="2000" dirty="0"/>
              <a:t>correlation between </a:t>
            </a:r>
            <a:r>
              <a:rPr lang="en-US" sz="2000" dirty="0" smtClean="0"/>
              <a:t>early </a:t>
            </a:r>
            <a:r>
              <a:rPr lang="en-US" sz="2000" dirty="0"/>
              <a:t>births in the calendar or competition </a:t>
            </a:r>
            <a:r>
              <a:rPr lang="en-US" sz="2000" dirty="0" smtClean="0"/>
              <a:t>year </a:t>
            </a:r>
            <a:r>
              <a:rPr lang="en-US" sz="2000" dirty="0"/>
              <a:t>among young players within the same </a:t>
            </a:r>
            <a:r>
              <a:rPr lang="en-US" sz="2000" dirty="0" smtClean="0"/>
              <a:t>cohort</a:t>
            </a:r>
            <a:r>
              <a:rPr lang="cs-CZ" sz="2000" dirty="0" smtClean="0"/>
              <a:t> </a:t>
            </a:r>
            <a:r>
              <a:rPr lang="en-US" sz="2000" dirty="0" smtClean="0"/>
              <a:t>and </a:t>
            </a:r>
            <a:r>
              <a:rPr lang="en-US" sz="2000" dirty="0"/>
              <a:t>improved chances in sports as they get older. </a:t>
            </a:r>
            <a:endParaRPr lang="cs-CZ" sz="2000" dirty="0" smtClean="0"/>
          </a:p>
          <a:p>
            <a:pPr marL="0" indent="0">
              <a:buNone/>
            </a:pPr>
            <a:endParaRPr lang="cs-CZ" dirty="0"/>
          </a:p>
        </p:txBody>
      </p:sp>
      <p:pic>
        <p:nvPicPr>
          <p:cNvPr id="4" name="Obrázek 3"/>
          <p:cNvPicPr>
            <a:picLocks noChangeAspect="1"/>
          </p:cNvPicPr>
          <p:nvPr/>
        </p:nvPicPr>
        <p:blipFill>
          <a:blip r:embed="rId3"/>
          <a:stretch>
            <a:fillRect/>
          </a:stretch>
        </p:blipFill>
        <p:spPr>
          <a:xfrm>
            <a:off x="159666" y="3073484"/>
            <a:ext cx="6215358" cy="3455612"/>
          </a:xfrm>
          <a:prstGeom prst="rect">
            <a:avLst/>
          </a:prstGeom>
        </p:spPr>
      </p:pic>
      <p:pic>
        <p:nvPicPr>
          <p:cNvPr id="6" name="Obrázek 5"/>
          <p:cNvPicPr>
            <a:picLocks noChangeAspect="1"/>
          </p:cNvPicPr>
          <p:nvPr/>
        </p:nvPicPr>
        <p:blipFill>
          <a:blip r:embed="rId4"/>
          <a:stretch>
            <a:fillRect/>
          </a:stretch>
        </p:blipFill>
        <p:spPr>
          <a:xfrm>
            <a:off x="6497877" y="2644276"/>
            <a:ext cx="4978776" cy="3707346"/>
          </a:xfrm>
          <a:prstGeom prst="rect">
            <a:avLst/>
          </a:prstGeom>
        </p:spPr>
      </p:pic>
    </p:spTree>
    <p:extLst>
      <p:ext uri="{BB962C8B-B14F-4D97-AF65-F5344CB8AC3E}">
        <p14:creationId xmlns:p14="http://schemas.microsoft.com/office/powerpoint/2010/main" val="1728251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 </a:t>
            </a:r>
            <a:r>
              <a:rPr lang="en-US" dirty="0" err="1" smtClean="0"/>
              <a:t>Judgemental</a:t>
            </a:r>
            <a:r>
              <a:rPr lang="en-US" dirty="0" smtClean="0"/>
              <a:t> forecasting</a:t>
            </a:r>
            <a:endParaRPr lang="en-US" dirty="0"/>
          </a:p>
        </p:txBody>
      </p:sp>
      <p:sp>
        <p:nvSpPr>
          <p:cNvPr id="3" name="Zástupný symbol pro obsah 2"/>
          <p:cNvSpPr>
            <a:spLocks noGrp="1"/>
          </p:cNvSpPr>
          <p:nvPr>
            <p:ph idx="1"/>
          </p:nvPr>
        </p:nvSpPr>
        <p:spPr/>
        <p:txBody>
          <a:bodyPr/>
          <a:lstStyle/>
          <a:p>
            <a:r>
              <a:rPr lang="en-US" dirty="0" smtClean="0"/>
              <a:t>Is often based on arguments form inside, because assumptions about the creative powers of persons making the forecast are used to warrant claims about the future.</a:t>
            </a:r>
          </a:p>
          <a:p>
            <a:r>
              <a:rPr lang="en-US" dirty="0" smtClean="0"/>
              <a:t>The logic of intuitive forecasting is essentially </a:t>
            </a:r>
            <a:r>
              <a:rPr lang="en-US" dirty="0" err="1" smtClean="0"/>
              <a:t>retroductive</a:t>
            </a:r>
            <a:r>
              <a:rPr lang="en-US" dirty="0" smtClean="0"/>
              <a:t>, because analyst begin with a conjectured state of affairs and then work their way back to the data or assumptions necessary  to support the conjecture.</a:t>
            </a:r>
            <a:endParaRPr lang="en-US" dirty="0"/>
          </a:p>
        </p:txBody>
      </p:sp>
    </p:spTree>
    <p:extLst>
      <p:ext uri="{BB962C8B-B14F-4D97-AF65-F5344CB8AC3E}">
        <p14:creationId xmlns:p14="http://schemas.microsoft.com/office/powerpoint/2010/main" val="2184258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C1) </a:t>
            </a:r>
            <a:r>
              <a:rPr lang="cs-CZ" dirty="0" err="1" smtClean="0"/>
              <a:t>Delfi</a:t>
            </a:r>
            <a:endParaRPr lang="cs-CZ" dirty="0"/>
          </a:p>
        </p:txBody>
      </p:sp>
      <p:sp>
        <p:nvSpPr>
          <p:cNvPr id="3" name="Zástupný symbol pro obsah 2"/>
          <p:cNvSpPr>
            <a:spLocks noGrp="1"/>
          </p:cNvSpPr>
          <p:nvPr>
            <p:ph idx="1"/>
          </p:nvPr>
        </p:nvSpPr>
        <p:spPr/>
        <p:txBody>
          <a:bodyPr>
            <a:normAutofit/>
          </a:bodyPr>
          <a:lstStyle/>
          <a:p>
            <a:r>
              <a:rPr lang="en-US" dirty="0" smtClean="0"/>
              <a:t>Delphi technique/ conventional </a:t>
            </a:r>
            <a:r>
              <a:rPr lang="en-US" dirty="0" err="1" smtClean="0"/>
              <a:t>delphi</a:t>
            </a:r>
            <a:r>
              <a:rPr lang="en-US" dirty="0" smtClean="0"/>
              <a:t>, policy Delphi</a:t>
            </a:r>
          </a:p>
          <a:p>
            <a:pPr lvl="1"/>
            <a:r>
              <a:rPr lang="en-US" dirty="0" smtClean="0"/>
              <a:t>modifications</a:t>
            </a:r>
          </a:p>
          <a:p>
            <a:r>
              <a:rPr lang="en-US" dirty="0" smtClean="0"/>
              <a:t>Principles</a:t>
            </a:r>
          </a:p>
          <a:p>
            <a:pPr lvl="1"/>
            <a:r>
              <a:rPr lang="en-US" dirty="0" smtClean="0"/>
              <a:t>anonymity</a:t>
            </a:r>
          </a:p>
          <a:p>
            <a:pPr lvl="1"/>
            <a:r>
              <a:rPr lang="en-US" dirty="0" smtClean="0"/>
              <a:t>Interaction</a:t>
            </a:r>
          </a:p>
          <a:p>
            <a:pPr lvl="1"/>
            <a:r>
              <a:rPr lang="en-US" dirty="0" smtClean="0"/>
              <a:t>Controlled feedback</a:t>
            </a:r>
          </a:p>
          <a:p>
            <a:pPr lvl="1"/>
            <a:r>
              <a:rPr lang="en-US" dirty="0" smtClean="0"/>
              <a:t>Statistical group response</a:t>
            </a:r>
          </a:p>
          <a:p>
            <a:pPr lvl="1"/>
            <a:r>
              <a:rPr lang="en-US" dirty="0" smtClean="0"/>
              <a:t>Expert consensus</a:t>
            </a:r>
          </a:p>
        </p:txBody>
      </p:sp>
    </p:spTree>
    <p:extLst>
      <p:ext uri="{BB962C8B-B14F-4D97-AF65-F5344CB8AC3E}">
        <p14:creationId xmlns:p14="http://schemas.microsoft.com/office/powerpoint/2010/main" val="2411251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Policy</a:t>
            </a:r>
            <a:r>
              <a:rPr lang="cs-CZ" dirty="0" smtClean="0"/>
              <a:t> </a:t>
            </a:r>
            <a:r>
              <a:rPr lang="cs-CZ" dirty="0" err="1" smtClean="0"/>
              <a:t>Delphi</a:t>
            </a:r>
            <a:r>
              <a:rPr lang="cs-CZ" dirty="0" smtClean="0"/>
              <a:t> – </a:t>
            </a:r>
            <a:r>
              <a:rPr lang="cs-CZ" dirty="0" err="1" smtClean="0"/>
              <a:t>steps</a:t>
            </a:r>
            <a:r>
              <a:rPr lang="cs-CZ" dirty="0" smtClean="0"/>
              <a:t> 1-4</a:t>
            </a:r>
            <a:endParaRPr lang="cs-CZ" dirty="0"/>
          </a:p>
        </p:txBody>
      </p:sp>
      <p:sp>
        <p:nvSpPr>
          <p:cNvPr id="3" name="Zástupný symbol pro obsah 2"/>
          <p:cNvSpPr>
            <a:spLocks noGrp="1"/>
          </p:cNvSpPr>
          <p:nvPr>
            <p:ph idx="1"/>
          </p:nvPr>
        </p:nvSpPr>
        <p:spPr/>
        <p:txBody>
          <a:bodyPr/>
          <a:lstStyle/>
          <a:p>
            <a:r>
              <a:rPr lang="en-US" dirty="0" smtClean="0"/>
              <a:t>Issue specifications</a:t>
            </a:r>
          </a:p>
          <a:p>
            <a:r>
              <a:rPr lang="en-US" dirty="0" smtClean="0"/>
              <a:t>Selection of advocates</a:t>
            </a:r>
          </a:p>
          <a:p>
            <a:r>
              <a:rPr lang="en-US" dirty="0" smtClean="0"/>
              <a:t>Questionnaire design</a:t>
            </a:r>
          </a:p>
          <a:p>
            <a:pPr lvl="1"/>
            <a:r>
              <a:rPr lang="en-US" dirty="0" smtClean="0"/>
              <a:t>Forecasting items (probability of occurrence), forecasting goals, opinion items (alternative courses of action), issue items (ranking)</a:t>
            </a:r>
          </a:p>
          <a:p>
            <a:pPr lvl="1"/>
            <a:r>
              <a:rPr lang="en-US" dirty="0" smtClean="0"/>
              <a:t>Scale of answers sometimes without an option without opinion</a:t>
            </a:r>
          </a:p>
          <a:p>
            <a:r>
              <a:rPr lang="en-US" dirty="0" smtClean="0"/>
              <a:t>Analysis of first round results</a:t>
            </a:r>
          </a:p>
          <a:p>
            <a:pPr lvl="1"/>
            <a:r>
              <a:rPr lang="en-US" dirty="0" smtClean="0"/>
              <a:t>Not only tendency</a:t>
            </a:r>
          </a:p>
        </p:txBody>
      </p:sp>
    </p:spTree>
    <p:extLst>
      <p:ext uri="{BB962C8B-B14F-4D97-AF65-F5344CB8AC3E}">
        <p14:creationId xmlns:p14="http://schemas.microsoft.com/office/powerpoint/2010/main" val="1129446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Forecasting</a:t>
            </a:r>
            <a:r>
              <a:rPr lang="cs-CZ" dirty="0" smtClean="0"/>
              <a:t> in </a:t>
            </a:r>
            <a:r>
              <a:rPr lang="cs-CZ" dirty="0" err="1" smtClean="0"/>
              <a:t>policy</a:t>
            </a:r>
            <a:r>
              <a:rPr lang="cs-CZ" dirty="0" smtClean="0"/>
              <a:t> </a:t>
            </a:r>
            <a:r>
              <a:rPr lang="cs-CZ" dirty="0" err="1" smtClean="0"/>
              <a:t>analysis</a:t>
            </a:r>
            <a:endParaRPr lang="en-GB" dirty="0"/>
          </a:p>
        </p:txBody>
      </p:sp>
      <p:sp>
        <p:nvSpPr>
          <p:cNvPr id="3" name="Zástupný symbol pro obsah 2"/>
          <p:cNvSpPr>
            <a:spLocks noGrp="1"/>
          </p:cNvSpPr>
          <p:nvPr>
            <p:ph idx="1"/>
          </p:nvPr>
        </p:nvSpPr>
        <p:spPr/>
        <p:txBody>
          <a:bodyPr/>
          <a:lstStyle/>
          <a:p>
            <a:r>
              <a:rPr lang="en-US" dirty="0" smtClean="0"/>
              <a:t>Forecasting is a procedure for producing factual information about future states of society on the basis of prior information about policy problems. Forecast </a:t>
            </a:r>
            <a:r>
              <a:rPr lang="en-US" dirty="0" err="1" smtClean="0"/>
              <a:t>tak</a:t>
            </a:r>
            <a:r>
              <a:rPr lang="cs-CZ" dirty="0" smtClean="0"/>
              <a:t>e</a:t>
            </a:r>
            <a:r>
              <a:rPr lang="en-US" dirty="0" smtClean="0"/>
              <a:t> three principal forms</a:t>
            </a:r>
          </a:p>
          <a:p>
            <a:pPr lvl="1"/>
            <a:r>
              <a:rPr lang="en-US" dirty="0" smtClean="0"/>
              <a:t>Projection is a forecast that is based on the exploration of current and historical trends into the future</a:t>
            </a:r>
          </a:p>
          <a:p>
            <a:pPr lvl="1"/>
            <a:r>
              <a:rPr lang="en-US" dirty="0" smtClean="0"/>
              <a:t>Prediction is a forecast based on explicit theoretical assumption</a:t>
            </a:r>
            <a:r>
              <a:rPr lang="cs-CZ" dirty="0" smtClean="0"/>
              <a:t>s</a:t>
            </a:r>
            <a:endParaRPr lang="en-US" dirty="0" smtClean="0"/>
          </a:p>
          <a:p>
            <a:pPr lvl="1"/>
            <a:r>
              <a:rPr lang="en-US" dirty="0" smtClean="0"/>
              <a:t>Conjecture is a forecast based on informed or expert judgments about future states of society</a:t>
            </a:r>
            <a:endParaRPr lang="en-US" dirty="0"/>
          </a:p>
        </p:txBody>
      </p:sp>
    </p:spTree>
    <p:extLst>
      <p:ext uri="{BB962C8B-B14F-4D97-AF65-F5344CB8AC3E}">
        <p14:creationId xmlns:p14="http://schemas.microsoft.com/office/powerpoint/2010/main" val="1671652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Policy</a:t>
            </a:r>
            <a:r>
              <a:rPr lang="cs-CZ" dirty="0" smtClean="0"/>
              <a:t> </a:t>
            </a:r>
            <a:r>
              <a:rPr lang="cs-CZ" dirty="0" err="1" smtClean="0"/>
              <a:t>Delphi</a:t>
            </a:r>
            <a:r>
              <a:rPr lang="cs-CZ" dirty="0" smtClean="0"/>
              <a:t> – </a:t>
            </a:r>
            <a:r>
              <a:rPr lang="cs-CZ" dirty="0" err="1" smtClean="0"/>
              <a:t>steps</a:t>
            </a:r>
            <a:r>
              <a:rPr lang="cs-CZ" dirty="0" smtClean="0"/>
              <a:t> 5-7</a:t>
            </a:r>
            <a:endParaRPr lang="cs-CZ" dirty="0"/>
          </a:p>
        </p:txBody>
      </p:sp>
      <p:sp>
        <p:nvSpPr>
          <p:cNvPr id="3" name="Zástupný symbol pro obsah 2"/>
          <p:cNvSpPr>
            <a:spLocks noGrp="1"/>
          </p:cNvSpPr>
          <p:nvPr>
            <p:ph idx="1"/>
          </p:nvPr>
        </p:nvSpPr>
        <p:spPr/>
        <p:txBody>
          <a:bodyPr/>
          <a:lstStyle/>
          <a:p>
            <a:r>
              <a:rPr lang="en-US" dirty="0" smtClean="0"/>
              <a:t>Develop subsequent questionnaires</a:t>
            </a:r>
          </a:p>
          <a:p>
            <a:pPr lvl="1"/>
            <a:r>
              <a:rPr lang="en-US" dirty="0" smtClean="0"/>
              <a:t>Questionnaire for  2,3,4,5 round (most of </a:t>
            </a:r>
            <a:r>
              <a:rPr lang="en-US" dirty="0" err="1" smtClean="0"/>
              <a:t>delfi</a:t>
            </a:r>
            <a:r>
              <a:rPr lang="en-US" dirty="0" smtClean="0"/>
              <a:t> has 5 </a:t>
            </a:r>
            <a:r>
              <a:rPr lang="en-US" dirty="0" err="1" smtClean="0"/>
              <a:t>rnds</a:t>
            </a:r>
            <a:r>
              <a:rPr lang="en-US" dirty="0" smtClean="0"/>
              <a:t>)</a:t>
            </a:r>
          </a:p>
          <a:p>
            <a:r>
              <a:rPr lang="en-US" dirty="0" smtClean="0"/>
              <a:t>Organization of group meeting</a:t>
            </a:r>
          </a:p>
          <a:p>
            <a:pPr lvl="1"/>
            <a:r>
              <a:rPr lang="en-US" dirty="0" smtClean="0"/>
              <a:t>Face to face</a:t>
            </a:r>
          </a:p>
          <a:p>
            <a:pPr lvl="1"/>
            <a:r>
              <a:rPr lang="en-US" dirty="0" smtClean="0"/>
              <a:t>Argumentation of statements</a:t>
            </a:r>
          </a:p>
          <a:p>
            <a:r>
              <a:rPr lang="en-US" dirty="0" smtClean="0"/>
              <a:t>Preparation of final report</a:t>
            </a:r>
          </a:p>
          <a:p>
            <a:pPr lvl="1"/>
            <a:r>
              <a:rPr lang="en-US" dirty="0" smtClean="0"/>
              <a:t>Consensus not guaranteed </a:t>
            </a:r>
          </a:p>
          <a:p>
            <a:pPr lvl="1"/>
            <a:r>
              <a:rPr lang="en-US" dirty="0" smtClean="0"/>
              <a:t>But arguments for alternatives will be provided</a:t>
            </a:r>
            <a:endParaRPr lang="en-US" dirty="0"/>
          </a:p>
        </p:txBody>
      </p:sp>
    </p:spTree>
    <p:extLst>
      <p:ext uri="{BB962C8B-B14F-4D97-AF65-F5344CB8AC3E}">
        <p14:creationId xmlns:p14="http://schemas.microsoft.com/office/powerpoint/2010/main" val="3326323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Literature</a:t>
            </a:r>
            <a:endParaRPr lang="en-US" dirty="0"/>
          </a:p>
        </p:txBody>
      </p:sp>
      <p:sp>
        <p:nvSpPr>
          <p:cNvPr id="3" name="Zástupný symbol pro obsah 2"/>
          <p:cNvSpPr>
            <a:spLocks noGrp="1"/>
          </p:cNvSpPr>
          <p:nvPr>
            <p:ph idx="1"/>
          </p:nvPr>
        </p:nvSpPr>
        <p:spPr/>
        <p:txBody>
          <a:bodyPr/>
          <a:lstStyle/>
          <a:p>
            <a:r>
              <a:rPr lang="cs-CZ" dirty="0" err="1"/>
              <a:t>Dunn</a:t>
            </a:r>
            <a:r>
              <a:rPr lang="cs-CZ" dirty="0"/>
              <a:t>, W.N. – Public </a:t>
            </a:r>
            <a:r>
              <a:rPr lang="cs-CZ" dirty="0" err="1"/>
              <a:t>policy</a:t>
            </a:r>
            <a:r>
              <a:rPr lang="cs-CZ" dirty="0"/>
              <a:t> </a:t>
            </a:r>
            <a:r>
              <a:rPr lang="cs-CZ" dirty="0" err="1"/>
              <a:t>analysis</a:t>
            </a:r>
            <a:r>
              <a:rPr lang="cs-CZ" dirty="0"/>
              <a:t>. </a:t>
            </a:r>
          </a:p>
          <a:p>
            <a:pPr lvl="1"/>
            <a:r>
              <a:rPr lang="cs-CZ" dirty="0" err="1" smtClean="0"/>
              <a:t>chapter</a:t>
            </a:r>
            <a:r>
              <a:rPr lang="cs-CZ" dirty="0" smtClean="0"/>
              <a:t> 4</a:t>
            </a:r>
          </a:p>
          <a:p>
            <a:pPr lvl="1"/>
            <a:r>
              <a:rPr lang="cs-CZ" dirty="0" err="1" smtClean="0"/>
              <a:t>See</a:t>
            </a:r>
            <a:r>
              <a:rPr lang="cs-CZ" dirty="0"/>
              <a:t> </a:t>
            </a:r>
            <a:r>
              <a:rPr lang="cs-CZ" dirty="0" smtClean="0"/>
              <a:t>study </a:t>
            </a:r>
            <a:r>
              <a:rPr lang="cs-CZ" dirty="0" err="1" smtClean="0"/>
              <a:t>materials</a:t>
            </a:r>
            <a:r>
              <a:rPr lang="cs-CZ" dirty="0" smtClean="0"/>
              <a:t> in </a:t>
            </a:r>
            <a:r>
              <a:rPr lang="cs-CZ" dirty="0" err="1" smtClean="0"/>
              <a:t>the</a:t>
            </a:r>
            <a:r>
              <a:rPr lang="cs-CZ" dirty="0" smtClean="0"/>
              <a:t> IS</a:t>
            </a:r>
            <a:endParaRPr lang="cs-CZ" dirty="0"/>
          </a:p>
          <a:p>
            <a:endParaRPr lang="en-US" dirty="0"/>
          </a:p>
        </p:txBody>
      </p:sp>
    </p:spTree>
    <p:extLst>
      <p:ext uri="{BB962C8B-B14F-4D97-AF65-F5344CB8AC3E}">
        <p14:creationId xmlns:p14="http://schemas.microsoft.com/office/powerpoint/2010/main" val="3572335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Goals</a:t>
            </a:r>
            <a:r>
              <a:rPr lang="cs-CZ" dirty="0" smtClean="0"/>
              <a:t> and </a:t>
            </a:r>
            <a:r>
              <a:rPr lang="cs-CZ" dirty="0" err="1" smtClean="0"/>
              <a:t>objectives</a:t>
            </a:r>
            <a:endParaRPr lang="en-US"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6470" y="1342576"/>
            <a:ext cx="9939130" cy="7454348"/>
          </a:xfrm>
        </p:spPr>
      </p:pic>
    </p:spTree>
    <p:extLst>
      <p:ext uri="{BB962C8B-B14F-4D97-AF65-F5344CB8AC3E}">
        <p14:creationId xmlns:p14="http://schemas.microsoft.com/office/powerpoint/2010/main" val="977991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normAutofit/>
          </a:bodyPr>
          <a:lstStyle/>
          <a:p>
            <a:r>
              <a:rPr lang="en-US" dirty="0" smtClean="0"/>
              <a:t>Aims of forecasting</a:t>
            </a:r>
          </a:p>
          <a:p>
            <a:pPr lvl="1"/>
            <a:r>
              <a:rPr lang="en-US" dirty="0" smtClean="0"/>
              <a:t>Provide information about future changes in policies and their consequences</a:t>
            </a:r>
          </a:p>
          <a:p>
            <a:pPr lvl="1"/>
            <a:r>
              <a:rPr lang="en-US" dirty="0" smtClean="0"/>
              <a:t>Forecasting permits greater control through understanding past policies and their consequences</a:t>
            </a:r>
          </a:p>
          <a:p>
            <a:pPr lvl="1"/>
            <a:r>
              <a:rPr lang="en-US" dirty="0" smtClean="0"/>
              <a:t>Forecasting also enable us to shape the future in an active manner</a:t>
            </a:r>
          </a:p>
          <a:p>
            <a:r>
              <a:rPr lang="en-US" dirty="0" smtClean="0"/>
              <a:t>Limitation of forecasting</a:t>
            </a:r>
          </a:p>
          <a:p>
            <a:pPr lvl="1"/>
            <a:r>
              <a:rPr lang="en-US" dirty="0" smtClean="0"/>
              <a:t>Forecast accuracy</a:t>
            </a:r>
          </a:p>
          <a:p>
            <a:pPr lvl="1"/>
            <a:r>
              <a:rPr lang="en-US" dirty="0" smtClean="0"/>
              <a:t>Comparative yield – assumptions and implications</a:t>
            </a:r>
          </a:p>
          <a:p>
            <a:pPr lvl="1"/>
            <a:r>
              <a:rPr lang="en-US" dirty="0" smtClean="0"/>
              <a:t>Context – institutional, temporal and historical</a:t>
            </a:r>
            <a:endParaRPr lang="en-US" dirty="0"/>
          </a:p>
        </p:txBody>
      </p:sp>
    </p:spTree>
    <p:extLst>
      <p:ext uri="{BB962C8B-B14F-4D97-AF65-F5344CB8AC3E}">
        <p14:creationId xmlns:p14="http://schemas.microsoft.com/office/powerpoint/2010/main" val="3381578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Types</a:t>
            </a:r>
            <a:r>
              <a:rPr lang="cs-CZ" dirty="0" smtClean="0"/>
              <a:t> </a:t>
            </a:r>
            <a:r>
              <a:rPr lang="cs-CZ" dirty="0" err="1" smtClean="0"/>
              <a:t>of</a:t>
            </a:r>
            <a:r>
              <a:rPr lang="cs-CZ" dirty="0" smtClean="0"/>
              <a:t> </a:t>
            </a:r>
            <a:r>
              <a:rPr lang="cs-CZ" dirty="0" err="1" smtClean="0"/>
              <a:t>future</a:t>
            </a:r>
            <a:endParaRPr lang="en-US" dirty="0"/>
          </a:p>
        </p:txBody>
      </p:sp>
      <p:sp>
        <p:nvSpPr>
          <p:cNvPr id="3" name="Zástupný symbol pro obsah 2"/>
          <p:cNvSpPr>
            <a:spLocks noGrp="1"/>
          </p:cNvSpPr>
          <p:nvPr>
            <p:ph idx="1"/>
          </p:nvPr>
        </p:nvSpPr>
        <p:spPr>
          <a:xfrm>
            <a:off x="838200" y="1825625"/>
            <a:ext cx="3127513" cy="4351338"/>
          </a:xfrm>
        </p:spPr>
        <p:txBody>
          <a:bodyPr/>
          <a:lstStyle/>
          <a:p>
            <a:r>
              <a:rPr lang="en-US" dirty="0" smtClean="0"/>
              <a:t>Plausible futures</a:t>
            </a:r>
            <a:endParaRPr lang="cs-CZ" dirty="0" smtClean="0"/>
          </a:p>
          <a:p>
            <a:r>
              <a:rPr lang="en-US" dirty="0"/>
              <a:t>Potential futures (alternative)</a:t>
            </a:r>
          </a:p>
          <a:p>
            <a:r>
              <a:rPr lang="en-US" dirty="0" smtClean="0"/>
              <a:t>Normative futures</a:t>
            </a:r>
            <a:endParaRPr lang="en-US"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017" y="1292086"/>
            <a:ext cx="7205870" cy="5404403"/>
          </a:xfrm>
          <a:prstGeom prst="rect">
            <a:avLst/>
          </a:prstGeom>
        </p:spPr>
      </p:pic>
    </p:spTree>
    <p:extLst>
      <p:ext uri="{BB962C8B-B14F-4D97-AF65-F5344CB8AC3E}">
        <p14:creationId xmlns:p14="http://schemas.microsoft.com/office/powerpoint/2010/main" val="362774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Discussion</a:t>
            </a:r>
            <a:r>
              <a:rPr lang="cs-CZ" dirty="0" smtClean="0"/>
              <a:t> – </a:t>
            </a:r>
            <a:r>
              <a:rPr lang="cs-CZ" dirty="0" err="1" smtClean="0"/>
              <a:t>class</a:t>
            </a:r>
            <a:r>
              <a:rPr lang="cs-CZ" dirty="0" smtClean="0"/>
              <a:t> </a:t>
            </a:r>
            <a:r>
              <a:rPr lang="cs-CZ" dirty="0" err="1" smtClean="0"/>
              <a:t>work</a:t>
            </a:r>
            <a:endParaRPr lang="en-GB" dirty="0"/>
          </a:p>
        </p:txBody>
      </p:sp>
      <p:sp>
        <p:nvSpPr>
          <p:cNvPr id="3" name="Zástupný symbol pro obsah 2"/>
          <p:cNvSpPr>
            <a:spLocks noGrp="1"/>
          </p:cNvSpPr>
          <p:nvPr>
            <p:ph idx="1"/>
          </p:nvPr>
        </p:nvSpPr>
        <p:spPr/>
        <p:txBody>
          <a:bodyPr/>
          <a:lstStyle/>
          <a:p>
            <a:r>
              <a:rPr lang="en-US" dirty="0" smtClean="0"/>
              <a:t>Provide examples of plausible, potential and normative future for</a:t>
            </a:r>
          </a:p>
          <a:p>
            <a:pPr lvl="1"/>
            <a:r>
              <a:rPr lang="en-US" dirty="0" smtClean="0"/>
              <a:t>Children‘s obesity</a:t>
            </a:r>
          </a:p>
          <a:p>
            <a:pPr lvl="1"/>
            <a:r>
              <a:rPr lang="en-US" dirty="0" smtClean="0"/>
              <a:t>Situation (CZ) Number of obese counted for 1000 registered children</a:t>
            </a:r>
          </a:p>
          <a:p>
            <a:pPr lvl="1"/>
            <a:r>
              <a:rPr lang="en-US" dirty="0" smtClean="0"/>
              <a:t>Age 0-14: 5,5 in 1996 to 20,5 in 2011 (i.e. 0,5% to 2%)</a:t>
            </a:r>
          </a:p>
          <a:p>
            <a:pPr lvl="1"/>
            <a:r>
              <a:rPr lang="en-US" dirty="0" smtClean="0"/>
              <a:t>Age 15-18: 8,8 in 1996 to 47 in 2011 (0,9% to 5%)</a:t>
            </a:r>
          </a:p>
          <a:p>
            <a:pPr marL="457200" lvl="1" indent="0">
              <a:buNone/>
            </a:pPr>
            <a:endParaRPr lang="en-US" dirty="0" smtClean="0"/>
          </a:p>
        </p:txBody>
      </p:sp>
    </p:spTree>
    <p:extLst>
      <p:ext uri="{BB962C8B-B14F-4D97-AF65-F5344CB8AC3E}">
        <p14:creationId xmlns:p14="http://schemas.microsoft.com/office/powerpoint/2010/main" val="3569782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r>
              <a:rPr lang="en-US" dirty="0" smtClean="0"/>
              <a:t>By selecting an approach we mean three things. The analyst must </a:t>
            </a:r>
          </a:p>
          <a:p>
            <a:pPr lvl="1"/>
            <a:r>
              <a:rPr lang="en-US" dirty="0" smtClean="0"/>
              <a:t>Decide what to forecast, that is, what the object of forecast is to be</a:t>
            </a:r>
          </a:p>
          <a:p>
            <a:pPr lvl="1"/>
            <a:r>
              <a:rPr lang="en-US" dirty="0" smtClean="0"/>
              <a:t>Decide ho</a:t>
            </a:r>
            <a:r>
              <a:rPr lang="cs-CZ" dirty="0" smtClean="0"/>
              <a:t>w</a:t>
            </a:r>
            <a:r>
              <a:rPr lang="en-US" dirty="0" smtClean="0"/>
              <a:t> t</a:t>
            </a:r>
            <a:r>
              <a:rPr lang="cs-CZ" dirty="0" smtClean="0"/>
              <a:t>o</a:t>
            </a:r>
            <a:r>
              <a:rPr lang="en-US" dirty="0" smtClean="0"/>
              <a:t> make the forecast, that is, select one or more bases for the forecast</a:t>
            </a:r>
          </a:p>
          <a:p>
            <a:pPr lvl="1"/>
            <a:r>
              <a:rPr lang="en-US" dirty="0" smtClean="0"/>
              <a:t>Choose techniques that are most appropriate for the object and base selected.</a:t>
            </a:r>
            <a:endParaRPr lang="en-US" dirty="0"/>
          </a:p>
        </p:txBody>
      </p:sp>
    </p:spTree>
    <p:extLst>
      <p:ext uri="{BB962C8B-B14F-4D97-AF65-F5344CB8AC3E}">
        <p14:creationId xmlns:p14="http://schemas.microsoft.com/office/powerpoint/2010/main" val="130702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Approaches</a:t>
            </a:r>
            <a:r>
              <a:rPr lang="cs-CZ" dirty="0" smtClean="0"/>
              <a:t> to </a:t>
            </a:r>
            <a:r>
              <a:rPr lang="cs-CZ" dirty="0" err="1" smtClean="0"/>
              <a:t>forecasting</a:t>
            </a:r>
            <a:endParaRPr lang="en-US" dirty="0"/>
          </a:p>
        </p:txBody>
      </p:sp>
      <p:sp>
        <p:nvSpPr>
          <p:cNvPr id="3" name="Zástupný symbol pro obsah 2"/>
          <p:cNvSpPr>
            <a:spLocks noGrp="1"/>
          </p:cNvSpPr>
          <p:nvPr>
            <p:ph idx="1"/>
          </p:nvPr>
        </p:nvSpPr>
        <p:spPr/>
        <p:txBody>
          <a:bodyPr>
            <a:normAutofit fontScale="92500" lnSpcReduction="10000"/>
          </a:bodyPr>
          <a:lstStyle/>
          <a:p>
            <a:r>
              <a:rPr lang="en-US" dirty="0" smtClean="0"/>
              <a:t>Objects – The object of forecast is the point of reference of a projection, prediction, or conjecture.</a:t>
            </a:r>
          </a:p>
          <a:p>
            <a:pPr lvl="1"/>
            <a:r>
              <a:rPr lang="en-US" dirty="0" smtClean="0"/>
              <a:t>Consequences of existing policies</a:t>
            </a:r>
          </a:p>
          <a:p>
            <a:pPr lvl="1"/>
            <a:r>
              <a:rPr lang="en-US" dirty="0" smtClean="0"/>
              <a:t>Consequences of new policies</a:t>
            </a:r>
          </a:p>
          <a:p>
            <a:pPr lvl="1"/>
            <a:r>
              <a:rPr lang="en-US" dirty="0" smtClean="0"/>
              <a:t>Content of new policies</a:t>
            </a:r>
          </a:p>
          <a:p>
            <a:pPr lvl="1"/>
            <a:r>
              <a:rPr lang="en-US" dirty="0" smtClean="0"/>
              <a:t>Behavior of policy stakeholders</a:t>
            </a:r>
          </a:p>
          <a:p>
            <a:r>
              <a:rPr lang="en-US" dirty="0" smtClean="0"/>
              <a:t>Bases</a:t>
            </a:r>
          </a:p>
          <a:p>
            <a:pPr lvl="1"/>
            <a:r>
              <a:rPr lang="en-US" dirty="0" smtClean="0"/>
              <a:t>Basis of forecast is the set of assumptions or data used to establish the plausibility of estimates of consequences of existing or new policies, the content of new policies, or the behavior of stakeholders.</a:t>
            </a:r>
          </a:p>
          <a:p>
            <a:pPr lvl="2"/>
            <a:r>
              <a:rPr lang="en-US" dirty="0" smtClean="0"/>
              <a:t>Trend extrapolation</a:t>
            </a:r>
          </a:p>
          <a:p>
            <a:pPr lvl="2"/>
            <a:r>
              <a:rPr lang="en-US" dirty="0" smtClean="0"/>
              <a:t>Theoretical assumption</a:t>
            </a:r>
          </a:p>
          <a:p>
            <a:pPr lvl="2"/>
            <a:r>
              <a:rPr lang="en-US" dirty="0" smtClean="0"/>
              <a:t>Informed judgements</a:t>
            </a:r>
          </a:p>
        </p:txBody>
      </p:sp>
    </p:spTree>
    <p:extLst>
      <p:ext uri="{BB962C8B-B14F-4D97-AF65-F5344CB8AC3E}">
        <p14:creationId xmlns:p14="http://schemas.microsoft.com/office/powerpoint/2010/main" val="3935305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Bases</a:t>
            </a:r>
            <a:endParaRPr lang="en-US" dirty="0"/>
          </a:p>
        </p:txBody>
      </p:sp>
      <p:sp>
        <p:nvSpPr>
          <p:cNvPr id="3" name="Zástupný symbol pro obsah 2"/>
          <p:cNvSpPr>
            <a:spLocks noGrp="1"/>
          </p:cNvSpPr>
          <p:nvPr>
            <p:ph idx="1"/>
          </p:nvPr>
        </p:nvSpPr>
        <p:spPr/>
        <p:txBody>
          <a:bodyPr>
            <a:normAutofit fontScale="92500" lnSpcReduction="20000"/>
          </a:bodyPr>
          <a:lstStyle/>
          <a:p>
            <a:r>
              <a:rPr lang="en-US" dirty="0" smtClean="0"/>
              <a:t>Trend extrapolation is based on inductive logic, that is, the process of reasoning from particular observations to general conclusion or claims</a:t>
            </a:r>
          </a:p>
          <a:p>
            <a:r>
              <a:rPr lang="en-US" dirty="0" smtClean="0"/>
              <a:t>Theoretical assumption is based on deductive logic, that is, the process of reasoning from general statements, laws, or proposition to particular sets of information or claims.</a:t>
            </a:r>
          </a:p>
          <a:p>
            <a:r>
              <a:rPr lang="en-US" dirty="0" smtClean="0"/>
              <a:t>Informed judgment often expressed by experts and based on </a:t>
            </a:r>
            <a:r>
              <a:rPr lang="en-US" dirty="0" err="1" smtClean="0"/>
              <a:t>retroductive</a:t>
            </a:r>
            <a:r>
              <a:rPr lang="en-US" dirty="0" smtClean="0"/>
              <a:t> logic, that is, the process of reasoning that begins with claims about the future and then works backward to the information and assumptions necessary to support claims</a:t>
            </a:r>
          </a:p>
          <a:p>
            <a:endParaRPr lang="cs-CZ" dirty="0" smtClean="0"/>
          </a:p>
          <a:p>
            <a:r>
              <a:rPr lang="en-US" dirty="0" smtClean="0"/>
              <a:t>In practice the boundaries between inductive deductive, and </a:t>
            </a:r>
            <a:r>
              <a:rPr lang="en-US" dirty="0" err="1" smtClean="0"/>
              <a:t>retroductive</a:t>
            </a:r>
            <a:r>
              <a:rPr lang="en-US" dirty="0" smtClean="0"/>
              <a:t> reasoning are often blurred.</a:t>
            </a:r>
            <a:endParaRPr lang="en-US" dirty="0"/>
          </a:p>
        </p:txBody>
      </p:sp>
    </p:spTree>
    <p:extLst>
      <p:ext uri="{BB962C8B-B14F-4D97-AF65-F5344CB8AC3E}">
        <p14:creationId xmlns:p14="http://schemas.microsoft.com/office/powerpoint/2010/main" val="992750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Three</a:t>
            </a:r>
            <a:r>
              <a:rPr lang="cs-CZ" dirty="0" smtClean="0"/>
              <a:t> </a:t>
            </a:r>
            <a:r>
              <a:rPr lang="cs-CZ" dirty="0" err="1" smtClean="0"/>
              <a:t>approaches</a:t>
            </a:r>
            <a:r>
              <a:rPr lang="cs-CZ" dirty="0" smtClean="0"/>
              <a:t> to </a:t>
            </a:r>
            <a:r>
              <a:rPr lang="cs-CZ" dirty="0" err="1" smtClean="0"/>
              <a:t>forecasting</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893304389"/>
              </p:ext>
            </p:extLst>
          </p:nvPr>
        </p:nvGraphicFramePr>
        <p:xfrm>
          <a:off x="702733" y="1464381"/>
          <a:ext cx="10515600" cy="51917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519049331"/>
                    </a:ext>
                  </a:extLst>
                </a:gridCol>
                <a:gridCol w="1891284">
                  <a:extLst>
                    <a:ext uri="{9D8B030D-6E8A-4147-A177-3AD203B41FA5}">
                      <a16:colId xmlns:a16="http://schemas.microsoft.com/office/drawing/2014/main" val="1949658371"/>
                    </a:ext>
                  </a:extLst>
                </a:gridCol>
                <a:gridCol w="4078224">
                  <a:extLst>
                    <a:ext uri="{9D8B030D-6E8A-4147-A177-3AD203B41FA5}">
                      <a16:colId xmlns:a16="http://schemas.microsoft.com/office/drawing/2014/main" val="4109383784"/>
                    </a:ext>
                  </a:extLst>
                </a:gridCol>
                <a:gridCol w="1917192">
                  <a:extLst>
                    <a:ext uri="{9D8B030D-6E8A-4147-A177-3AD203B41FA5}">
                      <a16:colId xmlns:a16="http://schemas.microsoft.com/office/drawing/2014/main" val="4242436559"/>
                    </a:ext>
                  </a:extLst>
                </a:gridCol>
              </a:tblGrid>
              <a:tr h="370840">
                <a:tc>
                  <a:txBody>
                    <a:bodyPr/>
                    <a:lstStyle/>
                    <a:p>
                      <a:r>
                        <a:rPr lang="en-AU" noProof="0" dirty="0" smtClean="0"/>
                        <a:t>Approach</a:t>
                      </a:r>
                      <a:endParaRPr lang="en-AU" noProof="0" dirty="0"/>
                    </a:p>
                  </a:txBody>
                  <a:tcPr/>
                </a:tc>
                <a:tc>
                  <a:txBody>
                    <a:bodyPr/>
                    <a:lstStyle/>
                    <a:p>
                      <a:r>
                        <a:rPr lang="en-AU" noProof="0" dirty="0" smtClean="0"/>
                        <a:t>B</a:t>
                      </a:r>
                      <a:r>
                        <a:rPr lang="cs-CZ" noProof="0" dirty="0" err="1" smtClean="0"/>
                        <a:t>ases</a:t>
                      </a:r>
                      <a:endParaRPr lang="en-AU" noProof="0" dirty="0"/>
                    </a:p>
                  </a:txBody>
                  <a:tcPr/>
                </a:tc>
                <a:tc>
                  <a:txBody>
                    <a:bodyPr/>
                    <a:lstStyle/>
                    <a:p>
                      <a:r>
                        <a:rPr lang="en-AU" noProof="0" dirty="0" smtClean="0"/>
                        <a:t>Appropriate technique</a:t>
                      </a:r>
                      <a:endParaRPr lang="en-AU" noProof="0" dirty="0"/>
                    </a:p>
                  </a:txBody>
                  <a:tcPr/>
                </a:tc>
                <a:tc>
                  <a:txBody>
                    <a:bodyPr/>
                    <a:lstStyle/>
                    <a:p>
                      <a:r>
                        <a:rPr lang="en-AU" noProof="0" dirty="0" smtClean="0"/>
                        <a:t>Product</a:t>
                      </a:r>
                      <a:endParaRPr lang="en-AU" noProof="0" dirty="0"/>
                    </a:p>
                  </a:txBody>
                  <a:tcPr/>
                </a:tc>
                <a:extLst>
                  <a:ext uri="{0D108BD9-81ED-4DB2-BD59-A6C34878D82A}">
                    <a16:rowId xmlns:a16="http://schemas.microsoft.com/office/drawing/2014/main" val="2830441175"/>
                  </a:ext>
                </a:extLst>
              </a:tr>
              <a:tr h="370840">
                <a:tc rowSpan="5">
                  <a:txBody>
                    <a:bodyPr/>
                    <a:lstStyle/>
                    <a:p>
                      <a:r>
                        <a:rPr lang="en-AU" noProof="0" dirty="0" smtClean="0"/>
                        <a:t>Extrapolative forecasting</a:t>
                      </a:r>
                      <a:endParaRPr lang="en-AU" noProof="0" dirty="0"/>
                    </a:p>
                  </a:txBody>
                  <a:tcPr/>
                </a:tc>
                <a:tc rowSpan="5">
                  <a:txBody>
                    <a:bodyPr/>
                    <a:lstStyle/>
                    <a:p>
                      <a:r>
                        <a:rPr lang="en-AU" noProof="0" dirty="0" smtClean="0"/>
                        <a:t>Trend extrapolation</a:t>
                      </a:r>
                      <a:endParaRPr lang="en-AU" noProof="0" dirty="0"/>
                    </a:p>
                  </a:txBody>
                  <a:tcPr/>
                </a:tc>
                <a:tc>
                  <a:txBody>
                    <a:bodyPr/>
                    <a:lstStyle/>
                    <a:p>
                      <a:r>
                        <a:rPr lang="en-AU" noProof="0" dirty="0" smtClean="0"/>
                        <a:t>Classical time-series analysis</a:t>
                      </a:r>
                      <a:endParaRPr lang="en-AU" noProof="0" dirty="0"/>
                    </a:p>
                  </a:txBody>
                  <a:tcPr/>
                </a:tc>
                <a:tc rowSpan="5">
                  <a:txBody>
                    <a:bodyPr/>
                    <a:lstStyle/>
                    <a:p>
                      <a:r>
                        <a:rPr lang="en-AU" noProof="0" dirty="0" smtClean="0"/>
                        <a:t>Projections</a:t>
                      </a:r>
                      <a:endParaRPr lang="en-AU" noProof="0" dirty="0"/>
                    </a:p>
                  </a:txBody>
                  <a:tcPr/>
                </a:tc>
                <a:extLst>
                  <a:ext uri="{0D108BD9-81ED-4DB2-BD59-A6C34878D82A}">
                    <a16:rowId xmlns:a16="http://schemas.microsoft.com/office/drawing/2014/main" val="2963483133"/>
                  </a:ext>
                </a:extLst>
              </a:tr>
              <a:tr h="370840">
                <a:tc vMerge="1">
                  <a:txBody>
                    <a:bodyPr/>
                    <a:lstStyle/>
                    <a:p>
                      <a:endParaRPr lang="cs-CZ" dirty="0"/>
                    </a:p>
                  </a:txBody>
                  <a:tcPr/>
                </a:tc>
                <a:tc vMerge="1">
                  <a:txBody>
                    <a:bodyPr/>
                    <a:lstStyle/>
                    <a:p>
                      <a:endParaRPr lang="cs-CZ" dirty="0"/>
                    </a:p>
                  </a:txBody>
                  <a:tcPr/>
                </a:tc>
                <a:tc>
                  <a:txBody>
                    <a:bodyPr/>
                    <a:lstStyle/>
                    <a:p>
                      <a:r>
                        <a:rPr lang="en-AU" noProof="0" dirty="0" smtClean="0"/>
                        <a:t>Linear trend estimation</a:t>
                      </a:r>
                      <a:endParaRPr lang="en-AU" noProof="0" dirty="0"/>
                    </a:p>
                  </a:txBody>
                  <a:tcPr/>
                </a:tc>
                <a:tc vMerge="1">
                  <a:txBody>
                    <a:bodyPr/>
                    <a:lstStyle/>
                    <a:p>
                      <a:endParaRPr lang="cs-CZ" dirty="0"/>
                    </a:p>
                  </a:txBody>
                  <a:tcPr/>
                </a:tc>
                <a:extLst>
                  <a:ext uri="{0D108BD9-81ED-4DB2-BD59-A6C34878D82A}">
                    <a16:rowId xmlns:a16="http://schemas.microsoft.com/office/drawing/2014/main" val="3854381641"/>
                  </a:ext>
                </a:extLst>
              </a:tr>
              <a:tr h="370840">
                <a:tc vMerge="1">
                  <a:txBody>
                    <a:bodyPr/>
                    <a:lstStyle/>
                    <a:p>
                      <a:endParaRPr lang="cs-CZ" dirty="0"/>
                    </a:p>
                  </a:txBody>
                  <a:tcPr/>
                </a:tc>
                <a:tc vMerge="1">
                  <a:txBody>
                    <a:bodyPr/>
                    <a:lstStyle/>
                    <a:p>
                      <a:endParaRPr lang="cs-CZ" dirty="0"/>
                    </a:p>
                  </a:txBody>
                  <a:tcPr/>
                </a:tc>
                <a:tc>
                  <a:txBody>
                    <a:bodyPr/>
                    <a:lstStyle/>
                    <a:p>
                      <a:r>
                        <a:rPr lang="en-AU" noProof="0" dirty="0" smtClean="0"/>
                        <a:t>Exponential weighting</a:t>
                      </a:r>
                      <a:endParaRPr lang="en-AU" noProof="0" dirty="0"/>
                    </a:p>
                  </a:txBody>
                  <a:tcPr/>
                </a:tc>
                <a:tc vMerge="1">
                  <a:txBody>
                    <a:bodyPr/>
                    <a:lstStyle/>
                    <a:p>
                      <a:endParaRPr lang="cs-CZ" dirty="0"/>
                    </a:p>
                  </a:txBody>
                  <a:tcPr/>
                </a:tc>
                <a:extLst>
                  <a:ext uri="{0D108BD9-81ED-4DB2-BD59-A6C34878D82A}">
                    <a16:rowId xmlns:a16="http://schemas.microsoft.com/office/drawing/2014/main" val="761515559"/>
                  </a:ext>
                </a:extLst>
              </a:tr>
              <a:tr h="370840">
                <a:tc vMerge="1">
                  <a:txBody>
                    <a:bodyPr/>
                    <a:lstStyle/>
                    <a:p>
                      <a:endParaRPr lang="cs-CZ" dirty="0"/>
                    </a:p>
                  </a:txBody>
                  <a:tcPr/>
                </a:tc>
                <a:tc vMerge="1">
                  <a:txBody>
                    <a:bodyPr/>
                    <a:lstStyle/>
                    <a:p>
                      <a:endParaRPr lang="cs-CZ" dirty="0"/>
                    </a:p>
                  </a:txBody>
                  <a:tcPr/>
                </a:tc>
                <a:tc>
                  <a:txBody>
                    <a:bodyPr/>
                    <a:lstStyle/>
                    <a:p>
                      <a:r>
                        <a:rPr lang="en-AU" noProof="0" dirty="0" smtClean="0"/>
                        <a:t>Data transformation</a:t>
                      </a:r>
                      <a:endParaRPr lang="en-AU" noProof="0" dirty="0"/>
                    </a:p>
                  </a:txBody>
                  <a:tcPr/>
                </a:tc>
                <a:tc vMerge="1">
                  <a:txBody>
                    <a:bodyPr/>
                    <a:lstStyle/>
                    <a:p>
                      <a:endParaRPr lang="cs-CZ" dirty="0"/>
                    </a:p>
                  </a:txBody>
                  <a:tcPr/>
                </a:tc>
                <a:extLst>
                  <a:ext uri="{0D108BD9-81ED-4DB2-BD59-A6C34878D82A}">
                    <a16:rowId xmlns:a16="http://schemas.microsoft.com/office/drawing/2014/main" val="2668812778"/>
                  </a:ext>
                </a:extLst>
              </a:tr>
              <a:tr h="370840">
                <a:tc vMerge="1">
                  <a:txBody>
                    <a:bodyPr/>
                    <a:lstStyle/>
                    <a:p>
                      <a:endParaRPr lang="cs-CZ" dirty="0"/>
                    </a:p>
                  </a:txBody>
                  <a:tcPr/>
                </a:tc>
                <a:tc vMerge="1">
                  <a:txBody>
                    <a:bodyPr/>
                    <a:lstStyle/>
                    <a:p>
                      <a:endParaRPr lang="cs-CZ" dirty="0"/>
                    </a:p>
                  </a:txBody>
                  <a:tcPr/>
                </a:tc>
                <a:tc>
                  <a:txBody>
                    <a:bodyPr/>
                    <a:lstStyle/>
                    <a:p>
                      <a:r>
                        <a:rPr lang="en-AU" noProof="0" dirty="0" smtClean="0"/>
                        <a:t>Catastrophe met</a:t>
                      </a:r>
                      <a:r>
                        <a:rPr lang="cs-CZ" noProof="0" dirty="0" smtClean="0"/>
                        <a:t>h</a:t>
                      </a:r>
                      <a:r>
                        <a:rPr lang="en-AU" noProof="0" dirty="0" smtClean="0"/>
                        <a:t>odology</a:t>
                      </a:r>
                      <a:endParaRPr lang="en-AU" noProof="0" dirty="0"/>
                    </a:p>
                  </a:txBody>
                  <a:tcPr/>
                </a:tc>
                <a:tc vMerge="1">
                  <a:txBody>
                    <a:bodyPr/>
                    <a:lstStyle/>
                    <a:p>
                      <a:endParaRPr lang="cs-CZ" dirty="0"/>
                    </a:p>
                  </a:txBody>
                  <a:tcPr/>
                </a:tc>
                <a:extLst>
                  <a:ext uri="{0D108BD9-81ED-4DB2-BD59-A6C34878D82A}">
                    <a16:rowId xmlns:a16="http://schemas.microsoft.com/office/drawing/2014/main" val="2747880173"/>
                  </a:ext>
                </a:extLst>
              </a:tr>
              <a:tr h="370840">
                <a:tc rowSpan="5">
                  <a:txBody>
                    <a:bodyPr/>
                    <a:lstStyle/>
                    <a:p>
                      <a:r>
                        <a:rPr lang="en-AU" noProof="0" dirty="0" smtClean="0"/>
                        <a:t>Theoretical forecasting</a:t>
                      </a:r>
                      <a:endParaRPr lang="en-AU" noProof="0" dirty="0"/>
                    </a:p>
                  </a:txBody>
                  <a:tcPr/>
                </a:tc>
                <a:tc rowSpan="5">
                  <a:txBody>
                    <a:bodyPr/>
                    <a:lstStyle/>
                    <a:p>
                      <a:r>
                        <a:rPr lang="en-AU" noProof="0" dirty="0" smtClean="0"/>
                        <a:t>Theory</a:t>
                      </a:r>
                      <a:endParaRPr lang="en-AU" noProof="0" dirty="0"/>
                    </a:p>
                  </a:txBody>
                  <a:tcPr/>
                </a:tc>
                <a:tc>
                  <a:txBody>
                    <a:bodyPr/>
                    <a:lstStyle/>
                    <a:p>
                      <a:r>
                        <a:rPr lang="en-AU" noProof="0" dirty="0" smtClean="0"/>
                        <a:t>Theory mapping</a:t>
                      </a:r>
                      <a:endParaRPr lang="en-AU" noProof="0" dirty="0"/>
                    </a:p>
                  </a:txBody>
                  <a:tcPr/>
                </a:tc>
                <a:tc rowSpan="5">
                  <a:txBody>
                    <a:bodyPr/>
                    <a:lstStyle/>
                    <a:p>
                      <a:r>
                        <a:rPr lang="en-AU" noProof="0" dirty="0" smtClean="0"/>
                        <a:t>Predictions</a:t>
                      </a:r>
                      <a:endParaRPr lang="en-AU" noProof="0" dirty="0"/>
                    </a:p>
                  </a:txBody>
                  <a:tcPr/>
                </a:tc>
                <a:extLst>
                  <a:ext uri="{0D108BD9-81ED-4DB2-BD59-A6C34878D82A}">
                    <a16:rowId xmlns:a16="http://schemas.microsoft.com/office/drawing/2014/main" val="4130221430"/>
                  </a:ext>
                </a:extLst>
              </a:tr>
              <a:tr h="370840">
                <a:tc vMerge="1">
                  <a:txBody>
                    <a:bodyPr/>
                    <a:lstStyle/>
                    <a:p>
                      <a:endParaRPr lang="cs-CZ" dirty="0"/>
                    </a:p>
                  </a:txBody>
                  <a:tcPr/>
                </a:tc>
                <a:tc vMerge="1">
                  <a:txBody>
                    <a:bodyPr/>
                    <a:lstStyle/>
                    <a:p>
                      <a:endParaRPr lang="cs-CZ" dirty="0"/>
                    </a:p>
                  </a:txBody>
                  <a:tcPr/>
                </a:tc>
                <a:tc>
                  <a:txBody>
                    <a:bodyPr/>
                    <a:lstStyle/>
                    <a:p>
                      <a:r>
                        <a:rPr lang="en-AU" noProof="0" dirty="0" smtClean="0"/>
                        <a:t>Causal modelling</a:t>
                      </a:r>
                      <a:endParaRPr lang="en-AU" noProof="0" dirty="0"/>
                    </a:p>
                  </a:txBody>
                  <a:tcPr/>
                </a:tc>
                <a:tc vMerge="1">
                  <a:txBody>
                    <a:bodyPr/>
                    <a:lstStyle/>
                    <a:p>
                      <a:endParaRPr lang="cs-CZ" dirty="0"/>
                    </a:p>
                  </a:txBody>
                  <a:tcPr/>
                </a:tc>
                <a:extLst>
                  <a:ext uri="{0D108BD9-81ED-4DB2-BD59-A6C34878D82A}">
                    <a16:rowId xmlns:a16="http://schemas.microsoft.com/office/drawing/2014/main" val="3200047931"/>
                  </a:ext>
                </a:extLst>
              </a:tr>
              <a:tr h="370840">
                <a:tc vMerge="1">
                  <a:txBody>
                    <a:bodyPr/>
                    <a:lstStyle/>
                    <a:p>
                      <a:endParaRPr lang="cs-CZ" dirty="0"/>
                    </a:p>
                  </a:txBody>
                  <a:tcPr/>
                </a:tc>
                <a:tc vMerge="1">
                  <a:txBody>
                    <a:bodyPr/>
                    <a:lstStyle/>
                    <a:p>
                      <a:endParaRPr lang="cs-CZ" dirty="0"/>
                    </a:p>
                  </a:txBody>
                  <a:tcPr/>
                </a:tc>
                <a:tc>
                  <a:txBody>
                    <a:bodyPr/>
                    <a:lstStyle/>
                    <a:p>
                      <a:r>
                        <a:rPr lang="en-AU" noProof="0" dirty="0" smtClean="0"/>
                        <a:t>Regression analysis</a:t>
                      </a:r>
                      <a:endParaRPr lang="en-AU" noProof="0" dirty="0"/>
                    </a:p>
                  </a:txBody>
                  <a:tcPr/>
                </a:tc>
                <a:tc vMerge="1">
                  <a:txBody>
                    <a:bodyPr/>
                    <a:lstStyle/>
                    <a:p>
                      <a:endParaRPr lang="cs-CZ" dirty="0"/>
                    </a:p>
                  </a:txBody>
                  <a:tcPr/>
                </a:tc>
                <a:extLst>
                  <a:ext uri="{0D108BD9-81ED-4DB2-BD59-A6C34878D82A}">
                    <a16:rowId xmlns:a16="http://schemas.microsoft.com/office/drawing/2014/main" val="1031305261"/>
                  </a:ext>
                </a:extLst>
              </a:tr>
              <a:tr h="370840">
                <a:tc vMerge="1">
                  <a:txBody>
                    <a:bodyPr/>
                    <a:lstStyle/>
                    <a:p>
                      <a:endParaRPr lang="cs-CZ" dirty="0"/>
                    </a:p>
                  </a:txBody>
                  <a:tcPr/>
                </a:tc>
                <a:tc vMerge="1">
                  <a:txBody>
                    <a:bodyPr/>
                    <a:lstStyle/>
                    <a:p>
                      <a:endParaRPr lang="cs-CZ" dirty="0"/>
                    </a:p>
                  </a:txBody>
                  <a:tcPr/>
                </a:tc>
                <a:tc>
                  <a:txBody>
                    <a:bodyPr/>
                    <a:lstStyle/>
                    <a:p>
                      <a:r>
                        <a:rPr lang="en-AU" noProof="0" dirty="0" smtClean="0"/>
                        <a:t>Point and interval estimation</a:t>
                      </a:r>
                      <a:endParaRPr lang="en-AU" noProof="0" dirty="0"/>
                    </a:p>
                  </a:txBody>
                  <a:tcPr/>
                </a:tc>
                <a:tc vMerge="1">
                  <a:txBody>
                    <a:bodyPr/>
                    <a:lstStyle/>
                    <a:p>
                      <a:endParaRPr lang="cs-CZ" dirty="0"/>
                    </a:p>
                  </a:txBody>
                  <a:tcPr/>
                </a:tc>
                <a:extLst>
                  <a:ext uri="{0D108BD9-81ED-4DB2-BD59-A6C34878D82A}">
                    <a16:rowId xmlns:a16="http://schemas.microsoft.com/office/drawing/2014/main" val="1636698613"/>
                  </a:ext>
                </a:extLst>
              </a:tr>
              <a:tr h="370840">
                <a:tc vMerge="1">
                  <a:txBody>
                    <a:bodyPr/>
                    <a:lstStyle/>
                    <a:p>
                      <a:endParaRPr lang="cs-CZ" dirty="0"/>
                    </a:p>
                  </a:txBody>
                  <a:tcPr/>
                </a:tc>
                <a:tc vMerge="1">
                  <a:txBody>
                    <a:bodyPr/>
                    <a:lstStyle/>
                    <a:p>
                      <a:endParaRPr lang="cs-CZ" dirty="0"/>
                    </a:p>
                  </a:txBody>
                  <a:tcPr/>
                </a:tc>
                <a:tc>
                  <a:txBody>
                    <a:bodyPr/>
                    <a:lstStyle/>
                    <a:p>
                      <a:r>
                        <a:rPr lang="en-AU" noProof="0" dirty="0" smtClean="0"/>
                        <a:t>Correlation analysis</a:t>
                      </a:r>
                      <a:endParaRPr lang="en-AU" noProof="0" dirty="0"/>
                    </a:p>
                  </a:txBody>
                  <a:tcPr/>
                </a:tc>
                <a:tc vMerge="1">
                  <a:txBody>
                    <a:bodyPr/>
                    <a:lstStyle/>
                    <a:p>
                      <a:endParaRPr lang="cs-CZ" dirty="0"/>
                    </a:p>
                  </a:txBody>
                  <a:tcPr/>
                </a:tc>
                <a:extLst>
                  <a:ext uri="{0D108BD9-81ED-4DB2-BD59-A6C34878D82A}">
                    <a16:rowId xmlns:a16="http://schemas.microsoft.com/office/drawing/2014/main" val="2017196834"/>
                  </a:ext>
                </a:extLst>
              </a:tr>
              <a:tr h="370840">
                <a:tc rowSpan="3">
                  <a:txBody>
                    <a:bodyPr/>
                    <a:lstStyle/>
                    <a:p>
                      <a:r>
                        <a:rPr lang="en-AU" noProof="0" dirty="0" smtClean="0"/>
                        <a:t>Judgmental forecasting</a:t>
                      </a:r>
                      <a:endParaRPr lang="en-AU" noProof="0" dirty="0"/>
                    </a:p>
                  </a:txBody>
                  <a:tcPr/>
                </a:tc>
                <a:tc rowSpan="3">
                  <a:txBody>
                    <a:bodyPr/>
                    <a:lstStyle/>
                    <a:p>
                      <a:r>
                        <a:rPr lang="en-AU" noProof="0" dirty="0" smtClean="0"/>
                        <a:t>Informed judgement</a:t>
                      </a:r>
                      <a:endParaRPr lang="en-AU" noProof="0" dirty="0"/>
                    </a:p>
                  </a:txBody>
                  <a:tcPr/>
                </a:tc>
                <a:tc>
                  <a:txBody>
                    <a:bodyPr/>
                    <a:lstStyle/>
                    <a:p>
                      <a:r>
                        <a:rPr lang="en-AU" noProof="0" dirty="0" smtClean="0"/>
                        <a:t>Conventional Delphi </a:t>
                      </a:r>
                      <a:r>
                        <a:rPr lang="cs-CZ" noProof="0" dirty="0" err="1" smtClean="0"/>
                        <a:t>technique</a:t>
                      </a:r>
                      <a:endParaRPr lang="en-AU" noProof="0" dirty="0"/>
                    </a:p>
                  </a:txBody>
                  <a:tcPr/>
                </a:tc>
                <a:tc rowSpan="3">
                  <a:txBody>
                    <a:bodyPr/>
                    <a:lstStyle/>
                    <a:p>
                      <a:r>
                        <a:rPr lang="en-AU" noProof="0" dirty="0" smtClean="0"/>
                        <a:t>Conjectures</a:t>
                      </a:r>
                      <a:endParaRPr lang="en-AU" noProof="0" dirty="0"/>
                    </a:p>
                  </a:txBody>
                  <a:tcPr/>
                </a:tc>
                <a:extLst>
                  <a:ext uri="{0D108BD9-81ED-4DB2-BD59-A6C34878D82A}">
                    <a16:rowId xmlns:a16="http://schemas.microsoft.com/office/drawing/2014/main" val="3634159065"/>
                  </a:ext>
                </a:extLst>
              </a:tr>
              <a:tr h="370840">
                <a:tc vMerge="1">
                  <a:txBody>
                    <a:bodyPr/>
                    <a:lstStyle/>
                    <a:p>
                      <a:endParaRPr lang="cs-CZ" dirty="0"/>
                    </a:p>
                  </a:txBody>
                  <a:tcPr/>
                </a:tc>
                <a:tc vMerge="1">
                  <a:txBody>
                    <a:bodyPr/>
                    <a:lstStyle/>
                    <a:p>
                      <a:endParaRPr lang="cs-CZ" dirty="0"/>
                    </a:p>
                  </a:txBody>
                  <a:tcPr/>
                </a:tc>
                <a:tc>
                  <a:txBody>
                    <a:bodyPr/>
                    <a:lstStyle/>
                    <a:p>
                      <a:r>
                        <a:rPr lang="en-AU" noProof="0" dirty="0" smtClean="0"/>
                        <a:t>Cross-impact</a:t>
                      </a:r>
                      <a:r>
                        <a:rPr lang="en-AU" baseline="0" noProof="0" dirty="0" smtClean="0"/>
                        <a:t> analysis</a:t>
                      </a:r>
                      <a:endParaRPr lang="en-AU" noProof="0" dirty="0"/>
                    </a:p>
                  </a:txBody>
                  <a:tcPr/>
                </a:tc>
                <a:tc vMerge="1">
                  <a:txBody>
                    <a:bodyPr/>
                    <a:lstStyle/>
                    <a:p>
                      <a:endParaRPr lang="cs-CZ" dirty="0"/>
                    </a:p>
                  </a:txBody>
                  <a:tcPr/>
                </a:tc>
                <a:extLst>
                  <a:ext uri="{0D108BD9-81ED-4DB2-BD59-A6C34878D82A}">
                    <a16:rowId xmlns:a16="http://schemas.microsoft.com/office/drawing/2014/main" val="2746232897"/>
                  </a:ext>
                </a:extLst>
              </a:tr>
              <a:tr h="370840">
                <a:tc vMerge="1">
                  <a:txBody>
                    <a:bodyPr/>
                    <a:lstStyle/>
                    <a:p>
                      <a:endParaRPr lang="cs-CZ" dirty="0"/>
                    </a:p>
                  </a:txBody>
                  <a:tcPr/>
                </a:tc>
                <a:tc vMerge="1">
                  <a:txBody>
                    <a:bodyPr/>
                    <a:lstStyle/>
                    <a:p>
                      <a:endParaRPr lang="cs-CZ" dirty="0"/>
                    </a:p>
                  </a:txBody>
                  <a:tcPr/>
                </a:tc>
                <a:tc>
                  <a:txBody>
                    <a:bodyPr/>
                    <a:lstStyle/>
                    <a:p>
                      <a:r>
                        <a:rPr lang="en-AU" noProof="0" dirty="0" smtClean="0"/>
                        <a:t>Feasibility assessment</a:t>
                      </a:r>
                      <a:endParaRPr lang="en-AU" noProof="0" dirty="0"/>
                    </a:p>
                  </a:txBody>
                  <a:tcPr/>
                </a:tc>
                <a:tc vMerge="1">
                  <a:txBody>
                    <a:bodyPr/>
                    <a:lstStyle/>
                    <a:p>
                      <a:endParaRPr lang="cs-CZ" dirty="0"/>
                    </a:p>
                  </a:txBody>
                  <a:tcPr/>
                </a:tc>
                <a:extLst>
                  <a:ext uri="{0D108BD9-81ED-4DB2-BD59-A6C34878D82A}">
                    <a16:rowId xmlns:a16="http://schemas.microsoft.com/office/drawing/2014/main" val="484448150"/>
                  </a:ext>
                </a:extLst>
              </a:tr>
            </a:tbl>
          </a:graphicData>
        </a:graphic>
      </p:graphicFrame>
    </p:spTree>
    <p:extLst>
      <p:ext uri="{BB962C8B-B14F-4D97-AF65-F5344CB8AC3E}">
        <p14:creationId xmlns:p14="http://schemas.microsoft.com/office/powerpoint/2010/main" val="3190687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1204</Words>
  <Application>Microsoft Office PowerPoint</Application>
  <PresentationFormat>Širokoúhlá obrazovka</PresentationFormat>
  <Paragraphs>149</Paragraphs>
  <Slides>22</Slides>
  <Notes>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22</vt:i4>
      </vt:variant>
    </vt:vector>
  </HeadingPairs>
  <TitlesOfParts>
    <vt:vector size="26" baseType="lpstr">
      <vt:lpstr>Arial</vt:lpstr>
      <vt:lpstr>Calibri</vt:lpstr>
      <vt:lpstr>Calibri Light</vt:lpstr>
      <vt:lpstr>Motiv Office</vt:lpstr>
      <vt:lpstr>PUBLIC POLICY Forecasting Expected Policy outcomes (Selected methods of policy analysis)</vt:lpstr>
      <vt:lpstr>Forecasting in policy analysis</vt:lpstr>
      <vt:lpstr>Prezentace aplikace PowerPoint</vt:lpstr>
      <vt:lpstr>Types of future</vt:lpstr>
      <vt:lpstr>Discussion – class work</vt:lpstr>
      <vt:lpstr>Prezentace aplikace PowerPoint</vt:lpstr>
      <vt:lpstr>Approaches to forecasting</vt:lpstr>
      <vt:lpstr>Bases</vt:lpstr>
      <vt:lpstr>Three approaches to forecasting</vt:lpstr>
      <vt:lpstr>Prezentace aplikace PowerPoint</vt:lpstr>
      <vt:lpstr>A) Extrapolative forecasting</vt:lpstr>
      <vt:lpstr>A1) Nonlinear time series</vt:lpstr>
      <vt:lpstr>B) Theoretical forecasting</vt:lpstr>
      <vt:lpstr>B1) Theory mapping</vt:lpstr>
      <vt:lpstr>B2) Causal modeling</vt:lpstr>
      <vt:lpstr>B3) Correlational analysis Does a young football (soccer) player’s birthdate affect his prospects in the sport? </vt:lpstr>
      <vt:lpstr>C) Judgemental forecasting</vt:lpstr>
      <vt:lpstr>C1) Delfi</vt:lpstr>
      <vt:lpstr>Policy Delphi – steps 1-4</vt:lpstr>
      <vt:lpstr>Policy Delphi – steps 5-7</vt:lpstr>
      <vt:lpstr>Literature</vt:lpstr>
      <vt:lpstr>Goals and 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POLICY Selected methods of policy analysis</dc:title>
  <dc:creator>Pavlik Marek</dc:creator>
  <cp:lastModifiedBy>Pavlik Marek</cp:lastModifiedBy>
  <cp:revision>28</cp:revision>
  <cp:lastPrinted>2017-03-31T06:56:46Z</cp:lastPrinted>
  <dcterms:created xsi:type="dcterms:W3CDTF">2017-03-28T08:18:40Z</dcterms:created>
  <dcterms:modified xsi:type="dcterms:W3CDTF">2018-03-23T06:08:52Z</dcterms:modified>
</cp:coreProperties>
</file>