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443" r:id="rId3"/>
    <p:sldId id="583" r:id="rId4"/>
    <p:sldId id="584" r:id="rId5"/>
    <p:sldId id="490" r:id="rId6"/>
    <p:sldId id="498" r:id="rId7"/>
    <p:sldId id="501" r:id="rId8"/>
    <p:sldId id="500" r:id="rId9"/>
    <p:sldId id="511" r:id="rId10"/>
    <p:sldId id="512" r:id="rId11"/>
    <p:sldId id="586" r:id="rId12"/>
    <p:sldId id="587" r:id="rId13"/>
    <p:sldId id="515" r:id="rId14"/>
    <p:sldId id="516" r:id="rId15"/>
    <p:sldId id="518" r:id="rId16"/>
    <p:sldId id="519" r:id="rId17"/>
    <p:sldId id="520" r:id="rId18"/>
    <p:sldId id="585" r:id="rId19"/>
    <p:sldId id="521" r:id="rId20"/>
    <p:sldId id="523" r:id="rId21"/>
    <p:sldId id="552" r:id="rId22"/>
    <p:sldId id="561" r:id="rId23"/>
    <p:sldId id="562" r:id="rId24"/>
    <p:sldId id="566" r:id="rId25"/>
    <p:sldId id="588" r:id="rId26"/>
    <p:sldId id="569" r:id="rId27"/>
    <p:sldId id="567" r:id="rId28"/>
    <p:sldId id="572" r:id="rId29"/>
    <p:sldId id="573" r:id="rId30"/>
    <p:sldId id="576" r:id="rId31"/>
    <p:sldId id="575" r:id="rId32"/>
    <p:sldId id="577" r:id="rId33"/>
    <p:sldId id="574" r:id="rId34"/>
    <p:sldId id="590" r:id="rId35"/>
    <p:sldId id="582" r:id="rId36"/>
    <p:sldId id="580" r:id="rId37"/>
    <p:sldId id="581" r:id="rId38"/>
  </p:sldIdLst>
  <p:sldSz cx="9144000" cy="6858000" type="screen4x3"/>
  <p:notesSz cx="6669088" cy="9928225"/>
  <p:defaultTextStyle>
    <a:defPPr>
      <a:defRPr lang="cs-CZ"/>
    </a:defPPr>
    <a:lvl1pPr algn="l" rtl="0" eaLnBrk="0" fontAlgn="base" hangingPunct="0">
      <a:spcBef>
        <a:spcPct val="0"/>
      </a:spcBef>
      <a:spcAft>
        <a:spcPct val="0"/>
      </a:spcAft>
      <a:defRPr sz="4800" b="1" kern="1200">
        <a:solidFill>
          <a:srgbClr val="FFFF99"/>
        </a:solidFill>
        <a:latin typeface="Arial" panose="020B0604020202020204" pitchFamily="34" charset="0"/>
        <a:ea typeface="+mn-ea"/>
        <a:cs typeface="+mn-cs"/>
      </a:defRPr>
    </a:lvl1pPr>
    <a:lvl2pPr marL="457200" algn="l" rtl="0" eaLnBrk="0" fontAlgn="base" hangingPunct="0">
      <a:spcBef>
        <a:spcPct val="0"/>
      </a:spcBef>
      <a:spcAft>
        <a:spcPct val="0"/>
      </a:spcAft>
      <a:defRPr sz="4800" b="1" kern="1200">
        <a:solidFill>
          <a:srgbClr val="FFFF99"/>
        </a:solidFill>
        <a:latin typeface="Arial" panose="020B0604020202020204" pitchFamily="34" charset="0"/>
        <a:ea typeface="+mn-ea"/>
        <a:cs typeface="+mn-cs"/>
      </a:defRPr>
    </a:lvl2pPr>
    <a:lvl3pPr marL="914400" algn="l" rtl="0" eaLnBrk="0" fontAlgn="base" hangingPunct="0">
      <a:spcBef>
        <a:spcPct val="0"/>
      </a:spcBef>
      <a:spcAft>
        <a:spcPct val="0"/>
      </a:spcAft>
      <a:defRPr sz="4800" b="1" kern="1200">
        <a:solidFill>
          <a:srgbClr val="FFFF99"/>
        </a:solidFill>
        <a:latin typeface="Arial" panose="020B0604020202020204" pitchFamily="34" charset="0"/>
        <a:ea typeface="+mn-ea"/>
        <a:cs typeface="+mn-cs"/>
      </a:defRPr>
    </a:lvl3pPr>
    <a:lvl4pPr marL="1371600" algn="l" rtl="0" eaLnBrk="0" fontAlgn="base" hangingPunct="0">
      <a:spcBef>
        <a:spcPct val="0"/>
      </a:spcBef>
      <a:spcAft>
        <a:spcPct val="0"/>
      </a:spcAft>
      <a:defRPr sz="4800" b="1" kern="1200">
        <a:solidFill>
          <a:srgbClr val="FFFF99"/>
        </a:solidFill>
        <a:latin typeface="Arial" panose="020B0604020202020204" pitchFamily="34" charset="0"/>
        <a:ea typeface="+mn-ea"/>
        <a:cs typeface="+mn-cs"/>
      </a:defRPr>
    </a:lvl4pPr>
    <a:lvl5pPr marL="1828800" algn="l" rtl="0" eaLnBrk="0" fontAlgn="base" hangingPunct="0">
      <a:spcBef>
        <a:spcPct val="0"/>
      </a:spcBef>
      <a:spcAft>
        <a:spcPct val="0"/>
      </a:spcAft>
      <a:defRPr sz="4800" b="1" kern="1200">
        <a:solidFill>
          <a:srgbClr val="FFFF99"/>
        </a:solidFill>
        <a:latin typeface="Arial" panose="020B0604020202020204" pitchFamily="34" charset="0"/>
        <a:ea typeface="+mn-ea"/>
        <a:cs typeface="+mn-cs"/>
      </a:defRPr>
    </a:lvl5pPr>
    <a:lvl6pPr marL="2286000" algn="l" defTabSz="914400" rtl="0" eaLnBrk="1" latinLnBrk="0" hangingPunct="1">
      <a:defRPr sz="4800" b="1" kern="1200">
        <a:solidFill>
          <a:srgbClr val="FFFF99"/>
        </a:solidFill>
        <a:latin typeface="Arial" panose="020B0604020202020204" pitchFamily="34" charset="0"/>
        <a:ea typeface="+mn-ea"/>
        <a:cs typeface="+mn-cs"/>
      </a:defRPr>
    </a:lvl6pPr>
    <a:lvl7pPr marL="2743200" algn="l" defTabSz="914400" rtl="0" eaLnBrk="1" latinLnBrk="0" hangingPunct="1">
      <a:defRPr sz="4800" b="1" kern="1200">
        <a:solidFill>
          <a:srgbClr val="FFFF99"/>
        </a:solidFill>
        <a:latin typeface="Arial" panose="020B0604020202020204" pitchFamily="34" charset="0"/>
        <a:ea typeface="+mn-ea"/>
        <a:cs typeface="+mn-cs"/>
      </a:defRPr>
    </a:lvl7pPr>
    <a:lvl8pPr marL="3200400" algn="l" defTabSz="914400" rtl="0" eaLnBrk="1" latinLnBrk="0" hangingPunct="1">
      <a:defRPr sz="4800" b="1" kern="1200">
        <a:solidFill>
          <a:srgbClr val="FFFF99"/>
        </a:solidFill>
        <a:latin typeface="Arial" panose="020B0604020202020204" pitchFamily="34" charset="0"/>
        <a:ea typeface="+mn-ea"/>
        <a:cs typeface="+mn-cs"/>
      </a:defRPr>
    </a:lvl8pPr>
    <a:lvl9pPr marL="3657600" algn="l" defTabSz="914400" rtl="0" eaLnBrk="1" latinLnBrk="0" hangingPunct="1">
      <a:defRPr sz="4800" b="1" kern="1200">
        <a:solidFill>
          <a:srgbClr val="FFFF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008000"/>
    <a:srgbClr val="00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9" autoAdjust="0"/>
    <p:restoredTop sz="94615" autoAdjust="0"/>
  </p:normalViewPr>
  <p:slideViewPr>
    <p:cSldViewPr>
      <p:cViewPr varScale="1">
        <p:scale>
          <a:sx n="75" d="100"/>
          <a:sy n="75" d="100"/>
        </p:scale>
        <p:origin x="72"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rebicek\Documents\EUROS\ECO-Manag\2016\BiodpadyBrno\BIO%20z%20SSO.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77406806634575E-2"/>
          <c:y val="7.4177097821047755E-2"/>
          <c:w val="0.89654108082194484"/>
          <c:h val="0.74823920653868192"/>
        </c:manualLayout>
      </c:layout>
      <c:barChart>
        <c:barDir val="col"/>
        <c:grouping val="clustered"/>
        <c:varyColors val="0"/>
        <c:ser>
          <c:idx val="1"/>
          <c:order val="1"/>
          <c:spPr>
            <a:solidFill>
              <a:srgbClr val="00B050"/>
            </a:solidFill>
            <a:ln>
              <a:noFill/>
            </a:ln>
            <a:effectLst/>
          </c:spPr>
          <c:invertIfNegative val="0"/>
          <c:cat>
            <c:strRef>
              <c:f>List2!$C$32:$N$32</c:f>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f>List2!$C$34:$N$34</c:f>
              <c:numCache>
                <c:formatCode>General</c:formatCode>
                <c:ptCount val="12"/>
                <c:pt idx="0">
                  <c:v>0.1069044086477321</c:v>
                </c:pt>
                <c:pt idx="1">
                  <c:v>7.4713861805849935E-2</c:v>
                </c:pt>
                <c:pt idx="2">
                  <c:v>0.50498092412038997</c:v>
                </c:pt>
                <c:pt idx="3">
                  <c:v>0.56448707079270877</c:v>
                </c:pt>
                <c:pt idx="4">
                  <c:v>0.63467041119118273</c:v>
                </c:pt>
                <c:pt idx="5">
                  <c:v>0.64389041966935134</c:v>
                </c:pt>
                <c:pt idx="6">
                  <c:v>0.44065281899109793</c:v>
                </c:pt>
                <c:pt idx="7">
                  <c:v>0.50177511657481977</c:v>
                </c:pt>
                <c:pt idx="8">
                  <c:v>0.73320262823230187</c:v>
                </c:pt>
                <c:pt idx="9">
                  <c:v>0.82701886392539203</c:v>
                </c:pt>
                <c:pt idx="10">
                  <c:v>1.009246502755405</c:v>
                </c:pt>
                <c:pt idx="11">
                  <c:v>0.25357672742687576</c:v>
                </c:pt>
              </c:numCache>
            </c:numRef>
          </c:val>
          <c:extLst>
            <c:ext xmlns:c16="http://schemas.microsoft.com/office/drawing/2014/chart" uri="{C3380CC4-5D6E-409C-BE32-E72D297353CC}">
              <c16:uniqueId val="{00000000-6975-4FDB-87ED-EA6DE01CFD3C}"/>
            </c:ext>
          </c:extLst>
        </c:ser>
        <c:dLbls>
          <c:showLegendKey val="0"/>
          <c:showVal val="0"/>
          <c:showCatName val="0"/>
          <c:showSerName val="0"/>
          <c:showPercent val="0"/>
          <c:showBubbleSize val="0"/>
        </c:dLbls>
        <c:gapWidth val="219"/>
        <c:overlap val="-27"/>
        <c:axId val="63290752"/>
        <c:axId val="79721600"/>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List2!$C$32:$N$32</c15:sqref>
                        </c15:formulaRef>
                      </c:ext>
                    </c:extLst>
                    <c:strCache>
                      <c:ptCount val="12"/>
                      <c:pt idx="0">
                        <c:v>leden</c:v>
                      </c:pt>
                      <c:pt idx="1">
                        <c:v>únor</c:v>
                      </c:pt>
                      <c:pt idx="2">
                        <c:v>březen</c:v>
                      </c:pt>
                      <c:pt idx="3">
                        <c:v>duben</c:v>
                      </c:pt>
                      <c:pt idx="4">
                        <c:v>květen</c:v>
                      </c:pt>
                      <c:pt idx="5">
                        <c:v>červen</c:v>
                      </c:pt>
                      <c:pt idx="6">
                        <c:v>červenec</c:v>
                      </c:pt>
                      <c:pt idx="7">
                        <c:v>srpen</c:v>
                      </c:pt>
                      <c:pt idx="8">
                        <c:v>září</c:v>
                      </c:pt>
                      <c:pt idx="9">
                        <c:v>říjen</c:v>
                      </c:pt>
                      <c:pt idx="10">
                        <c:v>listopad</c:v>
                      </c:pt>
                      <c:pt idx="11">
                        <c:v>prosinec</c:v>
                      </c:pt>
                    </c:strCache>
                  </c:strRef>
                </c:cat>
                <c:val>
                  <c:numRef>
                    <c:extLst>
                      <c:ext uri="{02D57815-91ED-43cb-92C2-25804820EDAC}">
                        <c15:formulaRef>
                          <c15:sqref>List2!$C$33:$N$33</c15:sqref>
                        </c15:formulaRef>
                      </c:ext>
                    </c:extLst>
                    <c:numCache>
                      <c:formatCode>General</c:formatCode>
                      <c:ptCount val="12"/>
                      <c:pt idx="0">
                        <c:v>40.35</c:v>
                      </c:pt>
                      <c:pt idx="1">
                        <c:v>28.2</c:v>
                      </c:pt>
                      <c:pt idx="2">
                        <c:v>190.6</c:v>
                      </c:pt>
                      <c:pt idx="3">
                        <c:v>213.06</c:v>
                      </c:pt>
                      <c:pt idx="4">
                        <c:v>239.55</c:v>
                      </c:pt>
                      <c:pt idx="5">
                        <c:v>243.03</c:v>
                      </c:pt>
                      <c:pt idx="6">
                        <c:v>166.32</c:v>
                      </c:pt>
                      <c:pt idx="7">
                        <c:v>189.39</c:v>
                      </c:pt>
                      <c:pt idx="8">
                        <c:v>276.74</c:v>
                      </c:pt>
                      <c:pt idx="9">
                        <c:v>312.14999999999998</c:v>
                      </c:pt>
                      <c:pt idx="10">
                        <c:v>380.93</c:v>
                      </c:pt>
                      <c:pt idx="11">
                        <c:v>95.71</c:v>
                      </c:pt>
                    </c:numCache>
                  </c:numRef>
                </c:val>
                <c:extLst>
                  <c:ext xmlns:c16="http://schemas.microsoft.com/office/drawing/2014/chart" uri="{C3380CC4-5D6E-409C-BE32-E72D297353CC}">
                    <c16:uniqueId val="{00000001-6975-4FDB-87ED-EA6DE01CFD3C}"/>
                  </c:ext>
                </c:extLst>
              </c15:ser>
            </c15:filteredBarSeries>
          </c:ext>
        </c:extLst>
      </c:barChart>
      <c:catAx>
        <c:axId val="6329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721600"/>
        <c:crosses val="autoZero"/>
        <c:auto val="1"/>
        <c:lblAlgn val="ctr"/>
        <c:lblOffset val="100"/>
        <c:noMultiLvlLbl val="0"/>
      </c:catAx>
      <c:valAx>
        <c:axId val="7972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290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Times New Roman" panose="02020603050405020304" pitchFamily="18" charset="0"/>
              </a:defRPr>
            </a:lvl1pPr>
          </a:lstStyle>
          <a:p>
            <a:pPr>
              <a:defRPr/>
            </a:pPr>
            <a:endParaRPr lang="cs-CZ" altLang="cs-CZ"/>
          </a:p>
        </p:txBody>
      </p:sp>
      <p:sp>
        <p:nvSpPr>
          <p:cNvPr id="26627"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cs-CZ" altLang="cs-CZ"/>
          </a:p>
        </p:txBody>
      </p:sp>
      <p:sp>
        <p:nvSpPr>
          <p:cNvPr id="26628" name="Rectangle 4"/>
          <p:cNvSpPr>
            <a:spLocks noGrp="1" noChangeArrowheads="1"/>
          </p:cNvSpPr>
          <p:nvPr>
            <p:ph type="ftr" sz="quarter" idx="2"/>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Times New Roman" panose="02020603050405020304" pitchFamily="18" charset="0"/>
              </a:defRPr>
            </a:lvl1pPr>
          </a:lstStyle>
          <a:p>
            <a:pPr>
              <a:defRPr/>
            </a:pPr>
            <a:endParaRPr lang="cs-CZ" altLang="cs-CZ"/>
          </a:p>
        </p:txBody>
      </p:sp>
      <p:sp>
        <p:nvSpPr>
          <p:cNvPr id="26629" name="Rectangle 5"/>
          <p:cNvSpPr>
            <a:spLocks noGrp="1" noChangeArrowheads="1"/>
          </p:cNvSpPr>
          <p:nvPr>
            <p:ph type="sldNum" sz="quarter" idx="3"/>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4531F77A-AC38-48F0-A70F-BF8B90630D7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Times New Roman" panose="02020603050405020304" pitchFamily="18" charset="0"/>
              </a:defRPr>
            </a:lvl1pPr>
          </a:lstStyle>
          <a:p>
            <a:pPr>
              <a:defRPr/>
            </a:pPr>
            <a:endParaRPr lang="cs-CZ" altLang="cs-CZ"/>
          </a:p>
        </p:txBody>
      </p:sp>
      <p:sp>
        <p:nvSpPr>
          <p:cNvPr id="318467"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cs-CZ" altLang="cs-CZ"/>
          </a:p>
        </p:txBody>
      </p:sp>
      <p:sp>
        <p:nvSpPr>
          <p:cNvPr id="2052" name="Rectangle 4"/>
          <p:cNvSpPr>
            <a:spLocks noRo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8469"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318470"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Times New Roman" panose="02020603050405020304" pitchFamily="18" charset="0"/>
              </a:defRPr>
            </a:lvl1pPr>
          </a:lstStyle>
          <a:p>
            <a:pPr>
              <a:defRPr/>
            </a:pPr>
            <a:endParaRPr lang="cs-CZ" altLang="cs-CZ"/>
          </a:p>
        </p:txBody>
      </p:sp>
      <p:sp>
        <p:nvSpPr>
          <p:cNvPr id="318471"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FA3E6918-8B1E-4F83-8751-8D013815214E}"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3DFA160D-5DE4-4DDE-AECF-65A9CC166396}" type="slidenum">
              <a:rPr lang="cs-CZ" altLang="cs-CZ" sz="1200" b="0" smtClean="0">
                <a:solidFill>
                  <a:schemeClr val="tx1"/>
                </a:solidFill>
                <a:latin typeface="Times New Roman" panose="02020603050405020304" pitchFamily="18" charset="0"/>
              </a:rPr>
              <a:pPr/>
              <a:t>1</a:t>
            </a:fld>
            <a:endParaRPr lang="cs-CZ" altLang="cs-CZ" sz="1200" b="0" smtClean="0">
              <a:solidFill>
                <a:schemeClr val="tx1"/>
              </a:solidFill>
              <a:latin typeface="Times New Roman" panose="02020603050405020304" pitchFamily="18" charset="0"/>
            </a:endParaRPr>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BAFB68FA-81F8-49CF-AE82-14A33587D9EA}" type="slidenum">
              <a:rPr lang="cs-CZ" altLang="cs-CZ" sz="1200" b="0" smtClean="0">
                <a:solidFill>
                  <a:schemeClr val="tx1"/>
                </a:solidFill>
                <a:latin typeface="Times New Roman" panose="02020603050405020304" pitchFamily="18" charset="0"/>
              </a:rPr>
              <a:pPr/>
              <a:t>14</a:t>
            </a:fld>
            <a:endParaRPr lang="cs-CZ" altLang="cs-CZ" sz="1200" b="0" smtClean="0">
              <a:solidFill>
                <a:schemeClr val="tx1"/>
              </a:solidFill>
              <a:latin typeface="Times New Roman" panose="02020603050405020304" pitchFamily="18"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DF9E99B7-DDAA-4113-8302-BF50FBFE40A6}" type="slidenum">
              <a:rPr lang="cs-CZ" altLang="cs-CZ" sz="1200" b="0" smtClean="0">
                <a:solidFill>
                  <a:schemeClr val="tx1"/>
                </a:solidFill>
                <a:latin typeface="Times New Roman" panose="02020603050405020304" pitchFamily="18" charset="0"/>
              </a:rPr>
              <a:pPr/>
              <a:t>15</a:t>
            </a:fld>
            <a:endParaRPr lang="cs-CZ" altLang="cs-CZ" sz="1200" b="0" smtClean="0">
              <a:solidFill>
                <a:schemeClr val="tx1"/>
              </a:solidFill>
              <a:latin typeface="Times New Roman" panose="02020603050405020304" pitchFamily="18"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AD01F0D5-85DE-4AAE-9D63-25626BF1A8B6}" type="slidenum">
              <a:rPr lang="cs-CZ" altLang="cs-CZ" sz="1200" b="0" smtClean="0">
                <a:solidFill>
                  <a:schemeClr val="tx1"/>
                </a:solidFill>
                <a:latin typeface="Times New Roman" panose="02020603050405020304" pitchFamily="18" charset="0"/>
              </a:rPr>
              <a:pPr/>
              <a:t>16</a:t>
            </a:fld>
            <a:endParaRPr lang="cs-CZ" altLang="cs-CZ" sz="1200" b="0" smtClean="0">
              <a:solidFill>
                <a:schemeClr val="tx1"/>
              </a:solidFill>
              <a:latin typeface="Times New Roman" panose="02020603050405020304" pitchFamily="18"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A18F143B-924C-4044-86BB-804CCCA3A1D0}" type="slidenum">
              <a:rPr lang="cs-CZ" altLang="cs-CZ" sz="1200" b="0" smtClean="0">
                <a:solidFill>
                  <a:schemeClr val="tx1"/>
                </a:solidFill>
                <a:latin typeface="Times New Roman" panose="02020603050405020304" pitchFamily="18" charset="0"/>
              </a:rPr>
              <a:pPr/>
              <a:t>17</a:t>
            </a:fld>
            <a:endParaRPr lang="cs-CZ" altLang="cs-CZ" sz="1200" b="0" smtClean="0">
              <a:solidFill>
                <a:schemeClr val="tx1"/>
              </a:solidFill>
              <a:latin typeface="Times New Roman" panose="02020603050405020304"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9DAE73CD-D6E4-4EF5-BCAB-5732F164A289}" type="slidenum">
              <a:rPr lang="cs-CZ" altLang="cs-CZ" sz="1200" b="0" smtClean="0">
                <a:solidFill>
                  <a:schemeClr val="tx1"/>
                </a:solidFill>
                <a:latin typeface="Times New Roman" panose="02020603050405020304" pitchFamily="18" charset="0"/>
              </a:rPr>
              <a:pPr/>
              <a:t>19</a:t>
            </a:fld>
            <a:endParaRPr lang="cs-CZ" altLang="cs-CZ" sz="1200" b="0" smtClean="0">
              <a:solidFill>
                <a:schemeClr val="tx1"/>
              </a:solidFill>
              <a:latin typeface="Times New Roman" panose="02020603050405020304"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3F6906A5-897C-401A-8FF3-F9F22B0794FB}" type="slidenum">
              <a:rPr lang="cs-CZ" altLang="cs-CZ" sz="1200" b="0" smtClean="0">
                <a:solidFill>
                  <a:schemeClr val="tx1"/>
                </a:solidFill>
                <a:latin typeface="Times New Roman" panose="02020603050405020304" pitchFamily="18" charset="0"/>
              </a:rPr>
              <a:pPr/>
              <a:t>20</a:t>
            </a:fld>
            <a:endParaRPr lang="cs-CZ" altLang="cs-CZ" sz="1200" b="0" smtClean="0">
              <a:solidFill>
                <a:schemeClr val="tx1"/>
              </a:solidFill>
              <a:latin typeface="Times New Roman" panose="02020603050405020304" pitchFamily="18"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2E2BC15F-1171-4CB2-B484-F6F7027974C9}" type="slidenum">
              <a:rPr lang="cs-CZ" altLang="cs-CZ" sz="1200" b="0" smtClean="0">
                <a:solidFill>
                  <a:schemeClr val="tx1"/>
                </a:solidFill>
                <a:latin typeface="Times New Roman" panose="02020603050405020304" pitchFamily="18" charset="0"/>
              </a:rPr>
              <a:pPr/>
              <a:t>21</a:t>
            </a:fld>
            <a:endParaRPr lang="cs-CZ" altLang="cs-CZ" sz="1200" b="0" smtClean="0">
              <a:solidFill>
                <a:schemeClr val="tx1"/>
              </a:solidFill>
              <a:latin typeface="Times New Roman" panose="02020603050405020304" pitchFamily="18"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D3918402-4B03-4022-A6A4-E327B4F6C7DE}" type="slidenum">
              <a:rPr lang="cs-CZ" altLang="cs-CZ" sz="1200" b="0" smtClean="0">
                <a:solidFill>
                  <a:schemeClr val="tx1"/>
                </a:solidFill>
                <a:latin typeface="Times New Roman" panose="02020603050405020304" pitchFamily="18" charset="0"/>
              </a:rPr>
              <a:pPr/>
              <a:t>22</a:t>
            </a:fld>
            <a:endParaRPr lang="cs-CZ" altLang="cs-CZ" sz="1200" b="0" smtClean="0">
              <a:solidFill>
                <a:schemeClr val="tx1"/>
              </a:solidFill>
              <a:latin typeface="Times New Roman" panose="02020603050405020304" pitchFamily="18"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4672ED6E-998A-4712-ABD6-8BA2A2FFBE54}" type="slidenum">
              <a:rPr lang="cs-CZ" altLang="cs-CZ" sz="1200" b="0" smtClean="0">
                <a:solidFill>
                  <a:schemeClr val="tx1"/>
                </a:solidFill>
                <a:latin typeface="Times New Roman" panose="02020603050405020304" pitchFamily="18" charset="0"/>
              </a:rPr>
              <a:pPr/>
              <a:t>23</a:t>
            </a:fld>
            <a:endParaRPr lang="cs-CZ" altLang="cs-CZ" sz="1200" b="0" smtClean="0">
              <a:solidFill>
                <a:schemeClr val="tx1"/>
              </a:solidFill>
              <a:latin typeface="Times New Roman" panose="02020603050405020304" pitchFamily="18"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31CAA065-F051-4FE9-AAEA-94CD209CF6EA}" type="slidenum">
              <a:rPr lang="cs-CZ" altLang="cs-CZ" sz="1200" b="0" smtClean="0">
                <a:solidFill>
                  <a:schemeClr val="tx1"/>
                </a:solidFill>
                <a:latin typeface="Times New Roman" panose="02020603050405020304" pitchFamily="18" charset="0"/>
              </a:rPr>
              <a:pPr/>
              <a:t>24</a:t>
            </a:fld>
            <a:endParaRPr lang="cs-CZ" altLang="cs-CZ" sz="1200" b="0" smtClean="0">
              <a:solidFill>
                <a:schemeClr val="tx1"/>
              </a:solidFill>
              <a:latin typeface="Times New Roman" panose="02020603050405020304" pitchFamily="18"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29159BDF-04CA-4BE0-B155-617858D4E93B}" type="slidenum">
              <a:rPr lang="cs-CZ" altLang="cs-CZ" sz="1200" b="0" smtClean="0">
                <a:solidFill>
                  <a:schemeClr val="tx1"/>
                </a:solidFill>
                <a:latin typeface="Times New Roman" panose="02020603050405020304" pitchFamily="18" charset="0"/>
              </a:rPr>
              <a:pPr/>
              <a:t>2</a:t>
            </a:fld>
            <a:endParaRPr lang="cs-CZ" altLang="cs-CZ" sz="1200" b="0" smtClean="0">
              <a:solidFill>
                <a:schemeClr val="tx1"/>
              </a:solidFill>
              <a:latin typeface="Times New Roman" panose="02020603050405020304" pitchFamily="18" charset="0"/>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4BF70A7B-719C-4028-A4C0-D76C10070543}" type="slidenum">
              <a:rPr lang="cs-CZ" altLang="cs-CZ" sz="1200" b="0" smtClean="0">
                <a:solidFill>
                  <a:schemeClr val="tx1"/>
                </a:solidFill>
                <a:latin typeface="Times New Roman" panose="02020603050405020304" pitchFamily="18" charset="0"/>
              </a:rPr>
              <a:pPr/>
              <a:t>25</a:t>
            </a:fld>
            <a:endParaRPr lang="cs-CZ" altLang="cs-CZ" sz="1200" b="0" smtClean="0">
              <a:solidFill>
                <a:schemeClr val="tx1"/>
              </a:solidFill>
              <a:latin typeface="Times New Roman" panose="02020603050405020304" pitchFamily="18"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4C04B2DD-EB76-41C7-AFAD-6E701B7931B7}" type="slidenum">
              <a:rPr lang="cs-CZ" altLang="cs-CZ" sz="1200" b="0" smtClean="0">
                <a:solidFill>
                  <a:schemeClr val="tx1"/>
                </a:solidFill>
                <a:latin typeface="Times New Roman" panose="02020603050405020304" pitchFamily="18" charset="0"/>
              </a:rPr>
              <a:pPr/>
              <a:t>26</a:t>
            </a:fld>
            <a:endParaRPr lang="cs-CZ" altLang="cs-CZ" sz="1200" b="0" smtClean="0">
              <a:solidFill>
                <a:schemeClr val="tx1"/>
              </a:solidFill>
              <a:latin typeface="Times New Roman" panose="02020603050405020304"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BD7B7057-3807-46E8-AF1C-54A097BCFAEA}" type="slidenum">
              <a:rPr lang="cs-CZ" altLang="cs-CZ" sz="1200" b="0" smtClean="0">
                <a:solidFill>
                  <a:schemeClr val="tx1"/>
                </a:solidFill>
                <a:latin typeface="Times New Roman" panose="02020603050405020304" pitchFamily="18" charset="0"/>
              </a:rPr>
              <a:pPr/>
              <a:t>27</a:t>
            </a:fld>
            <a:endParaRPr lang="cs-CZ" altLang="cs-CZ" sz="1200" b="0" smtClean="0">
              <a:solidFill>
                <a:schemeClr val="tx1"/>
              </a:solidFill>
              <a:latin typeface="Times New Roman" panose="02020603050405020304" pitchFamily="18"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D1F6C7C5-E6C6-44D3-A9BF-3467E30F421D}" type="slidenum">
              <a:rPr lang="cs-CZ" altLang="cs-CZ" sz="1200" b="0" smtClean="0">
                <a:solidFill>
                  <a:schemeClr val="tx1"/>
                </a:solidFill>
                <a:latin typeface="Times New Roman" panose="02020603050405020304" pitchFamily="18" charset="0"/>
              </a:rPr>
              <a:pPr/>
              <a:t>28</a:t>
            </a:fld>
            <a:endParaRPr lang="cs-CZ" altLang="cs-CZ" sz="1200" b="0" smtClean="0">
              <a:solidFill>
                <a:schemeClr val="tx1"/>
              </a:solidFill>
              <a:latin typeface="Times New Roman" panose="02020603050405020304" pitchFamily="18"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F71A8FE6-419F-4E93-B394-65B61CE37F59}" type="slidenum">
              <a:rPr lang="cs-CZ" altLang="cs-CZ" sz="1200" b="0" smtClean="0">
                <a:solidFill>
                  <a:schemeClr val="tx1"/>
                </a:solidFill>
                <a:latin typeface="Times New Roman" panose="02020603050405020304" pitchFamily="18" charset="0"/>
              </a:rPr>
              <a:pPr/>
              <a:t>29</a:t>
            </a:fld>
            <a:endParaRPr lang="cs-CZ" altLang="cs-CZ" sz="1200" b="0" smtClean="0">
              <a:solidFill>
                <a:schemeClr val="tx1"/>
              </a:solidFill>
              <a:latin typeface="Times New Roman" panose="02020603050405020304" pitchFamily="18"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0D5DD08A-EB68-472E-A565-892728F22637}" type="slidenum">
              <a:rPr lang="cs-CZ" altLang="cs-CZ" sz="1200" b="0" smtClean="0">
                <a:solidFill>
                  <a:schemeClr val="tx1"/>
                </a:solidFill>
                <a:latin typeface="Times New Roman" panose="02020603050405020304" pitchFamily="18" charset="0"/>
              </a:rPr>
              <a:pPr/>
              <a:t>30</a:t>
            </a:fld>
            <a:endParaRPr lang="cs-CZ" altLang="cs-CZ" sz="1200" b="0" smtClean="0">
              <a:solidFill>
                <a:schemeClr val="tx1"/>
              </a:solidFill>
              <a:latin typeface="Times New Roman" panose="02020603050405020304"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03CF5673-A11F-435A-9EA0-929F3B265F06}" type="slidenum">
              <a:rPr lang="cs-CZ" altLang="cs-CZ" sz="1200" b="0" smtClean="0">
                <a:solidFill>
                  <a:schemeClr val="tx1"/>
                </a:solidFill>
                <a:latin typeface="Times New Roman" panose="02020603050405020304" pitchFamily="18" charset="0"/>
              </a:rPr>
              <a:pPr/>
              <a:t>31</a:t>
            </a:fld>
            <a:endParaRPr lang="cs-CZ" altLang="cs-CZ" sz="1200" b="0" smtClean="0">
              <a:solidFill>
                <a:schemeClr val="tx1"/>
              </a:solidFill>
              <a:latin typeface="Times New Roman" panose="02020603050405020304" pitchFamily="18"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07C9EA36-C951-4B3D-9A4F-AF28E1549D2D}" type="slidenum">
              <a:rPr lang="cs-CZ" altLang="cs-CZ" sz="1200" b="0" smtClean="0">
                <a:solidFill>
                  <a:schemeClr val="tx1"/>
                </a:solidFill>
                <a:latin typeface="Times New Roman" panose="02020603050405020304" pitchFamily="18" charset="0"/>
              </a:rPr>
              <a:pPr/>
              <a:t>32</a:t>
            </a:fld>
            <a:endParaRPr lang="cs-CZ" altLang="cs-CZ" sz="1200" b="0" smtClean="0">
              <a:solidFill>
                <a:schemeClr val="tx1"/>
              </a:solidFill>
              <a:latin typeface="Times New Roman" panose="02020603050405020304"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83024FF9-E08F-450E-99C7-85D38B47B6D3}" type="slidenum">
              <a:rPr lang="cs-CZ" altLang="cs-CZ" sz="1200" b="0" smtClean="0">
                <a:solidFill>
                  <a:schemeClr val="tx1"/>
                </a:solidFill>
                <a:latin typeface="Times New Roman" panose="02020603050405020304" pitchFamily="18" charset="0"/>
              </a:rPr>
              <a:pPr/>
              <a:t>33</a:t>
            </a:fld>
            <a:endParaRPr lang="cs-CZ" altLang="cs-CZ" sz="1200" b="0" smtClean="0">
              <a:solidFill>
                <a:schemeClr val="tx1"/>
              </a:solidFill>
              <a:latin typeface="Times New Roman" panose="02020603050405020304" pitchFamily="18"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55D63098-0F90-4053-BA64-4EFEC4BCEF49}" type="slidenum">
              <a:rPr lang="cs-CZ" altLang="cs-CZ" sz="1200" b="0" smtClean="0">
                <a:solidFill>
                  <a:schemeClr val="tx1"/>
                </a:solidFill>
                <a:latin typeface="Times New Roman" panose="02020603050405020304" pitchFamily="18" charset="0"/>
              </a:rPr>
              <a:pPr/>
              <a:t>34</a:t>
            </a:fld>
            <a:endParaRPr lang="cs-CZ" altLang="cs-CZ" sz="1200" b="0" smtClean="0">
              <a:solidFill>
                <a:schemeClr val="tx1"/>
              </a:solidFill>
              <a:latin typeface="Times New Roman" panose="02020603050405020304"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7FA972D7-7537-434C-8F65-0887B23E256C}" type="slidenum">
              <a:rPr lang="cs-CZ" altLang="cs-CZ" sz="1200" b="0" smtClean="0">
                <a:solidFill>
                  <a:schemeClr val="tx1"/>
                </a:solidFill>
                <a:latin typeface="Times New Roman" panose="02020603050405020304" pitchFamily="18" charset="0"/>
              </a:rPr>
              <a:pPr/>
              <a:t>3</a:t>
            </a:fld>
            <a:endParaRPr lang="cs-CZ" altLang="cs-CZ" sz="1200" b="0" smtClean="0">
              <a:solidFill>
                <a:schemeClr val="tx1"/>
              </a:solidFill>
              <a:latin typeface="Times New Roman" panose="02020603050405020304" pitchFamily="18" charset="0"/>
            </a:endParaRPr>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6F8196FD-2DCC-47FB-98A7-A3D1FAC323AB}" type="slidenum">
              <a:rPr lang="cs-CZ" altLang="cs-CZ" sz="1200" b="0" smtClean="0">
                <a:solidFill>
                  <a:schemeClr val="tx1"/>
                </a:solidFill>
                <a:latin typeface="Times New Roman" panose="02020603050405020304" pitchFamily="18" charset="0"/>
              </a:rPr>
              <a:pPr/>
              <a:t>35</a:t>
            </a:fld>
            <a:endParaRPr lang="cs-CZ" altLang="cs-CZ" sz="1200" b="0" smtClean="0">
              <a:solidFill>
                <a:schemeClr val="tx1"/>
              </a:solidFill>
              <a:latin typeface="Times New Roman" panose="02020603050405020304" pitchFamily="18"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D8CB34F8-1197-4550-A839-DF467C9B0953}" type="slidenum">
              <a:rPr lang="cs-CZ" altLang="cs-CZ" sz="1200" b="0" smtClean="0">
                <a:solidFill>
                  <a:schemeClr val="tx1"/>
                </a:solidFill>
                <a:latin typeface="Times New Roman" panose="02020603050405020304" pitchFamily="18" charset="0"/>
              </a:rPr>
              <a:pPr/>
              <a:t>36</a:t>
            </a:fld>
            <a:endParaRPr lang="cs-CZ" altLang="cs-CZ" sz="1200" b="0" smtClean="0">
              <a:solidFill>
                <a:schemeClr val="tx1"/>
              </a:solidFill>
              <a:latin typeface="Times New Roman" panose="02020603050405020304" pitchFamily="18"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66E6755D-C174-4588-AE9D-6E0CF46DAB7D}" type="slidenum">
              <a:rPr lang="cs-CZ" altLang="cs-CZ" sz="1200" b="0" smtClean="0">
                <a:solidFill>
                  <a:schemeClr val="tx1"/>
                </a:solidFill>
                <a:latin typeface="Times New Roman" panose="02020603050405020304" pitchFamily="18" charset="0"/>
              </a:rPr>
              <a:pPr/>
              <a:t>37</a:t>
            </a:fld>
            <a:endParaRPr lang="cs-CZ" altLang="cs-CZ" sz="1200" b="0" smtClean="0">
              <a:solidFill>
                <a:schemeClr val="tx1"/>
              </a:solidFill>
              <a:latin typeface="Times New Roman" panose="02020603050405020304" pitchFamily="18"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8FF9A560-DB5F-4D8B-B182-28480E537DF2}" type="slidenum">
              <a:rPr lang="cs-CZ" altLang="cs-CZ" sz="1200" b="0" smtClean="0">
                <a:solidFill>
                  <a:schemeClr val="tx1"/>
                </a:solidFill>
                <a:latin typeface="Times New Roman" panose="02020603050405020304" pitchFamily="18" charset="0"/>
              </a:rPr>
              <a:pPr/>
              <a:t>5</a:t>
            </a:fld>
            <a:endParaRPr lang="cs-CZ" altLang="cs-CZ" sz="1200" b="0" smtClean="0">
              <a:solidFill>
                <a:schemeClr val="tx1"/>
              </a:solidFill>
              <a:latin typeface="Times New Roman" panose="02020603050405020304" pitchFamily="18" charset="0"/>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D580EB2C-F33B-4BF5-9140-1FA1ECF095E0}" type="slidenum">
              <a:rPr lang="cs-CZ" altLang="cs-CZ" sz="1200" b="0" smtClean="0">
                <a:solidFill>
                  <a:schemeClr val="tx1"/>
                </a:solidFill>
                <a:latin typeface="Times New Roman" panose="02020603050405020304" pitchFamily="18" charset="0"/>
              </a:rPr>
              <a:pPr/>
              <a:t>9</a:t>
            </a:fld>
            <a:endParaRPr lang="cs-CZ" altLang="cs-CZ" sz="1200" b="0" smtClean="0">
              <a:solidFill>
                <a:schemeClr val="tx1"/>
              </a:solidFill>
              <a:latin typeface="Times New Roman" panose="02020603050405020304" pitchFamily="18"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204DF6AB-6CF6-44B9-A0C4-419B4A2B3918}" type="slidenum">
              <a:rPr lang="cs-CZ" altLang="cs-CZ" sz="1200" b="0" smtClean="0">
                <a:solidFill>
                  <a:schemeClr val="tx1"/>
                </a:solidFill>
                <a:latin typeface="Times New Roman" panose="02020603050405020304" pitchFamily="18" charset="0"/>
              </a:rPr>
              <a:pPr/>
              <a:t>10</a:t>
            </a:fld>
            <a:endParaRPr lang="cs-CZ" altLang="cs-CZ" sz="1200" b="0" smtClean="0">
              <a:solidFill>
                <a:schemeClr val="tx1"/>
              </a:solidFill>
              <a:latin typeface="Times New Roman" panose="02020603050405020304" pitchFamily="18"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73E848F9-9A7F-451F-8821-5E875EEBEC70}" type="slidenum">
              <a:rPr lang="cs-CZ" altLang="cs-CZ" sz="1200" b="0" smtClean="0">
                <a:solidFill>
                  <a:schemeClr val="tx1"/>
                </a:solidFill>
                <a:latin typeface="Times New Roman" panose="02020603050405020304" pitchFamily="18" charset="0"/>
              </a:rPr>
              <a:pPr/>
              <a:t>11</a:t>
            </a:fld>
            <a:endParaRPr lang="cs-CZ" altLang="cs-CZ" sz="1200" b="0" smtClean="0">
              <a:solidFill>
                <a:schemeClr val="tx1"/>
              </a:solidFill>
              <a:latin typeface="Times New Roman" panose="02020603050405020304" pitchFamily="18"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2D1736E0-FE47-4EF9-B6F8-83CE9190D044}" type="slidenum">
              <a:rPr lang="cs-CZ" altLang="cs-CZ" sz="1200" b="0" smtClean="0">
                <a:solidFill>
                  <a:schemeClr val="tx1"/>
                </a:solidFill>
                <a:latin typeface="Times New Roman" panose="02020603050405020304" pitchFamily="18" charset="0"/>
              </a:rPr>
              <a:pPr/>
              <a:t>12</a:t>
            </a:fld>
            <a:endParaRPr lang="cs-CZ" altLang="cs-CZ" sz="1200" b="0" smtClean="0">
              <a:solidFill>
                <a:schemeClr val="tx1"/>
              </a:solidFill>
              <a:latin typeface="Times New Roman" panose="02020603050405020304" pitchFamily="18"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fld id="{77245407-E551-421C-A38E-5B4B3DF0E705}" type="slidenum">
              <a:rPr lang="cs-CZ" altLang="cs-CZ" sz="1200" b="0" smtClean="0">
                <a:solidFill>
                  <a:schemeClr val="tx1"/>
                </a:solidFill>
                <a:latin typeface="Times New Roman" panose="02020603050405020304" pitchFamily="18" charset="0"/>
              </a:rPr>
              <a:pPr/>
              <a:t>13</a:t>
            </a:fld>
            <a:endParaRPr lang="cs-CZ" altLang="cs-CZ" sz="1200" b="0" smtClean="0">
              <a:solidFill>
                <a:schemeClr val="tx1"/>
              </a:solidFill>
              <a:latin typeface="Times New Roman" panose="02020603050405020304" pitchFamily="18"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9864BA13-6939-4369-A902-A73B97362641}" type="slidenum">
              <a:rPr lang="cs-CZ" altLang="cs-CZ"/>
              <a:pPr>
                <a:defRPr/>
              </a:pPr>
              <a:t>‹#›</a:t>
            </a:fld>
            <a:endParaRPr lang="cs-CZ" altLang="cs-CZ"/>
          </a:p>
        </p:txBody>
      </p:sp>
    </p:spTree>
    <p:extLst>
      <p:ext uri="{BB962C8B-B14F-4D97-AF65-F5344CB8AC3E}">
        <p14:creationId xmlns:p14="http://schemas.microsoft.com/office/powerpoint/2010/main" val="2063847710"/>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B9E0A30A-EFDE-4456-BD2E-866E16359CF8}" type="slidenum">
              <a:rPr lang="cs-CZ" altLang="cs-CZ"/>
              <a:pPr>
                <a:defRPr/>
              </a:pPr>
              <a:t>‹#›</a:t>
            </a:fld>
            <a:endParaRPr lang="cs-CZ" altLang="cs-CZ"/>
          </a:p>
        </p:txBody>
      </p:sp>
    </p:spTree>
    <p:extLst>
      <p:ext uri="{BB962C8B-B14F-4D97-AF65-F5344CB8AC3E}">
        <p14:creationId xmlns:p14="http://schemas.microsoft.com/office/powerpoint/2010/main" val="433277653"/>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018469C-6151-49FA-A5EC-86AE394924B0}" type="slidenum">
              <a:rPr lang="cs-CZ" altLang="cs-CZ"/>
              <a:pPr>
                <a:defRPr/>
              </a:pPr>
              <a:t>‹#›</a:t>
            </a:fld>
            <a:endParaRPr lang="cs-CZ" altLang="cs-CZ"/>
          </a:p>
        </p:txBody>
      </p:sp>
    </p:spTree>
    <p:extLst>
      <p:ext uri="{BB962C8B-B14F-4D97-AF65-F5344CB8AC3E}">
        <p14:creationId xmlns:p14="http://schemas.microsoft.com/office/powerpoint/2010/main" val="4064666836"/>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Kliknutím lze upravit styl.</a:t>
            </a:r>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C2144EE3-405B-4F06-9C13-3F203EAB6B1F}" type="slidenum">
              <a:rPr lang="cs-CZ" altLang="cs-CZ"/>
              <a:pPr>
                <a:defRPr/>
              </a:pPr>
              <a:t>‹#›</a:t>
            </a:fld>
            <a:endParaRPr lang="cs-CZ" altLang="cs-CZ"/>
          </a:p>
        </p:txBody>
      </p:sp>
    </p:spTree>
    <p:extLst>
      <p:ext uri="{BB962C8B-B14F-4D97-AF65-F5344CB8AC3E}">
        <p14:creationId xmlns:p14="http://schemas.microsoft.com/office/powerpoint/2010/main" val="1439256612"/>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85800" y="609600"/>
            <a:ext cx="7772400" cy="54864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6A4566CF-0718-4A46-8681-A85F4746C035}" type="slidenum">
              <a:rPr lang="cs-CZ" altLang="cs-CZ"/>
              <a:pPr>
                <a:defRPr/>
              </a:pPr>
              <a:t>‹#›</a:t>
            </a:fld>
            <a:endParaRPr lang="cs-CZ" altLang="cs-CZ"/>
          </a:p>
        </p:txBody>
      </p:sp>
    </p:spTree>
    <p:extLst>
      <p:ext uri="{BB962C8B-B14F-4D97-AF65-F5344CB8AC3E}">
        <p14:creationId xmlns:p14="http://schemas.microsoft.com/office/powerpoint/2010/main" val="3205082726"/>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Kliknutím lze upravit styl.</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B0D9E017-731A-45F5-A669-EA753EB167A8}" type="slidenum">
              <a:rPr lang="cs-CZ" altLang="cs-CZ"/>
              <a:pPr>
                <a:defRPr/>
              </a:pPr>
              <a:t>‹#›</a:t>
            </a:fld>
            <a:endParaRPr lang="cs-CZ" altLang="cs-CZ"/>
          </a:p>
        </p:txBody>
      </p:sp>
    </p:spTree>
    <p:extLst>
      <p:ext uri="{BB962C8B-B14F-4D97-AF65-F5344CB8AC3E}">
        <p14:creationId xmlns:p14="http://schemas.microsoft.com/office/powerpoint/2010/main" val="3196148777"/>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771150C1-5444-4AD3-92A4-709CB10D5F05}" type="slidenum">
              <a:rPr lang="cs-CZ" altLang="cs-CZ"/>
              <a:pPr>
                <a:defRPr/>
              </a:pPr>
              <a:t>‹#›</a:t>
            </a:fld>
            <a:endParaRPr lang="cs-CZ" altLang="cs-CZ"/>
          </a:p>
        </p:txBody>
      </p:sp>
    </p:spTree>
    <p:extLst>
      <p:ext uri="{BB962C8B-B14F-4D97-AF65-F5344CB8AC3E}">
        <p14:creationId xmlns:p14="http://schemas.microsoft.com/office/powerpoint/2010/main" val="3203458129"/>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7DD6D6D4-A475-4FF9-BF6A-74F503CB3C58}" type="slidenum">
              <a:rPr lang="cs-CZ" altLang="cs-CZ"/>
              <a:pPr>
                <a:defRPr/>
              </a:pPr>
              <a:t>‹#›</a:t>
            </a:fld>
            <a:endParaRPr lang="cs-CZ" altLang="cs-CZ"/>
          </a:p>
        </p:txBody>
      </p:sp>
    </p:spTree>
    <p:extLst>
      <p:ext uri="{BB962C8B-B14F-4D97-AF65-F5344CB8AC3E}">
        <p14:creationId xmlns:p14="http://schemas.microsoft.com/office/powerpoint/2010/main" val="1245087428"/>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85800" y="1981200"/>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DF164DCB-A317-460F-9126-4919D107EBC4}" type="slidenum">
              <a:rPr lang="cs-CZ" altLang="cs-CZ"/>
              <a:pPr>
                <a:defRPr/>
              </a:pPr>
              <a:t>‹#›</a:t>
            </a:fld>
            <a:endParaRPr lang="cs-CZ" altLang="cs-CZ"/>
          </a:p>
        </p:txBody>
      </p:sp>
    </p:spTree>
    <p:extLst>
      <p:ext uri="{BB962C8B-B14F-4D97-AF65-F5344CB8AC3E}">
        <p14:creationId xmlns:p14="http://schemas.microsoft.com/office/powerpoint/2010/main" val="403502343"/>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E6A61152-74B0-4F5C-9FBD-E6DB17594E5A}" type="slidenum">
              <a:rPr lang="cs-CZ" altLang="cs-CZ"/>
              <a:pPr>
                <a:defRPr/>
              </a:pPr>
              <a:t>‹#›</a:t>
            </a:fld>
            <a:endParaRPr lang="cs-CZ" altLang="cs-CZ"/>
          </a:p>
        </p:txBody>
      </p:sp>
    </p:spTree>
    <p:extLst>
      <p:ext uri="{BB962C8B-B14F-4D97-AF65-F5344CB8AC3E}">
        <p14:creationId xmlns:p14="http://schemas.microsoft.com/office/powerpoint/2010/main" val="718776184"/>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D2984106-23C2-4B52-B19E-31136C11FF9E}" type="slidenum">
              <a:rPr lang="cs-CZ" altLang="cs-CZ"/>
              <a:pPr>
                <a:defRPr/>
              </a:pPr>
              <a:t>‹#›</a:t>
            </a:fld>
            <a:endParaRPr lang="cs-CZ" altLang="cs-CZ"/>
          </a:p>
        </p:txBody>
      </p:sp>
    </p:spTree>
    <p:extLst>
      <p:ext uri="{BB962C8B-B14F-4D97-AF65-F5344CB8AC3E}">
        <p14:creationId xmlns:p14="http://schemas.microsoft.com/office/powerpoint/2010/main" val="2621731554"/>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16C28FBE-07E4-4B40-B77C-2E4D9B795D0B}" type="slidenum">
              <a:rPr lang="cs-CZ" altLang="cs-CZ"/>
              <a:pPr>
                <a:defRPr/>
              </a:pPr>
              <a:t>‹#›</a:t>
            </a:fld>
            <a:endParaRPr lang="cs-CZ" altLang="cs-CZ"/>
          </a:p>
        </p:txBody>
      </p:sp>
    </p:spTree>
    <p:extLst>
      <p:ext uri="{BB962C8B-B14F-4D97-AF65-F5344CB8AC3E}">
        <p14:creationId xmlns:p14="http://schemas.microsoft.com/office/powerpoint/2010/main" val="3681967229"/>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4637F82C-4114-4F1B-86E8-7D04CC7FF9DB}" type="slidenum">
              <a:rPr lang="cs-CZ" altLang="cs-CZ"/>
              <a:pPr>
                <a:defRPr/>
              </a:pPr>
              <a:t>‹#›</a:t>
            </a:fld>
            <a:endParaRPr lang="cs-CZ" altLang="cs-CZ"/>
          </a:p>
        </p:txBody>
      </p:sp>
    </p:spTree>
    <p:extLst>
      <p:ext uri="{BB962C8B-B14F-4D97-AF65-F5344CB8AC3E}">
        <p14:creationId xmlns:p14="http://schemas.microsoft.com/office/powerpoint/2010/main" val="599024264"/>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93F68AFC-05EE-49DE-811B-16628171F1D2}" type="slidenum">
              <a:rPr lang="cs-CZ" altLang="cs-CZ"/>
              <a:pPr>
                <a:defRPr/>
              </a:pPr>
              <a:t>‹#›</a:t>
            </a:fld>
            <a:endParaRPr lang="cs-CZ" altLang="cs-CZ"/>
          </a:p>
        </p:txBody>
      </p:sp>
    </p:spTree>
    <p:extLst>
      <p:ext uri="{BB962C8B-B14F-4D97-AF65-F5344CB8AC3E}">
        <p14:creationId xmlns:p14="http://schemas.microsoft.com/office/powerpoint/2010/main" val="1679533735"/>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2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mn-lt"/>
              </a:defRPr>
            </a:lvl1pPr>
          </a:lstStyle>
          <a:p>
            <a:pPr>
              <a:defRPr/>
            </a:pPr>
            <a:endParaRPr lang="cs-CZ"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defRPr>
            </a:lvl1pPr>
          </a:lstStyle>
          <a:p>
            <a:pPr>
              <a:defRPr/>
            </a:pPr>
            <a:endParaRPr lang="cs-CZ"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defRPr>
            </a:lvl1pPr>
          </a:lstStyle>
          <a:p>
            <a:pPr>
              <a:defRPr/>
            </a:pPr>
            <a:fld id="{8F59F8E8-D5D2-48E6-A985-0FCC814559F4}" type="slidenum">
              <a:rPr lang="cs-CZ" altLang="cs-CZ"/>
              <a:pPr>
                <a:defRPr/>
              </a:pPr>
              <a:t>‹#›</a:t>
            </a:fld>
            <a:endParaRPr lang="cs-CZ" altLang="cs-CZ"/>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zoom dir="in"/>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188913"/>
            <a:ext cx="8664575" cy="1944687"/>
          </a:xfrm>
        </p:spPr>
        <p:txBody>
          <a:bodyPr/>
          <a:lstStyle/>
          <a:p>
            <a:pPr eaLnBrk="1" hangingPunct="1"/>
            <a:r>
              <a:rPr lang="en-US" altLang="cs-CZ" sz="2800" b="1" smtClean="0">
                <a:solidFill>
                  <a:srgbClr val="FFFF99"/>
                </a:solidFill>
                <a:latin typeface="Arial" panose="020B0604020202020204" pitchFamily="34" charset="0"/>
              </a:rPr>
              <a:t>Návrh systému nakládání s biologicky </a:t>
            </a:r>
            <a:br>
              <a:rPr lang="en-US" altLang="cs-CZ" sz="2800" b="1" smtClean="0">
                <a:solidFill>
                  <a:srgbClr val="FFFF99"/>
                </a:solidFill>
                <a:latin typeface="Arial" panose="020B0604020202020204" pitchFamily="34" charset="0"/>
              </a:rPr>
            </a:br>
            <a:r>
              <a:rPr lang="en-US" altLang="cs-CZ" sz="2800" b="1" smtClean="0">
                <a:solidFill>
                  <a:srgbClr val="FFFF99"/>
                </a:solidFill>
                <a:latin typeface="Arial" panose="020B0604020202020204" pitchFamily="34" charset="0"/>
              </a:rPr>
              <a:t>rozložitelnými odpady</a:t>
            </a:r>
            <a:r>
              <a:rPr lang="cs-CZ" altLang="cs-CZ" sz="2800" b="1" smtClean="0">
                <a:solidFill>
                  <a:srgbClr val="FFFF99"/>
                </a:solidFill>
                <a:latin typeface="Arial" panose="020B0604020202020204" pitchFamily="34" charset="0"/>
              </a:rPr>
              <a:t> (BO)</a:t>
            </a:r>
            <a:r>
              <a:rPr lang="en-US" altLang="cs-CZ" sz="2800" b="1" smtClean="0">
                <a:solidFill>
                  <a:srgbClr val="FFFF99"/>
                </a:solidFill>
                <a:latin typeface="Arial" panose="020B0604020202020204" pitchFamily="34" charset="0"/>
              </a:rPr>
              <a:t> </a:t>
            </a:r>
            <a:br>
              <a:rPr lang="en-US" altLang="cs-CZ" sz="2800" b="1" smtClean="0">
                <a:solidFill>
                  <a:srgbClr val="FFFF99"/>
                </a:solidFill>
                <a:latin typeface="Arial" panose="020B0604020202020204" pitchFamily="34" charset="0"/>
              </a:rPr>
            </a:br>
            <a:r>
              <a:rPr lang="en-US" altLang="cs-CZ" sz="2800" b="1" smtClean="0">
                <a:solidFill>
                  <a:srgbClr val="FFFF99"/>
                </a:solidFill>
                <a:latin typeface="Arial" panose="020B0604020202020204" pitchFamily="34" charset="0"/>
              </a:rPr>
              <a:t>na území statutárního města Brna</a:t>
            </a:r>
          </a:p>
        </p:txBody>
      </p:sp>
      <p:pic>
        <p:nvPicPr>
          <p:cNvPr id="4099" name="Picture 10" descr="eco_logo2007_bpo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429000"/>
            <a:ext cx="4141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2"/>
          <p:cNvSpPr>
            <a:spLocks noChangeArrowheads="1"/>
          </p:cNvSpPr>
          <p:nvPr/>
        </p:nvSpPr>
        <p:spPr bwMode="auto">
          <a:xfrm>
            <a:off x="755650" y="4437063"/>
            <a:ext cx="3889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0">
                <a:latin typeface="Arial" panose="020B0604020202020204" pitchFamily="34" charset="0"/>
              </a:rPr>
              <a:t>Prof. RNDr. Ji</a:t>
            </a:r>
            <a:r>
              <a:rPr lang="cs-CZ" altLang="cs-CZ" sz="2000" b="0">
                <a:latin typeface="Arial" panose="020B0604020202020204" pitchFamily="34" charset="0"/>
              </a:rPr>
              <a:t>ří Hřebíček, CSc.</a:t>
            </a:r>
            <a:endParaRPr lang="en-US" altLang="cs-CZ" sz="2000" b="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188913"/>
            <a:ext cx="8642350" cy="647700"/>
          </a:xfrm>
        </p:spPr>
        <p:txBody>
          <a:bodyPr/>
          <a:lstStyle/>
          <a:p>
            <a:pPr eaLnBrk="1" hangingPunct="1"/>
            <a:r>
              <a:rPr lang="cs-CZ" altLang="cs-CZ" b="1" smtClean="0">
                <a:solidFill>
                  <a:srgbClr val="FFFF99"/>
                </a:solidFill>
                <a:latin typeface="Arial" panose="020B0604020202020204" pitchFamily="34" charset="0"/>
              </a:rPr>
              <a:t>Domácí kompostování</a:t>
            </a:r>
          </a:p>
        </p:txBody>
      </p:sp>
      <p:sp>
        <p:nvSpPr>
          <p:cNvPr id="6147" name="Rectangle 3"/>
          <p:cNvSpPr>
            <a:spLocks noGrp="1" noChangeArrowheads="1"/>
          </p:cNvSpPr>
          <p:nvPr>
            <p:ph type="body" idx="1"/>
          </p:nvPr>
        </p:nvSpPr>
        <p:spPr>
          <a:xfrm>
            <a:off x="0" y="765175"/>
            <a:ext cx="8964613" cy="6048375"/>
          </a:xfrm>
        </p:spPr>
        <p:txBody>
          <a:bodyPr/>
          <a:lstStyle/>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tabLst>
                <a:tab pos="631825" algn="l"/>
              </a:tabLst>
            </a:pPr>
            <a:r>
              <a:rPr lang="cs-CZ" altLang="cs-CZ" sz="2000" smtClean="0">
                <a:latin typeface="Arial" panose="020B0604020202020204" pitchFamily="34" charset="0"/>
              </a:rPr>
              <a:t>Kapacita domácích kompostérů se </a:t>
            </a:r>
            <a:r>
              <a:rPr lang="en-US" altLang="cs-CZ" sz="2000" smtClean="0">
                <a:latin typeface="Arial" panose="020B0604020202020204" pitchFamily="34" charset="0"/>
              </a:rPr>
              <a:t>v 2016</a:t>
            </a:r>
            <a:r>
              <a:rPr lang="cs-CZ" altLang="cs-CZ" sz="2000" smtClean="0">
                <a:latin typeface="Arial" panose="020B0604020202020204" pitchFamily="34" charset="0"/>
              </a:rPr>
              <a:t> navýšila o 440 ks a objem 335,5 m</a:t>
            </a:r>
            <a:r>
              <a:rPr lang="cs-CZ" altLang="cs-CZ" sz="2000" baseline="30000" smtClean="0">
                <a:latin typeface="Arial" panose="020B0604020202020204" pitchFamily="34" charset="0"/>
              </a:rPr>
              <a:t>3</a:t>
            </a:r>
            <a:r>
              <a:rPr lang="cs-CZ" altLang="cs-CZ" sz="2000" smtClean="0">
                <a:latin typeface="Arial" panose="020B0604020202020204" pitchFamily="34" charset="0"/>
              </a:rPr>
              <a:t> , což představuje necelých 68 kontejnerů na BO na SSO. </a:t>
            </a:r>
            <a:endParaRPr lang="en-US" altLang="cs-CZ" sz="2000" smtClean="0">
              <a:latin typeface="Arial" panose="020B0604020202020204" pitchFamily="34" charset="0"/>
            </a:endParaRPr>
          </a:p>
          <a:p>
            <a:pPr marL="0" indent="0" eaLnBrk="1" hangingPunct="1">
              <a:lnSpc>
                <a:spcPct val="80000"/>
              </a:lnSpc>
              <a:tabLst>
                <a:tab pos="631825" algn="l"/>
              </a:tabLst>
            </a:pPr>
            <a:endParaRPr lang="en-US" altLang="cs-CZ" sz="2000" smtClean="0">
              <a:latin typeface="Arial" panose="020B0604020202020204" pitchFamily="34" charset="0"/>
            </a:endParaRPr>
          </a:p>
          <a:p>
            <a:pPr marL="0" indent="0" eaLnBrk="1" hangingPunct="1">
              <a:lnSpc>
                <a:spcPct val="80000"/>
              </a:lnSpc>
              <a:tabLst>
                <a:tab pos="631825" algn="l"/>
              </a:tabLst>
            </a:pPr>
            <a:r>
              <a:rPr lang="cs-CZ" altLang="cs-CZ" sz="2000" smtClean="0">
                <a:latin typeface="Arial" panose="020B0604020202020204" pitchFamily="34" charset="0"/>
              </a:rPr>
              <a:t>Takže konce roku </a:t>
            </a:r>
            <a:r>
              <a:rPr lang="en-US" altLang="cs-CZ" sz="2000" smtClean="0">
                <a:latin typeface="Arial" panose="020B0604020202020204" pitchFamily="34" charset="0"/>
              </a:rPr>
              <a:t>2016 </a:t>
            </a:r>
            <a:r>
              <a:rPr lang="cs-CZ" altLang="cs-CZ" sz="2000" smtClean="0">
                <a:latin typeface="Arial" panose="020B0604020202020204" pitchFamily="34" charset="0"/>
              </a:rPr>
              <a:t>kapacita domácích kompostérů u občanů představuje kapacitu 139 kontejnerů na BO na SSO a převyšuje ji třikrát. Domácí kompostování tak může významně přispívá k prevenci BO a pomáhá snižovat jeho množství v SKO, což je vidět v poklesu produkce SKO v období 2012-2015.</a:t>
            </a:r>
          </a:p>
          <a:p>
            <a:pPr marL="0" indent="0" eaLnBrk="1" hangingPunct="1">
              <a:lnSpc>
                <a:spcPct val="80000"/>
              </a:lnSpc>
              <a:tabLst>
                <a:tab pos="631825" algn="l"/>
              </a:tabLst>
            </a:pPr>
            <a:endParaRPr lang="cs-CZ" altLang="cs-CZ" sz="2000" smtClean="0">
              <a:latin typeface="Arial" panose="020B0604020202020204" pitchFamily="34" charset="0"/>
            </a:endParaRPr>
          </a:p>
          <a:p>
            <a:pPr marL="0" indent="0" eaLnBrk="1" hangingPunct="1">
              <a:lnSpc>
                <a:spcPct val="80000"/>
              </a:lnSpc>
              <a:tabLst>
                <a:tab pos="631825" algn="l"/>
              </a:tabLst>
            </a:pPr>
            <a:r>
              <a:rPr lang="cs-CZ" altLang="cs-CZ" sz="2000" smtClean="0">
                <a:latin typeface="Arial" panose="020B0604020202020204" pitchFamily="34" charset="0"/>
              </a:rPr>
              <a:t>Občané plní kompostér v průběhu celého roku a hotový kompost v průměru tvoří necelou polovinu objemu materiálu v kompostérech. Objem vloženého materiálu klesá v průběhu roku na 20 % (tzn. z každých 100 l vloženého materiálu zbylo ve výsledku pouhých 20 l), hmotnost materiálu se sníží až na 24 % (z každých 100 kg materiálu, uloženého do kompos-téru, zbude po roce 24 kg) .</a:t>
            </a:r>
          </a:p>
          <a:p>
            <a:pPr marL="0" indent="0" eaLnBrk="1" hangingPunct="1">
              <a:lnSpc>
                <a:spcPct val="80000"/>
              </a:lnSpc>
              <a:tabLst>
                <a:tab pos="631825" algn="l"/>
              </a:tabLst>
            </a:pPr>
            <a:endParaRPr lang="cs-CZ" altLang="cs-CZ" sz="2000" smtClean="0">
              <a:latin typeface="Arial" panose="020B0604020202020204" pitchFamily="34" charset="0"/>
            </a:endParaRPr>
          </a:p>
          <a:p>
            <a:pPr marL="0" indent="0" eaLnBrk="1" hangingPunct="1">
              <a:lnSpc>
                <a:spcPct val="80000"/>
              </a:lnSpc>
              <a:tabLst>
                <a:tab pos="631825" algn="l"/>
              </a:tabLst>
            </a:pPr>
            <a:r>
              <a:rPr lang="cs-CZ" altLang="cs-CZ" sz="2000" b="1" u="sng" smtClean="0">
                <a:latin typeface="Arial" panose="020B0604020202020204" pitchFamily="34" charset="0"/>
              </a:rPr>
              <a:t>Občané mohou odklonit kompostování v kompostérech od roku 2016 polovinu z 1 554 m</a:t>
            </a:r>
            <a:r>
              <a:rPr lang="cs-CZ" altLang="cs-CZ" sz="2000" b="1" u="sng" baseline="30000" smtClean="0">
                <a:latin typeface="Arial" panose="020B0604020202020204" pitchFamily="34" charset="0"/>
              </a:rPr>
              <a:t>3</a:t>
            </a:r>
            <a:r>
              <a:rPr lang="cs-CZ" altLang="cs-CZ" sz="2000" b="1" u="sng" smtClean="0">
                <a:latin typeface="Arial" panose="020B0604020202020204" pitchFamily="34" charset="0"/>
              </a:rPr>
              <a:t> BO ukládaného na SSO, </a:t>
            </a:r>
            <a:br>
              <a:rPr lang="cs-CZ" altLang="cs-CZ" sz="2000" b="1" u="sng" smtClean="0">
                <a:latin typeface="Arial" panose="020B0604020202020204" pitchFamily="34" charset="0"/>
              </a:rPr>
            </a:br>
            <a:r>
              <a:rPr lang="cs-CZ" altLang="cs-CZ" sz="2000" b="1" u="sng" smtClean="0">
                <a:latin typeface="Arial" panose="020B0604020202020204" pitchFamily="34" charset="0"/>
              </a:rPr>
              <a:t>tj. 779 m</a:t>
            </a:r>
            <a:r>
              <a:rPr lang="cs-CZ" altLang="cs-CZ" sz="2000" b="1" u="sng" baseline="30000" smtClean="0">
                <a:latin typeface="Arial" panose="020B0604020202020204" pitchFamily="34" charset="0"/>
              </a:rPr>
              <a:t>3</a:t>
            </a:r>
            <a:r>
              <a:rPr lang="cs-CZ" altLang="cs-CZ" sz="2000" b="1" u="sng" smtClean="0">
                <a:latin typeface="Arial" panose="020B0604020202020204" pitchFamily="34" charset="0"/>
              </a:rPr>
              <a:t>, což činí cca 700 tun BO, </a:t>
            </a:r>
            <a:br>
              <a:rPr lang="cs-CZ" altLang="cs-CZ" sz="2000" b="1" u="sng" smtClean="0">
                <a:latin typeface="Arial" panose="020B0604020202020204" pitchFamily="34" charset="0"/>
              </a:rPr>
            </a:br>
            <a:r>
              <a:rPr lang="cs-CZ" altLang="cs-CZ" sz="2000" b="1" u="sng" smtClean="0">
                <a:latin typeface="Arial" panose="020B0604020202020204" pitchFamily="34" charset="0"/>
              </a:rPr>
              <a:t>tj. asi 1/3 množství BO, která jsou sesbírána na SSO.</a:t>
            </a:r>
          </a:p>
          <a:p>
            <a:pPr marL="0" indent="0" eaLnBrk="1" hangingPunct="1">
              <a:lnSpc>
                <a:spcPct val="80000"/>
              </a:lnSpc>
              <a:buFontTx/>
              <a:buNone/>
              <a:tabLst>
                <a:tab pos="631825" algn="l"/>
              </a:tabLst>
            </a:pPr>
            <a:endParaRPr lang="en-US" altLang="cs-CZ" sz="2000" smtClean="0">
              <a:latin typeface="Arial" panose="020B0604020202020204" pitchFamily="34" charset="0"/>
            </a:endParaRPr>
          </a:p>
          <a:p>
            <a:pPr marL="0" indent="0" eaLnBrk="1" hangingPunct="1">
              <a:lnSpc>
                <a:spcPct val="80000"/>
              </a:lnSpc>
              <a:buFontTx/>
              <a:buNone/>
              <a:tabLst>
                <a:tab pos="631825" algn="l"/>
              </a:tabLst>
            </a:pPr>
            <a:endParaRPr lang="en-US" altLang="cs-CZ" sz="2000" smtClean="0">
              <a:latin typeface="Arial" panose="020B0604020202020204" pitchFamily="34" charset="0"/>
            </a:endParaRPr>
          </a:p>
          <a:p>
            <a:pPr marL="0" indent="0" eaLnBrk="1" hangingPunct="1">
              <a:lnSpc>
                <a:spcPct val="80000"/>
              </a:lnSpc>
              <a:buFontTx/>
              <a:buNone/>
              <a:tabLst>
                <a:tab pos="631825" algn="l"/>
              </a:tabLst>
            </a:pPr>
            <a:endParaRPr lang="en-US" altLang="cs-CZ" sz="2000" smtClean="0">
              <a:latin typeface="Arial" panose="020B0604020202020204" pitchFamily="34" charset="0"/>
            </a:endParaRPr>
          </a:p>
          <a:p>
            <a:pPr marL="0" indent="0" eaLnBrk="1" hangingPunct="1">
              <a:lnSpc>
                <a:spcPct val="80000"/>
              </a:lnSpc>
              <a:buFontTx/>
              <a:buNone/>
              <a:tabLst>
                <a:tab pos="631825" algn="l"/>
              </a:tabLst>
            </a:pPr>
            <a:endParaRPr lang="en-US" altLang="cs-CZ" sz="2000"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188913"/>
            <a:ext cx="8642350" cy="576262"/>
          </a:xfrm>
        </p:spPr>
        <p:txBody>
          <a:bodyPr/>
          <a:lstStyle/>
          <a:p>
            <a:pPr eaLnBrk="1" hangingPunct="1"/>
            <a:r>
              <a:rPr lang="cs-CZ" altLang="cs-CZ" sz="2400" b="1" smtClean="0">
                <a:solidFill>
                  <a:srgbClr val="FFFF99"/>
                </a:solidFill>
                <a:latin typeface="Arial" panose="020B0604020202020204" pitchFamily="34" charset="0"/>
              </a:rPr>
              <a:t>Identifikace jednotlivých typů zástavby</a:t>
            </a:r>
          </a:p>
        </p:txBody>
      </p:sp>
      <p:sp>
        <p:nvSpPr>
          <p:cNvPr id="6147" name="Rectangle 3"/>
          <p:cNvSpPr>
            <a:spLocks noGrp="1" noChangeArrowheads="1"/>
          </p:cNvSpPr>
          <p:nvPr>
            <p:ph type="body" idx="1"/>
          </p:nvPr>
        </p:nvSpPr>
        <p:spPr>
          <a:xfrm>
            <a:off x="250825" y="836613"/>
            <a:ext cx="8893175" cy="6021387"/>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Návrh sběru BO byl proveden s ohledem na zastoupení různých typů zástavby ve městě Brně ve členění podle jednotlivých městských částí. Pro potřeby návrhu byly rozlišeny 4 typy zástavby:</a:t>
            </a:r>
          </a:p>
          <a:p>
            <a:pPr marL="0" indent="0" eaLnBrk="1" hangingPunct="1">
              <a:lnSpc>
                <a:spcPct val="80000"/>
              </a:lnSpc>
              <a:buFont typeface="Times New Roman" panose="02020603050405020304" pitchFamily="18" charset="0"/>
              <a:buAutoNum type="arabicPeriod"/>
              <a:tabLst>
                <a:tab pos="631825" algn="l"/>
              </a:tabLst>
            </a:pPr>
            <a:r>
              <a:rPr lang="cs-CZ" altLang="cs-CZ" sz="2000" b="1" smtClean="0">
                <a:latin typeface="Arial" panose="020B0604020202020204" pitchFamily="34" charset="0"/>
              </a:rPr>
              <a:t>Venkovská zástavba</a:t>
            </a:r>
            <a:r>
              <a:rPr lang="cs-CZ" altLang="cs-CZ" sz="2000" smtClean="0">
                <a:latin typeface="Arial" panose="020B0604020202020204" pitchFamily="34" charset="0"/>
              </a:rPr>
              <a:t> – charakteristická rodinnými domy s produkčními zahradami, ve kterých je možné umístit kompostér. Odpad z domů ve venkovské zástavbě je sbírán do malých nádob (typicky 120 l) umístěných u jednotlivých domů individuálně (ve vlastnictví svozové společnosti nebo vlastníka nemovitosti). V současnosti dochází k postupné přeměně části této zástavby na zástavbu vilového typu. Zástavba tohoto typu je typická např. pro městské části Žebětín, Ořešín nebo Chrlice.</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 typeface="Times New Roman" panose="02020603050405020304" pitchFamily="18" charset="0"/>
              <a:buAutoNum type="arabicPeriod" startAt="2"/>
              <a:tabLst>
                <a:tab pos="631825" algn="l"/>
              </a:tabLst>
            </a:pPr>
            <a:r>
              <a:rPr lang="cs-CZ" altLang="cs-CZ" sz="2000" b="1" smtClean="0">
                <a:latin typeface="Arial" panose="020B0604020202020204" pitchFamily="34" charset="0"/>
              </a:rPr>
              <a:t>Vilová zástavba</a:t>
            </a:r>
            <a:r>
              <a:rPr lang="cs-CZ" altLang="cs-CZ" sz="2000" smtClean="0">
                <a:latin typeface="Arial" panose="020B0604020202020204" pitchFamily="34" charset="0"/>
              </a:rPr>
              <a:t> – charakteristická rodinnými domy bez produkčních zahrad, obvykle pouze s dekorativní funkcí (trávníky, dřeviny). Umístění kompostérů je ve většině případů možné, ale lze očekávat nižší ochotu ke kompostování vzhledem k horší kvalitě substrátu převážně z posečené trávy a případné prořezávky dřevin (nevhodný poměr C/N). Do vilové zástavby byly zařazeny rovněž nově budovaná sídliště rodinných domů na okraji města a předměstská zástavba přízemních domů v ucelených blocích se dvorky uzavřenými uvnitř bloku. Typická je tato zástavba např. pro městské části střed (Masarykova čtvrť), Kníničky, Jehnice, Tuřany či Útěchov.</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188913"/>
            <a:ext cx="8642350" cy="576262"/>
          </a:xfrm>
        </p:spPr>
        <p:txBody>
          <a:bodyPr/>
          <a:lstStyle/>
          <a:p>
            <a:pPr eaLnBrk="1" hangingPunct="1"/>
            <a:r>
              <a:rPr lang="cs-CZ" altLang="cs-CZ" sz="2400" b="1" smtClean="0">
                <a:solidFill>
                  <a:srgbClr val="FFFF99"/>
                </a:solidFill>
                <a:latin typeface="Arial" panose="020B0604020202020204" pitchFamily="34" charset="0"/>
              </a:rPr>
              <a:t>Návrh systému sběru dle typů jednotlivých oblastí</a:t>
            </a:r>
          </a:p>
        </p:txBody>
      </p:sp>
      <p:sp>
        <p:nvSpPr>
          <p:cNvPr id="6147" name="Rectangle 3"/>
          <p:cNvSpPr>
            <a:spLocks noGrp="1" noChangeArrowheads="1"/>
          </p:cNvSpPr>
          <p:nvPr>
            <p:ph type="body" idx="1"/>
          </p:nvPr>
        </p:nvSpPr>
        <p:spPr>
          <a:xfrm>
            <a:off x="250825" y="836613"/>
            <a:ext cx="8642350" cy="5761037"/>
          </a:xfrm>
        </p:spPr>
        <p:txBody>
          <a:bodyPr/>
          <a:lstStyle/>
          <a:p>
            <a:pPr marL="457200" indent="-457200" eaLnBrk="1" hangingPunct="1">
              <a:lnSpc>
                <a:spcPct val="80000"/>
              </a:lnSpc>
              <a:buFont typeface="+mj-lt"/>
              <a:buAutoNum type="arabicPeriod" startAt="3"/>
              <a:tabLst>
                <a:tab pos="631825" algn="l"/>
              </a:tabLst>
              <a:defRPr/>
            </a:pPr>
            <a:r>
              <a:rPr lang="cs-CZ" altLang="cs-CZ" sz="2000" b="1" dirty="0">
                <a:latin typeface="Arial" panose="020B0604020202020204" pitchFamily="34" charset="0"/>
              </a:rPr>
              <a:t>Sídlištní zástavba </a:t>
            </a:r>
            <a:r>
              <a:rPr lang="cs-CZ" altLang="cs-CZ" sz="2000" dirty="0">
                <a:latin typeface="Arial" panose="020B0604020202020204" pitchFamily="34" charset="0"/>
              </a:rPr>
              <a:t>– charakteristická především pro panelová sídliště a nově budované bytové domy bez vnitrobloků a zahrad. Zástavba je typická svozem odpadu z velkoobjemových kontejnerů (1 100 l) a nemožností provozovat kompostéry. Typicky ve městských částech sever (Lesná), Bohunice, Vinohrady, Kohoutovice či Bystrc. </a:t>
            </a:r>
          </a:p>
          <a:p>
            <a:pPr marL="457200" indent="-457200" eaLnBrk="1" hangingPunct="1">
              <a:lnSpc>
                <a:spcPct val="80000"/>
              </a:lnSpc>
              <a:buFont typeface="+mj-lt"/>
              <a:buAutoNum type="arabicPeriod" startAt="3"/>
              <a:tabLst>
                <a:tab pos="631825" algn="l"/>
              </a:tabLst>
              <a:defRPr/>
            </a:pPr>
            <a:endParaRPr lang="cs-CZ" altLang="cs-CZ" sz="2000" dirty="0">
              <a:latin typeface="Arial" panose="020B0604020202020204" pitchFamily="34" charset="0"/>
            </a:endParaRPr>
          </a:p>
          <a:p>
            <a:pPr marL="457200" indent="-457200" eaLnBrk="1" hangingPunct="1">
              <a:lnSpc>
                <a:spcPct val="80000"/>
              </a:lnSpc>
              <a:buFont typeface="+mj-lt"/>
              <a:buAutoNum type="arabicPeriod" startAt="3"/>
              <a:tabLst>
                <a:tab pos="631825" algn="l"/>
              </a:tabLst>
              <a:defRPr/>
            </a:pPr>
            <a:r>
              <a:rPr lang="cs-CZ" altLang="cs-CZ" sz="2000" b="1" dirty="0">
                <a:latin typeface="Arial" panose="020B0604020202020204" pitchFamily="34" charset="0"/>
              </a:rPr>
              <a:t>Bloková zástavba </a:t>
            </a:r>
            <a:r>
              <a:rPr lang="cs-CZ" altLang="cs-CZ" sz="2000" dirty="0">
                <a:latin typeface="Arial" panose="020B0604020202020204" pitchFamily="34" charset="0"/>
              </a:rPr>
              <a:t>– charakteristická staršími bytovými domy s vnitrobloky v intenzivní zástavbě městského centra. Sběr směsného odpadu probíhá do malých nádob umístěných v jednotlivých domech ve větších počtech a sdílených obyvateli všech bytů v domě. Umístění kompostérů v blokové zástavbě je možné ve vnitroblocích a na dvorech bytových domů, lze však očekávat menší ochotu obyvatel k provozování kompostérů z důvodu sdílení jednoho kompostéru obyvateli více bytů a ztíženými možnostmi uplatnění vznikajícího kompostu. Tento typ zástavby je typický především pro městskou část střed, dále v menší míře Královo Pole a některé nově vybudované domy s vnitrobloky v Medlánkách.</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r>
              <a:rPr lang="cs-CZ" altLang="cs-CZ" sz="2000" dirty="0">
                <a:latin typeface="Arial" panose="020B0604020202020204" pitchFamily="34" charset="0"/>
              </a:rPr>
              <a:t>Pro jednotlivé městské části ve městě Brně byl stanoven počet obyvatel (dle posledních dostupných údajů ze sčítání lidu v roce 2011) a podíl obyvatel žijících v daných typech zástavby. </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950" y="188913"/>
            <a:ext cx="8642350" cy="503237"/>
          </a:xfrm>
        </p:spPr>
        <p:txBody>
          <a:bodyPr/>
          <a:lstStyle/>
          <a:p>
            <a:pPr eaLnBrk="1" hangingPunct="1"/>
            <a:r>
              <a:rPr lang="cs-CZ" altLang="cs-CZ" sz="3200" b="1" smtClean="0">
                <a:solidFill>
                  <a:srgbClr val="FFFF99"/>
                </a:solidFill>
                <a:latin typeface="Arial" panose="020B0604020202020204" pitchFamily="34" charset="0"/>
              </a:rPr>
              <a:t>Analýza zástavby městských částí</a:t>
            </a:r>
          </a:p>
        </p:txBody>
      </p:sp>
      <p:sp>
        <p:nvSpPr>
          <p:cNvPr id="24579" name="Rectangle 3"/>
          <p:cNvSpPr>
            <a:spLocks noGrp="1" noChangeArrowheads="1"/>
          </p:cNvSpPr>
          <p:nvPr>
            <p:ph type="body" idx="1"/>
          </p:nvPr>
        </p:nvSpPr>
        <p:spPr>
          <a:xfrm>
            <a:off x="0" y="836613"/>
            <a:ext cx="8964613" cy="5761037"/>
          </a:xfrm>
        </p:spPr>
        <p:txBody>
          <a:bodyPr/>
          <a:lstStyle/>
          <a:p>
            <a:pPr marL="0" indent="0" eaLnBrk="1" hangingPunct="1">
              <a:lnSpc>
                <a:spcPct val="80000"/>
              </a:lnSpc>
              <a:buFontTx/>
              <a:buNone/>
              <a:tabLst>
                <a:tab pos="631825" algn="l"/>
              </a:tabLst>
            </a:pPr>
            <a:r>
              <a:rPr lang="en-US" altLang="cs-CZ" sz="2000" smtClean="0">
                <a:latin typeface="Arial" panose="020B0604020202020204" pitchFamily="34" charset="0"/>
              </a:rPr>
              <a:t>Brno se dělí na 29 samosprávných městských částí s vlastním zastupitelstvem, starostou, radou a také vlastním znakem a vlajkou, město Brno se celkově skládá ze 48 katastrálních území.</a:t>
            </a:r>
            <a:endParaRPr lang="cs-CZ" altLang="cs-CZ" sz="2000"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Analyzovali jsme každou městskou část zvlášť s využitím GIS a map MČ a</a:t>
            </a:r>
          </a:p>
          <a:p>
            <a:pPr marL="0" indent="0" eaLnBrk="1" hangingPunct="1">
              <a:lnSpc>
                <a:spcPct val="80000"/>
              </a:lnSpc>
              <a:buFontTx/>
              <a:buNone/>
              <a:tabLst>
                <a:tab pos="631825" algn="l"/>
              </a:tabLst>
            </a:pPr>
            <a:r>
              <a:rPr lang="cs-CZ" altLang="cs-CZ" sz="2000" smtClean="0">
                <a:latin typeface="Arial" panose="020B0604020202020204" pitchFamily="34" charset="0"/>
              </a:rPr>
              <a:t>na základě sčítání lidu 2011.</a:t>
            </a:r>
          </a:p>
          <a:p>
            <a:pPr marL="0" indent="0" eaLnBrk="1" hangingPunct="1">
              <a:lnSpc>
                <a:spcPct val="80000"/>
              </a:lnSpc>
              <a:buFontTx/>
              <a:buNone/>
              <a:tabLst>
                <a:tab pos="631825" algn="l"/>
              </a:tabLst>
            </a:pPr>
            <a:r>
              <a:rPr lang="cs-CZ" altLang="cs-CZ" sz="2000" smtClean="0">
                <a:latin typeface="Arial" panose="020B0604020202020204" pitchFamily="34" charset="0"/>
              </a:rPr>
              <a:t>Příklad: Z analýzy mapy MČ Brno Bohunice </a:t>
            </a:r>
            <a:r>
              <a:rPr lang="en-US" altLang="cs-CZ" sz="2000" smtClean="0">
                <a:latin typeface="Arial" panose="020B0604020202020204" pitchFamily="34" charset="0"/>
              </a:rPr>
              <a:t>je </a:t>
            </a:r>
            <a:r>
              <a:rPr lang="cs-CZ" altLang="cs-CZ" sz="2000" smtClean="0">
                <a:latin typeface="Arial" panose="020B0604020202020204" pitchFamily="34" charset="0"/>
              </a:rPr>
              <a:t>proveden procentuální odhad jednotlivých typů zástavby. </a:t>
            </a:r>
            <a:endParaRPr lang="en-US" altLang="cs-CZ" sz="2000" smtClean="0">
              <a:latin typeface="Arial" panose="020B0604020202020204" pitchFamily="34" charset="0"/>
            </a:endParaRPr>
          </a:p>
          <a:p>
            <a:pPr marL="0" indent="0" eaLnBrk="1" hangingPunct="1">
              <a:lnSpc>
                <a:spcPct val="80000"/>
              </a:lnSpc>
              <a:buFontTx/>
              <a:buNone/>
              <a:tabLst>
                <a:tab pos="631825" algn="l"/>
              </a:tabLst>
            </a:pPr>
            <a:endParaRPr lang="en-US" altLang="cs-CZ" sz="2000" smtClean="0">
              <a:latin typeface="Arial" panose="020B0604020202020204" pitchFamily="34" charset="0"/>
            </a:endParaRPr>
          </a:p>
          <a:p>
            <a:pPr marL="0" indent="0" eaLnBrk="1" hangingPunct="1">
              <a:lnSpc>
                <a:spcPct val="80000"/>
              </a:lnSpc>
              <a:buFontTx/>
              <a:buNone/>
              <a:tabLst>
                <a:tab pos="631825" algn="l"/>
              </a:tabLst>
            </a:pPr>
            <a:r>
              <a:rPr lang="en-US" altLang="cs-CZ" sz="2000" b="1" smtClean="0">
                <a:latin typeface="Arial" panose="020B0604020202020204" pitchFamily="34" charset="0"/>
              </a:rPr>
              <a:t>Městská část Brno Bohunice</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graphicFrame>
        <p:nvGraphicFramePr>
          <p:cNvPr id="2" name="Tabulka 1"/>
          <p:cNvGraphicFramePr>
            <a:graphicFrameLocks noGrp="1"/>
          </p:cNvGraphicFramePr>
          <p:nvPr/>
        </p:nvGraphicFramePr>
        <p:xfrm>
          <a:off x="34925" y="3860800"/>
          <a:ext cx="9109075" cy="2743200"/>
        </p:xfrm>
        <a:graphic>
          <a:graphicData uri="http://schemas.openxmlformats.org/drawingml/2006/table">
            <a:tbl>
              <a:tblPr firstRow="1" firstCol="1" bandRow="1">
                <a:tableStyleId>{5C22544A-7EE6-4342-B048-85BDC9FD1C3A}</a:tableStyleId>
              </a:tblPr>
              <a:tblGrid>
                <a:gridCol w="4831453">
                  <a:extLst>
                    <a:ext uri="{9D8B030D-6E8A-4147-A177-3AD203B41FA5}">
                      <a16:colId xmlns:a16="http://schemas.microsoft.com/office/drawing/2014/main" val="894243719"/>
                    </a:ext>
                  </a:extLst>
                </a:gridCol>
                <a:gridCol w="4277622">
                  <a:extLst>
                    <a:ext uri="{9D8B030D-6E8A-4147-A177-3AD203B41FA5}">
                      <a16:colId xmlns:a16="http://schemas.microsoft.com/office/drawing/2014/main" val="431302145"/>
                    </a:ext>
                  </a:extLst>
                </a:gridCol>
              </a:tblGrid>
              <a:tr h="274320">
                <a:tc>
                  <a:txBody>
                    <a:bodyPr/>
                    <a:lstStyle/>
                    <a:p>
                      <a:pPr algn="l">
                        <a:spcAft>
                          <a:spcPts val="0"/>
                        </a:spcAft>
                      </a:pPr>
                      <a:r>
                        <a:rPr lang="cs-CZ" sz="1800" dirty="0">
                          <a:effectLst/>
                          <a:latin typeface="Arial" panose="020B0604020202020204" pitchFamily="34" charset="0"/>
                          <a:cs typeface="Arial" panose="020B0604020202020204" pitchFamily="34" charset="0"/>
                        </a:rPr>
                        <a:t>počet obyvatel </a:t>
                      </a:r>
                      <a:r>
                        <a:rPr lang="cs-CZ" sz="1800" cap="all" dirty="0">
                          <a:effectLst/>
                          <a:latin typeface="Arial" panose="020B0604020202020204" pitchFamily="34" charset="0"/>
                          <a:cs typeface="Arial" panose="020B0604020202020204" pitchFamily="34" charset="0"/>
                        </a:rPr>
                        <a:t>2011</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cap="all">
                          <a:effectLst/>
                          <a:latin typeface="Arial" panose="020B0604020202020204" pitchFamily="34" charset="0"/>
                          <a:cs typeface="Arial" panose="020B0604020202020204" pitchFamily="34" charset="0"/>
                        </a:rPr>
                        <a:t>14 683</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3957445547"/>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obydlené domy</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567</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2724410010"/>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obydlené byty</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6 220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3505864059"/>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obydlené byty v rodinných domech</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453</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3961196955"/>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obydlené byty v bytových domech</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5 702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1177612288"/>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obydlené byty v ostatních budovách</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65</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3487340582"/>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vilová zástavba</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5%</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3681593691"/>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venkovská zástavba</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1154472632"/>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bytové domy bez zahrad</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a:effectLst/>
                          <a:latin typeface="Arial" panose="020B0604020202020204" pitchFamily="34" charset="0"/>
                          <a:cs typeface="Arial" panose="020B0604020202020204" pitchFamily="34" charset="0"/>
                        </a:rPr>
                        <a:t>93%</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227187972"/>
                  </a:ext>
                </a:extLst>
              </a:tr>
              <a:tr h="274320">
                <a:tc>
                  <a:txBody>
                    <a:bodyPr/>
                    <a:lstStyle/>
                    <a:p>
                      <a:pPr algn="l">
                        <a:spcAft>
                          <a:spcPts val="0"/>
                        </a:spcAft>
                      </a:pPr>
                      <a:r>
                        <a:rPr lang="cs-CZ" sz="1800" dirty="0">
                          <a:effectLst/>
                          <a:latin typeface="Arial" panose="020B0604020202020204" pitchFamily="34" charset="0"/>
                          <a:cs typeface="Arial" panose="020B0604020202020204" pitchFamily="34" charset="0"/>
                        </a:rPr>
                        <a:t>bloková zástavba</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tc>
                <a:extLst>
                  <a:ext uri="{0D108BD9-81ED-4DB2-BD59-A6C34878D82A}">
                    <a16:rowId xmlns:a16="http://schemas.microsoft.com/office/drawing/2014/main" val="4256249355"/>
                  </a:ext>
                </a:extLst>
              </a:tr>
            </a:tbl>
          </a:graphicData>
        </a:graphic>
      </p:graphicFrame>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188913"/>
            <a:ext cx="8642350" cy="503237"/>
          </a:xfrm>
        </p:spPr>
        <p:txBody>
          <a:bodyPr/>
          <a:lstStyle/>
          <a:p>
            <a:pPr eaLnBrk="1" hangingPunct="1"/>
            <a:r>
              <a:rPr lang="cs-CZ" altLang="cs-CZ" sz="3600" b="1" smtClean="0">
                <a:solidFill>
                  <a:srgbClr val="FFFF99"/>
                </a:solidFill>
                <a:latin typeface="Arial" panose="020B0604020202020204" pitchFamily="34" charset="0"/>
              </a:rPr>
              <a:t>Mapa městské části Brno Bohunice</a:t>
            </a:r>
          </a:p>
        </p:txBody>
      </p:sp>
      <p:pic>
        <p:nvPicPr>
          <p:cNvPr id="26627" name="obrázek 8576" descr="Bohunice"/>
          <p:cNvPicPr>
            <a:picLocks noChangeAspect="1" noChangeArrowheads="1"/>
          </p:cNvPicPr>
          <p:nvPr/>
        </p:nvPicPr>
        <p:blipFill>
          <a:blip r:embed="rId3">
            <a:extLst>
              <a:ext uri="{28A0092B-C50C-407E-A947-70E740481C1C}">
                <a14:useLocalDpi xmlns:a14="http://schemas.microsoft.com/office/drawing/2010/main" val="0"/>
              </a:ext>
            </a:extLst>
          </a:blip>
          <a:srcRect l="4636" t="5498" r="4305" b="14153"/>
          <a:stretch>
            <a:fillRect/>
          </a:stretch>
        </p:blipFill>
        <p:spPr bwMode="auto">
          <a:xfrm>
            <a:off x="1187450" y="712788"/>
            <a:ext cx="6624638"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188913"/>
            <a:ext cx="8642350" cy="503237"/>
          </a:xfrm>
        </p:spPr>
        <p:txBody>
          <a:bodyPr/>
          <a:lstStyle/>
          <a:p>
            <a:pPr eaLnBrk="1" hangingPunct="1"/>
            <a:r>
              <a:rPr lang="cs-CZ" altLang="cs-CZ" sz="3600" b="1" smtClean="0">
                <a:solidFill>
                  <a:srgbClr val="FFFF99"/>
                </a:solidFill>
                <a:latin typeface="Arial" panose="020B0604020202020204" pitchFamily="34" charset="0"/>
              </a:rPr>
              <a:t>Analýza zástavby městských částí</a:t>
            </a:r>
          </a:p>
        </p:txBody>
      </p:sp>
      <p:sp>
        <p:nvSpPr>
          <p:cNvPr id="28675" name="Rectangle 3"/>
          <p:cNvSpPr>
            <a:spLocks noGrp="1" noChangeArrowheads="1"/>
          </p:cNvSpPr>
          <p:nvPr>
            <p:ph type="body" idx="1"/>
          </p:nvPr>
        </p:nvSpPr>
        <p:spPr>
          <a:xfrm>
            <a:off x="34925" y="692150"/>
            <a:ext cx="9109075" cy="5761038"/>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celkově ve </a:t>
            </a:r>
            <a:r>
              <a:rPr lang="cs-CZ" altLang="cs-CZ" sz="2000" b="1" smtClean="0">
                <a:latin typeface="Arial" panose="020B0604020202020204" pitchFamily="34" charset="0"/>
              </a:rPr>
              <a:t>vilové zástavbě města Brna žije 9,9% obyvatel</a:t>
            </a:r>
            <a:r>
              <a:rPr lang="cs-CZ" altLang="cs-CZ" sz="2000" smtClean="0">
                <a:latin typeface="Arial" panose="020B0604020202020204" pitchFamily="34" charset="0"/>
              </a:rPr>
              <a:t>, ve </a:t>
            </a:r>
            <a:r>
              <a:rPr lang="cs-CZ" altLang="cs-CZ" sz="2000" b="1" smtClean="0">
                <a:latin typeface="Arial" panose="020B0604020202020204" pitchFamily="34" charset="0"/>
              </a:rPr>
              <a:t>venkovské zástavbě města Brna 11,2% obyvatel</a:t>
            </a:r>
            <a:r>
              <a:rPr lang="cs-CZ" altLang="cs-CZ" sz="2000" smtClean="0">
                <a:latin typeface="Arial" panose="020B0604020202020204" pitchFamily="34" charset="0"/>
              </a:rPr>
              <a:t>, v </a:t>
            </a:r>
            <a:r>
              <a:rPr lang="cs-CZ" altLang="cs-CZ" sz="2000" b="1" smtClean="0">
                <a:latin typeface="Arial" panose="020B0604020202020204" pitchFamily="34" charset="0"/>
              </a:rPr>
              <a:t>bytových domech bez zahrad (sídliště) 58,6% obyvate</a:t>
            </a:r>
            <a:r>
              <a:rPr lang="cs-CZ" altLang="cs-CZ" sz="2000" smtClean="0">
                <a:latin typeface="Arial" panose="020B0604020202020204" pitchFamily="34" charset="0"/>
              </a:rPr>
              <a:t>l a </a:t>
            </a:r>
            <a:r>
              <a:rPr lang="cs-CZ" altLang="cs-CZ" sz="2000" b="1" smtClean="0">
                <a:latin typeface="Arial" panose="020B0604020202020204" pitchFamily="34" charset="0"/>
              </a:rPr>
              <a:t>v blokové zástavbě města Brna 20,3% obyvatel</a:t>
            </a:r>
            <a:r>
              <a:rPr lang="cs-CZ" altLang="cs-CZ" sz="2000" smtClean="0">
                <a:latin typeface="Arial" panose="020B0604020202020204" pitchFamily="34" charset="0"/>
              </a:rPr>
              <a:t>.</a:t>
            </a:r>
          </a:p>
        </p:txBody>
      </p:sp>
      <p:graphicFrame>
        <p:nvGraphicFramePr>
          <p:cNvPr id="3" name="Tabulka 2"/>
          <p:cNvGraphicFramePr>
            <a:graphicFrameLocks noGrp="1"/>
          </p:cNvGraphicFramePr>
          <p:nvPr/>
        </p:nvGraphicFramePr>
        <p:xfrm>
          <a:off x="0" y="1700213"/>
          <a:ext cx="9144000" cy="4867275"/>
        </p:xfrm>
        <a:graphic>
          <a:graphicData uri="http://schemas.openxmlformats.org/drawingml/2006/table">
            <a:tbl>
              <a:tblPr firstRow="1" firstCol="1" bandRow="1">
                <a:tableStyleId>{5C22544A-7EE6-4342-B048-85BDC9FD1C3A}</a:tableStyleId>
              </a:tblPr>
              <a:tblGrid>
                <a:gridCol w="1649577">
                  <a:extLst>
                    <a:ext uri="{9D8B030D-6E8A-4147-A177-3AD203B41FA5}">
                      <a16:colId xmlns:a16="http://schemas.microsoft.com/office/drawing/2014/main" val="3906770322"/>
                    </a:ext>
                  </a:extLst>
                </a:gridCol>
                <a:gridCol w="682142">
                  <a:extLst>
                    <a:ext uri="{9D8B030D-6E8A-4147-A177-3AD203B41FA5}">
                      <a16:colId xmlns:a16="http://schemas.microsoft.com/office/drawing/2014/main" val="3263969347"/>
                    </a:ext>
                  </a:extLst>
                </a:gridCol>
                <a:gridCol w="749808">
                  <a:extLst>
                    <a:ext uri="{9D8B030D-6E8A-4147-A177-3AD203B41FA5}">
                      <a16:colId xmlns:a16="http://schemas.microsoft.com/office/drawing/2014/main" val="4076712468"/>
                    </a:ext>
                  </a:extLst>
                </a:gridCol>
                <a:gridCol w="749808">
                  <a:extLst>
                    <a:ext uri="{9D8B030D-6E8A-4147-A177-3AD203B41FA5}">
                      <a16:colId xmlns:a16="http://schemas.microsoft.com/office/drawing/2014/main" val="4154621755"/>
                    </a:ext>
                  </a:extLst>
                </a:gridCol>
                <a:gridCol w="780898">
                  <a:extLst>
                    <a:ext uri="{9D8B030D-6E8A-4147-A177-3AD203B41FA5}">
                      <a16:colId xmlns:a16="http://schemas.microsoft.com/office/drawing/2014/main" val="1347000892"/>
                    </a:ext>
                  </a:extLst>
                </a:gridCol>
                <a:gridCol w="749808">
                  <a:extLst>
                    <a:ext uri="{9D8B030D-6E8A-4147-A177-3AD203B41FA5}">
                      <a16:colId xmlns:a16="http://schemas.microsoft.com/office/drawing/2014/main" val="4213271290"/>
                    </a:ext>
                  </a:extLst>
                </a:gridCol>
                <a:gridCol w="749808">
                  <a:extLst>
                    <a:ext uri="{9D8B030D-6E8A-4147-A177-3AD203B41FA5}">
                      <a16:colId xmlns:a16="http://schemas.microsoft.com/office/drawing/2014/main" val="3604355233"/>
                    </a:ext>
                  </a:extLst>
                </a:gridCol>
                <a:gridCol w="749808">
                  <a:extLst>
                    <a:ext uri="{9D8B030D-6E8A-4147-A177-3AD203B41FA5}">
                      <a16:colId xmlns:a16="http://schemas.microsoft.com/office/drawing/2014/main" val="2039000291"/>
                    </a:ext>
                  </a:extLst>
                </a:gridCol>
                <a:gridCol w="782727">
                  <a:extLst>
                    <a:ext uri="{9D8B030D-6E8A-4147-A177-3AD203B41FA5}">
                      <a16:colId xmlns:a16="http://schemas.microsoft.com/office/drawing/2014/main" val="2346168999"/>
                    </a:ext>
                  </a:extLst>
                </a:gridCol>
                <a:gridCol w="749808">
                  <a:extLst>
                    <a:ext uri="{9D8B030D-6E8A-4147-A177-3AD203B41FA5}">
                      <a16:colId xmlns:a16="http://schemas.microsoft.com/office/drawing/2014/main" val="1777495054"/>
                    </a:ext>
                  </a:extLst>
                </a:gridCol>
                <a:gridCol w="749808">
                  <a:extLst>
                    <a:ext uri="{9D8B030D-6E8A-4147-A177-3AD203B41FA5}">
                      <a16:colId xmlns:a16="http://schemas.microsoft.com/office/drawing/2014/main" val="2933814954"/>
                    </a:ext>
                  </a:extLst>
                </a:gridCol>
              </a:tblGrid>
              <a:tr h="548756">
                <a:tc>
                  <a:txBody>
                    <a:bodyPr/>
                    <a:lstStyle/>
                    <a:p>
                      <a:pPr algn="ctr">
                        <a:spcAft>
                          <a:spcPts val="0"/>
                        </a:spcAft>
                      </a:pPr>
                      <a:r>
                        <a:rPr lang="cs-CZ" sz="900" dirty="0">
                          <a:effectLst/>
                          <a:latin typeface="Arial" panose="020B0604020202020204" pitchFamily="34" charset="0"/>
                          <a:cs typeface="Arial" panose="020B0604020202020204" pitchFamily="34" charset="0"/>
                        </a:rPr>
                        <a:t>městská část</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počet obyvatel 2011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obydlené domy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obydlené byty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obydlené byty v rodinných domech</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obydlené byty v bytových domech</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obydlené byty v ostatních budovách</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vilová zástavba</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venkovská zástavba</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bytové domy bez zahrad (sídliště)</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algn="ctr">
                        <a:spcAft>
                          <a:spcPts val="0"/>
                        </a:spcAft>
                      </a:pPr>
                      <a:r>
                        <a:rPr lang="cs-CZ" sz="900">
                          <a:effectLst/>
                          <a:latin typeface="Arial" panose="020B0604020202020204" pitchFamily="34" charset="0"/>
                          <a:cs typeface="Arial" panose="020B0604020202020204" pitchFamily="34" charset="0"/>
                        </a:rPr>
                        <a:t>bloková zástavba</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279580638"/>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Brno-Bohunice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1 4683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567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6 220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453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5 702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213484527"/>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Brno-Bosonohy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2 457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632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842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722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4012877430"/>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Brno-Bystrc</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2 4218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1 210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10 617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638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9 867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215414565"/>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Brno-Černovice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8 024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924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3 395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954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2 406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846150261"/>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Brno-Chrlice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3 722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719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1 290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798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477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502955065"/>
                  </a:ext>
                </a:extLst>
              </a:tr>
              <a:tr h="137189">
                <a:tc>
                  <a:txBody>
                    <a:bodyPr/>
                    <a:lstStyle/>
                    <a:p>
                      <a:pPr algn="l">
                        <a:spcAft>
                          <a:spcPts val="0"/>
                        </a:spcAft>
                      </a:pPr>
                      <a:r>
                        <a:rPr lang="cs-CZ" sz="900" dirty="0">
                          <a:effectLst/>
                          <a:latin typeface="Arial" panose="020B0604020202020204" pitchFamily="34" charset="0"/>
                          <a:cs typeface="Arial" panose="020B0604020202020204" pitchFamily="34" charset="0"/>
                        </a:rPr>
                        <a:t>Brno-Ivanovice</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1 746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469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566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508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446161975"/>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Brno-Jehnice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1 102</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376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333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115430050"/>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Brno-jih</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9 690</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1 223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3 494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1 189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2 210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76831556"/>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Brno-Jundrov</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4 132</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747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1 724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838</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873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552845726"/>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Brno-Kníničky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1 006</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283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337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305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48176486"/>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Brno-Kohoutovice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12 621</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870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5 458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672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4 677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702771919"/>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Brno-Komín</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7 457</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1 054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3 271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968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2 290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86806522"/>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Brno-Královo Pole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28 674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2 529</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12 486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1 926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10 430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992444003"/>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Brno-Líšeň</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26 781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2 475</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10 667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2 297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8 345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701789851"/>
                  </a:ext>
                </a:extLst>
              </a:tr>
              <a:tr h="202846">
                <a:tc>
                  <a:txBody>
                    <a:bodyPr/>
                    <a:lstStyle/>
                    <a:p>
                      <a:pPr algn="l">
                        <a:spcAft>
                          <a:spcPts val="0"/>
                        </a:spcAft>
                      </a:pPr>
                      <a:r>
                        <a:rPr lang="cs-CZ" sz="900">
                          <a:effectLst/>
                          <a:latin typeface="Arial" panose="020B0604020202020204" pitchFamily="34" charset="0"/>
                          <a:cs typeface="Arial" panose="020B0604020202020204" pitchFamily="34" charset="0"/>
                        </a:rPr>
                        <a:t>Brno-Maloměřice a Obřany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5 621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1 293</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2 175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1 443</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630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4121631102"/>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Brno-Medlánky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5 898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526</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2438</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453</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1 978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640428349"/>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Brno-Nový Lískovec</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11 349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461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4429</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387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4 034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278154980"/>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Brno-Ořešín</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577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164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187</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185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494136002"/>
                  </a:ext>
                </a:extLst>
              </a:tr>
              <a:tr h="274378">
                <a:tc>
                  <a:txBody>
                    <a:bodyPr/>
                    <a:lstStyle/>
                    <a:p>
                      <a:pPr algn="l">
                        <a:spcAft>
                          <a:spcPts val="0"/>
                        </a:spcAft>
                      </a:pPr>
                      <a:r>
                        <a:rPr lang="cs-CZ" sz="900">
                          <a:effectLst/>
                          <a:latin typeface="Arial" panose="020B0604020202020204" pitchFamily="34" charset="0"/>
                          <a:cs typeface="Arial" panose="020B0604020202020204" pitchFamily="34" charset="0"/>
                        </a:rPr>
                        <a:t>Brno-Řečkovice a Mokrá Hora</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15 486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2 111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6 640</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2 146</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4 439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2713542416"/>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Brno-sever</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47 643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4 521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21 708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3 828</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17 697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183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142148259"/>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Brno-Slatina</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9 360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1 115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3 702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934</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2 727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2198412467"/>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Brno-Starý Lískovec</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12 931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591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5 543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468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5 061</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961020237"/>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Brno-střed</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64 316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4 098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28 209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1 871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25 945</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393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5%</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2098603157"/>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Brno-Tuřany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5 674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1 576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1 825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1 745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63</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17</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0%</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2686084222"/>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Brno-Útěchov</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760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220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263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236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2</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0%</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3005150737"/>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Brno-Vinohrady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13 361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203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5 262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5 215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799184942"/>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Brno-Žabovřesky</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21 047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2 679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9 659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2 569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7 021</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dirty="0">
                          <a:effectLst/>
                          <a:latin typeface="Arial" panose="020B0604020202020204" pitchFamily="34" charset="0"/>
                          <a:cs typeface="Arial" panose="020B0604020202020204" pitchFamily="34" charset="0"/>
                        </a:rPr>
                        <a:t>70%</a:t>
                      </a:r>
                      <a:endParaRPr lang="cs-CZ" sz="900"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388886770"/>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Brno-Žebětín</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3 577</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839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1 264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912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339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22%</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50%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1144728439"/>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Brno-Židenice</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22 000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3 288</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9 549</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3 395</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6 080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74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16%</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44%</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20%</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2677269218"/>
                  </a:ext>
                </a:extLst>
              </a:tr>
              <a:tr h="137189">
                <a:tc>
                  <a:txBody>
                    <a:bodyPr/>
                    <a:lstStyle/>
                    <a:p>
                      <a:pPr algn="l">
                        <a:spcAft>
                          <a:spcPts val="0"/>
                        </a:spcAft>
                      </a:pPr>
                      <a:r>
                        <a:rPr lang="cs-CZ" sz="900">
                          <a:effectLst/>
                          <a:latin typeface="Arial" panose="020B0604020202020204" pitchFamily="34" charset="0"/>
                          <a:cs typeface="Arial" panose="020B0604020202020204" pitchFamily="34" charset="0"/>
                        </a:rPr>
                        <a:t>Celkem</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385 913</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 </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 </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 </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 </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a:effectLst/>
                          <a:latin typeface="Arial" panose="020B0604020202020204" pitchFamily="34" charset="0"/>
                          <a:cs typeface="Arial" panose="020B0604020202020204" pitchFamily="34" charset="0"/>
                        </a:rPr>
                        <a:t> </a:t>
                      </a:r>
                      <a:endParaRPr lang="cs-CZ" sz="90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b="1" dirty="0">
                          <a:effectLst/>
                          <a:latin typeface="Arial" panose="020B0604020202020204" pitchFamily="34" charset="0"/>
                          <a:cs typeface="Arial" panose="020B0604020202020204" pitchFamily="34" charset="0"/>
                        </a:rPr>
                        <a:t>9,9%</a:t>
                      </a:r>
                      <a:endParaRPr lang="cs-CZ" sz="900" b="1"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b="1" dirty="0">
                          <a:effectLst/>
                          <a:latin typeface="Arial" panose="020B0604020202020204" pitchFamily="34" charset="0"/>
                          <a:cs typeface="Arial" panose="020B0604020202020204" pitchFamily="34" charset="0"/>
                        </a:rPr>
                        <a:t>11,2%</a:t>
                      </a:r>
                      <a:endParaRPr lang="cs-CZ" sz="900" b="1"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b="1" dirty="0">
                          <a:effectLst/>
                          <a:latin typeface="Arial" panose="020B0604020202020204" pitchFamily="34" charset="0"/>
                          <a:cs typeface="Arial" panose="020B0604020202020204" pitchFamily="34" charset="0"/>
                        </a:rPr>
                        <a:t>58,6%</a:t>
                      </a:r>
                      <a:endParaRPr lang="cs-CZ" sz="900" b="1"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tc>
                  <a:txBody>
                    <a:bodyPr/>
                    <a:lstStyle/>
                    <a:p>
                      <a:pPr algn="r">
                        <a:spcAft>
                          <a:spcPts val="0"/>
                        </a:spcAft>
                      </a:pPr>
                      <a:r>
                        <a:rPr lang="cs-CZ" sz="900" b="1" dirty="0">
                          <a:effectLst/>
                          <a:latin typeface="Arial" panose="020B0604020202020204" pitchFamily="34" charset="0"/>
                          <a:cs typeface="Arial" panose="020B0604020202020204" pitchFamily="34" charset="0"/>
                        </a:rPr>
                        <a:t>20,3%</a:t>
                      </a:r>
                      <a:endParaRPr lang="cs-CZ" sz="900" b="1" dirty="0">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tc>
                <a:extLst>
                  <a:ext uri="{0D108BD9-81ED-4DB2-BD59-A6C34878D82A}">
                    <a16:rowId xmlns:a16="http://schemas.microsoft.com/office/drawing/2014/main" val="2982741100"/>
                  </a:ext>
                </a:extLst>
              </a:tr>
            </a:tbl>
          </a:graphicData>
        </a:graphic>
      </p:graphicFrame>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950" y="188913"/>
            <a:ext cx="8642350" cy="503237"/>
          </a:xfrm>
        </p:spPr>
        <p:txBody>
          <a:bodyPr/>
          <a:lstStyle/>
          <a:p>
            <a:pPr eaLnBrk="1" hangingPunct="1"/>
            <a:r>
              <a:rPr lang="cs-CZ" altLang="cs-CZ" sz="3600" b="1" smtClean="0">
                <a:solidFill>
                  <a:srgbClr val="FFFF99"/>
                </a:solidFill>
                <a:latin typeface="Arial" panose="020B0604020202020204" pitchFamily="34" charset="0"/>
              </a:rPr>
              <a:t>Odhad bioodpadu obsaženého ve SKO </a:t>
            </a:r>
          </a:p>
        </p:txBody>
      </p:sp>
      <p:sp>
        <p:nvSpPr>
          <p:cNvPr id="30723" name="Rectangle 3"/>
          <p:cNvSpPr>
            <a:spLocks noGrp="1" noChangeArrowheads="1"/>
          </p:cNvSpPr>
          <p:nvPr>
            <p:ph type="body" idx="1"/>
          </p:nvPr>
        </p:nvSpPr>
        <p:spPr>
          <a:xfrm>
            <a:off x="0" y="836613"/>
            <a:ext cx="8964613" cy="5905500"/>
          </a:xfrm>
        </p:spPr>
        <p:txBody>
          <a:bodyPr/>
          <a:lstStyle/>
          <a:p>
            <a:pPr marL="0" indent="0" eaLnBrk="1" hangingPunct="1">
              <a:lnSpc>
                <a:spcPct val="80000"/>
              </a:lnSpc>
              <a:buFontTx/>
              <a:buNone/>
              <a:tabLst>
                <a:tab pos="631825" algn="l"/>
              </a:tabLst>
            </a:pPr>
            <a:r>
              <a:rPr lang="cs-CZ" altLang="cs-CZ" sz="2000" b="1" smtClean="0">
                <a:latin typeface="Arial" panose="020B0604020202020204" pitchFamily="34" charset="0"/>
              </a:rPr>
              <a:t> Analýza obsahu bioodpadu v SKO</a:t>
            </a:r>
          </a:p>
          <a:p>
            <a:pPr marL="0" indent="0" eaLnBrk="1" hangingPunct="1">
              <a:lnSpc>
                <a:spcPct val="80000"/>
              </a:lnSpc>
              <a:buFontTx/>
              <a:buNone/>
              <a:tabLst>
                <a:tab pos="631825" algn="l"/>
              </a:tabLst>
            </a:pPr>
            <a:r>
              <a:rPr lang="cs-CZ" altLang="cs-CZ" sz="2000" smtClean="0">
                <a:latin typeface="Arial" panose="020B0604020202020204" pitchFamily="34" charset="0"/>
              </a:rPr>
              <a:t>Hřebíček a kol., v roce 2010 provedl analýzu, kde nalezl, že podíl BO v SKO činí 22%, v období 2012-2015 však množství BO v SKO </a:t>
            </a:r>
            <a:r>
              <a:rPr lang="cs-CZ" altLang="cs-CZ" sz="2000" b="1" smtClean="0">
                <a:latin typeface="Arial" panose="020B0604020202020204" pitchFamily="34" charset="0"/>
              </a:rPr>
              <a:t>klesalo z 15 088 tun, tedy 39,81 kg/obyv</a:t>
            </a:r>
            <a:r>
              <a:rPr lang="cs-CZ" altLang="cs-CZ" sz="2000" smtClean="0">
                <a:latin typeface="Arial" panose="020B0604020202020204" pitchFamily="34" charset="0"/>
              </a:rPr>
              <a:t>. v roce 2012 </a:t>
            </a:r>
            <a:r>
              <a:rPr lang="cs-CZ" altLang="cs-CZ" sz="2000" b="1" smtClean="0">
                <a:latin typeface="Arial" panose="020B0604020202020204" pitchFamily="34" charset="0"/>
              </a:rPr>
              <a:t>na 14 670 tun, tedy 38,87 kg/obyv. v roce 2015</a:t>
            </a:r>
            <a:r>
              <a:rPr lang="cs-CZ" altLang="cs-CZ" sz="2000" smtClean="0">
                <a:latin typeface="Arial" panose="020B0604020202020204" pitchFamily="34" charset="0"/>
              </a:rPr>
              <a:t>, což by v průměru činilo 39,23 kg/obyv. ročně. </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pl-PL" altLang="cs-CZ" sz="2000" smtClean="0">
                <a:latin typeface="Arial" panose="020B0604020202020204" pitchFamily="34" charset="0"/>
              </a:rPr>
              <a:t>Odhad množství BO (22%), </a:t>
            </a:r>
            <a:r>
              <a:rPr lang="cs-CZ" altLang="cs-CZ" sz="2000" smtClean="0">
                <a:latin typeface="Arial" panose="020B0604020202020204" pitchFamily="34" charset="0"/>
              </a:rPr>
              <a:t>podle studie (Hřebíček a kol., 2010), </a:t>
            </a:r>
            <a:r>
              <a:rPr lang="pl-PL" altLang="cs-CZ" sz="2000" smtClean="0">
                <a:latin typeface="Arial" panose="020B0604020202020204" pitchFamily="34" charset="0"/>
              </a:rPr>
              <a:t>odklonitelného z SKO v letech 2012-2015 [t].</a:t>
            </a:r>
            <a:endParaRPr lang="cs-CZ" altLang="cs-CZ" sz="2000"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graphicFrame>
        <p:nvGraphicFramePr>
          <p:cNvPr id="2" name="Tabulka 1"/>
          <p:cNvGraphicFramePr>
            <a:graphicFrameLocks noGrp="1"/>
          </p:cNvGraphicFramePr>
          <p:nvPr/>
        </p:nvGraphicFramePr>
        <p:xfrm>
          <a:off x="179388" y="3860800"/>
          <a:ext cx="8785225" cy="2133600"/>
        </p:xfrm>
        <a:graphic>
          <a:graphicData uri="http://schemas.openxmlformats.org/drawingml/2006/table">
            <a:tbl>
              <a:tblPr firstRow="1" firstCol="1" bandRow="1">
                <a:tableStyleId>{5C22544A-7EE6-4342-B048-85BDC9FD1C3A}</a:tableStyleId>
              </a:tblPr>
              <a:tblGrid>
                <a:gridCol w="4559601">
                  <a:extLst>
                    <a:ext uri="{9D8B030D-6E8A-4147-A177-3AD203B41FA5}">
                      <a16:colId xmlns:a16="http://schemas.microsoft.com/office/drawing/2014/main" val="3913242717"/>
                    </a:ext>
                  </a:extLst>
                </a:gridCol>
                <a:gridCol w="1056406">
                  <a:extLst>
                    <a:ext uri="{9D8B030D-6E8A-4147-A177-3AD203B41FA5}">
                      <a16:colId xmlns:a16="http://schemas.microsoft.com/office/drawing/2014/main" val="599045198"/>
                    </a:ext>
                  </a:extLst>
                </a:gridCol>
                <a:gridCol w="1056406">
                  <a:extLst>
                    <a:ext uri="{9D8B030D-6E8A-4147-A177-3AD203B41FA5}">
                      <a16:colId xmlns:a16="http://schemas.microsoft.com/office/drawing/2014/main" val="2608516110"/>
                    </a:ext>
                  </a:extLst>
                </a:gridCol>
                <a:gridCol w="1056406">
                  <a:extLst>
                    <a:ext uri="{9D8B030D-6E8A-4147-A177-3AD203B41FA5}">
                      <a16:colId xmlns:a16="http://schemas.microsoft.com/office/drawing/2014/main" val="455701102"/>
                    </a:ext>
                  </a:extLst>
                </a:gridCol>
                <a:gridCol w="1056406">
                  <a:extLst>
                    <a:ext uri="{9D8B030D-6E8A-4147-A177-3AD203B41FA5}">
                      <a16:colId xmlns:a16="http://schemas.microsoft.com/office/drawing/2014/main" val="753939443"/>
                    </a:ext>
                  </a:extLst>
                </a:gridCol>
              </a:tblGrid>
              <a:tr h="304800">
                <a:tc>
                  <a:txBody>
                    <a:bodyPr/>
                    <a:lstStyle/>
                    <a:p>
                      <a:pPr algn="r">
                        <a:spcAft>
                          <a:spcPts val="0"/>
                        </a:spcAft>
                      </a:pPr>
                      <a:r>
                        <a:rPr lang="cs-CZ" sz="2000" dirty="0">
                          <a:effectLst/>
                          <a:latin typeface="Arial" panose="020B0604020202020204" pitchFamily="34" charset="0"/>
                          <a:cs typeface="Arial" panose="020B0604020202020204" pitchFamily="34" charset="0"/>
                        </a:rPr>
                        <a:t>rok</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cap="all">
                          <a:effectLst/>
                          <a:latin typeface="Arial" panose="020B0604020202020204" pitchFamily="34" charset="0"/>
                          <a:cs typeface="Arial" panose="020B0604020202020204" pitchFamily="34" charset="0"/>
                        </a:rPr>
                        <a:t>2012</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cap="all">
                          <a:effectLst/>
                          <a:latin typeface="Arial" panose="020B0604020202020204" pitchFamily="34" charset="0"/>
                          <a:cs typeface="Arial" panose="020B0604020202020204" pitchFamily="34" charset="0"/>
                        </a:rPr>
                        <a:t>2013</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cap="all">
                          <a:effectLst/>
                          <a:latin typeface="Arial" panose="020B0604020202020204" pitchFamily="34" charset="0"/>
                          <a:cs typeface="Arial" panose="020B0604020202020204" pitchFamily="34" charset="0"/>
                        </a:rPr>
                        <a:t>2014</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cap="all">
                          <a:effectLst/>
                          <a:latin typeface="Arial" panose="020B0604020202020204" pitchFamily="34" charset="0"/>
                          <a:cs typeface="Arial" panose="020B0604020202020204" pitchFamily="34" charset="0"/>
                        </a:rPr>
                        <a:t>2015</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679681341"/>
                  </a:ext>
                </a:extLst>
              </a:tr>
              <a:tr h="304800">
                <a:tc>
                  <a:txBody>
                    <a:bodyPr/>
                    <a:lstStyle/>
                    <a:p>
                      <a:pPr algn="r">
                        <a:spcAft>
                          <a:spcPts val="0"/>
                        </a:spcAft>
                      </a:pPr>
                      <a:r>
                        <a:rPr lang="cs-CZ" sz="2000" dirty="0">
                          <a:effectLst/>
                          <a:latin typeface="Arial" panose="020B0604020202020204" pitchFamily="34" charset="0"/>
                          <a:cs typeface="Arial" panose="020B0604020202020204" pitchFamily="34" charset="0"/>
                        </a:rPr>
                        <a:t>Odhad produkce BO [t]</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15 088</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14 855</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14 711</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14 670</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570505154"/>
                  </a:ext>
                </a:extLst>
              </a:tr>
              <a:tr h="609600">
                <a:tc>
                  <a:txBody>
                    <a:bodyPr/>
                    <a:lstStyle/>
                    <a:p>
                      <a:pPr algn="r">
                        <a:spcAft>
                          <a:spcPts val="0"/>
                        </a:spcAft>
                      </a:pPr>
                      <a:r>
                        <a:rPr lang="cs-CZ" sz="2000" dirty="0">
                          <a:effectLst/>
                          <a:latin typeface="Arial" panose="020B0604020202020204" pitchFamily="34" charset="0"/>
                          <a:cs typeface="Arial" panose="020B0604020202020204" pitchFamily="34" charset="0"/>
                        </a:rPr>
                        <a:t>Odhad produkce BO na obyvatele [kg/obyv.]</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39,81</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39,26</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38,97</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38,87</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385154044"/>
                  </a:ext>
                </a:extLst>
              </a:tr>
              <a:tr h="304800">
                <a:tc>
                  <a:txBody>
                    <a:bodyPr/>
                    <a:lstStyle/>
                    <a:p>
                      <a:pPr algn="r">
                        <a:spcAft>
                          <a:spcPts val="0"/>
                        </a:spcAft>
                      </a:pPr>
                      <a:r>
                        <a:rPr lang="cs-CZ" sz="2000" dirty="0">
                          <a:effectLst/>
                          <a:latin typeface="Arial" panose="020B0604020202020204" pitchFamily="34" charset="0"/>
                          <a:cs typeface="Arial" panose="020B0604020202020204" pitchFamily="34" charset="0"/>
                        </a:rPr>
                        <a:t>Produkce SKO[t]</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dirty="0">
                          <a:effectLst/>
                          <a:latin typeface="Arial" panose="020B0604020202020204" pitchFamily="34" charset="0"/>
                          <a:cs typeface="Arial" panose="020B0604020202020204" pitchFamily="34" charset="0"/>
                        </a:rPr>
                        <a:t>68 582</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dirty="0">
                          <a:effectLst/>
                          <a:latin typeface="Arial" panose="020B0604020202020204" pitchFamily="34" charset="0"/>
                          <a:cs typeface="Arial" panose="020B0604020202020204" pitchFamily="34" charset="0"/>
                        </a:rPr>
                        <a:t>67 522</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66 866</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66 684</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4150983833"/>
                  </a:ext>
                </a:extLst>
              </a:tr>
              <a:tr h="609600">
                <a:tc>
                  <a:txBody>
                    <a:bodyPr/>
                    <a:lstStyle/>
                    <a:p>
                      <a:pPr algn="r">
                        <a:spcAft>
                          <a:spcPts val="0"/>
                        </a:spcAft>
                      </a:pPr>
                      <a:r>
                        <a:rPr lang="cs-CZ" sz="2000">
                          <a:effectLst/>
                          <a:latin typeface="Arial" panose="020B0604020202020204" pitchFamily="34" charset="0"/>
                          <a:cs typeface="Arial" panose="020B0604020202020204" pitchFamily="34" charset="0"/>
                        </a:rPr>
                        <a:t>Produkce SKO na obyvatele [kg/obyv.]</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a:effectLst/>
                          <a:latin typeface="Arial" panose="020B0604020202020204" pitchFamily="34" charset="0"/>
                          <a:cs typeface="Arial" panose="020B0604020202020204" pitchFamily="34" charset="0"/>
                        </a:rPr>
                        <a:t>180,97</a:t>
                      </a:r>
                      <a:endParaRPr lang="cs-CZ" sz="20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dirty="0">
                          <a:effectLst/>
                          <a:latin typeface="Arial" panose="020B0604020202020204" pitchFamily="34" charset="0"/>
                          <a:cs typeface="Arial" panose="020B0604020202020204" pitchFamily="34" charset="0"/>
                        </a:rPr>
                        <a:t>178,48</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dirty="0">
                          <a:effectLst/>
                          <a:latin typeface="Arial" panose="020B0604020202020204" pitchFamily="34" charset="0"/>
                          <a:cs typeface="Arial" panose="020B0604020202020204" pitchFamily="34" charset="0"/>
                        </a:rPr>
                        <a:t>177,12</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2000" dirty="0">
                          <a:effectLst/>
                          <a:latin typeface="Arial" panose="020B0604020202020204" pitchFamily="34" charset="0"/>
                          <a:cs typeface="Arial" panose="020B0604020202020204" pitchFamily="34" charset="0"/>
                        </a:rPr>
                        <a:t>176,67</a:t>
                      </a:r>
                      <a:endParaRPr lang="cs-CZ"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4258494904"/>
                  </a:ext>
                </a:extLst>
              </a:tr>
            </a:tbl>
          </a:graphicData>
        </a:graphic>
      </p:graphicFrame>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15888"/>
            <a:ext cx="8642350" cy="503237"/>
          </a:xfrm>
        </p:spPr>
        <p:txBody>
          <a:bodyPr/>
          <a:lstStyle/>
          <a:p>
            <a:pPr eaLnBrk="1" hangingPunct="1"/>
            <a:r>
              <a:rPr lang="pl-PL" altLang="cs-CZ" sz="3200" b="1" smtClean="0">
                <a:solidFill>
                  <a:srgbClr val="FFFF99"/>
                </a:solidFill>
                <a:latin typeface="Arial" panose="020B0604020202020204" pitchFamily="34" charset="0"/>
              </a:rPr>
              <a:t>Akuální analýzy obsahu bioodpadu v SKO</a:t>
            </a:r>
          </a:p>
        </p:txBody>
      </p:sp>
      <p:sp>
        <p:nvSpPr>
          <p:cNvPr id="32771" name="Rectangle 3"/>
          <p:cNvSpPr>
            <a:spLocks noGrp="1" noChangeArrowheads="1"/>
          </p:cNvSpPr>
          <p:nvPr>
            <p:ph type="body" idx="1"/>
          </p:nvPr>
        </p:nvSpPr>
        <p:spPr>
          <a:xfrm>
            <a:off x="0" y="836613"/>
            <a:ext cx="8964613" cy="5905500"/>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V poslední době proběhla řada dalších analýz složení SKO, které zadalo SAKO několika zpracovatelům. Tyto analýzy jsme vyhodnotili a v následující tabulce jsou shrnuty výsledky analýz složení SKO od roku 2010, které prováděly společnosti QZP s.r.o.,  GREEN Solution s.r.o. a AOS EKO-KOM ve třech typech zástavby</a:t>
            </a:r>
            <a:r>
              <a:rPr lang="en-US" altLang="cs-CZ" sz="2000" smtClean="0">
                <a:latin typeface="Arial" panose="020B0604020202020204" pitchFamily="34" charset="0"/>
              </a:rPr>
              <a:t> </a:t>
            </a:r>
            <a:r>
              <a:rPr lang="cs-CZ" altLang="cs-CZ" sz="2000" smtClean="0">
                <a:latin typeface="Arial" panose="020B0604020202020204" pitchFamily="34" charset="0"/>
              </a:rPr>
              <a:t>(</a:t>
            </a:r>
            <a:r>
              <a:rPr lang="en-US" altLang="cs-CZ" sz="2000" smtClean="0">
                <a:latin typeface="Arial" panose="020B0604020202020204" pitchFamily="34" charset="0"/>
              </a:rPr>
              <a:t>venkovsk</a:t>
            </a:r>
            <a:r>
              <a:rPr lang="cs-CZ" altLang="cs-CZ" sz="2000" smtClean="0">
                <a:latin typeface="Arial" panose="020B0604020202020204" pitchFamily="34" charset="0"/>
              </a:rPr>
              <a:t>á,vilová, sídlištní), přičemž považujeme </a:t>
            </a:r>
            <a:r>
              <a:rPr lang="cs-CZ" altLang="cs-CZ" sz="2000" b="1" smtClean="0">
                <a:latin typeface="Arial" panose="020B0604020202020204" pitchFamily="34" charset="0"/>
              </a:rPr>
              <a:t>výsledky analýz ze sídlištní zástavby za identické s blokovou zástavbou</a:t>
            </a:r>
            <a:r>
              <a:rPr lang="cs-CZ" altLang="cs-CZ" sz="2000" smtClean="0">
                <a:latin typeface="Arial" panose="020B0604020202020204" pitchFamily="34" charset="0"/>
              </a:rPr>
              <a:t>.</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pl-PL" altLang="cs-CZ" sz="2000" smtClean="0">
                <a:latin typeface="Arial" panose="020B0604020202020204" pitchFamily="34" charset="0"/>
              </a:rPr>
              <a:t>Analýza množství BO odklonitelného z SKO </a:t>
            </a:r>
            <a:r>
              <a:rPr lang="cs-CZ" altLang="cs-CZ" sz="2000" smtClean="0">
                <a:latin typeface="Arial" panose="020B0604020202020204" pitchFamily="34" charset="0"/>
              </a:rPr>
              <a:t>v různých typech zástavby</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graphicFrame>
        <p:nvGraphicFramePr>
          <p:cNvPr id="3" name="Tabulka 2"/>
          <p:cNvGraphicFramePr>
            <a:graphicFrameLocks noGrp="1"/>
          </p:cNvGraphicFramePr>
          <p:nvPr/>
        </p:nvGraphicFramePr>
        <p:xfrm>
          <a:off x="107950" y="3429000"/>
          <a:ext cx="8856663" cy="2482850"/>
        </p:xfrm>
        <a:graphic>
          <a:graphicData uri="http://schemas.openxmlformats.org/drawingml/2006/table">
            <a:tbl>
              <a:tblPr firstRow="1" firstCol="1" bandRow="1">
                <a:tableStyleId>{5C22544A-7EE6-4342-B048-85BDC9FD1C3A}</a:tableStyleId>
              </a:tblPr>
              <a:tblGrid>
                <a:gridCol w="1294843">
                  <a:extLst>
                    <a:ext uri="{9D8B030D-6E8A-4147-A177-3AD203B41FA5}">
                      <a16:colId xmlns:a16="http://schemas.microsoft.com/office/drawing/2014/main" val="639179323"/>
                    </a:ext>
                  </a:extLst>
                </a:gridCol>
                <a:gridCol w="763444">
                  <a:extLst>
                    <a:ext uri="{9D8B030D-6E8A-4147-A177-3AD203B41FA5}">
                      <a16:colId xmlns:a16="http://schemas.microsoft.com/office/drawing/2014/main" val="3269506547"/>
                    </a:ext>
                  </a:extLst>
                </a:gridCol>
                <a:gridCol w="850240">
                  <a:extLst>
                    <a:ext uri="{9D8B030D-6E8A-4147-A177-3AD203B41FA5}">
                      <a16:colId xmlns:a16="http://schemas.microsoft.com/office/drawing/2014/main" val="3567538819"/>
                    </a:ext>
                  </a:extLst>
                </a:gridCol>
                <a:gridCol w="850240">
                  <a:extLst>
                    <a:ext uri="{9D8B030D-6E8A-4147-A177-3AD203B41FA5}">
                      <a16:colId xmlns:a16="http://schemas.microsoft.com/office/drawing/2014/main" val="139344391"/>
                    </a:ext>
                  </a:extLst>
                </a:gridCol>
                <a:gridCol w="850240">
                  <a:extLst>
                    <a:ext uri="{9D8B030D-6E8A-4147-A177-3AD203B41FA5}">
                      <a16:colId xmlns:a16="http://schemas.microsoft.com/office/drawing/2014/main" val="4192954325"/>
                    </a:ext>
                  </a:extLst>
                </a:gridCol>
                <a:gridCol w="850240">
                  <a:extLst>
                    <a:ext uri="{9D8B030D-6E8A-4147-A177-3AD203B41FA5}">
                      <a16:colId xmlns:a16="http://schemas.microsoft.com/office/drawing/2014/main" val="2293494089"/>
                    </a:ext>
                  </a:extLst>
                </a:gridCol>
                <a:gridCol w="850240">
                  <a:extLst>
                    <a:ext uri="{9D8B030D-6E8A-4147-A177-3AD203B41FA5}">
                      <a16:colId xmlns:a16="http://schemas.microsoft.com/office/drawing/2014/main" val="3418195700"/>
                    </a:ext>
                  </a:extLst>
                </a:gridCol>
                <a:gridCol w="850240">
                  <a:extLst>
                    <a:ext uri="{9D8B030D-6E8A-4147-A177-3AD203B41FA5}">
                      <a16:colId xmlns:a16="http://schemas.microsoft.com/office/drawing/2014/main" val="359023776"/>
                    </a:ext>
                  </a:extLst>
                </a:gridCol>
                <a:gridCol w="850240">
                  <a:extLst>
                    <a:ext uri="{9D8B030D-6E8A-4147-A177-3AD203B41FA5}">
                      <a16:colId xmlns:a16="http://schemas.microsoft.com/office/drawing/2014/main" val="267941989"/>
                    </a:ext>
                  </a:extLst>
                </a:gridCol>
                <a:gridCol w="846697">
                  <a:extLst>
                    <a:ext uri="{9D8B030D-6E8A-4147-A177-3AD203B41FA5}">
                      <a16:colId xmlns:a16="http://schemas.microsoft.com/office/drawing/2014/main" val="3969479865"/>
                    </a:ext>
                  </a:extLst>
                </a:gridCol>
              </a:tblGrid>
              <a:tr h="731844">
                <a:tc>
                  <a:txBody>
                    <a:bodyPr/>
                    <a:lstStyle/>
                    <a:p>
                      <a:pPr algn="r">
                        <a:spcAft>
                          <a:spcPts val="0"/>
                        </a:spcAft>
                      </a:pPr>
                      <a:r>
                        <a:rPr lang="cs-CZ" sz="1600" dirty="0">
                          <a:effectLst/>
                          <a:latin typeface="Arial" panose="020B0604020202020204" pitchFamily="34" charset="0"/>
                          <a:cs typeface="Arial" panose="020B0604020202020204" pitchFamily="34" charset="0"/>
                        </a:rPr>
                        <a:t>Zástavba</a:t>
                      </a:r>
                      <a:br>
                        <a:rPr lang="cs-CZ"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a:t>
                      </a:r>
                      <a:r>
                        <a:rPr lang="en-US" sz="1600" dirty="0" err="1">
                          <a:effectLst/>
                          <a:latin typeface="Arial" panose="020B0604020202020204" pitchFamily="34" charset="0"/>
                          <a:cs typeface="Arial" panose="020B0604020202020204" pitchFamily="34" charset="0"/>
                        </a:rPr>
                        <a:t>měsíc</a:t>
                      </a:r>
                      <a:r>
                        <a:rPr lang="en-US" sz="1600" dirty="0">
                          <a:effectLst/>
                          <a:latin typeface="Arial" panose="020B0604020202020204" pitchFamily="34" charset="0"/>
                          <a:cs typeface="Arial" panose="020B0604020202020204" pitchFamily="34" charset="0"/>
                        </a:rPr>
                        <a:t> anal</a:t>
                      </a:r>
                      <a:r>
                        <a:rPr lang="cs-CZ" sz="1600" dirty="0" err="1">
                          <a:effectLst/>
                          <a:latin typeface="Arial" panose="020B0604020202020204" pitchFamily="34" charset="0"/>
                          <a:cs typeface="Arial" panose="020B0604020202020204" pitchFamily="34" charset="0"/>
                        </a:rPr>
                        <a:t>ýzy</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XI</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VI</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XII</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X</a:t>
                      </a:r>
                      <a:br>
                        <a:rPr lang="cs-CZ" sz="1600" dirty="0">
                          <a:effectLst/>
                          <a:latin typeface="Arial" panose="020B0604020202020204" pitchFamily="34" charset="0"/>
                          <a:cs typeface="Arial" panose="020B0604020202020204" pitchFamily="34" charset="0"/>
                        </a:rPr>
                      </a:br>
                      <a:r>
                        <a:rPr lang="cs-CZ" sz="1600" dirty="0">
                          <a:effectLst/>
                          <a:latin typeface="Arial" panose="020B0604020202020204" pitchFamily="34" charset="0"/>
                          <a:cs typeface="Arial" panose="020B0604020202020204" pitchFamily="34" charset="0"/>
                        </a:rPr>
                        <a:t>2014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XII</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X</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II</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V</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2016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Median</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extLst>
                  <a:ext uri="{0D108BD9-81ED-4DB2-BD59-A6C34878D82A}">
                    <a16:rowId xmlns:a16="http://schemas.microsoft.com/office/drawing/2014/main" val="2423244290"/>
                  </a:ext>
                </a:extLst>
              </a:tr>
              <a:tr h="299183">
                <a:tc>
                  <a:txBody>
                    <a:bodyPr/>
                    <a:lstStyle/>
                    <a:p>
                      <a:pPr algn="l">
                        <a:spcAft>
                          <a:spcPts val="0"/>
                        </a:spcAft>
                      </a:pPr>
                      <a:r>
                        <a:rPr lang="cs-CZ" sz="1600" dirty="0">
                          <a:effectLst/>
                          <a:latin typeface="Arial" panose="020B0604020202020204" pitchFamily="34" charset="0"/>
                          <a:cs typeface="Arial" panose="020B0604020202020204" pitchFamily="34" charset="0"/>
                        </a:rPr>
                        <a:t>venkovská</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34,08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38,35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22,53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21,87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17,81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19,81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23,5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b="1" dirty="0">
                          <a:effectLst/>
                          <a:latin typeface="Arial" panose="020B0604020202020204" pitchFamily="34" charset="0"/>
                          <a:cs typeface="Arial" panose="020B0604020202020204" pitchFamily="34" charset="0"/>
                        </a:rPr>
                        <a:t>22,20</a:t>
                      </a:r>
                      <a:endParaRPr lang="cs-CZ"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extLst>
                  <a:ext uri="{0D108BD9-81ED-4DB2-BD59-A6C34878D82A}">
                    <a16:rowId xmlns:a16="http://schemas.microsoft.com/office/drawing/2014/main" val="383777260"/>
                  </a:ext>
                </a:extLst>
              </a:tr>
              <a:tr h="299183">
                <a:tc>
                  <a:txBody>
                    <a:bodyPr/>
                    <a:lstStyle/>
                    <a:p>
                      <a:pPr algn="l">
                        <a:spcAft>
                          <a:spcPts val="0"/>
                        </a:spcAft>
                      </a:pPr>
                      <a:r>
                        <a:rPr lang="cs-CZ" sz="1600" dirty="0">
                          <a:effectLst/>
                          <a:latin typeface="Arial" panose="020B0604020202020204" pitchFamily="34" charset="0"/>
                          <a:cs typeface="Arial" panose="020B0604020202020204" pitchFamily="34" charset="0"/>
                        </a:rPr>
                        <a:t>vilová</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31,06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39,06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21,81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l">
                        <a:spcAft>
                          <a:spcPts val="0"/>
                        </a:spcAft>
                      </a:pPr>
                      <a:r>
                        <a:rPr lang="cs-CZ" sz="1600">
                          <a:effectLst/>
                          <a:latin typeface="Arial" panose="020B060402020202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l">
                        <a:spcAft>
                          <a:spcPts val="0"/>
                        </a:spcAft>
                      </a:pPr>
                      <a:r>
                        <a:rPr lang="cs-CZ" sz="1600">
                          <a:effectLst/>
                          <a:latin typeface="Arial" panose="020B060402020202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34,05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l">
                        <a:spcAft>
                          <a:spcPts val="0"/>
                        </a:spcAft>
                      </a:pPr>
                      <a:r>
                        <a:rPr lang="cs-CZ" sz="1600">
                          <a:effectLst/>
                          <a:latin typeface="Arial" panose="020B060402020202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34,5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b="1" dirty="0">
                          <a:effectLst/>
                          <a:latin typeface="Arial" panose="020B0604020202020204" pitchFamily="34" charset="0"/>
                          <a:cs typeface="Arial" panose="020B0604020202020204" pitchFamily="34" charset="0"/>
                        </a:rPr>
                        <a:t>34,05</a:t>
                      </a:r>
                      <a:endParaRPr lang="cs-CZ"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extLst>
                  <a:ext uri="{0D108BD9-81ED-4DB2-BD59-A6C34878D82A}">
                    <a16:rowId xmlns:a16="http://schemas.microsoft.com/office/drawing/2014/main" val="2983173154"/>
                  </a:ext>
                </a:extLst>
              </a:tr>
              <a:tr h="299183">
                <a:tc>
                  <a:txBody>
                    <a:bodyPr/>
                    <a:lstStyle/>
                    <a:p>
                      <a:pPr algn="l">
                        <a:spcAft>
                          <a:spcPts val="0"/>
                        </a:spcAft>
                      </a:pPr>
                      <a:r>
                        <a:rPr lang="cs-CZ" sz="1600" dirty="0">
                          <a:effectLst/>
                          <a:latin typeface="Arial" panose="020B0604020202020204" pitchFamily="34" charset="0"/>
                          <a:cs typeface="Arial" panose="020B0604020202020204" pitchFamily="34" charset="0"/>
                        </a:rPr>
                        <a:t>sídlištní</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24,36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17,1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17,49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15,99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12,71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14,93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16,7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13,9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b="1" dirty="0">
                          <a:effectLst/>
                          <a:latin typeface="Arial" panose="020B0604020202020204" pitchFamily="34" charset="0"/>
                          <a:cs typeface="Arial" panose="020B0604020202020204" pitchFamily="34" charset="0"/>
                        </a:rPr>
                        <a:t>16,35</a:t>
                      </a:r>
                      <a:endParaRPr lang="cs-CZ"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extLst>
                  <a:ext uri="{0D108BD9-81ED-4DB2-BD59-A6C34878D82A}">
                    <a16:rowId xmlns:a16="http://schemas.microsoft.com/office/drawing/2014/main" val="753675791"/>
                  </a:ext>
                </a:extLst>
              </a:tr>
              <a:tr h="299183">
                <a:tc>
                  <a:txBody>
                    <a:bodyPr/>
                    <a:lstStyle/>
                    <a:p>
                      <a:pPr algn="l">
                        <a:spcAft>
                          <a:spcPts val="0"/>
                        </a:spcAft>
                      </a:pPr>
                      <a:r>
                        <a:rPr lang="cs-CZ" sz="1600" dirty="0">
                          <a:effectLst/>
                          <a:latin typeface="Arial" panose="020B0604020202020204" pitchFamily="34" charset="0"/>
                          <a:cs typeface="Arial" panose="020B0604020202020204" pitchFamily="34" charset="0"/>
                        </a:rPr>
                        <a:t>bloková</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dirty="0">
                          <a:effectLst/>
                          <a:latin typeface="Arial" panose="020B0604020202020204" pitchFamily="34" charset="0"/>
                          <a:cs typeface="Arial" panose="020B0604020202020204" pitchFamily="34" charset="0"/>
                        </a:rPr>
                        <a:t>24,36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17,1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17,49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15,99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12,71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14,93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16,7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13,9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tc>
                  <a:txBody>
                    <a:bodyPr/>
                    <a:lstStyle/>
                    <a:p>
                      <a:pPr algn="r">
                        <a:spcAft>
                          <a:spcPts val="0"/>
                        </a:spcAft>
                      </a:pPr>
                      <a:r>
                        <a:rPr lang="cs-CZ" sz="1600" b="1" dirty="0">
                          <a:effectLst/>
                          <a:latin typeface="Arial" panose="020B0604020202020204" pitchFamily="34" charset="0"/>
                          <a:cs typeface="Arial" panose="020B0604020202020204" pitchFamily="34" charset="0"/>
                        </a:rPr>
                        <a:t>16,35</a:t>
                      </a:r>
                      <a:endParaRPr lang="cs-CZ"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extLst>
                  <a:ext uri="{0D108BD9-81ED-4DB2-BD59-A6C34878D82A}">
                    <a16:rowId xmlns:a16="http://schemas.microsoft.com/office/drawing/2014/main" val="3776199188"/>
                  </a:ext>
                </a:extLst>
              </a:tr>
              <a:tr h="554275">
                <a:tc>
                  <a:txBody>
                    <a:bodyPr/>
                    <a:lstStyle/>
                    <a:p>
                      <a:pPr algn="ctr">
                        <a:spcAft>
                          <a:spcPts val="0"/>
                        </a:spcAft>
                      </a:pPr>
                      <a:r>
                        <a:rPr lang="cs-CZ" sz="1600">
                          <a:effectLst/>
                          <a:latin typeface="Arial" panose="020B0604020202020204" pitchFamily="34" charset="0"/>
                          <a:cs typeface="Arial" panose="020B0604020202020204" pitchFamily="34" charset="0"/>
                        </a:rPr>
                        <a:t>zpracovatel analýzy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QZP</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QZP</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QZP</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EKO-KOM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EKO-KOM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Green </a:t>
                      </a:r>
                      <a:r>
                        <a:rPr lang="cs-CZ" sz="1600" dirty="0" err="1">
                          <a:effectLst/>
                          <a:latin typeface="Arial" panose="020B0604020202020204" pitchFamily="34" charset="0"/>
                          <a:cs typeface="Arial" panose="020B0604020202020204" pitchFamily="34" charset="0"/>
                        </a:rPr>
                        <a:t>Solution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EKO-KOM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EKO-KOM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ctr"/>
                </a:tc>
                <a:tc>
                  <a:txBody>
                    <a:bodyPr/>
                    <a:lstStyle/>
                    <a:p>
                      <a:pPr algn="l">
                        <a:spcAft>
                          <a:spcPts val="0"/>
                        </a:spcAft>
                      </a:pPr>
                      <a:r>
                        <a:rPr lang="cs-CZ" sz="1600" dirty="0">
                          <a:effectLst/>
                          <a:latin typeface="Arial" panose="020B0604020202020204" pitchFamily="34" charset="0"/>
                          <a:cs typeface="Arial" panose="020B0604020202020204" pitchFamily="34" charset="0"/>
                        </a:rPr>
                        <a:t> </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4448" marR="44448" marT="0" marB="0" anchor="b"/>
                </a:tc>
                <a:extLst>
                  <a:ext uri="{0D108BD9-81ED-4DB2-BD59-A6C34878D82A}">
                    <a16:rowId xmlns:a16="http://schemas.microsoft.com/office/drawing/2014/main" val="916918258"/>
                  </a:ext>
                </a:extLst>
              </a:tr>
            </a:tbl>
          </a:graphicData>
        </a:graphic>
      </p:graphicFrame>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9144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950" y="188913"/>
            <a:ext cx="8642350" cy="503237"/>
          </a:xfrm>
        </p:spPr>
        <p:txBody>
          <a:bodyPr/>
          <a:lstStyle/>
          <a:p>
            <a:pPr eaLnBrk="1" hangingPunct="1"/>
            <a:r>
              <a:rPr lang="cs-CZ" altLang="cs-CZ" sz="3600" b="1" smtClean="0">
                <a:solidFill>
                  <a:srgbClr val="FFFF99"/>
                </a:solidFill>
                <a:latin typeface="Arial" panose="020B0604020202020204" pitchFamily="34" charset="0"/>
              </a:rPr>
              <a:t>Odhad bioodpadu obsaženého v SKO </a:t>
            </a:r>
          </a:p>
        </p:txBody>
      </p:sp>
      <p:sp>
        <p:nvSpPr>
          <p:cNvPr id="35843" name="Rectangle 3"/>
          <p:cNvSpPr>
            <a:spLocks noGrp="1" noChangeArrowheads="1"/>
          </p:cNvSpPr>
          <p:nvPr>
            <p:ph type="body" idx="1"/>
          </p:nvPr>
        </p:nvSpPr>
        <p:spPr>
          <a:xfrm>
            <a:off x="0" y="692150"/>
            <a:ext cx="8964613" cy="1655763"/>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Celkově ve vilové zástavbě města Brna žije 9,9% obyvatel, ve venkovské zástavbě města Brna 11,2% obyvatel, v bytových domech bez zahrad (sídliště) 58,6% obyvatel a v blokové zástavbě města Brna, 20,3% obyvatel. </a:t>
            </a:r>
          </a:p>
          <a:p>
            <a:pPr marL="0" indent="0" eaLnBrk="1" hangingPunct="1">
              <a:lnSpc>
                <a:spcPct val="80000"/>
              </a:lnSpc>
              <a:buFontTx/>
              <a:buNone/>
              <a:tabLst>
                <a:tab pos="631825" algn="l"/>
              </a:tabLst>
            </a:pPr>
            <a:r>
              <a:rPr lang="cs-CZ" altLang="cs-CZ" sz="2000" smtClean="0">
                <a:latin typeface="Arial" panose="020B0604020202020204" pitchFamily="34" charset="0"/>
              </a:rPr>
              <a:t>Na základě těchto údajů vypočteme </a:t>
            </a:r>
            <a:r>
              <a:rPr lang="cs-CZ" altLang="cs-CZ" sz="2000" b="1" smtClean="0">
                <a:latin typeface="Arial" panose="020B0604020202020204" pitchFamily="34" charset="0"/>
              </a:rPr>
              <a:t>vážený průměrný podíl BO v SKO ve městě Brně, který činí 18,76%. </a:t>
            </a:r>
          </a:p>
        </p:txBody>
      </p:sp>
      <p:graphicFrame>
        <p:nvGraphicFramePr>
          <p:cNvPr id="5" name="Tabulka 4"/>
          <p:cNvGraphicFramePr>
            <a:graphicFrameLocks noGrp="1"/>
          </p:cNvGraphicFramePr>
          <p:nvPr/>
        </p:nvGraphicFramePr>
        <p:xfrm>
          <a:off x="20638" y="2060575"/>
          <a:ext cx="8964612" cy="4614863"/>
        </p:xfrm>
        <a:graphic>
          <a:graphicData uri="http://schemas.openxmlformats.org/drawingml/2006/table">
            <a:tbl>
              <a:tblPr firstRow="1" firstCol="1" bandRow="1">
                <a:tableStyleId>{5C22544A-7EE6-4342-B048-85BDC9FD1C3A}</a:tableStyleId>
              </a:tblPr>
              <a:tblGrid>
                <a:gridCol w="1695241">
                  <a:extLst>
                    <a:ext uri="{9D8B030D-6E8A-4147-A177-3AD203B41FA5}">
                      <a16:colId xmlns:a16="http://schemas.microsoft.com/office/drawing/2014/main" val="4052787488"/>
                    </a:ext>
                  </a:extLst>
                </a:gridCol>
                <a:gridCol w="1211562">
                  <a:extLst>
                    <a:ext uri="{9D8B030D-6E8A-4147-A177-3AD203B41FA5}">
                      <a16:colId xmlns:a16="http://schemas.microsoft.com/office/drawing/2014/main" val="2460062065"/>
                    </a:ext>
                  </a:extLst>
                </a:gridCol>
                <a:gridCol w="1211562">
                  <a:extLst>
                    <a:ext uri="{9D8B030D-6E8A-4147-A177-3AD203B41FA5}">
                      <a16:colId xmlns:a16="http://schemas.microsoft.com/office/drawing/2014/main" val="2686298415"/>
                    </a:ext>
                  </a:extLst>
                </a:gridCol>
                <a:gridCol w="1211562">
                  <a:extLst>
                    <a:ext uri="{9D8B030D-6E8A-4147-A177-3AD203B41FA5}">
                      <a16:colId xmlns:a16="http://schemas.microsoft.com/office/drawing/2014/main" val="605755504"/>
                    </a:ext>
                  </a:extLst>
                </a:gridCol>
                <a:gridCol w="1211562">
                  <a:extLst>
                    <a:ext uri="{9D8B030D-6E8A-4147-A177-3AD203B41FA5}">
                      <a16:colId xmlns:a16="http://schemas.microsoft.com/office/drawing/2014/main" val="2892288850"/>
                    </a:ext>
                  </a:extLst>
                </a:gridCol>
                <a:gridCol w="1211562">
                  <a:extLst>
                    <a:ext uri="{9D8B030D-6E8A-4147-A177-3AD203B41FA5}">
                      <a16:colId xmlns:a16="http://schemas.microsoft.com/office/drawing/2014/main" val="3612722769"/>
                    </a:ext>
                  </a:extLst>
                </a:gridCol>
                <a:gridCol w="1211562">
                  <a:extLst>
                    <a:ext uri="{9D8B030D-6E8A-4147-A177-3AD203B41FA5}">
                      <a16:colId xmlns:a16="http://schemas.microsoft.com/office/drawing/2014/main" val="1246712222"/>
                    </a:ext>
                  </a:extLst>
                </a:gridCol>
              </a:tblGrid>
              <a:tr h="306400">
                <a:tc rowSpan="2">
                  <a:txBody>
                    <a:bodyPr/>
                    <a:lstStyle/>
                    <a:p>
                      <a:pPr algn="ctr">
                        <a:spcAft>
                          <a:spcPts val="0"/>
                        </a:spcAft>
                      </a:pPr>
                      <a:r>
                        <a:rPr lang="cs-CZ" sz="1600" dirty="0">
                          <a:effectLst/>
                          <a:latin typeface="Arial" panose="020B0604020202020204" pitchFamily="34" charset="0"/>
                          <a:cs typeface="Arial" panose="020B0604020202020204" pitchFamily="34" charset="0"/>
                        </a:rPr>
                        <a:t>měsíc</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gridSpan="2">
                  <a:txBody>
                    <a:bodyPr/>
                    <a:lstStyle/>
                    <a:p>
                      <a:pPr algn="ctr">
                        <a:spcAft>
                          <a:spcPts val="0"/>
                        </a:spcAft>
                      </a:pPr>
                      <a:r>
                        <a:rPr lang="cs-CZ" sz="1600" cap="all" dirty="0">
                          <a:effectLst/>
                          <a:latin typeface="Arial" panose="020B0604020202020204" pitchFamily="34" charset="0"/>
                          <a:cs typeface="Arial" panose="020B0604020202020204" pitchFamily="34" charset="0"/>
                        </a:rPr>
                        <a:t>SKO [</a:t>
                      </a:r>
                      <a:r>
                        <a:rPr lang="cs-CZ" sz="1600" dirty="0">
                          <a:effectLst/>
                          <a:latin typeface="Arial" panose="020B0604020202020204" pitchFamily="34" charset="0"/>
                          <a:cs typeface="Arial" panose="020B0604020202020204" pitchFamily="34" charset="0"/>
                        </a:rPr>
                        <a:t>kg</a:t>
                      </a:r>
                      <a:r>
                        <a:rPr lang="cs-CZ" sz="1600" cap="all" dirty="0">
                          <a:effectLst/>
                          <a:latin typeface="Arial" panose="020B0604020202020204" pitchFamily="34" charset="0"/>
                          <a:cs typeface="Arial" panose="020B0604020202020204" pitchFamily="34" charset="0"/>
                        </a:rPr>
                        <a: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hMerge="1">
                  <a:txBody>
                    <a:bodyPr/>
                    <a:lstStyle/>
                    <a:p>
                      <a:endParaRPr lang="cs-CZ"/>
                    </a:p>
                  </a:txBody>
                  <a:tcPr/>
                </a:tc>
                <a:tc gridSpan="2">
                  <a:txBody>
                    <a:bodyPr/>
                    <a:lstStyle/>
                    <a:p>
                      <a:pPr algn="ctr">
                        <a:spcAft>
                          <a:spcPts val="0"/>
                        </a:spcAft>
                      </a:pPr>
                      <a:r>
                        <a:rPr lang="cs-CZ" sz="1600" cap="all" dirty="0">
                          <a:effectLst/>
                          <a:latin typeface="Arial" panose="020B0604020202020204" pitchFamily="34" charset="0"/>
                          <a:cs typeface="Arial" panose="020B0604020202020204" pitchFamily="34" charset="0"/>
                        </a:rPr>
                        <a:t>BO 18,76% [</a:t>
                      </a:r>
                      <a:r>
                        <a:rPr lang="cs-CZ" sz="1600" dirty="0">
                          <a:effectLst/>
                          <a:latin typeface="Arial" panose="020B0604020202020204" pitchFamily="34" charset="0"/>
                          <a:cs typeface="Arial" panose="020B0604020202020204" pitchFamily="34" charset="0"/>
                        </a:rPr>
                        <a:t>kg</a:t>
                      </a:r>
                      <a:r>
                        <a:rPr lang="cs-CZ" sz="1600" cap="all" dirty="0">
                          <a:effectLst/>
                          <a:latin typeface="Arial" panose="020B0604020202020204" pitchFamily="34" charset="0"/>
                          <a:cs typeface="Arial" panose="020B0604020202020204" pitchFamily="34" charset="0"/>
                        </a:rPr>
                        <a: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hMerge="1">
                  <a:txBody>
                    <a:bodyPr/>
                    <a:lstStyle/>
                    <a:p>
                      <a:endParaRPr lang="cs-CZ"/>
                    </a:p>
                  </a:txBody>
                  <a:tcPr/>
                </a:tc>
                <a:tc gridSpan="2">
                  <a:txBody>
                    <a:bodyPr/>
                    <a:lstStyle/>
                    <a:p>
                      <a:pPr algn="r">
                        <a:spcAft>
                          <a:spcPts val="0"/>
                        </a:spcAft>
                      </a:pPr>
                      <a:r>
                        <a:rPr lang="cs-CZ" sz="1600" cap="all" dirty="0">
                          <a:effectLst/>
                          <a:latin typeface="Arial" panose="020B0604020202020204" pitchFamily="34" charset="0"/>
                          <a:cs typeface="Arial" panose="020B0604020202020204" pitchFamily="34" charset="0"/>
                        </a:rPr>
                        <a:t>BO 22% [</a:t>
                      </a:r>
                      <a:r>
                        <a:rPr lang="cs-CZ" sz="1600" dirty="0">
                          <a:effectLst/>
                          <a:latin typeface="Arial" panose="020B0604020202020204" pitchFamily="34" charset="0"/>
                          <a:cs typeface="Arial" panose="020B0604020202020204" pitchFamily="34" charset="0"/>
                        </a:rPr>
                        <a:t>kg</a:t>
                      </a:r>
                      <a:r>
                        <a:rPr lang="cs-CZ" sz="1600" cap="all" dirty="0">
                          <a:effectLst/>
                          <a:latin typeface="Arial" panose="020B0604020202020204" pitchFamily="34" charset="0"/>
                          <a:cs typeface="Arial" panose="020B0604020202020204" pitchFamily="34" charset="0"/>
                        </a:rPr>
                        <a: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hMerge="1">
                  <a:txBody>
                    <a:bodyPr/>
                    <a:lstStyle/>
                    <a:p>
                      <a:endParaRPr lang="cs-CZ"/>
                    </a:p>
                  </a:txBody>
                  <a:tcPr/>
                </a:tc>
                <a:extLst>
                  <a:ext uri="{0D108BD9-81ED-4DB2-BD59-A6C34878D82A}">
                    <a16:rowId xmlns:a16="http://schemas.microsoft.com/office/drawing/2014/main" val="3799773534"/>
                  </a:ext>
                </a:extLst>
              </a:tr>
              <a:tr h="335364">
                <a:tc vMerge="1">
                  <a:txBody>
                    <a:bodyPr/>
                    <a:lstStyle/>
                    <a:p>
                      <a:endParaRPr lang="cs-CZ"/>
                    </a:p>
                  </a:txBody>
                  <a:tcPr/>
                </a:tc>
                <a:tc>
                  <a:txBody>
                    <a:bodyPr/>
                    <a:lstStyle/>
                    <a:p>
                      <a:pPr algn="ctr">
                        <a:spcAft>
                          <a:spcPts val="0"/>
                        </a:spcAft>
                      </a:pPr>
                      <a:r>
                        <a:rPr lang="cs-CZ" sz="1600" dirty="0">
                          <a:effectLst/>
                          <a:latin typeface="Arial" panose="020B0604020202020204" pitchFamily="34" charset="0"/>
                          <a:cs typeface="Arial" panose="020B0604020202020204" pitchFamily="34" charset="0"/>
                        </a:rPr>
                        <a:t>celkem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na obyv.</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celkem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na obyv.</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celkem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ctr">
                        <a:spcAft>
                          <a:spcPts val="0"/>
                        </a:spcAft>
                      </a:pPr>
                      <a:r>
                        <a:rPr lang="cs-CZ" sz="1600" dirty="0">
                          <a:effectLst/>
                          <a:latin typeface="Arial" panose="020B0604020202020204" pitchFamily="34" charset="0"/>
                          <a:cs typeface="Arial" panose="020B0604020202020204" pitchFamily="34" charset="0"/>
                        </a:rPr>
                        <a:t>na obyv.</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1450814275"/>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leden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5 245 523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13,90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984 060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2,61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1 154 015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3,06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1551025231"/>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únor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4 620 120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12,24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866 735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2,30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1 016 427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2,69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912957640"/>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březen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5 565 988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14,75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1 044 179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2,77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1 224 517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3,24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76305465"/>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duben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5 622 655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14,90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1 054 810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2,79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1 236 984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3,28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2484758989"/>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květen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5 301 996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14,05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994 654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2,64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1 166 439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3,09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21893376"/>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červen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5 758 829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15,26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1 080 356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2,86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1 266 942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3,36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1664627243"/>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červenec</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5 674 288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15,03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1 064 496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2,82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1 248 343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3,31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1157911166"/>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srpen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5 343 083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14,16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1 002 362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2,66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1 175 478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3,11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2530450936"/>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září</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5 792 391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15,35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1 086 653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2,88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1 274 326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3,38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3722567090"/>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říjen</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5 972 655</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15,82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1 120 470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2,97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1 313 984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3,48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68898939"/>
                  </a:ext>
                </a:extLst>
              </a:tr>
              <a:tr h="268100">
                <a:tc>
                  <a:txBody>
                    <a:bodyPr/>
                    <a:lstStyle/>
                    <a:p>
                      <a:pPr algn="r">
                        <a:spcAft>
                          <a:spcPts val="0"/>
                        </a:spcAft>
                      </a:pPr>
                      <a:r>
                        <a:rPr lang="cs-CZ" sz="1600" dirty="0">
                          <a:effectLst/>
                          <a:latin typeface="Arial" panose="020B0604020202020204" pitchFamily="34" charset="0"/>
                          <a:cs typeface="Arial" panose="020B0604020202020204" pitchFamily="34" charset="0"/>
                        </a:rPr>
                        <a:t>listopad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5 758 458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15,26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1 080 287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2,86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1 266 861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3,36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1901490528"/>
                  </a:ext>
                </a:extLst>
              </a:tr>
              <a:tr h="268100">
                <a:tc>
                  <a:txBody>
                    <a:bodyPr/>
                    <a:lstStyle/>
                    <a:p>
                      <a:pPr algn="r">
                        <a:spcAft>
                          <a:spcPts val="0"/>
                        </a:spcAft>
                      </a:pPr>
                      <a:r>
                        <a:rPr lang="cs-CZ" sz="1600">
                          <a:effectLst/>
                          <a:latin typeface="Arial" panose="020B0604020202020204" pitchFamily="34" charset="0"/>
                          <a:cs typeface="Arial" panose="020B0604020202020204" pitchFamily="34" charset="0"/>
                        </a:rPr>
                        <a:t>prosinec</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6 028 014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15,97</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1 130 855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3,00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1 326 163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3,51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109852134"/>
                  </a:ext>
                </a:extLst>
              </a:tr>
              <a:tr h="487802">
                <a:tc>
                  <a:txBody>
                    <a:bodyPr/>
                    <a:lstStyle/>
                    <a:p>
                      <a:pPr algn="r">
                        <a:spcAft>
                          <a:spcPts val="0"/>
                        </a:spcAft>
                      </a:pPr>
                      <a:r>
                        <a:rPr lang="cs-CZ" sz="1600">
                          <a:effectLst/>
                          <a:latin typeface="Arial" panose="020B0604020202020204" pitchFamily="34" charset="0"/>
                          <a:cs typeface="Arial" panose="020B0604020202020204" pitchFamily="34" charset="0"/>
                        </a:rPr>
                        <a:t>celkem</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66 684 000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176,67</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12 509 918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33,14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14 670 480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38,87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353145025"/>
                  </a:ext>
                </a:extLst>
              </a:tr>
              <a:tr h="268100">
                <a:tc>
                  <a:txBody>
                    <a:bodyPr/>
                    <a:lstStyle/>
                    <a:p>
                      <a:pPr algn="r">
                        <a:spcAft>
                          <a:spcPts val="0"/>
                        </a:spcAft>
                      </a:pPr>
                      <a:r>
                        <a:rPr lang="cs-CZ" sz="1600">
                          <a:effectLst/>
                          <a:latin typeface="Arial" panose="020B0604020202020204" pitchFamily="34" charset="0"/>
                          <a:cs typeface="Arial" panose="020B0604020202020204" pitchFamily="34" charset="0"/>
                        </a:rPr>
                        <a:t>průměr</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5 557 000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14,72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1 042 493</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2,76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1 222 540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3,24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10528" marR="10528" marT="0" marB="0" anchor="ctr"/>
                </a:tc>
                <a:extLst>
                  <a:ext uri="{0D108BD9-81ED-4DB2-BD59-A6C34878D82A}">
                    <a16:rowId xmlns:a16="http://schemas.microsoft.com/office/drawing/2014/main" val="2291106896"/>
                  </a:ext>
                </a:extLst>
              </a:tr>
            </a:tbl>
          </a:graphicData>
        </a:graphic>
      </p:graphicFrame>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33375"/>
            <a:ext cx="8642350" cy="863600"/>
          </a:xfrm>
        </p:spPr>
        <p:txBody>
          <a:bodyPr/>
          <a:lstStyle/>
          <a:p>
            <a:pPr eaLnBrk="1" hangingPunct="1"/>
            <a:r>
              <a:rPr lang="cs-CZ" altLang="cs-CZ" b="1" smtClean="0">
                <a:solidFill>
                  <a:srgbClr val="FFFF99"/>
                </a:solidFill>
                <a:latin typeface="Arial" panose="020B0604020202020204" pitchFamily="34" charset="0"/>
              </a:rPr>
              <a:t>Předmět </a:t>
            </a:r>
            <a:r>
              <a:rPr lang="en-US" altLang="cs-CZ" b="1" smtClean="0">
                <a:solidFill>
                  <a:srgbClr val="FFFF99"/>
                </a:solidFill>
                <a:latin typeface="Arial" panose="020B0604020202020204" pitchFamily="34" charset="0"/>
              </a:rPr>
              <a:t>studie</a:t>
            </a:r>
            <a:endParaRPr lang="cs-CZ" altLang="cs-CZ" b="1" smtClean="0">
              <a:solidFill>
                <a:srgbClr val="FFFF99"/>
              </a:solidFill>
              <a:latin typeface="Arial" panose="020B0604020202020204" pitchFamily="34" charset="0"/>
            </a:endParaRPr>
          </a:p>
        </p:txBody>
      </p:sp>
      <p:sp>
        <p:nvSpPr>
          <p:cNvPr id="6147" name="Rectangle 3"/>
          <p:cNvSpPr>
            <a:spLocks noGrp="1" noChangeArrowheads="1"/>
          </p:cNvSpPr>
          <p:nvPr>
            <p:ph type="body" idx="1"/>
          </p:nvPr>
        </p:nvSpPr>
        <p:spPr>
          <a:xfrm>
            <a:off x="323850" y="1412875"/>
            <a:ext cx="8640763" cy="5040313"/>
          </a:xfrm>
        </p:spPr>
        <p:txBody>
          <a:bodyPr/>
          <a:lstStyle/>
          <a:p>
            <a:pPr marL="609600" indent="-609600" eaLnBrk="1" hangingPunct="1">
              <a:lnSpc>
                <a:spcPct val="80000"/>
              </a:lnSpc>
              <a:buFontTx/>
              <a:buNone/>
              <a:tabLst>
                <a:tab pos="631825" algn="l"/>
              </a:tabLst>
              <a:defRPr/>
            </a:pPr>
            <a:endParaRPr lang="cs-CZ" altLang="cs-CZ" sz="1600" b="1" u="sng" dirty="0">
              <a:latin typeface="Arial" panose="020B0604020202020204" pitchFamily="34" charset="0"/>
            </a:endParaRPr>
          </a:p>
          <a:p>
            <a:pPr marL="0" indent="0" eaLnBrk="1" hangingPunct="1">
              <a:lnSpc>
                <a:spcPct val="80000"/>
              </a:lnSpc>
              <a:buFontTx/>
              <a:buNone/>
              <a:tabLst>
                <a:tab pos="631825" algn="l"/>
              </a:tabLst>
              <a:defRPr/>
            </a:pPr>
            <a:r>
              <a:rPr lang="cs-CZ" altLang="cs-CZ" sz="2000" dirty="0">
                <a:latin typeface="Arial" panose="020B0604020202020204" pitchFamily="34" charset="0"/>
              </a:rPr>
              <a:t>Návrh systému je řešení nakládání s biologicky rozložitelnými složkami komunálních odpadů vzniklých při činnosti fyzických osob na území statutárního města  Brna, a to:</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marL="609600" indent="-609600" eaLnBrk="1" hangingPunct="1">
              <a:lnSpc>
                <a:spcPct val="80000"/>
              </a:lnSpc>
              <a:buFontTx/>
              <a:buAutoNum type="arabicParenR"/>
              <a:tabLst>
                <a:tab pos="631825" algn="l"/>
              </a:tabLst>
              <a:defRPr/>
            </a:pPr>
            <a:r>
              <a:rPr lang="cs-CZ" altLang="cs-CZ" sz="2000" dirty="0">
                <a:latin typeface="Arial" panose="020B0604020202020204" pitchFamily="34" charset="0"/>
              </a:rPr>
              <a:t>20 01 08 - Biologicky rozložitelný odpad z kuchyní a stravoven (konkrétně z domácností);</a:t>
            </a:r>
          </a:p>
          <a:p>
            <a:pPr marL="609600" indent="-609600" eaLnBrk="1" hangingPunct="1">
              <a:lnSpc>
                <a:spcPct val="80000"/>
              </a:lnSpc>
              <a:buFontTx/>
              <a:buAutoNum type="arabicParenR"/>
              <a:tabLst>
                <a:tab pos="631825" algn="l"/>
              </a:tabLst>
              <a:defRPr/>
            </a:pPr>
            <a:r>
              <a:rPr lang="cs-CZ" altLang="cs-CZ" sz="2000" dirty="0">
                <a:latin typeface="Arial" panose="020B0604020202020204" pitchFamily="34" charset="0"/>
              </a:rPr>
              <a:t>20 02 01 - Biologicky rozložitelný odpad (konkrétně odpad ze zahrad u bytových a rodinných domů).</a:t>
            </a:r>
            <a:endParaRPr lang="en-US" altLang="cs-CZ" sz="2000" dirty="0">
              <a:latin typeface="Arial" panose="020B0604020202020204" pitchFamily="34" charset="0"/>
            </a:endParaRPr>
          </a:p>
          <a:p>
            <a:pPr marL="609600" indent="-609600" eaLnBrk="1" hangingPunct="1">
              <a:lnSpc>
                <a:spcPct val="80000"/>
              </a:lnSpc>
              <a:buFontTx/>
              <a:buAutoNum type="arabicParenR"/>
              <a:tabLst>
                <a:tab pos="631825" algn="l"/>
              </a:tabLst>
              <a:defRPr/>
            </a:pPr>
            <a:r>
              <a:rPr lang="cs-CZ" altLang="cs-CZ" sz="2000" dirty="0">
                <a:latin typeface="Arial" panose="020B0604020202020204" pitchFamily="34" charset="0"/>
              </a:rPr>
              <a:t>Biologicky rozložitelná část z </a:t>
            </a:r>
            <a:r>
              <a:rPr lang="en-US" altLang="cs-CZ" sz="2000" dirty="0">
                <a:latin typeface="Arial" panose="020B0604020202020204" pitchFamily="34" charset="0"/>
              </a:rPr>
              <a:t>20 03 01 – </a:t>
            </a:r>
            <a:r>
              <a:rPr lang="cs-CZ" altLang="cs-CZ" sz="2000" dirty="0">
                <a:latin typeface="Arial" panose="020B0604020202020204" pitchFamily="34" charset="0"/>
              </a:rPr>
              <a:t>Směsný komunální odpad</a:t>
            </a:r>
          </a:p>
          <a:p>
            <a:pPr marL="609600" indent="-609600" eaLnBrk="1" hangingPunct="1">
              <a:lnSpc>
                <a:spcPct val="80000"/>
              </a:lnSpc>
              <a:buFontTx/>
              <a:buAutoNum type="arabicParenR"/>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r>
              <a:rPr lang="cs-CZ" altLang="cs-CZ" sz="2000" dirty="0">
                <a:latin typeface="Arial" panose="020B0604020202020204" pitchFamily="34" charset="0"/>
              </a:rPr>
              <a:t>Dále budeme nazývat </a:t>
            </a:r>
            <a:r>
              <a:rPr lang="cs-CZ" altLang="cs-CZ" sz="2000" b="1" dirty="0">
                <a:latin typeface="Arial" panose="020B0604020202020204" pitchFamily="34" charset="0"/>
              </a:rPr>
              <a:t>bioodpady</a:t>
            </a:r>
            <a:r>
              <a:rPr lang="cs-CZ" altLang="cs-CZ" sz="2000" dirty="0">
                <a:latin typeface="Arial" panose="020B0604020202020204" pitchFamily="34" charset="0"/>
              </a:rPr>
              <a:t> zkráceně</a:t>
            </a:r>
            <a:r>
              <a:rPr lang="cs-CZ" altLang="cs-CZ" sz="2000" b="1" dirty="0">
                <a:latin typeface="Arial" panose="020B0604020202020204" pitchFamily="34" charset="0"/>
              </a:rPr>
              <a:t> BO.</a:t>
            </a:r>
          </a:p>
          <a:p>
            <a:pPr marL="609600" indent="-609600" eaLnBrk="1" hangingPunct="1">
              <a:lnSpc>
                <a:spcPct val="80000"/>
              </a:lnSpc>
              <a:buFontTx/>
              <a:buAutoNum type="arabicParenR"/>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7950" y="188913"/>
            <a:ext cx="8642350" cy="503237"/>
          </a:xfrm>
        </p:spPr>
        <p:txBody>
          <a:bodyPr/>
          <a:lstStyle/>
          <a:p>
            <a:pPr eaLnBrk="1" hangingPunct="1"/>
            <a:r>
              <a:rPr lang="cs-CZ" altLang="cs-CZ" sz="2400" b="1" smtClean="0">
                <a:latin typeface="Arial" panose="020B0604020202020204" pitchFamily="34" charset="0"/>
              </a:rPr>
              <a:t>Odhad výhřevnosti zbytkového SKO po vyseparování BO</a:t>
            </a:r>
            <a:endParaRPr lang="cs-CZ" altLang="cs-CZ" sz="2400" b="1" smtClean="0">
              <a:solidFill>
                <a:srgbClr val="FFFF99"/>
              </a:solidFill>
              <a:latin typeface="Arial" panose="020B0604020202020204" pitchFamily="34" charset="0"/>
            </a:endParaRPr>
          </a:p>
        </p:txBody>
      </p:sp>
      <p:sp>
        <p:nvSpPr>
          <p:cNvPr id="37891" name="Rectangle 3"/>
          <p:cNvSpPr>
            <a:spLocks noGrp="1" noChangeArrowheads="1"/>
          </p:cNvSpPr>
          <p:nvPr>
            <p:ph type="body" idx="1"/>
          </p:nvPr>
        </p:nvSpPr>
        <p:spPr>
          <a:xfrm>
            <a:off x="0" y="836613"/>
            <a:ext cx="8964613" cy="6048375"/>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Pokud by se zavedlo celoplošného třídění BO ve městě Brně, které by se odklonilo BO z SKO, kde budeme předpokládat zapojení 20%, 40%, 60% a 80% a 100% obyvatel, tak množství odkloněného BO z SKO by se snižovalo, viz tabulka. Za tohoto předpokladu nebude mít tato separace BO podstatný vliv na změnu výhřevnosti spalovaných odpadů.</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Výše uvedené výpočty vychází z předpokladu 100 % separace BO z SKO. V následující tabulce je uvedena výhřevnost a množství zbytkového SKO v závislosti na procentuálním zapojení občanů do separovaného sběru BO.</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graphicFrame>
        <p:nvGraphicFramePr>
          <p:cNvPr id="2" name="Tabulka 1"/>
          <p:cNvGraphicFramePr>
            <a:graphicFrameLocks noGrp="1"/>
          </p:cNvGraphicFramePr>
          <p:nvPr/>
        </p:nvGraphicFramePr>
        <p:xfrm>
          <a:off x="142875" y="3860800"/>
          <a:ext cx="9001125" cy="2735263"/>
        </p:xfrm>
        <a:graphic>
          <a:graphicData uri="http://schemas.openxmlformats.org/drawingml/2006/table">
            <a:tbl>
              <a:tblPr firstRow="1" firstCol="1" bandRow="1">
                <a:tableStyleId>{5C22544A-7EE6-4342-B048-85BDC9FD1C3A}</a:tableStyleId>
              </a:tblPr>
              <a:tblGrid>
                <a:gridCol w="1728214">
                  <a:extLst>
                    <a:ext uri="{9D8B030D-6E8A-4147-A177-3AD203B41FA5}">
                      <a16:colId xmlns:a16="http://schemas.microsoft.com/office/drawing/2014/main" val="2175613638"/>
                    </a:ext>
                  </a:extLst>
                </a:gridCol>
                <a:gridCol w="1474386">
                  <a:extLst>
                    <a:ext uri="{9D8B030D-6E8A-4147-A177-3AD203B41FA5}">
                      <a16:colId xmlns:a16="http://schemas.microsoft.com/office/drawing/2014/main" val="2729825477"/>
                    </a:ext>
                  </a:extLst>
                </a:gridCol>
                <a:gridCol w="1560795">
                  <a:extLst>
                    <a:ext uri="{9D8B030D-6E8A-4147-A177-3AD203B41FA5}">
                      <a16:colId xmlns:a16="http://schemas.microsoft.com/office/drawing/2014/main" val="389516164"/>
                    </a:ext>
                  </a:extLst>
                </a:gridCol>
                <a:gridCol w="1560795">
                  <a:extLst>
                    <a:ext uri="{9D8B030D-6E8A-4147-A177-3AD203B41FA5}">
                      <a16:colId xmlns:a16="http://schemas.microsoft.com/office/drawing/2014/main" val="1545313093"/>
                    </a:ext>
                  </a:extLst>
                </a:gridCol>
                <a:gridCol w="1558995">
                  <a:extLst>
                    <a:ext uri="{9D8B030D-6E8A-4147-A177-3AD203B41FA5}">
                      <a16:colId xmlns:a16="http://schemas.microsoft.com/office/drawing/2014/main" val="1133403813"/>
                    </a:ext>
                  </a:extLst>
                </a:gridCol>
                <a:gridCol w="1117940">
                  <a:extLst>
                    <a:ext uri="{9D8B030D-6E8A-4147-A177-3AD203B41FA5}">
                      <a16:colId xmlns:a16="http://schemas.microsoft.com/office/drawing/2014/main" val="1503767660"/>
                    </a:ext>
                  </a:extLst>
                </a:gridCol>
              </a:tblGrid>
              <a:tr h="288873">
                <a:tc rowSpan="2">
                  <a:txBody>
                    <a:bodyPr/>
                    <a:lstStyle/>
                    <a:p>
                      <a:pPr algn="ctr">
                        <a:spcAft>
                          <a:spcPts val="0"/>
                        </a:spcAft>
                      </a:pPr>
                      <a:r>
                        <a:rPr lang="cs-CZ" sz="1800" dirty="0">
                          <a:effectLst/>
                          <a:latin typeface="Arial" panose="020B0604020202020204" pitchFamily="34" charset="0"/>
                          <a:cs typeface="Arial" panose="020B0604020202020204" pitchFamily="34" charset="0"/>
                        </a:rPr>
                        <a:t>Zapojení občanů</a:t>
                      </a:r>
                      <a:br>
                        <a:rPr lang="cs-CZ" sz="1800" dirty="0">
                          <a:effectLst/>
                          <a:latin typeface="Arial" panose="020B0604020202020204" pitchFamily="34" charset="0"/>
                          <a:cs typeface="Arial" panose="020B0604020202020204" pitchFamily="34" charset="0"/>
                        </a:rPr>
                      </a:b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nchor="ctr"/>
                </a:tc>
                <a:tc rowSpan="2">
                  <a:txBody>
                    <a:bodyPr/>
                    <a:lstStyle/>
                    <a:p>
                      <a:pPr algn="ctr">
                        <a:spcAft>
                          <a:spcPts val="0"/>
                        </a:spcAft>
                      </a:pPr>
                      <a:r>
                        <a:rPr lang="cs-CZ" sz="1800" dirty="0">
                          <a:effectLst/>
                          <a:latin typeface="Arial" panose="020B0604020202020204" pitchFamily="34" charset="0"/>
                          <a:cs typeface="Arial" panose="020B0604020202020204" pitchFamily="34" charset="0"/>
                        </a:rPr>
                        <a:t>Výhřevnost</a:t>
                      </a:r>
                      <a:br>
                        <a:rPr lang="cs-CZ" sz="1800" dirty="0">
                          <a:effectLst/>
                          <a:latin typeface="Arial" panose="020B0604020202020204" pitchFamily="34" charset="0"/>
                          <a:cs typeface="Arial" panose="020B0604020202020204" pitchFamily="34" charset="0"/>
                        </a:rPr>
                      </a:br>
                      <a:r>
                        <a:rPr lang="cs-CZ" sz="1800" dirty="0">
                          <a:effectLst/>
                          <a:latin typeface="Arial" panose="020B0604020202020204" pitchFamily="34" charset="0"/>
                          <a:cs typeface="Arial" panose="020B0604020202020204" pitchFamily="34" charset="0"/>
                        </a:rPr>
                        <a:t>[MJ/kg]</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nchor="ctr"/>
                </a:tc>
                <a:tc gridSpan="2">
                  <a:txBody>
                    <a:bodyPr/>
                    <a:lstStyle/>
                    <a:p>
                      <a:pPr algn="ctr">
                        <a:spcAft>
                          <a:spcPts val="0"/>
                        </a:spcAft>
                      </a:pPr>
                      <a:r>
                        <a:rPr lang="cs-CZ" sz="1800" dirty="0">
                          <a:effectLst/>
                          <a:latin typeface="Arial" panose="020B0604020202020204" pitchFamily="34" charset="0"/>
                          <a:cs typeface="Arial" panose="020B0604020202020204" pitchFamily="34" charset="0"/>
                        </a:rPr>
                        <a:t>Složení SKO</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hMerge="1">
                  <a:txBody>
                    <a:bodyPr/>
                    <a:lstStyle/>
                    <a:p>
                      <a:endParaRPr lang="cs-CZ"/>
                    </a:p>
                  </a:txBody>
                  <a:tcPr/>
                </a:tc>
                <a:tc gridSpan="2">
                  <a:txBody>
                    <a:bodyPr/>
                    <a:lstStyle/>
                    <a:p>
                      <a:pPr algn="ctr">
                        <a:spcAft>
                          <a:spcPts val="0"/>
                        </a:spcAft>
                      </a:pPr>
                      <a:r>
                        <a:rPr lang="cs-CZ" sz="1800" dirty="0">
                          <a:effectLst/>
                          <a:latin typeface="Arial" panose="020B0604020202020204" pitchFamily="34" charset="0"/>
                          <a:cs typeface="Arial" panose="020B0604020202020204" pitchFamily="34" charset="0"/>
                        </a:rPr>
                        <a:t>Množství SKO</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hMerge="1">
                  <a:txBody>
                    <a:bodyPr/>
                    <a:lstStyle/>
                    <a:p>
                      <a:endParaRPr lang="cs-CZ"/>
                    </a:p>
                  </a:txBody>
                  <a:tcPr/>
                </a:tc>
                <a:extLst>
                  <a:ext uri="{0D108BD9-81ED-4DB2-BD59-A6C34878D82A}">
                    <a16:rowId xmlns:a16="http://schemas.microsoft.com/office/drawing/2014/main" val="598074702"/>
                  </a:ext>
                </a:extLst>
              </a:tr>
              <a:tr h="866616">
                <a:tc vMerge="1">
                  <a:txBody>
                    <a:bodyPr/>
                    <a:lstStyle/>
                    <a:p>
                      <a:endParaRPr lang="cs-CZ"/>
                    </a:p>
                  </a:txBody>
                  <a:tcPr/>
                </a:tc>
                <a:tc vMerge="1">
                  <a:txBody>
                    <a:bodyPr/>
                    <a:lstStyle/>
                    <a:p>
                      <a:endParaRPr lang="cs-CZ"/>
                    </a:p>
                  </a:txBody>
                  <a:tcPr/>
                </a:tc>
                <a:tc>
                  <a:txBody>
                    <a:bodyPr/>
                    <a:lstStyle/>
                    <a:p>
                      <a:pPr algn="ctr">
                        <a:spcAft>
                          <a:spcPts val="0"/>
                        </a:spcAft>
                      </a:pPr>
                      <a:r>
                        <a:rPr lang="cs-CZ" sz="1800">
                          <a:effectLst/>
                          <a:latin typeface="Arial" panose="020B0604020202020204" pitchFamily="34" charset="0"/>
                          <a:cs typeface="Arial" panose="020B0604020202020204" pitchFamily="34" charset="0"/>
                        </a:rPr>
                        <a:t>BO</a:t>
                      </a:r>
                      <a:br>
                        <a:rPr lang="cs-CZ" sz="1800">
                          <a:effectLst/>
                          <a:latin typeface="Arial" panose="020B0604020202020204" pitchFamily="34" charset="0"/>
                          <a:cs typeface="Arial" panose="020B0604020202020204" pitchFamily="34" charset="0"/>
                        </a:rPr>
                      </a:br>
                      <a:r>
                        <a:rPr lang="cs-CZ" sz="1800">
                          <a:effectLst/>
                          <a:latin typeface="Arial" panose="020B0604020202020204" pitchFamily="34" charset="0"/>
                          <a:cs typeface="Arial" panose="020B0604020202020204" pitchFamily="34" charset="0"/>
                        </a:rPr>
                        <a:t>[%]</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ctr">
                        <a:spcAft>
                          <a:spcPts val="0"/>
                        </a:spcAft>
                      </a:pPr>
                      <a:r>
                        <a:rPr lang="cs-CZ" sz="1800">
                          <a:effectLst/>
                          <a:latin typeface="Arial" panose="020B0604020202020204" pitchFamily="34" charset="0"/>
                          <a:cs typeface="Arial" panose="020B0604020202020204" pitchFamily="34" charset="0"/>
                        </a:rPr>
                        <a:t>zbytkový SKO</a:t>
                      </a:r>
                      <a:br>
                        <a:rPr lang="cs-CZ" sz="1800">
                          <a:effectLst/>
                          <a:latin typeface="Arial" panose="020B0604020202020204" pitchFamily="34" charset="0"/>
                          <a:cs typeface="Arial" panose="020B0604020202020204" pitchFamily="34" charset="0"/>
                        </a:rPr>
                      </a:br>
                      <a:r>
                        <a:rPr lang="cs-CZ" sz="1800">
                          <a:effectLst/>
                          <a:latin typeface="Arial" panose="020B0604020202020204" pitchFamily="34" charset="0"/>
                          <a:cs typeface="Arial" panose="020B0604020202020204" pitchFamily="34" charset="0"/>
                        </a:rPr>
                        <a:t>[%]</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ctr">
                        <a:spcAft>
                          <a:spcPts val="0"/>
                        </a:spcAft>
                      </a:pPr>
                      <a:r>
                        <a:rPr lang="cs-CZ" sz="1800">
                          <a:effectLst/>
                          <a:latin typeface="Arial" panose="020B0604020202020204" pitchFamily="34" charset="0"/>
                          <a:cs typeface="Arial" panose="020B0604020202020204" pitchFamily="34" charset="0"/>
                        </a:rPr>
                        <a:t>BO</a:t>
                      </a:r>
                      <a:br>
                        <a:rPr lang="cs-CZ" sz="1800">
                          <a:effectLst/>
                          <a:latin typeface="Arial" panose="020B0604020202020204" pitchFamily="34" charset="0"/>
                          <a:cs typeface="Arial" panose="020B0604020202020204" pitchFamily="34" charset="0"/>
                        </a:rPr>
                      </a:br>
                      <a:r>
                        <a:rPr lang="cs-CZ" sz="1800">
                          <a:effectLst/>
                          <a:latin typeface="Arial" panose="020B0604020202020204" pitchFamily="34" charset="0"/>
                          <a:cs typeface="Arial" panose="020B0604020202020204" pitchFamily="34" charset="0"/>
                        </a:rPr>
                        <a:t>[t]</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ctr">
                        <a:spcAft>
                          <a:spcPts val="0"/>
                        </a:spcAft>
                      </a:pPr>
                      <a:r>
                        <a:rPr lang="cs-CZ" sz="1800">
                          <a:effectLst/>
                          <a:latin typeface="Arial" panose="020B0604020202020204" pitchFamily="34" charset="0"/>
                          <a:cs typeface="Arial" panose="020B0604020202020204" pitchFamily="34" charset="0"/>
                        </a:rPr>
                        <a:t>zbytkový SKO</a:t>
                      </a:r>
                      <a:br>
                        <a:rPr lang="cs-CZ" sz="1800">
                          <a:effectLst/>
                          <a:latin typeface="Arial" panose="020B0604020202020204" pitchFamily="34" charset="0"/>
                          <a:cs typeface="Arial" panose="020B0604020202020204" pitchFamily="34" charset="0"/>
                        </a:rPr>
                      </a:br>
                      <a:r>
                        <a:rPr lang="cs-CZ" sz="1800">
                          <a:effectLst/>
                          <a:latin typeface="Arial" panose="020B0604020202020204" pitchFamily="34" charset="0"/>
                          <a:cs typeface="Arial" panose="020B0604020202020204" pitchFamily="34" charset="0"/>
                        </a:rPr>
                        <a:t>[t]</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extLst>
                  <a:ext uri="{0D108BD9-81ED-4DB2-BD59-A6C34878D82A}">
                    <a16:rowId xmlns:a16="http://schemas.microsoft.com/office/drawing/2014/main" val="1417680705"/>
                  </a:ext>
                </a:extLst>
              </a:tr>
              <a:tr h="315955">
                <a:tc>
                  <a:txBody>
                    <a:bodyPr/>
                    <a:lstStyle/>
                    <a:p>
                      <a:pPr algn="r">
                        <a:spcAft>
                          <a:spcPts val="0"/>
                        </a:spcAft>
                      </a:pPr>
                      <a:r>
                        <a:rPr lang="cs-CZ" sz="1800" dirty="0">
                          <a:effectLst/>
                          <a:latin typeface="Arial" panose="020B0604020202020204" pitchFamily="34" charset="0"/>
                          <a:cs typeface="Arial" panose="020B0604020202020204" pitchFamily="34" charset="0"/>
                        </a:rPr>
                        <a:t>100%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10,12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18,76%</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81,24%</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12 510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54 174</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extLst>
                  <a:ext uri="{0D108BD9-81ED-4DB2-BD59-A6C34878D82A}">
                    <a16:rowId xmlns:a16="http://schemas.microsoft.com/office/drawing/2014/main" val="1139332632"/>
                  </a:ext>
                </a:extLst>
              </a:tr>
              <a:tr h="315955">
                <a:tc>
                  <a:txBody>
                    <a:bodyPr/>
                    <a:lstStyle/>
                    <a:p>
                      <a:pPr algn="r">
                        <a:spcAft>
                          <a:spcPts val="0"/>
                        </a:spcAft>
                      </a:pPr>
                      <a:r>
                        <a:rPr lang="cs-CZ" sz="1800" dirty="0">
                          <a:effectLst/>
                          <a:latin typeface="Arial" panose="020B0604020202020204" pitchFamily="34" charset="0"/>
                          <a:cs typeface="Arial" panose="020B0604020202020204" pitchFamily="34" charset="0"/>
                        </a:rPr>
                        <a:t>80%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9,86</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15,01%</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84,99%</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10 008</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56 676</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extLst>
                  <a:ext uri="{0D108BD9-81ED-4DB2-BD59-A6C34878D82A}">
                    <a16:rowId xmlns:a16="http://schemas.microsoft.com/office/drawing/2014/main" val="3486032548"/>
                  </a:ext>
                </a:extLst>
              </a:tr>
              <a:tr h="315955">
                <a:tc>
                  <a:txBody>
                    <a:bodyPr/>
                    <a:lstStyle/>
                    <a:p>
                      <a:pPr algn="r">
                        <a:spcAft>
                          <a:spcPts val="0"/>
                        </a:spcAft>
                      </a:pPr>
                      <a:r>
                        <a:rPr lang="cs-CZ" sz="1800" dirty="0">
                          <a:effectLst/>
                          <a:latin typeface="Arial" panose="020B0604020202020204" pitchFamily="34" charset="0"/>
                          <a:cs typeface="Arial" panose="020B0604020202020204" pitchFamily="34" charset="0"/>
                        </a:rPr>
                        <a:t>60%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9,63</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11,26%</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88,74%</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7 506</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59 178</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extLst>
                  <a:ext uri="{0D108BD9-81ED-4DB2-BD59-A6C34878D82A}">
                    <a16:rowId xmlns:a16="http://schemas.microsoft.com/office/drawing/2014/main" val="3982329702"/>
                  </a:ext>
                </a:extLst>
              </a:tr>
              <a:tr h="315955">
                <a:tc>
                  <a:txBody>
                    <a:bodyPr/>
                    <a:lstStyle/>
                    <a:p>
                      <a:pPr algn="r">
                        <a:spcAft>
                          <a:spcPts val="0"/>
                        </a:spcAft>
                      </a:pPr>
                      <a:r>
                        <a:rPr lang="cs-CZ" sz="1800">
                          <a:effectLst/>
                          <a:latin typeface="Arial" panose="020B0604020202020204" pitchFamily="34" charset="0"/>
                          <a:cs typeface="Arial" panose="020B0604020202020204" pitchFamily="34" charset="0"/>
                        </a:rPr>
                        <a:t>40%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9,42</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7,50%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92,50%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5 004</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61 680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extLst>
                  <a:ext uri="{0D108BD9-81ED-4DB2-BD59-A6C34878D82A}">
                    <a16:rowId xmlns:a16="http://schemas.microsoft.com/office/drawing/2014/main" val="394515327"/>
                  </a:ext>
                </a:extLst>
              </a:tr>
              <a:tr h="315955">
                <a:tc>
                  <a:txBody>
                    <a:bodyPr/>
                    <a:lstStyle/>
                    <a:p>
                      <a:pPr algn="r">
                        <a:spcAft>
                          <a:spcPts val="0"/>
                        </a:spcAft>
                      </a:pPr>
                      <a:r>
                        <a:rPr lang="cs-CZ" sz="1800">
                          <a:effectLst/>
                          <a:latin typeface="Arial" panose="020B0604020202020204" pitchFamily="34" charset="0"/>
                          <a:cs typeface="Arial" panose="020B0604020202020204" pitchFamily="34" charset="0"/>
                        </a:rPr>
                        <a:t>20%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9,22</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3,75%</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96,25%</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a:effectLst/>
                          <a:latin typeface="Arial" panose="020B0604020202020204" pitchFamily="34" charset="0"/>
                          <a:cs typeface="Arial" panose="020B0604020202020204" pitchFamily="34" charset="0"/>
                        </a:rPr>
                        <a:t>2 502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tc>
                  <a:txBody>
                    <a:bodyPr/>
                    <a:lstStyle/>
                    <a:p>
                      <a:pPr algn="r">
                        <a:spcAft>
                          <a:spcPts val="0"/>
                        </a:spcAft>
                      </a:pPr>
                      <a:r>
                        <a:rPr lang="cs-CZ" sz="1800" dirty="0">
                          <a:effectLst/>
                          <a:latin typeface="Arial" panose="020B0604020202020204" pitchFamily="34" charset="0"/>
                          <a:cs typeface="Arial" panose="020B0604020202020204" pitchFamily="34" charset="0"/>
                        </a:rPr>
                        <a:t>64 182</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1" marR="68581" marT="0" marB="0"/>
                </a:tc>
                <a:extLst>
                  <a:ext uri="{0D108BD9-81ED-4DB2-BD59-A6C34878D82A}">
                    <a16:rowId xmlns:a16="http://schemas.microsoft.com/office/drawing/2014/main" val="3770731693"/>
                  </a:ext>
                </a:extLst>
              </a:tr>
            </a:tbl>
          </a:graphicData>
        </a:graphic>
      </p:graphicFrame>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0825" y="188913"/>
            <a:ext cx="8642350" cy="576262"/>
          </a:xfrm>
        </p:spPr>
        <p:txBody>
          <a:bodyPr/>
          <a:lstStyle/>
          <a:p>
            <a:pPr eaLnBrk="1" hangingPunct="1"/>
            <a:r>
              <a:rPr lang="cs-CZ" altLang="cs-CZ" b="1" smtClean="0">
                <a:solidFill>
                  <a:srgbClr val="FFFF99"/>
                </a:solidFill>
                <a:latin typeface="Arial" panose="020B0604020202020204" pitchFamily="34" charset="0"/>
              </a:rPr>
              <a:t>Městské části</a:t>
            </a:r>
          </a:p>
        </p:txBody>
      </p:sp>
      <p:sp>
        <p:nvSpPr>
          <p:cNvPr id="39939" name="Rectangle 3"/>
          <p:cNvSpPr>
            <a:spLocks noGrp="1" noChangeArrowheads="1"/>
          </p:cNvSpPr>
          <p:nvPr>
            <p:ph type="body" idx="1"/>
          </p:nvPr>
        </p:nvSpPr>
        <p:spPr>
          <a:xfrm>
            <a:off x="250825" y="836613"/>
            <a:ext cx="8642350" cy="5761037"/>
          </a:xfrm>
        </p:spPr>
        <p:txBody>
          <a:bodyPr/>
          <a:lstStyle/>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graphicFrame>
        <p:nvGraphicFramePr>
          <p:cNvPr id="2" name="Tabulka 1"/>
          <p:cNvGraphicFramePr>
            <a:graphicFrameLocks noGrp="1"/>
          </p:cNvGraphicFramePr>
          <p:nvPr/>
        </p:nvGraphicFramePr>
        <p:xfrm>
          <a:off x="3" y="764699"/>
          <a:ext cx="9108499" cy="6167114"/>
        </p:xfrm>
        <a:graphic>
          <a:graphicData uri="http://schemas.openxmlformats.org/drawingml/2006/table">
            <a:tbl>
              <a:tblPr firstRow="1" firstCol="1" bandRow="1">
                <a:tableStyleId>{5C22544A-7EE6-4342-B048-85BDC9FD1C3A}</a:tableStyleId>
              </a:tblPr>
              <a:tblGrid>
                <a:gridCol w="1889107">
                  <a:extLst>
                    <a:ext uri="{9D8B030D-6E8A-4147-A177-3AD203B41FA5}">
                      <a16:colId xmlns:a16="http://schemas.microsoft.com/office/drawing/2014/main" val="1455815448"/>
                    </a:ext>
                  </a:extLst>
                </a:gridCol>
                <a:gridCol w="896277">
                  <a:extLst>
                    <a:ext uri="{9D8B030D-6E8A-4147-A177-3AD203B41FA5}">
                      <a16:colId xmlns:a16="http://schemas.microsoft.com/office/drawing/2014/main" val="2143598321"/>
                    </a:ext>
                  </a:extLst>
                </a:gridCol>
                <a:gridCol w="903562">
                  <a:extLst>
                    <a:ext uri="{9D8B030D-6E8A-4147-A177-3AD203B41FA5}">
                      <a16:colId xmlns:a16="http://schemas.microsoft.com/office/drawing/2014/main" val="2346677274"/>
                    </a:ext>
                  </a:extLst>
                </a:gridCol>
                <a:gridCol w="903562">
                  <a:extLst>
                    <a:ext uri="{9D8B030D-6E8A-4147-A177-3AD203B41FA5}">
                      <a16:colId xmlns:a16="http://schemas.microsoft.com/office/drawing/2014/main" val="3878339325"/>
                    </a:ext>
                  </a:extLst>
                </a:gridCol>
                <a:gridCol w="903562">
                  <a:extLst>
                    <a:ext uri="{9D8B030D-6E8A-4147-A177-3AD203B41FA5}">
                      <a16:colId xmlns:a16="http://schemas.microsoft.com/office/drawing/2014/main" val="1699386944"/>
                    </a:ext>
                  </a:extLst>
                </a:gridCol>
                <a:gridCol w="903562">
                  <a:extLst>
                    <a:ext uri="{9D8B030D-6E8A-4147-A177-3AD203B41FA5}">
                      <a16:colId xmlns:a16="http://schemas.microsoft.com/office/drawing/2014/main" val="3534592961"/>
                    </a:ext>
                  </a:extLst>
                </a:gridCol>
                <a:gridCol w="903562">
                  <a:extLst>
                    <a:ext uri="{9D8B030D-6E8A-4147-A177-3AD203B41FA5}">
                      <a16:colId xmlns:a16="http://schemas.microsoft.com/office/drawing/2014/main" val="4153994870"/>
                    </a:ext>
                  </a:extLst>
                </a:gridCol>
                <a:gridCol w="903562">
                  <a:extLst>
                    <a:ext uri="{9D8B030D-6E8A-4147-A177-3AD203B41FA5}">
                      <a16:colId xmlns:a16="http://schemas.microsoft.com/office/drawing/2014/main" val="2393693790"/>
                    </a:ext>
                  </a:extLst>
                </a:gridCol>
                <a:gridCol w="901743">
                  <a:extLst>
                    <a:ext uri="{9D8B030D-6E8A-4147-A177-3AD203B41FA5}">
                      <a16:colId xmlns:a16="http://schemas.microsoft.com/office/drawing/2014/main" val="3111947919"/>
                    </a:ext>
                  </a:extLst>
                </a:gridCol>
              </a:tblGrid>
              <a:tr h="279494">
                <a:tc>
                  <a:txBody>
                    <a:bodyPr/>
                    <a:lstStyle/>
                    <a:p>
                      <a:pPr algn="ctr">
                        <a:spcAft>
                          <a:spcPts val="0"/>
                        </a:spcAft>
                      </a:pPr>
                      <a:r>
                        <a:rPr lang="cs-CZ" sz="1200" dirty="0">
                          <a:effectLst/>
                          <a:latin typeface="Arial" panose="020B0604020202020204" pitchFamily="34" charset="0"/>
                          <a:cs typeface="Arial" panose="020B0604020202020204" pitchFamily="34" charset="0"/>
                        </a:rPr>
                        <a:t>Městská část</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endParaRPr lang="cs-CZ"/>
                    </a:p>
                  </a:txBody>
                  <a:tcPr marL="45547" marR="45547" marT="0" marB="0" anchor="ctr">
                    <a:blipFill>
                      <a:blip r:embed="rId3"/>
                      <a:stretch>
                        <a:fillRect l="-212245" t="-2174" r="-708844" b="-2132609"/>
                      </a:stretch>
                    </a:blipFill>
                  </a:tcPr>
                </a:tc>
                <a:tc>
                  <a:txBody>
                    <a:bodyPr/>
                    <a:lstStyle/>
                    <a:p>
                      <a:endParaRPr lang="cs-CZ"/>
                    </a:p>
                  </a:txBody>
                  <a:tcPr marL="45547" marR="45547" marT="0" marB="0" anchor="ctr">
                    <a:blipFill>
                      <a:blip r:embed="rId3"/>
                      <a:stretch>
                        <a:fillRect l="-310135" t="-2174" r="-604054" b="-2132609"/>
                      </a:stretch>
                    </a:blipFill>
                  </a:tcPr>
                </a:tc>
                <a:tc>
                  <a:txBody>
                    <a:bodyPr/>
                    <a:lstStyle/>
                    <a:p>
                      <a:endParaRPr lang="cs-CZ"/>
                    </a:p>
                  </a:txBody>
                  <a:tcPr marL="45547" marR="45547" marT="0" marB="0" anchor="ctr">
                    <a:blipFill>
                      <a:blip r:embed="rId3"/>
                      <a:stretch>
                        <a:fillRect l="-407383" t="-2174" r="-500000" b="-2132609"/>
                      </a:stretch>
                    </a:blipFill>
                  </a:tcPr>
                </a:tc>
                <a:tc>
                  <a:txBody>
                    <a:bodyPr/>
                    <a:lstStyle/>
                    <a:p>
                      <a:endParaRPr lang="cs-CZ"/>
                    </a:p>
                  </a:txBody>
                  <a:tcPr marL="45547" marR="45547" marT="0" marB="0" anchor="ctr">
                    <a:blipFill>
                      <a:blip r:embed="rId3"/>
                      <a:stretch>
                        <a:fillRect l="-510811" t="-2174" r="-403378" b="-2132609"/>
                      </a:stretch>
                    </a:blipFill>
                  </a:tcPr>
                </a:tc>
                <a:tc>
                  <a:txBody>
                    <a:bodyPr/>
                    <a:lstStyle/>
                    <a:p>
                      <a:endParaRPr lang="cs-CZ"/>
                    </a:p>
                  </a:txBody>
                  <a:tcPr marL="45547" marR="45547" marT="0" marB="0" anchor="ctr">
                    <a:blipFill>
                      <a:blip r:embed="rId3"/>
                      <a:stretch>
                        <a:fillRect l="-610811" t="-2174" r="-303378" b="-2132609"/>
                      </a:stretch>
                    </a:blipFill>
                  </a:tcPr>
                </a:tc>
                <a:tc>
                  <a:txBody>
                    <a:bodyPr/>
                    <a:lstStyle/>
                    <a:p>
                      <a:endParaRPr lang="cs-CZ"/>
                    </a:p>
                  </a:txBody>
                  <a:tcPr marL="45547" marR="45547" marT="0" marB="0" anchor="ctr">
                    <a:blipFill>
                      <a:blip r:embed="rId3"/>
                      <a:stretch>
                        <a:fillRect l="-706040" t="-2174" r="-201342" b="-2132609"/>
                      </a:stretch>
                    </a:blipFill>
                  </a:tcPr>
                </a:tc>
                <a:tc>
                  <a:txBody>
                    <a:bodyPr/>
                    <a:lstStyle/>
                    <a:p>
                      <a:endParaRPr lang="cs-CZ"/>
                    </a:p>
                  </a:txBody>
                  <a:tcPr marL="45547" marR="45547" marT="0" marB="0" anchor="ctr">
                    <a:blipFill>
                      <a:blip r:embed="rId3"/>
                      <a:stretch>
                        <a:fillRect l="-811486" t="-2174" r="-102703" b="-2132609"/>
                      </a:stretch>
                    </a:blipFill>
                  </a:tcPr>
                </a:tc>
                <a:tc>
                  <a:txBody>
                    <a:bodyPr/>
                    <a:lstStyle/>
                    <a:p>
                      <a:endParaRPr lang="cs-CZ"/>
                    </a:p>
                  </a:txBody>
                  <a:tcPr marL="45547" marR="45547" marT="0" marB="0" anchor="ctr">
                    <a:blipFill>
                      <a:blip r:embed="rId3"/>
                      <a:stretch>
                        <a:fillRect l="-911486" t="-2174" r="-2703" b="-2132609"/>
                      </a:stretch>
                    </a:blipFill>
                  </a:tcPr>
                </a:tc>
                <a:extLst>
                  <a:ext uri="{0D108BD9-81ED-4DB2-BD59-A6C34878D82A}">
                    <a16:rowId xmlns:a16="http://schemas.microsoft.com/office/drawing/2014/main" val="1637021930"/>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Bohunice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14 683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567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6 220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453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243948629"/>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Bosonohy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2 457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632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842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722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953583531"/>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Bystrc</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24 218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1 210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10 617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638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2020570345"/>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Černovice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8 024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924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3 395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954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914919771"/>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Chrlice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3 722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719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1 290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798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612700023"/>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Ivanovice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1 746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469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566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508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893217720"/>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Jehnice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1 102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313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376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333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197835185"/>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Brno Jih</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9 690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1 223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3 494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1 189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225130329"/>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Jundrov</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4 132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747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1 724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838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673787257"/>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Kníničky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dirty="0">
                          <a:effectLst/>
                          <a:latin typeface="Arial" panose="020B0604020202020204" pitchFamily="34" charset="0"/>
                          <a:cs typeface="Arial" panose="020B0604020202020204" pitchFamily="34" charset="0"/>
                        </a:rPr>
                        <a:t>1 006</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283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337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305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099458203"/>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Kohoutovice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dirty="0">
                          <a:effectLst/>
                          <a:latin typeface="Arial" panose="020B0604020202020204" pitchFamily="34" charset="0"/>
                          <a:cs typeface="Arial" panose="020B0604020202020204" pitchFamily="34" charset="0"/>
                        </a:rPr>
                        <a:t>12 621</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870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5 458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672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377252497"/>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Komín</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dirty="0">
                          <a:effectLst/>
                          <a:latin typeface="Arial" panose="020B0604020202020204" pitchFamily="34" charset="0"/>
                          <a:cs typeface="Arial" panose="020B0604020202020204" pitchFamily="34" charset="0"/>
                        </a:rPr>
                        <a:t>7 457</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1 054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3 271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968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2869502596"/>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Královo Pole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dirty="0">
                          <a:effectLst/>
                          <a:latin typeface="Arial" panose="020B0604020202020204" pitchFamily="34" charset="0"/>
                          <a:cs typeface="Arial" panose="020B0604020202020204" pitchFamily="34" charset="0"/>
                        </a:rPr>
                        <a:t>28 674</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2 529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12 486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1 926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048191613"/>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Líšeň</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26 781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2 475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10 667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2 297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78593245"/>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Maloměřice a Obřany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5 621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1 293</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2 175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1 443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483404376"/>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Medlánky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5 898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526</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2 438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453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904917286"/>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Nový Lískovec</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11 349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461</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4 429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387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854458043"/>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Ořešín</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577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164</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187</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185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4183074213"/>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Řečkovice a Mokrá Hora</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15 486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2 111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6 640</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2 146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2882739678"/>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Brno Sever</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47 643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4 521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21 708</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3 828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492284819"/>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Slatina</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9 360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1 115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3 702</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934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271270515"/>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Starý Lískovec</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12 931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591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5 543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468</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85%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150556409"/>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Brno Střed</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64 316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4 098</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28 209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1 871</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744803244"/>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Tuřany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5 674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1 576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1 825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1 745</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643716470"/>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Útěchov</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760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220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263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236</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55%</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2022260908"/>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Vinohrady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13 361</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203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5 262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1104367674"/>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Žabovřesky</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21 047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2 679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9 659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2 569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12%</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70%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583331201"/>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Žebětín</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3 577</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839</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1 264</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912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22%</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50%</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25%</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731535957"/>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Židenice</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a:effectLst/>
                          <a:latin typeface="Arial" panose="020B0604020202020204" pitchFamily="34" charset="0"/>
                          <a:cs typeface="Arial" panose="020B0604020202020204" pitchFamily="34" charset="0"/>
                        </a:rPr>
                        <a:t>22 000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3 288</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9 549</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3 395</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16%</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dirty="0">
                          <a:effectLst/>
                          <a:latin typeface="Arial" panose="020B0604020202020204" pitchFamily="34" charset="0"/>
                          <a:cs typeface="Arial" panose="020B0604020202020204" pitchFamily="34" charset="0"/>
                        </a:rPr>
                        <a:t>44%</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a:effectLst/>
                          <a:latin typeface="Arial" panose="020B0604020202020204" pitchFamily="34" charset="0"/>
                          <a:cs typeface="Arial" panose="020B0604020202020204" pitchFamily="34" charset="0"/>
                        </a:rPr>
                        <a:t>20%</a:t>
                      </a:r>
                      <a:endParaRPr lang="cs-CZ" sz="120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633041912"/>
                  </a:ext>
                </a:extLst>
              </a:tr>
              <a:tr h="196254">
                <a:tc>
                  <a:txBody>
                    <a:bodyPr/>
                    <a:lstStyle/>
                    <a:p>
                      <a:pPr algn="just">
                        <a:spcAft>
                          <a:spcPts val="0"/>
                        </a:spcAft>
                      </a:pPr>
                      <a:r>
                        <a:rPr lang="cs-CZ" sz="1200" dirty="0">
                          <a:effectLst/>
                          <a:latin typeface="Arial" panose="020B0604020202020204" pitchFamily="34" charset="0"/>
                          <a:cs typeface="Arial" panose="020B0604020202020204" pitchFamily="34" charset="0"/>
                        </a:rPr>
                        <a:t>Celkem</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ctr"/>
                </a:tc>
                <a:tc>
                  <a:txBody>
                    <a:bodyPr/>
                    <a:lstStyle/>
                    <a:p>
                      <a:pPr algn="r">
                        <a:spcAft>
                          <a:spcPts val="0"/>
                        </a:spcAft>
                      </a:pPr>
                      <a:r>
                        <a:rPr lang="cs-CZ" sz="1200" b="1" dirty="0">
                          <a:effectLst/>
                          <a:latin typeface="Arial" panose="020B0604020202020204" pitchFamily="34" charset="0"/>
                          <a:cs typeface="Arial" panose="020B0604020202020204" pitchFamily="34" charset="0"/>
                        </a:rPr>
                        <a:t>38 5913</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4038" marR="24038"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37 700</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4038" marR="24038"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16 3596</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4038" marR="24038"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33 207</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24038" marR="24038"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9%</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12%</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59%</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tc>
                  <a:txBody>
                    <a:bodyPr/>
                    <a:lstStyle/>
                    <a:p>
                      <a:pPr algn="r">
                        <a:spcAft>
                          <a:spcPts val="0"/>
                        </a:spcAft>
                      </a:pPr>
                      <a:r>
                        <a:rPr lang="cs-CZ" sz="1200" b="1" dirty="0">
                          <a:effectLst/>
                          <a:latin typeface="Arial" panose="020B0604020202020204" pitchFamily="34" charset="0"/>
                          <a:cs typeface="Arial" panose="020B0604020202020204" pitchFamily="34" charset="0"/>
                        </a:rPr>
                        <a:t>20%</a:t>
                      </a:r>
                      <a:endParaRPr lang="cs-CZ"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547" marR="45547" marT="0" marB="0" anchor="b"/>
                </a:tc>
                <a:extLst>
                  <a:ext uri="{0D108BD9-81ED-4DB2-BD59-A6C34878D82A}">
                    <a16:rowId xmlns:a16="http://schemas.microsoft.com/office/drawing/2014/main" val="3948777127"/>
                  </a:ext>
                </a:extLst>
              </a:tr>
            </a:tbl>
          </a:graphicData>
        </a:graphic>
      </p:graphicFrame>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333375"/>
            <a:ext cx="8642350" cy="863600"/>
          </a:xfrm>
        </p:spPr>
        <p:txBody>
          <a:bodyPr/>
          <a:lstStyle/>
          <a:p>
            <a:pPr eaLnBrk="1" hangingPunct="1"/>
            <a:r>
              <a:rPr lang="cs-CZ" altLang="cs-CZ" b="1" smtClean="0">
                <a:solidFill>
                  <a:srgbClr val="FFFF99"/>
                </a:solidFill>
                <a:latin typeface="Arial" panose="020B0604020202020204" pitchFamily="34" charset="0"/>
              </a:rPr>
              <a:t>Model sběru a svozu odpadů</a:t>
            </a:r>
          </a:p>
        </p:txBody>
      </p:sp>
      <p:sp>
        <p:nvSpPr>
          <p:cNvPr id="41987" name="Rectangle 3"/>
          <p:cNvSpPr>
            <a:spLocks noGrp="1" noChangeArrowheads="1"/>
          </p:cNvSpPr>
          <p:nvPr>
            <p:ph type="body" idx="1"/>
          </p:nvPr>
        </p:nvSpPr>
        <p:spPr>
          <a:xfrm>
            <a:off x="323850" y="1196975"/>
            <a:ext cx="8640763" cy="719138"/>
          </a:xfrm>
        </p:spPr>
        <p:txBody>
          <a:bodyPr/>
          <a:lstStyle/>
          <a:p>
            <a:r>
              <a:rPr lang="cs-CZ" altLang="cs-CZ" sz="2000" smtClean="0">
                <a:latin typeface="Arial" panose="020B0604020202020204" pitchFamily="34" charset="0"/>
                <a:cs typeface="Arial" panose="020B0604020202020204" pitchFamily="34" charset="0"/>
              </a:rPr>
              <a:t>Potenciál maximálního zájmu o kompostéry:</a:t>
            </a:r>
          </a:p>
          <a:p>
            <a:endParaRPr lang="cs-CZ" altLang="cs-CZ" sz="2000" smtClean="0">
              <a:latin typeface="Arial" panose="020B0604020202020204" pitchFamily="34" charset="0"/>
              <a:cs typeface="Arial" panose="020B0604020202020204" pitchFamily="34" charset="0"/>
            </a:endParaRPr>
          </a:p>
        </p:txBody>
      </p:sp>
      <p:graphicFrame>
        <p:nvGraphicFramePr>
          <p:cNvPr id="2" name="Tabulka 1"/>
          <p:cNvGraphicFramePr>
            <a:graphicFrameLocks noGrp="1"/>
          </p:cNvGraphicFramePr>
          <p:nvPr/>
        </p:nvGraphicFramePr>
        <p:xfrm>
          <a:off x="323528" y="1700808"/>
          <a:ext cx="8568000" cy="4389120"/>
        </p:xfrm>
        <a:graphic>
          <a:graphicData uri="http://schemas.openxmlformats.org/drawingml/2006/table">
            <a:tbl>
              <a:tblPr firstRow="1" firstCol="1" bandRow="1">
                <a:tableStyleId>{5C22544A-7EE6-4342-B048-85BDC9FD1C3A}</a:tableStyleId>
              </a:tblPr>
              <a:tblGrid>
                <a:gridCol w="2668074">
                  <a:extLst>
                    <a:ext uri="{9D8B030D-6E8A-4147-A177-3AD203B41FA5}">
                      <a16:colId xmlns:a16="http://schemas.microsoft.com/office/drawing/2014/main" val="988702910"/>
                    </a:ext>
                  </a:extLst>
                </a:gridCol>
                <a:gridCol w="1158394">
                  <a:extLst>
                    <a:ext uri="{9D8B030D-6E8A-4147-A177-3AD203B41FA5}">
                      <a16:colId xmlns:a16="http://schemas.microsoft.com/office/drawing/2014/main" val="4156354623"/>
                    </a:ext>
                  </a:extLst>
                </a:gridCol>
                <a:gridCol w="1160107">
                  <a:extLst>
                    <a:ext uri="{9D8B030D-6E8A-4147-A177-3AD203B41FA5}">
                      <a16:colId xmlns:a16="http://schemas.microsoft.com/office/drawing/2014/main" val="3265802439"/>
                    </a:ext>
                  </a:extLst>
                </a:gridCol>
                <a:gridCol w="1158394">
                  <a:extLst>
                    <a:ext uri="{9D8B030D-6E8A-4147-A177-3AD203B41FA5}">
                      <a16:colId xmlns:a16="http://schemas.microsoft.com/office/drawing/2014/main" val="3290390205"/>
                    </a:ext>
                  </a:extLst>
                </a:gridCol>
                <a:gridCol w="1160107">
                  <a:extLst>
                    <a:ext uri="{9D8B030D-6E8A-4147-A177-3AD203B41FA5}">
                      <a16:colId xmlns:a16="http://schemas.microsoft.com/office/drawing/2014/main" val="1200108145"/>
                    </a:ext>
                  </a:extLst>
                </a:gridCol>
                <a:gridCol w="1262924">
                  <a:extLst>
                    <a:ext uri="{9D8B030D-6E8A-4147-A177-3AD203B41FA5}">
                      <a16:colId xmlns:a16="http://schemas.microsoft.com/office/drawing/2014/main" val="1359163954"/>
                    </a:ext>
                  </a:extLst>
                </a:gridCol>
              </a:tblGrid>
              <a:tr h="731520">
                <a:tc>
                  <a:txBody>
                    <a:bodyPr/>
                    <a:lstStyle/>
                    <a:p>
                      <a:pPr algn="just">
                        <a:spcAft>
                          <a:spcPts val="0"/>
                        </a:spcAft>
                      </a:pPr>
                      <a:r>
                        <a:rPr lang="cs-CZ" sz="1600" dirty="0">
                          <a:effectLst/>
                          <a:latin typeface="Arial" panose="020B0604020202020204" pitchFamily="34" charset="0"/>
                          <a:cs typeface="Arial" panose="020B0604020202020204" pitchFamily="34" charset="0"/>
                        </a:rPr>
                        <a:t>Městská část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endParaRPr lang="cs-CZ"/>
                    </a:p>
                  </a:txBody>
                  <a:tcPr marL="46759" marR="46759" marT="0" marB="0">
                    <a:blipFill>
                      <a:blip r:embed="rId3"/>
                      <a:stretch>
                        <a:fillRect l="-231053" t="-8333" r="-411579" b="-517500"/>
                      </a:stretch>
                    </a:blipFill>
                  </a:tcPr>
                </a:tc>
                <a:tc>
                  <a:txBody>
                    <a:bodyPr/>
                    <a:lstStyle/>
                    <a:p>
                      <a:endParaRPr lang="cs-CZ"/>
                    </a:p>
                  </a:txBody>
                  <a:tcPr marL="46759" marR="46759" marT="0" marB="0">
                    <a:blipFill>
                      <a:blip r:embed="rId3"/>
                      <a:stretch>
                        <a:fillRect l="-331053" t="-8333" r="-311579" b="-517500"/>
                      </a:stretch>
                    </a:blipFill>
                  </a:tcPr>
                </a:tc>
                <a:tc>
                  <a:txBody>
                    <a:bodyPr/>
                    <a:lstStyle/>
                    <a:p>
                      <a:endParaRPr lang="cs-CZ"/>
                    </a:p>
                  </a:txBody>
                  <a:tcPr marL="46759" marR="46759" marT="0" marB="0">
                    <a:blipFill>
                      <a:blip r:embed="rId3"/>
                      <a:stretch>
                        <a:fillRect l="-431053" t="-8333" r="-211579" b="-517500"/>
                      </a:stretch>
                    </a:blipFill>
                  </a:tcPr>
                </a:tc>
                <a:tc>
                  <a:txBody>
                    <a:bodyPr/>
                    <a:lstStyle/>
                    <a:p>
                      <a:endParaRPr lang="cs-CZ"/>
                    </a:p>
                  </a:txBody>
                  <a:tcPr marL="46759" marR="46759" marT="0" marB="0">
                    <a:blipFill>
                      <a:blip r:embed="rId3"/>
                      <a:stretch>
                        <a:fillRect l="-528272" t="-8333" r="-110471" b="-517500"/>
                      </a:stretch>
                    </a:blipFill>
                  </a:tcPr>
                </a:tc>
                <a:tc>
                  <a:txBody>
                    <a:bodyPr/>
                    <a:lstStyle/>
                    <a:p>
                      <a:pPr algn="just">
                        <a:spcAft>
                          <a:spcPts val="0"/>
                        </a:spcAft>
                      </a:pPr>
                      <a:r>
                        <a:rPr lang="cs-CZ" sz="1600">
                          <a:effectLst/>
                          <a:latin typeface="Arial" panose="020B0604020202020204" pitchFamily="34" charset="0"/>
                          <a:cs typeface="Arial" panose="020B0604020202020204" pitchFamily="34" charset="0"/>
                        </a:rPr>
                        <a:t>dodané kompostéry</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[ks]</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2776806903"/>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Bohunice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105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38652677"/>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Bosonohy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70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280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547714527"/>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Bystrc</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65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130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195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260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507775295"/>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Černovice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95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191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286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382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361732776"/>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Chrlice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80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160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240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319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664733676"/>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Ivanovice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49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196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231443688"/>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Jehnice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83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111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263989758"/>
                  </a:ext>
                </a:extLst>
              </a:tr>
              <a:tr h="243840">
                <a:tc>
                  <a:txBody>
                    <a:bodyPr/>
                    <a:lstStyle/>
                    <a:p>
                      <a:pPr algn="just">
                        <a:spcAft>
                          <a:spcPts val="0"/>
                        </a:spcAft>
                      </a:pPr>
                      <a:r>
                        <a:rPr lang="cs-CZ" sz="1600" dirty="0">
                          <a:effectLst/>
                          <a:latin typeface="Arial" panose="020B0604020202020204" pitchFamily="34" charset="0"/>
                          <a:cs typeface="Arial" panose="020B0604020202020204" pitchFamily="34" charset="0"/>
                        </a:rPr>
                        <a:t>Brno jih</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119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238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357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476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524339258"/>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Jundrov</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75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224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298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477246655"/>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Kníničky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42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84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042018107"/>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Kohoutovice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53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105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158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2198955624"/>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Komín</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81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161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242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322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979536691"/>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Královo Pole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180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360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540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720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43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876669524"/>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Líšeň</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215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430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646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861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42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474693716"/>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Maloměřice a Obřany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133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265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398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530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dirty="0">
                          <a:effectLst/>
                          <a:latin typeface="Arial" panose="020B0604020202020204" pitchFamily="34" charset="0"/>
                          <a:cs typeface="Arial" panose="020B0604020202020204" pitchFamily="34" charset="0"/>
                        </a:rPr>
                        <a:t>29</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943801616"/>
                  </a:ext>
                </a:extLst>
              </a:tr>
            </a:tbl>
          </a:graphicData>
        </a:graphic>
      </p:graphicFrame>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333375"/>
            <a:ext cx="8642350" cy="863600"/>
          </a:xfrm>
        </p:spPr>
        <p:txBody>
          <a:bodyPr/>
          <a:lstStyle/>
          <a:p>
            <a:pPr eaLnBrk="1" hangingPunct="1"/>
            <a:r>
              <a:rPr lang="cs-CZ" altLang="cs-CZ" b="1" smtClean="0">
                <a:solidFill>
                  <a:srgbClr val="FFFF99"/>
                </a:solidFill>
                <a:latin typeface="Arial" panose="020B0604020202020204" pitchFamily="34" charset="0"/>
              </a:rPr>
              <a:t>Model sběru a svozu odpadů</a:t>
            </a:r>
          </a:p>
        </p:txBody>
      </p:sp>
      <p:sp>
        <p:nvSpPr>
          <p:cNvPr id="44035" name="Rectangle 3"/>
          <p:cNvSpPr>
            <a:spLocks noGrp="1" noChangeArrowheads="1"/>
          </p:cNvSpPr>
          <p:nvPr>
            <p:ph type="body" idx="1"/>
          </p:nvPr>
        </p:nvSpPr>
        <p:spPr>
          <a:xfrm>
            <a:off x="323850" y="1196975"/>
            <a:ext cx="8640763" cy="719138"/>
          </a:xfrm>
        </p:spPr>
        <p:txBody>
          <a:bodyPr/>
          <a:lstStyle/>
          <a:p>
            <a:r>
              <a:rPr lang="cs-CZ" altLang="cs-CZ" sz="2000" smtClean="0">
                <a:latin typeface="Arial" panose="020B0604020202020204" pitchFamily="34" charset="0"/>
                <a:cs typeface="Arial" panose="020B0604020202020204" pitchFamily="34" charset="0"/>
              </a:rPr>
              <a:t>Potenciál maximálního zájmu o kompostéry:</a:t>
            </a:r>
          </a:p>
          <a:p>
            <a:endParaRPr lang="cs-CZ" altLang="cs-CZ" sz="2000" smtClean="0">
              <a:latin typeface="Arial" panose="020B0604020202020204" pitchFamily="34" charset="0"/>
              <a:cs typeface="Arial" panose="020B0604020202020204" pitchFamily="34" charset="0"/>
            </a:endParaRPr>
          </a:p>
        </p:txBody>
      </p:sp>
      <p:graphicFrame>
        <p:nvGraphicFramePr>
          <p:cNvPr id="2" name="Tabulka 1"/>
          <p:cNvGraphicFramePr>
            <a:graphicFrameLocks noGrp="1"/>
          </p:cNvGraphicFramePr>
          <p:nvPr/>
        </p:nvGraphicFramePr>
        <p:xfrm>
          <a:off x="323528" y="1700808"/>
          <a:ext cx="8568000" cy="4389120"/>
        </p:xfrm>
        <a:graphic>
          <a:graphicData uri="http://schemas.openxmlformats.org/drawingml/2006/table">
            <a:tbl>
              <a:tblPr firstRow="1" firstCol="1" bandRow="1">
                <a:tableStyleId>{5C22544A-7EE6-4342-B048-85BDC9FD1C3A}</a:tableStyleId>
              </a:tblPr>
              <a:tblGrid>
                <a:gridCol w="2668074">
                  <a:extLst>
                    <a:ext uri="{9D8B030D-6E8A-4147-A177-3AD203B41FA5}">
                      <a16:colId xmlns:a16="http://schemas.microsoft.com/office/drawing/2014/main" val="988702910"/>
                    </a:ext>
                  </a:extLst>
                </a:gridCol>
                <a:gridCol w="1158394">
                  <a:extLst>
                    <a:ext uri="{9D8B030D-6E8A-4147-A177-3AD203B41FA5}">
                      <a16:colId xmlns:a16="http://schemas.microsoft.com/office/drawing/2014/main" val="4156354623"/>
                    </a:ext>
                  </a:extLst>
                </a:gridCol>
                <a:gridCol w="1160107">
                  <a:extLst>
                    <a:ext uri="{9D8B030D-6E8A-4147-A177-3AD203B41FA5}">
                      <a16:colId xmlns:a16="http://schemas.microsoft.com/office/drawing/2014/main" val="3265802439"/>
                    </a:ext>
                  </a:extLst>
                </a:gridCol>
                <a:gridCol w="1158394">
                  <a:extLst>
                    <a:ext uri="{9D8B030D-6E8A-4147-A177-3AD203B41FA5}">
                      <a16:colId xmlns:a16="http://schemas.microsoft.com/office/drawing/2014/main" val="3290390205"/>
                    </a:ext>
                  </a:extLst>
                </a:gridCol>
                <a:gridCol w="1160107">
                  <a:extLst>
                    <a:ext uri="{9D8B030D-6E8A-4147-A177-3AD203B41FA5}">
                      <a16:colId xmlns:a16="http://schemas.microsoft.com/office/drawing/2014/main" val="1200108145"/>
                    </a:ext>
                  </a:extLst>
                </a:gridCol>
                <a:gridCol w="1262924">
                  <a:extLst>
                    <a:ext uri="{9D8B030D-6E8A-4147-A177-3AD203B41FA5}">
                      <a16:colId xmlns:a16="http://schemas.microsoft.com/office/drawing/2014/main" val="1359163954"/>
                    </a:ext>
                  </a:extLst>
                </a:gridCol>
              </a:tblGrid>
              <a:tr h="731520">
                <a:tc>
                  <a:txBody>
                    <a:bodyPr/>
                    <a:lstStyle/>
                    <a:p>
                      <a:pPr algn="ctr">
                        <a:spcAft>
                          <a:spcPts val="0"/>
                        </a:spcAft>
                      </a:pPr>
                      <a:r>
                        <a:rPr lang="cs-CZ" sz="1600" dirty="0">
                          <a:effectLst/>
                          <a:latin typeface="Arial" panose="020B0604020202020204" pitchFamily="34" charset="0"/>
                          <a:cs typeface="Arial" panose="020B0604020202020204" pitchFamily="34" charset="0"/>
                        </a:rPr>
                        <a:t>Městská část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endParaRPr lang="cs-CZ"/>
                    </a:p>
                  </a:txBody>
                  <a:tcPr marL="46759" marR="46759" marT="0" marB="0">
                    <a:blipFill>
                      <a:blip r:embed="rId3"/>
                      <a:stretch>
                        <a:fillRect l="-231053" t="-8333" r="-411579" b="-517500"/>
                      </a:stretch>
                    </a:blipFill>
                  </a:tcPr>
                </a:tc>
                <a:tc>
                  <a:txBody>
                    <a:bodyPr/>
                    <a:lstStyle/>
                    <a:p>
                      <a:endParaRPr lang="cs-CZ"/>
                    </a:p>
                  </a:txBody>
                  <a:tcPr marL="46759" marR="46759" marT="0" marB="0">
                    <a:blipFill>
                      <a:blip r:embed="rId3"/>
                      <a:stretch>
                        <a:fillRect l="-331053" t="-8333" r="-311579" b="-517500"/>
                      </a:stretch>
                    </a:blipFill>
                  </a:tcPr>
                </a:tc>
                <a:tc>
                  <a:txBody>
                    <a:bodyPr/>
                    <a:lstStyle/>
                    <a:p>
                      <a:endParaRPr lang="cs-CZ"/>
                    </a:p>
                  </a:txBody>
                  <a:tcPr marL="46759" marR="46759" marT="0" marB="0">
                    <a:blipFill>
                      <a:blip r:embed="rId3"/>
                      <a:stretch>
                        <a:fillRect l="-431053" t="-8333" r="-211579" b="-517500"/>
                      </a:stretch>
                    </a:blipFill>
                  </a:tcPr>
                </a:tc>
                <a:tc>
                  <a:txBody>
                    <a:bodyPr/>
                    <a:lstStyle/>
                    <a:p>
                      <a:endParaRPr lang="cs-CZ"/>
                    </a:p>
                  </a:txBody>
                  <a:tcPr marL="46759" marR="46759" marT="0" marB="0">
                    <a:blipFill>
                      <a:blip r:embed="rId3"/>
                      <a:stretch>
                        <a:fillRect l="-528272" t="-8333" r="-110471" b="-517500"/>
                      </a:stretch>
                    </a:blipFill>
                  </a:tcPr>
                </a:tc>
                <a:tc>
                  <a:txBody>
                    <a:bodyPr/>
                    <a:lstStyle/>
                    <a:p>
                      <a:pPr algn="just">
                        <a:spcAft>
                          <a:spcPts val="0"/>
                        </a:spcAft>
                      </a:pPr>
                      <a:r>
                        <a:rPr lang="cs-CZ" sz="1600">
                          <a:effectLst/>
                          <a:latin typeface="Arial" panose="020B0604020202020204" pitchFamily="34" charset="0"/>
                          <a:cs typeface="Arial" panose="020B0604020202020204" pitchFamily="34" charset="0"/>
                        </a:rPr>
                        <a:t>dodané kompostéry</a:t>
                      </a:r>
                      <a:br>
                        <a:rPr lang="cs-CZ" sz="1600">
                          <a:effectLst/>
                          <a:latin typeface="Arial" panose="020B0604020202020204" pitchFamily="34" charset="0"/>
                          <a:cs typeface="Arial" panose="020B0604020202020204" pitchFamily="34" charset="0"/>
                        </a:rPr>
                      </a:br>
                      <a:r>
                        <a:rPr lang="cs-CZ" sz="1600">
                          <a:effectLst/>
                          <a:latin typeface="Arial" panose="020B0604020202020204" pitchFamily="34" charset="0"/>
                          <a:cs typeface="Arial" panose="020B0604020202020204" pitchFamily="34" charset="0"/>
                        </a:rPr>
                        <a:t>[ks]</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2776806903"/>
                  </a:ext>
                </a:extLst>
              </a:tr>
              <a:tr h="243840">
                <a:tc>
                  <a:txBody>
                    <a:bodyPr/>
                    <a:lstStyle/>
                    <a:p>
                      <a:pPr algn="just">
                        <a:spcAft>
                          <a:spcPts val="0"/>
                        </a:spcAft>
                      </a:pPr>
                      <a:r>
                        <a:rPr lang="cs-CZ" sz="1600" dirty="0">
                          <a:effectLst/>
                          <a:latin typeface="Arial" panose="020B0604020202020204" pitchFamily="34" charset="0"/>
                          <a:cs typeface="Arial" panose="020B0604020202020204" pitchFamily="34" charset="0"/>
                        </a:rPr>
                        <a:t>Medlánky</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46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138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184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09053610"/>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Nový Lískovec</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107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143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2699155146"/>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Ořešín</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41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82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898889268"/>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Řečkovice a Mokrá Hora</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188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376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564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752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70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359497237"/>
                  </a:ext>
                </a:extLst>
              </a:tr>
              <a:tr h="243840">
                <a:tc>
                  <a:txBody>
                    <a:bodyPr/>
                    <a:lstStyle/>
                    <a:p>
                      <a:pPr algn="just">
                        <a:spcAft>
                          <a:spcPts val="0"/>
                        </a:spcAft>
                      </a:pPr>
                      <a:r>
                        <a:rPr lang="cs-CZ" sz="1600" dirty="0">
                          <a:effectLst/>
                          <a:latin typeface="Arial" panose="020B0604020202020204" pitchFamily="34" charset="0"/>
                          <a:cs typeface="Arial" panose="020B0604020202020204" pitchFamily="34" charset="0"/>
                        </a:rPr>
                        <a:t>sever</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311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621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932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1 243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46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965353092"/>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Slatina</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80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161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241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322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878949958"/>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Starý Lískovec</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129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2540939522"/>
                  </a:ext>
                </a:extLst>
              </a:tr>
              <a:tr h="243840">
                <a:tc>
                  <a:txBody>
                    <a:bodyPr/>
                    <a:lstStyle/>
                    <a:p>
                      <a:pPr algn="just">
                        <a:spcAft>
                          <a:spcPts val="0"/>
                        </a:spcAft>
                      </a:pPr>
                      <a:r>
                        <a:rPr lang="cs-CZ" sz="1600" dirty="0">
                          <a:effectLst/>
                          <a:latin typeface="Arial" panose="020B0604020202020204" pitchFamily="34" charset="0"/>
                          <a:cs typeface="Arial" panose="020B0604020202020204" pitchFamily="34" charset="0"/>
                        </a:rPr>
                        <a:t>střed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258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516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775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1 033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107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776903514"/>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Tuřany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134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267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401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535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728787"/>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Útěchov</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38</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527935917"/>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Vinohrady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21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3394779256"/>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Žabovřesky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211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422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633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843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49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1077059659"/>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Žebětín</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83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166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249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332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371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933102552"/>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Židenice</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305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610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914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1 219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tc>
                  <a:txBody>
                    <a:bodyPr/>
                    <a:lstStyle/>
                    <a:p>
                      <a:pPr algn="r">
                        <a:spcAft>
                          <a:spcPts val="0"/>
                        </a:spcAft>
                      </a:pPr>
                      <a:r>
                        <a:rPr lang="cs-CZ" sz="1600">
                          <a:effectLst/>
                          <a:latin typeface="Arial" panose="020B0604020202020204" pitchFamily="34" charset="0"/>
                          <a:cs typeface="Arial" panose="020B0604020202020204" pitchFamily="34" charset="0"/>
                        </a:rPr>
                        <a:t>70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tc>
                <a:extLst>
                  <a:ext uri="{0D108BD9-81ED-4DB2-BD59-A6C34878D82A}">
                    <a16:rowId xmlns:a16="http://schemas.microsoft.com/office/drawing/2014/main" val="2913758864"/>
                  </a:ext>
                </a:extLst>
              </a:tr>
              <a:tr h="243840">
                <a:tc>
                  <a:txBody>
                    <a:bodyPr/>
                    <a:lstStyle/>
                    <a:p>
                      <a:pPr algn="just">
                        <a:spcAft>
                          <a:spcPts val="0"/>
                        </a:spcAft>
                      </a:pPr>
                      <a:r>
                        <a:rPr lang="cs-CZ" sz="1600">
                          <a:effectLst/>
                          <a:latin typeface="Arial" panose="020B0604020202020204" pitchFamily="34" charset="0"/>
                          <a:cs typeface="Arial" panose="020B0604020202020204" pitchFamily="34" charset="0"/>
                        </a:rPr>
                        <a:t>Celkem</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3 023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6 046</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9 069</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a:effectLst/>
                          <a:latin typeface="Arial" panose="020B0604020202020204" pitchFamily="34" charset="0"/>
                          <a:cs typeface="Arial" panose="020B0604020202020204" pitchFamily="34" charset="0"/>
                        </a:rPr>
                        <a:t>12 092</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tc>
                  <a:txBody>
                    <a:bodyPr/>
                    <a:lstStyle/>
                    <a:p>
                      <a:pPr algn="r">
                        <a:spcAft>
                          <a:spcPts val="0"/>
                        </a:spcAft>
                      </a:pPr>
                      <a:r>
                        <a:rPr lang="cs-CZ" sz="1600" dirty="0">
                          <a:effectLst/>
                          <a:latin typeface="Arial" panose="020B0604020202020204" pitchFamily="34" charset="0"/>
                          <a:cs typeface="Arial" panose="020B0604020202020204" pitchFamily="34" charset="0"/>
                        </a:rPr>
                        <a:t>1 090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46759" marR="46759" marT="0" marB="0" anchor="b"/>
                </a:tc>
                <a:extLst>
                  <a:ext uri="{0D108BD9-81ED-4DB2-BD59-A6C34878D82A}">
                    <a16:rowId xmlns:a16="http://schemas.microsoft.com/office/drawing/2014/main" val="1430624920"/>
                  </a:ext>
                </a:extLst>
              </a:tr>
            </a:tbl>
          </a:graphicData>
        </a:graphic>
      </p:graphicFrame>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333375"/>
            <a:ext cx="8642350" cy="863600"/>
          </a:xfrm>
        </p:spPr>
        <p:txBody>
          <a:bodyPr/>
          <a:lstStyle/>
          <a:p>
            <a:pPr eaLnBrk="1" hangingPunct="1"/>
            <a:r>
              <a:rPr lang="cs-CZ" altLang="cs-CZ" b="1" smtClean="0">
                <a:solidFill>
                  <a:srgbClr val="FFFF99"/>
                </a:solidFill>
                <a:latin typeface="Arial" panose="020B0604020202020204" pitchFamily="34" charset="0"/>
              </a:rPr>
              <a:t>Varianty v modelu</a:t>
            </a:r>
          </a:p>
        </p:txBody>
      </p:sp>
      <p:sp>
        <p:nvSpPr>
          <p:cNvPr id="46083" name="Zástupný symbol pro obsah 1"/>
          <p:cNvSpPr>
            <a:spLocks noGrp="1"/>
          </p:cNvSpPr>
          <p:nvPr>
            <p:ph idx="1"/>
          </p:nvPr>
        </p:nvSpPr>
        <p:spPr>
          <a:xfrm>
            <a:off x="107950" y="1196975"/>
            <a:ext cx="8928100" cy="5761038"/>
          </a:xfrm>
        </p:spPr>
        <p:txBody>
          <a:bodyPr/>
          <a:lstStyle/>
          <a:p>
            <a:pPr marL="0" indent="0">
              <a:buFontTx/>
              <a:buNone/>
            </a:pPr>
            <a:r>
              <a:rPr lang="cs-CZ" altLang="cs-CZ" sz="2000" smtClean="0">
                <a:latin typeface="Arial" panose="020B0604020202020204" pitchFamily="34" charset="0"/>
                <a:cs typeface="Arial" panose="020B0604020202020204" pitchFamily="34" charset="0"/>
              </a:rPr>
              <a:t>Varianta č. 1/1b: sběr zejména do nádob umístěných na veřejných prostranstvích (velké nádoby)/ s absolutní ochotou třídit</a:t>
            </a:r>
          </a:p>
          <a:p>
            <a:pPr marL="0" indent="0">
              <a:buFontTx/>
              <a:buNone/>
            </a:pPr>
            <a:r>
              <a:rPr lang="cs-CZ" altLang="cs-CZ" sz="2000" smtClean="0">
                <a:latin typeface="Arial" panose="020B0604020202020204" pitchFamily="34" charset="0"/>
                <a:cs typeface="Arial" panose="020B0604020202020204" pitchFamily="34" charset="0"/>
              </a:rPr>
              <a:t>Varianta č. 2/2a: sběr do nádob umístěných u jednotlivých nemovitostí (malé nádoby podle produkce/počtu domácností)</a:t>
            </a:r>
          </a:p>
          <a:p>
            <a:pPr marL="0" indent="0">
              <a:buFontTx/>
              <a:buNone/>
            </a:pPr>
            <a:r>
              <a:rPr lang="cs-CZ" altLang="cs-CZ" sz="2000" smtClean="0">
                <a:latin typeface="Arial" panose="020B0604020202020204" pitchFamily="34" charset="0"/>
                <a:cs typeface="Arial" panose="020B0604020202020204" pitchFamily="34" charset="0"/>
              </a:rPr>
              <a:t>Varianta č. 2b: sběr do nádob umístěných u jednotlivých nemovitostí kromě sídlišť a poloviny bloků (malé nádoby podle počtu domácností)</a:t>
            </a:r>
          </a:p>
          <a:p>
            <a:pPr marL="0" indent="0">
              <a:buFontTx/>
              <a:buNone/>
            </a:pPr>
            <a:r>
              <a:rPr lang="cs-CZ" altLang="cs-CZ" sz="2000" smtClean="0">
                <a:latin typeface="Arial" panose="020B0604020202020204" pitchFamily="34" charset="0"/>
                <a:cs typeface="Arial" panose="020B0604020202020204" pitchFamily="34" charset="0"/>
              </a:rPr>
              <a:t>Varianta č. 3/3a: pouze domácí kompostování (kompostéry podle skutečné produkce/ počtu domácností)</a:t>
            </a:r>
          </a:p>
          <a:p>
            <a:pPr marL="0" indent="0">
              <a:buFontTx/>
              <a:buNone/>
            </a:pPr>
            <a:r>
              <a:rPr lang="cs-CZ" altLang="cs-CZ" sz="2000" smtClean="0">
                <a:latin typeface="Arial" panose="020B0604020202020204" pitchFamily="34" charset="0"/>
                <a:cs typeface="Arial" panose="020B0604020202020204" pitchFamily="34" charset="0"/>
              </a:rPr>
              <a:t>Varianta č. 3b: pouze domácí kompostování (kompostéry podle počtu domácností) s absolutní ochotou třídit mimo sídliště</a:t>
            </a:r>
          </a:p>
          <a:p>
            <a:pPr marL="0" indent="0">
              <a:buFontTx/>
              <a:buNone/>
            </a:pPr>
            <a:r>
              <a:rPr lang="cs-CZ" altLang="cs-CZ" sz="2000" smtClean="0">
                <a:latin typeface="Arial" panose="020B0604020202020204" pitchFamily="34" charset="0"/>
                <a:cs typeface="Arial" panose="020B0604020202020204" pitchFamily="34" charset="0"/>
              </a:rPr>
              <a:t>Varianta č. 4/4a: optimální kombinace systémů sběru a svozu (kompostéry podle skutečné produkce/ počtu domácností)</a:t>
            </a:r>
          </a:p>
          <a:p>
            <a:pPr marL="0" indent="0">
              <a:buFontTx/>
              <a:buNone/>
            </a:pPr>
            <a:r>
              <a:rPr lang="cs-CZ" altLang="cs-CZ" sz="2000" smtClean="0">
                <a:latin typeface="Arial" panose="020B0604020202020204" pitchFamily="34" charset="0"/>
                <a:cs typeface="Arial" panose="020B0604020202020204" pitchFamily="34" charset="0"/>
              </a:rPr>
              <a:t>Varianta č. 4b: kombinace velkých nádob v sídlištích napůl s malými nádobami v blocích a pouze malými nádobami jinde (dle domácností)</a:t>
            </a:r>
          </a:p>
          <a:p>
            <a:pPr marL="0" indent="0">
              <a:buFontTx/>
              <a:buNone/>
            </a:pPr>
            <a:r>
              <a:rPr lang="cs-CZ" altLang="cs-CZ" sz="2000" smtClean="0">
                <a:latin typeface="Arial" panose="020B0604020202020204" pitchFamily="34" charset="0"/>
                <a:cs typeface="Arial" panose="020B0604020202020204" pitchFamily="34" charset="0"/>
              </a:rPr>
              <a:t>Varianta č. 5b: kombinace velkých nádob v sídlištích napůl s kompostéry v blocích a pouze kompostéry jinde (dle domácností)</a:t>
            </a:r>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333375"/>
            <a:ext cx="8642350" cy="863600"/>
          </a:xfrm>
        </p:spPr>
        <p:txBody>
          <a:bodyPr/>
          <a:lstStyle/>
          <a:p>
            <a:pPr eaLnBrk="1" hangingPunct="1"/>
            <a:r>
              <a:rPr lang="cs-CZ" altLang="cs-CZ" b="1" smtClean="0">
                <a:solidFill>
                  <a:srgbClr val="FFFF99"/>
                </a:solidFill>
                <a:latin typeface="Arial" panose="020B0604020202020204" pitchFamily="34" charset="0"/>
              </a:rPr>
              <a:t>Ekonomické vyhodnocení</a:t>
            </a:r>
          </a:p>
        </p:txBody>
      </p:sp>
      <p:graphicFrame>
        <p:nvGraphicFramePr>
          <p:cNvPr id="2" name="Tabulka 1"/>
          <p:cNvGraphicFramePr>
            <a:graphicFrameLocks noGrp="1"/>
          </p:cNvGraphicFramePr>
          <p:nvPr/>
        </p:nvGraphicFramePr>
        <p:xfrm>
          <a:off x="-36513" y="1628775"/>
          <a:ext cx="9180513" cy="3887788"/>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12040672"/>
                    </a:ext>
                  </a:extLst>
                </a:gridCol>
                <a:gridCol w="848593">
                  <a:extLst>
                    <a:ext uri="{9D8B030D-6E8A-4147-A177-3AD203B41FA5}">
                      <a16:colId xmlns:a16="http://schemas.microsoft.com/office/drawing/2014/main" val="2402076224"/>
                    </a:ext>
                  </a:extLst>
                </a:gridCol>
                <a:gridCol w="598873">
                  <a:extLst>
                    <a:ext uri="{9D8B030D-6E8A-4147-A177-3AD203B41FA5}">
                      <a16:colId xmlns:a16="http://schemas.microsoft.com/office/drawing/2014/main" val="2249295809"/>
                    </a:ext>
                  </a:extLst>
                </a:gridCol>
                <a:gridCol w="599720">
                  <a:extLst>
                    <a:ext uri="{9D8B030D-6E8A-4147-A177-3AD203B41FA5}">
                      <a16:colId xmlns:a16="http://schemas.microsoft.com/office/drawing/2014/main" val="4073294830"/>
                    </a:ext>
                  </a:extLst>
                </a:gridCol>
                <a:gridCol w="964286">
                  <a:extLst>
                    <a:ext uri="{9D8B030D-6E8A-4147-A177-3AD203B41FA5}">
                      <a16:colId xmlns:a16="http://schemas.microsoft.com/office/drawing/2014/main" val="4044054063"/>
                    </a:ext>
                  </a:extLst>
                </a:gridCol>
                <a:gridCol w="599720">
                  <a:extLst>
                    <a:ext uri="{9D8B030D-6E8A-4147-A177-3AD203B41FA5}">
                      <a16:colId xmlns:a16="http://schemas.microsoft.com/office/drawing/2014/main" val="554787834"/>
                    </a:ext>
                  </a:extLst>
                </a:gridCol>
                <a:gridCol w="598873">
                  <a:extLst>
                    <a:ext uri="{9D8B030D-6E8A-4147-A177-3AD203B41FA5}">
                      <a16:colId xmlns:a16="http://schemas.microsoft.com/office/drawing/2014/main" val="2780180921"/>
                    </a:ext>
                  </a:extLst>
                </a:gridCol>
                <a:gridCol w="960058">
                  <a:extLst>
                    <a:ext uri="{9D8B030D-6E8A-4147-A177-3AD203B41FA5}">
                      <a16:colId xmlns:a16="http://schemas.microsoft.com/office/drawing/2014/main" val="2054982417"/>
                    </a:ext>
                  </a:extLst>
                </a:gridCol>
                <a:gridCol w="598873">
                  <a:extLst>
                    <a:ext uri="{9D8B030D-6E8A-4147-A177-3AD203B41FA5}">
                      <a16:colId xmlns:a16="http://schemas.microsoft.com/office/drawing/2014/main" val="982218768"/>
                    </a:ext>
                  </a:extLst>
                </a:gridCol>
                <a:gridCol w="599720">
                  <a:extLst>
                    <a:ext uri="{9D8B030D-6E8A-4147-A177-3AD203B41FA5}">
                      <a16:colId xmlns:a16="http://schemas.microsoft.com/office/drawing/2014/main" val="1942168034"/>
                    </a:ext>
                  </a:extLst>
                </a:gridCol>
                <a:gridCol w="964286">
                  <a:extLst>
                    <a:ext uri="{9D8B030D-6E8A-4147-A177-3AD203B41FA5}">
                      <a16:colId xmlns:a16="http://schemas.microsoft.com/office/drawing/2014/main" val="4195253330"/>
                    </a:ext>
                  </a:extLst>
                </a:gridCol>
                <a:gridCol w="599720">
                  <a:extLst>
                    <a:ext uri="{9D8B030D-6E8A-4147-A177-3AD203B41FA5}">
                      <a16:colId xmlns:a16="http://schemas.microsoft.com/office/drawing/2014/main" val="1083906442"/>
                    </a:ext>
                  </a:extLst>
                </a:gridCol>
                <a:gridCol w="599720">
                  <a:extLst>
                    <a:ext uri="{9D8B030D-6E8A-4147-A177-3AD203B41FA5}">
                      <a16:colId xmlns:a16="http://schemas.microsoft.com/office/drawing/2014/main" val="2054555896"/>
                    </a:ext>
                  </a:extLst>
                </a:gridCol>
              </a:tblGrid>
              <a:tr h="428575">
                <a:tc>
                  <a:txBody>
                    <a:bodyPr/>
                    <a:lstStyle/>
                    <a:p>
                      <a:pPr algn="just"/>
                      <a:endParaRPr lang="cs-CZ" sz="1200" dirty="0">
                        <a:effectLst/>
                        <a:latin typeface="Times New Roman" panose="02020603050405020304" pitchFamily="18" charset="0"/>
                      </a:endParaRPr>
                    </a:p>
                  </a:txBody>
                  <a:tcPr marL="62387" marR="62387" marT="0" marB="0"/>
                </a:tc>
                <a:tc gridSpan="3">
                  <a:txBody>
                    <a:bodyPr/>
                    <a:lstStyle/>
                    <a:p>
                      <a:pPr algn="ctr">
                        <a:spcAft>
                          <a:spcPts val="0"/>
                        </a:spcAft>
                      </a:pPr>
                      <a:r>
                        <a:rPr lang="cs-CZ" sz="1200" dirty="0">
                          <a:solidFill>
                            <a:schemeClr val="bg2"/>
                          </a:solidFill>
                          <a:effectLst/>
                        </a:rPr>
                        <a:t>Podíl zapojených obyvatel 40 %</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hMerge="1">
                  <a:txBody>
                    <a:bodyPr/>
                    <a:lstStyle/>
                    <a:p>
                      <a:endParaRPr lang="cs-CZ"/>
                    </a:p>
                  </a:txBody>
                  <a:tcPr/>
                </a:tc>
                <a:tc hMerge="1">
                  <a:txBody>
                    <a:bodyPr/>
                    <a:lstStyle/>
                    <a:p>
                      <a:endParaRPr lang="cs-CZ"/>
                    </a:p>
                  </a:txBody>
                  <a:tcPr/>
                </a:tc>
                <a:tc gridSpan="3">
                  <a:txBody>
                    <a:bodyPr/>
                    <a:lstStyle/>
                    <a:p>
                      <a:pPr algn="ctr">
                        <a:spcAft>
                          <a:spcPts val="0"/>
                        </a:spcAft>
                      </a:pPr>
                      <a:r>
                        <a:rPr lang="cs-CZ" sz="1200" dirty="0">
                          <a:solidFill>
                            <a:schemeClr val="bg2"/>
                          </a:solidFill>
                          <a:effectLst/>
                        </a:rPr>
                        <a:t>Podíl zapojených obyvatel 60 %</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hMerge="1">
                  <a:txBody>
                    <a:bodyPr/>
                    <a:lstStyle/>
                    <a:p>
                      <a:endParaRPr lang="cs-CZ"/>
                    </a:p>
                  </a:txBody>
                  <a:tcPr/>
                </a:tc>
                <a:tc hMerge="1">
                  <a:txBody>
                    <a:bodyPr/>
                    <a:lstStyle/>
                    <a:p>
                      <a:endParaRPr lang="cs-CZ"/>
                    </a:p>
                  </a:txBody>
                  <a:tcPr/>
                </a:tc>
                <a:tc gridSpan="3">
                  <a:txBody>
                    <a:bodyPr/>
                    <a:lstStyle/>
                    <a:p>
                      <a:pPr algn="ctr">
                        <a:spcAft>
                          <a:spcPts val="0"/>
                        </a:spcAft>
                      </a:pPr>
                      <a:r>
                        <a:rPr lang="cs-CZ" sz="1200" dirty="0">
                          <a:solidFill>
                            <a:schemeClr val="bg2"/>
                          </a:solidFill>
                          <a:effectLst/>
                        </a:rPr>
                        <a:t>Podíl zapojených obyvatel 80 %</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hMerge="1">
                  <a:txBody>
                    <a:bodyPr/>
                    <a:lstStyle/>
                    <a:p>
                      <a:endParaRPr lang="cs-CZ"/>
                    </a:p>
                  </a:txBody>
                  <a:tcPr/>
                </a:tc>
                <a:tc hMerge="1">
                  <a:txBody>
                    <a:bodyPr/>
                    <a:lstStyle/>
                    <a:p>
                      <a:endParaRPr lang="cs-CZ"/>
                    </a:p>
                  </a:txBody>
                  <a:tcPr/>
                </a:tc>
                <a:tc gridSpan="3">
                  <a:txBody>
                    <a:bodyPr/>
                    <a:lstStyle/>
                    <a:p>
                      <a:pPr algn="ctr">
                        <a:spcAft>
                          <a:spcPts val="0"/>
                        </a:spcAft>
                      </a:pPr>
                      <a:r>
                        <a:rPr lang="cs-CZ" sz="1200" dirty="0">
                          <a:solidFill>
                            <a:schemeClr val="bg2"/>
                          </a:solidFill>
                          <a:effectLst/>
                        </a:rPr>
                        <a:t>Podíl zapojených obyvatel 100 %</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75565191"/>
                  </a:ext>
                </a:extLst>
              </a:tr>
              <a:tr h="551025">
                <a:tc>
                  <a:txBody>
                    <a:bodyPr/>
                    <a:lstStyle/>
                    <a:p>
                      <a:pPr algn="l">
                        <a:spcAft>
                          <a:spcPts val="0"/>
                        </a:spcAft>
                      </a:pPr>
                      <a:r>
                        <a:rPr lang="cs-CZ" sz="1200" dirty="0">
                          <a:solidFill>
                            <a:schemeClr val="bg2"/>
                          </a:solidFill>
                          <a:effectLst/>
                        </a:rPr>
                        <a:t>Varianta</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tc>
                <a:tc>
                  <a:txBody>
                    <a:bodyPr/>
                    <a:lstStyle/>
                    <a:p>
                      <a:pPr algn="ctr">
                        <a:spcAft>
                          <a:spcPts val="0"/>
                        </a:spcAft>
                      </a:pPr>
                      <a:r>
                        <a:rPr lang="cs-CZ" sz="1200" b="0" i="0">
                          <a:effectLst/>
                          <a:latin typeface="Calibri" panose="020F0502020204030204" pitchFamily="34" charset="0"/>
                          <a:cs typeface="Calibri" panose="020F0502020204030204" pitchFamily="34" charset="0"/>
                        </a:rPr>
                        <a:t>cena </a:t>
                      </a:r>
                      <a:br>
                        <a:rPr lang="cs-CZ" sz="1200" b="0" i="0">
                          <a:effectLst/>
                          <a:latin typeface="Calibri" panose="020F0502020204030204" pitchFamily="34" charset="0"/>
                          <a:cs typeface="Calibri" panose="020F0502020204030204" pitchFamily="34" charset="0"/>
                        </a:rPr>
                      </a:br>
                      <a:r>
                        <a:rPr lang="cs-CZ" sz="1200" b="0" i="0">
                          <a:effectLst/>
                          <a:latin typeface="Calibri" panose="020F0502020204030204" pitchFamily="34" charset="0"/>
                          <a:cs typeface="Calibri" panose="020F0502020204030204" pitchFamily="34" charset="0"/>
                        </a:rPr>
                        <a:t>[Kč]</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000" b="0" i="0" dirty="0">
                          <a:effectLst/>
                          <a:latin typeface="Calibri" panose="020F0502020204030204" pitchFamily="34" charset="0"/>
                          <a:cs typeface="Calibri" panose="020F0502020204030204" pitchFamily="34" charset="0"/>
                        </a:rPr>
                        <a:t>měrná cena </a:t>
                      </a:r>
                      <a:br>
                        <a:rPr lang="cs-CZ" sz="1000" b="0" i="0" dirty="0">
                          <a:effectLst/>
                          <a:latin typeface="Calibri" panose="020F0502020204030204" pitchFamily="34" charset="0"/>
                          <a:cs typeface="Calibri" panose="020F0502020204030204" pitchFamily="34" charset="0"/>
                        </a:rPr>
                      </a:br>
                      <a:r>
                        <a:rPr lang="cs-CZ" sz="1000" b="0" i="0" dirty="0">
                          <a:effectLst/>
                          <a:latin typeface="Calibri" panose="020F0502020204030204" pitchFamily="34" charset="0"/>
                          <a:cs typeface="Calibri" panose="020F0502020204030204" pitchFamily="34" charset="0"/>
                        </a:rPr>
                        <a:t>[Kč/t]</a:t>
                      </a:r>
                      <a:endParaRPr lang="cs-CZ"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účinnost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cena </a:t>
                      </a:r>
                      <a:br>
                        <a:rPr lang="cs-CZ" sz="1200" b="0" i="0">
                          <a:effectLst/>
                          <a:latin typeface="Calibri" panose="020F0502020204030204" pitchFamily="34" charset="0"/>
                          <a:cs typeface="Calibri" panose="020F0502020204030204" pitchFamily="34" charset="0"/>
                        </a:rPr>
                      </a:br>
                      <a:r>
                        <a:rPr lang="cs-CZ" sz="1200" b="0" i="0">
                          <a:effectLst/>
                          <a:latin typeface="Calibri" panose="020F0502020204030204" pitchFamily="34" charset="0"/>
                          <a:cs typeface="Calibri" panose="020F0502020204030204" pitchFamily="34" charset="0"/>
                        </a:rPr>
                        <a:t>[Kč]</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000" b="0" i="0" dirty="0">
                          <a:effectLst/>
                          <a:latin typeface="Calibri" panose="020F0502020204030204" pitchFamily="34" charset="0"/>
                          <a:cs typeface="Calibri" panose="020F0502020204030204" pitchFamily="34" charset="0"/>
                        </a:rPr>
                        <a:t>měrná cena [Kč/t]</a:t>
                      </a:r>
                      <a:endParaRPr lang="cs-CZ"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účinnost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cena </a:t>
                      </a:r>
                      <a:br>
                        <a:rPr lang="cs-CZ" sz="1200" b="0" i="0">
                          <a:effectLst/>
                          <a:latin typeface="Calibri" panose="020F0502020204030204" pitchFamily="34" charset="0"/>
                          <a:cs typeface="Calibri" panose="020F0502020204030204" pitchFamily="34" charset="0"/>
                        </a:rPr>
                      </a:br>
                      <a:r>
                        <a:rPr lang="cs-CZ" sz="1200" b="0" i="0">
                          <a:effectLst/>
                          <a:latin typeface="Calibri" panose="020F0502020204030204" pitchFamily="34" charset="0"/>
                          <a:cs typeface="Calibri" panose="020F0502020204030204" pitchFamily="34" charset="0"/>
                        </a:rPr>
                        <a:t>[Kč]</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000" b="0" i="0" dirty="0">
                          <a:effectLst/>
                          <a:latin typeface="Calibri" panose="020F0502020204030204" pitchFamily="34" charset="0"/>
                          <a:cs typeface="Calibri" panose="020F0502020204030204" pitchFamily="34" charset="0"/>
                        </a:rPr>
                        <a:t>měrná cena [Kč/t]</a:t>
                      </a:r>
                      <a:endParaRPr lang="cs-CZ"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účinnost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cena </a:t>
                      </a:r>
                      <a:br>
                        <a:rPr lang="cs-CZ" sz="1200" b="0" i="0">
                          <a:effectLst/>
                          <a:latin typeface="Calibri" panose="020F0502020204030204" pitchFamily="34" charset="0"/>
                          <a:cs typeface="Calibri" panose="020F0502020204030204" pitchFamily="34" charset="0"/>
                        </a:rPr>
                      </a:br>
                      <a:r>
                        <a:rPr lang="cs-CZ" sz="1200" b="0" i="0">
                          <a:effectLst/>
                          <a:latin typeface="Calibri" panose="020F0502020204030204" pitchFamily="34" charset="0"/>
                          <a:cs typeface="Calibri" panose="020F0502020204030204" pitchFamily="34" charset="0"/>
                        </a:rPr>
                        <a:t>[Kč]</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000" b="0" i="0" dirty="0">
                          <a:effectLst/>
                          <a:latin typeface="Calibri" panose="020F0502020204030204" pitchFamily="34" charset="0"/>
                          <a:cs typeface="Calibri" panose="020F0502020204030204" pitchFamily="34" charset="0"/>
                        </a:rPr>
                        <a:t>měrná cena [Kč/t]</a:t>
                      </a:r>
                      <a:endParaRPr lang="cs-CZ"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ctr">
                        <a:spcAft>
                          <a:spcPts val="0"/>
                        </a:spcAft>
                      </a:pPr>
                      <a:r>
                        <a:rPr lang="cs-CZ" sz="1200" b="0" i="0">
                          <a:effectLst/>
                          <a:latin typeface="Calibri" panose="020F0502020204030204" pitchFamily="34" charset="0"/>
                          <a:cs typeface="Calibri" panose="020F0502020204030204" pitchFamily="34" charset="0"/>
                        </a:rPr>
                        <a:t>účinnost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extLst>
                  <a:ext uri="{0D108BD9-81ED-4DB2-BD59-A6C34878D82A}">
                    <a16:rowId xmlns:a16="http://schemas.microsoft.com/office/drawing/2014/main" val="3543772669"/>
                  </a:ext>
                </a:extLst>
              </a:tr>
              <a:tr h="242349">
                <a:tc>
                  <a:txBody>
                    <a:bodyPr/>
                    <a:lstStyle/>
                    <a:p>
                      <a:pPr algn="r">
                        <a:spcAft>
                          <a:spcPts val="0"/>
                        </a:spcAft>
                      </a:pPr>
                      <a:r>
                        <a:rPr lang="cs-CZ" sz="1200" dirty="0">
                          <a:solidFill>
                            <a:schemeClr val="bg2"/>
                          </a:solidFill>
                          <a:effectLst/>
                        </a:rPr>
                        <a:t>1</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1 517 362</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593</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20 %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2 434 753</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584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33 %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3 624 909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581</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4 185 242</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581</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56 %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1978627421"/>
                  </a:ext>
                </a:extLst>
              </a:tr>
              <a:tr h="242349">
                <a:tc>
                  <a:txBody>
                    <a:bodyPr/>
                    <a:lstStyle/>
                    <a:p>
                      <a:pPr algn="r">
                        <a:spcAft>
                          <a:spcPts val="0"/>
                        </a:spcAft>
                      </a:pPr>
                      <a:r>
                        <a:rPr lang="cs-CZ" sz="1200" dirty="0">
                          <a:solidFill>
                            <a:schemeClr val="bg2"/>
                          </a:solidFill>
                          <a:effectLst/>
                        </a:rPr>
                        <a:t>1b</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1 659 209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579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22 %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3 114 684</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574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43 %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5 099 424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572</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70 %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7 745 744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571</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100 %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1981788569"/>
                  </a:ext>
                </a:extLst>
              </a:tr>
              <a:tr h="242349">
                <a:tc>
                  <a:txBody>
                    <a:bodyPr/>
                    <a:lstStyle/>
                    <a:p>
                      <a:pPr algn="r">
                        <a:spcAft>
                          <a:spcPts val="0"/>
                        </a:spcAft>
                      </a:pPr>
                      <a:r>
                        <a:rPr lang="cs-CZ" sz="1200" dirty="0">
                          <a:solidFill>
                            <a:schemeClr val="bg2"/>
                          </a:solidFill>
                          <a:effectLst/>
                        </a:rPr>
                        <a:t>2</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886 957</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744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1 661 092</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743</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18 %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2 196 863</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742</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23 %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2 441 129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742</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26 %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2226967490"/>
                  </a:ext>
                </a:extLst>
              </a:tr>
              <a:tr h="242349">
                <a:tc>
                  <a:txBody>
                    <a:bodyPr/>
                    <a:lstStyle/>
                    <a:p>
                      <a:pPr algn="r">
                        <a:spcAft>
                          <a:spcPts val="0"/>
                        </a:spcAft>
                      </a:pPr>
                      <a:r>
                        <a:rPr lang="cs-CZ" sz="1200" dirty="0">
                          <a:solidFill>
                            <a:schemeClr val="bg2"/>
                          </a:solidFill>
                          <a:effectLst/>
                        </a:rPr>
                        <a:t>2a</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7 990 550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3 206</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20 %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11 985 824</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3 206</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15 981 099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3 206</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19 9763 74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3 206</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49 %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2471516504"/>
                  </a:ext>
                </a:extLst>
              </a:tr>
              <a:tr h="242349">
                <a:tc>
                  <a:txBody>
                    <a:bodyPr/>
                    <a:lstStyle/>
                    <a:p>
                      <a:pPr algn="r">
                        <a:spcAft>
                          <a:spcPts val="0"/>
                        </a:spcAft>
                      </a:pPr>
                      <a:r>
                        <a:rPr lang="cs-CZ" sz="1200" dirty="0">
                          <a:solidFill>
                            <a:schemeClr val="bg2"/>
                          </a:solidFill>
                          <a:effectLst/>
                        </a:rPr>
                        <a:t>2b</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10 120 231</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4 060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20 %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15 180 346</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4 060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20 240 461</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4 060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25 300 577</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4 060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49 %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3097240945"/>
                  </a:ext>
                </a:extLst>
              </a:tr>
              <a:tr h="242349">
                <a:tc>
                  <a:txBody>
                    <a:bodyPr/>
                    <a:lstStyle/>
                    <a:p>
                      <a:pPr algn="r">
                        <a:spcAft>
                          <a:spcPts val="0"/>
                        </a:spcAft>
                      </a:pPr>
                      <a:r>
                        <a:rPr lang="cs-CZ" sz="1200" dirty="0">
                          <a:solidFill>
                            <a:schemeClr val="bg2"/>
                          </a:solidFill>
                          <a:effectLst/>
                        </a:rPr>
                        <a:t>3</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11 %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25 %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30 %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2596750292"/>
                  </a:ext>
                </a:extLst>
              </a:tr>
              <a:tr h="242349">
                <a:tc>
                  <a:txBody>
                    <a:bodyPr/>
                    <a:lstStyle/>
                    <a:p>
                      <a:pPr algn="r">
                        <a:spcAft>
                          <a:spcPts val="0"/>
                        </a:spcAft>
                      </a:pPr>
                      <a:r>
                        <a:rPr lang="cs-CZ" sz="1200" dirty="0">
                          <a:solidFill>
                            <a:schemeClr val="bg2"/>
                          </a:solidFill>
                          <a:effectLst/>
                        </a:rPr>
                        <a:t>3a</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48 %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1678669484"/>
                  </a:ext>
                </a:extLst>
              </a:tr>
              <a:tr h="242349">
                <a:tc>
                  <a:txBody>
                    <a:bodyPr/>
                    <a:lstStyle/>
                    <a:p>
                      <a:pPr algn="r">
                        <a:spcAft>
                          <a:spcPts val="0"/>
                        </a:spcAft>
                      </a:pPr>
                      <a:r>
                        <a:rPr lang="cs-CZ" sz="1200" dirty="0">
                          <a:solidFill>
                            <a:schemeClr val="bg2"/>
                          </a:solidFill>
                          <a:effectLst/>
                        </a:rPr>
                        <a:t>3b</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0</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20 %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49 %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1691266655"/>
                  </a:ext>
                </a:extLst>
              </a:tr>
              <a:tr h="242349">
                <a:tc>
                  <a:txBody>
                    <a:bodyPr/>
                    <a:lstStyle/>
                    <a:p>
                      <a:pPr algn="r">
                        <a:spcAft>
                          <a:spcPts val="0"/>
                        </a:spcAft>
                      </a:pPr>
                      <a:r>
                        <a:rPr lang="cs-CZ" sz="1200" dirty="0">
                          <a:solidFill>
                            <a:schemeClr val="bg2"/>
                          </a:solidFill>
                          <a:effectLst/>
                        </a:rPr>
                        <a:t>4</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1 547 704</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599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20 %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2 466 349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588</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33 %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3 646 380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584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4 223 048</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584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57 %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918319870"/>
                  </a:ext>
                </a:extLst>
              </a:tr>
              <a:tr h="242349">
                <a:tc>
                  <a:txBody>
                    <a:bodyPr/>
                    <a:lstStyle/>
                    <a:p>
                      <a:pPr algn="r">
                        <a:spcAft>
                          <a:spcPts val="0"/>
                        </a:spcAft>
                      </a:pPr>
                      <a:r>
                        <a:rPr lang="cs-CZ" sz="1200" dirty="0">
                          <a:solidFill>
                            <a:schemeClr val="bg2"/>
                          </a:solidFill>
                          <a:effectLst/>
                        </a:rPr>
                        <a:t>4a</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8 625 475</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2 754</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25 %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12 959 414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2 604</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39 %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17 388 578</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2 488</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55 %</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21 976 520</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a:effectLst/>
                          <a:latin typeface="Calibri" panose="020F0502020204030204" pitchFamily="34" charset="0"/>
                          <a:cs typeface="Calibri" panose="020F0502020204030204" pitchFamily="34" charset="0"/>
                        </a:rPr>
                        <a:t>2 369</a:t>
                      </a:r>
                      <a:endParaRPr lang="cs-CZ" sz="1200" b="0" i="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73 %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3962452760"/>
                  </a:ext>
                </a:extLst>
              </a:tr>
              <a:tr h="242349">
                <a:tc>
                  <a:txBody>
                    <a:bodyPr/>
                    <a:lstStyle/>
                    <a:p>
                      <a:pPr algn="r">
                        <a:spcAft>
                          <a:spcPts val="0"/>
                        </a:spcAft>
                      </a:pPr>
                      <a:r>
                        <a:rPr lang="cs-CZ" sz="1200" dirty="0">
                          <a:solidFill>
                            <a:schemeClr val="bg2"/>
                          </a:solidFill>
                          <a:effectLst/>
                        </a:rPr>
                        <a:t>4b</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10 559 030</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3 508</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40 %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15 854 128</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3 469</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60 %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21 292 618</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3 354</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80 %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26 794 209</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3 268</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100 %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3412841009"/>
                  </a:ext>
                </a:extLst>
              </a:tr>
              <a:tr h="242349">
                <a:tc>
                  <a:txBody>
                    <a:bodyPr/>
                    <a:lstStyle/>
                    <a:p>
                      <a:pPr algn="r">
                        <a:spcAft>
                          <a:spcPts val="0"/>
                        </a:spcAft>
                      </a:pPr>
                      <a:r>
                        <a:rPr lang="cs-CZ" sz="1200" dirty="0">
                          <a:solidFill>
                            <a:schemeClr val="bg2"/>
                          </a:solidFill>
                          <a:effectLst/>
                        </a:rPr>
                        <a:t>5b</a:t>
                      </a:r>
                      <a:endParaRPr lang="cs-CZ"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386 749</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792</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40 %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576 094</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767</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60 %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811 066</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757</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80 %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1 137 296</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r">
                        <a:spcAft>
                          <a:spcPts val="0"/>
                        </a:spcAft>
                      </a:pPr>
                      <a:r>
                        <a:rPr lang="cs-CZ" sz="1200" b="0" i="0" dirty="0">
                          <a:effectLst/>
                          <a:latin typeface="Calibri" panose="020F0502020204030204" pitchFamily="34" charset="0"/>
                          <a:cs typeface="Calibri" panose="020F0502020204030204" pitchFamily="34" charset="0"/>
                        </a:rPr>
                        <a:t>751</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nchor="ctr"/>
                </a:tc>
                <a:tc>
                  <a:txBody>
                    <a:bodyPr/>
                    <a:lstStyle/>
                    <a:p>
                      <a:pPr algn="l">
                        <a:spcAft>
                          <a:spcPts val="0"/>
                        </a:spcAft>
                      </a:pPr>
                      <a:r>
                        <a:rPr lang="cs-CZ" sz="1200" b="0" i="0" dirty="0">
                          <a:effectLst/>
                          <a:latin typeface="Calibri" panose="020F0502020204030204" pitchFamily="34" charset="0"/>
                          <a:cs typeface="Calibri" panose="020F0502020204030204" pitchFamily="34" charset="0"/>
                        </a:rPr>
                        <a:t>100 %</a:t>
                      </a:r>
                      <a:endParaRPr lang="cs-CZ" sz="12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2387" marR="62387" marT="0" marB="0"/>
                </a:tc>
                <a:extLst>
                  <a:ext uri="{0D108BD9-81ED-4DB2-BD59-A6C34878D82A}">
                    <a16:rowId xmlns:a16="http://schemas.microsoft.com/office/drawing/2014/main" val="2728492967"/>
                  </a:ext>
                </a:extLst>
              </a:tr>
            </a:tbl>
          </a:graphicData>
        </a:graphic>
      </p:graphicFrame>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825" y="115888"/>
            <a:ext cx="8642350" cy="865187"/>
          </a:xfrm>
        </p:spPr>
        <p:txBody>
          <a:bodyPr/>
          <a:lstStyle/>
          <a:p>
            <a:pPr eaLnBrk="1" hangingPunct="1"/>
            <a:r>
              <a:rPr lang="cs-CZ" altLang="cs-CZ" b="1" smtClean="0">
                <a:solidFill>
                  <a:srgbClr val="FFFF99"/>
                </a:solidFill>
                <a:latin typeface="Arial" panose="020B0604020202020204" pitchFamily="34" charset="0"/>
              </a:rPr>
              <a:t>Ekonomické vyhodnocení</a:t>
            </a:r>
          </a:p>
        </p:txBody>
      </p:sp>
      <p:sp>
        <p:nvSpPr>
          <p:cNvPr id="50179" name="Rectangle 3"/>
          <p:cNvSpPr>
            <a:spLocks noGrp="1" noChangeArrowheads="1"/>
          </p:cNvSpPr>
          <p:nvPr>
            <p:ph type="body" idx="1"/>
          </p:nvPr>
        </p:nvSpPr>
        <p:spPr>
          <a:xfrm>
            <a:off x="250825" y="836613"/>
            <a:ext cx="8642350" cy="5905500"/>
          </a:xfrm>
        </p:spPr>
        <p:txBody>
          <a:bodyPr/>
          <a:lstStyle/>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Při zachování stávajícího systému sběru a svozu bioodpadu ze SSO se současné náklady na odpadové hospodářství města Brna nezmění. </a:t>
            </a:r>
          </a:p>
          <a:p>
            <a:pPr marL="0" indent="0" eaLnBrk="1" hangingPunct="1">
              <a:lnSpc>
                <a:spcPct val="80000"/>
              </a:lnSpc>
              <a:buFontTx/>
              <a:buNone/>
              <a:tabLst>
                <a:tab pos="631825" algn="l"/>
              </a:tabLst>
            </a:pPr>
            <a:r>
              <a:rPr lang="cs-CZ" altLang="cs-CZ" sz="2000" smtClean="0">
                <a:latin typeface="Arial" panose="020B0604020202020204" pitchFamily="34" charset="0"/>
              </a:rPr>
              <a:t>V průběhu 2015 bylo na SSO sebráno 2 322 tun BO, které byly odkládány do nádob o objemu  9 m</a:t>
            </a:r>
            <a:r>
              <a:rPr lang="cs-CZ" altLang="cs-CZ" sz="2000" baseline="30000" smtClean="0">
                <a:latin typeface="Arial" panose="020B0604020202020204" pitchFamily="34" charset="0"/>
              </a:rPr>
              <a:t>3</a:t>
            </a:r>
            <a:r>
              <a:rPr lang="cs-CZ" altLang="cs-CZ" sz="2000" smtClean="0">
                <a:latin typeface="Arial" panose="020B0604020202020204" pitchFamily="34" charset="0"/>
              </a:rPr>
              <a:t> a 14 m</a:t>
            </a:r>
            <a:r>
              <a:rPr lang="cs-CZ" altLang="cs-CZ" sz="2000" baseline="30000" smtClean="0">
                <a:latin typeface="Arial" panose="020B0604020202020204" pitchFamily="34" charset="0"/>
              </a:rPr>
              <a:t>3</a:t>
            </a:r>
            <a:r>
              <a:rPr lang="cs-CZ" altLang="cs-CZ" sz="2000" smtClean="0">
                <a:latin typeface="Arial" panose="020B0604020202020204" pitchFamily="34" charset="0"/>
              </a:rPr>
              <a:t>. Při přepravě nádob s BO o objemu 9 m</a:t>
            </a:r>
            <a:r>
              <a:rPr lang="cs-CZ" altLang="cs-CZ" sz="2000" baseline="30000" smtClean="0">
                <a:latin typeface="Arial" panose="020B0604020202020204" pitchFamily="34" charset="0"/>
              </a:rPr>
              <a:t>3</a:t>
            </a:r>
            <a:r>
              <a:rPr lang="cs-CZ" altLang="cs-CZ" sz="2000" smtClean="0">
                <a:latin typeface="Arial" panose="020B0604020202020204" pitchFamily="34" charset="0"/>
              </a:rPr>
              <a:t> ze SSO  na Centrální kompostárnu Brno ujeto 21 466 km a při přepravě nádob s BO o objemu 14 m</a:t>
            </a:r>
            <a:r>
              <a:rPr lang="cs-CZ" altLang="cs-CZ" sz="2000" baseline="30000" smtClean="0">
                <a:latin typeface="Arial" panose="020B0604020202020204" pitchFamily="34" charset="0"/>
              </a:rPr>
              <a:t>3</a:t>
            </a:r>
            <a:r>
              <a:rPr lang="cs-CZ" altLang="cs-CZ" sz="2000" smtClean="0">
                <a:latin typeface="Arial" panose="020B0604020202020204" pitchFamily="34" charset="0"/>
              </a:rPr>
              <a:t> ze SSO na Centrální kompostárnu Brno bylo ujeto 18 976 km. </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cs-CZ" altLang="cs-CZ" sz="2000" b="1" smtClean="0">
                <a:latin typeface="Arial" panose="020B0604020202020204" pitchFamily="34" charset="0"/>
              </a:rPr>
              <a:t>Celkové náklady v roce 2015 na svoz a manipulaci s BO činily</a:t>
            </a:r>
          </a:p>
          <a:p>
            <a:pPr marL="0" indent="0" algn="ctr" eaLnBrk="1" hangingPunct="1">
              <a:lnSpc>
                <a:spcPct val="80000"/>
              </a:lnSpc>
              <a:buFontTx/>
              <a:buNone/>
              <a:tabLst>
                <a:tab pos="631825" algn="l"/>
              </a:tabLst>
            </a:pPr>
            <a:r>
              <a:rPr lang="cs-CZ" altLang="cs-CZ" sz="2000" b="1" smtClean="0">
                <a:latin typeface="Arial" panose="020B0604020202020204" pitchFamily="34" charset="0"/>
              </a:rPr>
              <a:t>1 365 545,- Kč, tj. cca 588,- Kč/t. </a:t>
            </a:r>
          </a:p>
          <a:p>
            <a:pPr marL="0" indent="0" eaLnBrk="1" hangingPunct="1">
              <a:lnSpc>
                <a:spcPct val="80000"/>
              </a:lnSpc>
              <a:buFontTx/>
              <a:buNone/>
              <a:tabLst>
                <a:tab pos="631825" algn="l"/>
              </a:tabLst>
            </a:pPr>
            <a:r>
              <a:rPr lang="cs-CZ" altLang="cs-CZ" sz="2000" b="1" smtClean="0">
                <a:latin typeface="Arial" panose="020B0604020202020204" pitchFamily="34" charset="0"/>
              </a:rPr>
              <a:t>K těmto nákladům je nutno připočíst náklady (cca 350,- Kč/t), které Centrální kompostárna účtovala za zpracování, což činí cca </a:t>
            </a:r>
            <a:br>
              <a:rPr lang="cs-CZ" altLang="cs-CZ" sz="2000" b="1" smtClean="0">
                <a:latin typeface="Arial" panose="020B0604020202020204" pitchFamily="34" charset="0"/>
              </a:rPr>
            </a:br>
            <a:r>
              <a:rPr lang="cs-CZ" altLang="cs-CZ" sz="2000" b="1" smtClean="0">
                <a:latin typeface="Arial" panose="020B0604020202020204" pitchFamily="34" charset="0"/>
              </a:rPr>
              <a:t>812 700,- Kč. </a:t>
            </a: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b="1" smtClean="0">
                <a:latin typeface="Arial" panose="020B0604020202020204" pitchFamily="34" charset="0"/>
              </a:rPr>
              <a:t>Takže celkové náklady na stávající systém sběru, svozu a zpracování BO z SSO činí </a:t>
            </a:r>
          </a:p>
          <a:p>
            <a:pPr marL="0" indent="0" algn="ctr" eaLnBrk="1" hangingPunct="1">
              <a:lnSpc>
                <a:spcPct val="80000"/>
              </a:lnSpc>
              <a:buFontTx/>
              <a:buNone/>
              <a:tabLst>
                <a:tab pos="631825" algn="l"/>
              </a:tabLst>
            </a:pPr>
            <a:r>
              <a:rPr lang="cs-CZ" altLang="cs-CZ" sz="2000" b="1" smtClean="0">
                <a:latin typeface="Arial" panose="020B0604020202020204" pitchFamily="34" charset="0"/>
              </a:rPr>
              <a:t/>
            </a:r>
            <a:br>
              <a:rPr lang="cs-CZ" altLang="cs-CZ" sz="2000" b="1" smtClean="0">
                <a:latin typeface="Arial" panose="020B0604020202020204" pitchFamily="34" charset="0"/>
              </a:rPr>
            </a:br>
            <a:r>
              <a:rPr lang="cs-CZ" altLang="cs-CZ" sz="2000" b="1" smtClean="0">
                <a:latin typeface="Arial" panose="020B0604020202020204" pitchFamily="34" charset="0"/>
              </a:rPr>
              <a:t>2 178 245,- Kč, tj. cca 938,- Kč/t. </a:t>
            </a: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0825" y="188913"/>
            <a:ext cx="8642350" cy="647700"/>
          </a:xfrm>
        </p:spPr>
        <p:txBody>
          <a:bodyPr/>
          <a:lstStyle/>
          <a:p>
            <a:pPr eaLnBrk="1" hangingPunct="1"/>
            <a:r>
              <a:rPr lang="cs-CZ" altLang="cs-CZ" sz="2400" b="1" smtClean="0">
                <a:latin typeface="Arial" panose="020B0604020202020204" pitchFamily="34" charset="0"/>
              </a:rPr>
              <a:t>Orientační vyhodnocení vlivů na životní prostředí</a:t>
            </a:r>
            <a:endParaRPr lang="cs-CZ" altLang="cs-CZ" sz="2400" b="1" smtClean="0">
              <a:solidFill>
                <a:srgbClr val="FFFF99"/>
              </a:solidFill>
              <a:latin typeface="Arial" panose="020B0604020202020204" pitchFamily="34" charset="0"/>
            </a:endParaRPr>
          </a:p>
        </p:txBody>
      </p:sp>
      <p:sp>
        <p:nvSpPr>
          <p:cNvPr id="52227" name="Rectangle 3"/>
          <p:cNvSpPr>
            <a:spLocks noGrp="1" noChangeArrowheads="1"/>
          </p:cNvSpPr>
          <p:nvPr>
            <p:ph type="body" idx="1"/>
          </p:nvPr>
        </p:nvSpPr>
        <p:spPr>
          <a:xfrm>
            <a:off x="74613" y="908050"/>
            <a:ext cx="9036050" cy="5732463"/>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V současné době SAKO disponuje moderním vozovým parkem se 30 specializovanými vozidly, která se starají o svoz komunálního a tříděného odpadu. Divize svoz SAKO provozuje 21 vozidel na svoz SKO, 8 vozidel na svoz separovaného odpadu (papír, plasty) a dostatečný počet náhradních vozidel pro zajištění bezvýpadkového svozu odpadů všech komodit, nádob a zástaveb. Dále 15 kontejnerových nakladačů, 4 valníky a mobilní myčku odpadových nádob.</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Všechny vozy určené pro svoz odpadu mají nástavby s lineárním stlačováním, které pojmou až 22 m</a:t>
            </a:r>
            <a:r>
              <a:rPr lang="cs-CZ" altLang="cs-CZ" sz="2000" baseline="30000" smtClean="0">
                <a:latin typeface="Arial" panose="020B0604020202020204" pitchFamily="34" charset="0"/>
              </a:rPr>
              <a:t>3</a:t>
            </a:r>
            <a:r>
              <a:rPr lang="cs-CZ" altLang="cs-CZ" sz="2000" smtClean="0">
                <a:latin typeface="Arial" panose="020B0604020202020204" pitchFamily="34" charset="0"/>
              </a:rPr>
              <a:t>. Pro svoz bioodpadu se předpokládá použití vozidel značky Mercedes-Benz, která splňují nejpřísnější normy a požadavky na šetrnost k životnímu prostředí i bezpečnost provozu.</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Na území města Brna SAKO zajišťuje svoz 55 620 sběrných nádob na SKO a přes 4 tisíce nádob určených k odkládání separovaného odpadu, včetně bioodpadu z SSO.</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88913"/>
            <a:ext cx="8642350" cy="647700"/>
          </a:xfrm>
        </p:spPr>
        <p:txBody>
          <a:bodyPr/>
          <a:lstStyle/>
          <a:p>
            <a:pPr eaLnBrk="1" hangingPunct="1"/>
            <a:r>
              <a:rPr lang="cs-CZ" altLang="cs-CZ" sz="2800" b="1" smtClean="0">
                <a:latin typeface="Arial" panose="020B0604020202020204" pitchFamily="34" charset="0"/>
              </a:rPr>
              <a:t>Orientační vyhodnocení vlivů na životní prostředí</a:t>
            </a:r>
            <a:endParaRPr lang="cs-CZ" altLang="cs-CZ" sz="2800" b="1" smtClean="0">
              <a:solidFill>
                <a:srgbClr val="FFFF99"/>
              </a:solidFill>
              <a:latin typeface="Arial" panose="020B0604020202020204" pitchFamily="34" charset="0"/>
            </a:endParaRPr>
          </a:p>
        </p:txBody>
      </p:sp>
      <p:sp>
        <p:nvSpPr>
          <p:cNvPr id="6147" name="Rectangle 3"/>
          <p:cNvSpPr>
            <a:spLocks noGrp="1" noChangeArrowheads="1"/>
          </p:cNvSpPr>
          <p:nvPr>
            <p:ph type="body" idx="1"/>
          </p:nvPr>
        </p:nvSpPr>
        <p:spPr>
          <a:xfrm>
            <a:off x="74613" y="908050"/>
            <a:ext cx="9036050" cy="5732463"/>
          </a:xfrm>
        </p:spPr>
        <p:txBody>
          <a:bodyPr/>
          <a:lstStyle/>
          <a:p>
            <a:pPr marL="0" indent="0" eaLnBrk="1" hangingPunct="1">
              <a:lnSpc>
                <a:spcPct val="80000"/>
              </a:lnSpc>
              <a:buFontTx/>
              <a:buNone/>
              <a:tabLst>
                <a:tab pos="631825" algn="l"/>
              </a:tabLst>
              <a:defRPr/>
            </a:pPr>
            <a:r>
              <a:rPr lang="cs-CZ" altLang="cs-CZ" sz="2000" dirty="0">
                <a:latin typeface="Arial" panose="020B0604020202020204" pitchFamily="34" charset="0"/>
              </a:rPr>
              <a:t>V dalším budeme předpokládat, že v průměru emise CO</a:t>
            </a:r>
            <a:r>
              <a:rPr lang="cs-CZ" altLang="cs-CZ" sz="2000" baseline="-25000" dirty="0">
                <a:latin typeface="Arial" panose="020B0604020202020204" pitchFamily="34" charset="0"/>
              </a:rPr>
              <a:t>2</a:t>
            </a:r>
            <a:r>
              <a:rPr lang="cs-CZ" altLang="cs-CZ" sz="2000" dirty="0">
                <a:latin typeface="Arial" panose="020B0604020202020204" pitchFamily="34" charset="0"/>
              </a:rPr>
              <a:t> budou činit </a:t>
            </a:r>
            <a:br>
              <a:rPr lang="cs-CZ" altLang="cs-CZ" sz="2000" dirty="0">
                <a:latin typeface="Arial" panose="020B0604020202020204" pitchFamily="34" charset="0"/>
              </a:rPr>
            </a:br>
            <a:r>
              <a:rPr lang="cs-CZ" altLang="cs-CZ" sz="2000" dirty="0">
                <a:latin typeface="Arial" panose="020B0604020202020204" pitchFamily="34" charset="0"/>
              </a:rPr>
              <a:t>0,5 10</a:t>
            </a:r>
            <a:r>
              <a:rPr lang="cs-CZ" altLang="cs-CZ" sz="2000" baseline="30000" dirty="0">
                <a:latin typeface="Arial" panose="020B0604020202020204" pitchFamily="34" charset="0"/>
              </a:rPr>
              <a:t>-6</a:t>
            </a:r>
            <a:r>
              <a:rPr lang="cs-CZ" altLang="cs-CZ" sz="2000" dirty="0">
                <a:latin typeface="Arial" panose="020B0604020202020204" pitchFamily="34" charset="0"/>
              </a:rPr>
              <a:t> t/km a průměrná spotřeba pohonných hmot u svozových vozidel bude činit 28-30 l/100 km, což je 0,28-30 l/km což při průměrné hmotnosti nafty </a:t>
            </a:r>
            <a:br>
              <a:rPr lang="cs-CZ" altLang="cs-CZ" sz="2000" dirty="0">
                <a:latin typeface="Arial" panose="020B0604020202020204" pitchFamily="34" charset="0"/>
              </a:rPr>
            </a:br>
            <a:r>
              <a:rPr lang="cs-CZ" altLang="cs-CZ" sz="2000" dirty="0">
                <a:latin typeface="Arial" panose="020B0604020202020204" pitchFamily="34" charset="0"/>
              </a:rPr>
              <a:t>800-840 g/l  činí cca 0,000224 - 0,000252 t/ km.</a:t>
            </a: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r>
              <a:rPr lang="cs-CZ" altLang="cs-CZ" sz="2000" b="1" dirty="0">
                <a:latin typeface="Arial" panose="020B0604020202020204" pitchFamily="34" charset="0"/>
              </a:rPr>
              <a:t>V roce 2015 při svozu a přepravě SKO na spalovnu najela vozidla SAKO cca 182 372 km což mělo dopad 91,186 kg emisí CO</a:t>
            </a:r>
            <a:r>
              <a:rPr lang="cs-CZ" altLang="cs-CZ" sz="2000" b="1" baseline="-25000" dirty="0">
                <a:latin typeface="Arial" panose="020B0604020202020204" pitchFamily="34" charset="0"/>
              </a:rPr>
              <a:t>2</a:t>
            </a:r>
            <a:r>
              <a:rPr lang="cs-CZ" altLang="cs-CZ" sz="2000" b="1" dirty="0">
                <a:latin typeface="Arial" panose="020B0604020202020204" pitchFamily="34" charset="0"/>
              </a:rPr>
              <a:t> za rok do životního prostředí a spotřebu 40,851 – 45,957 t/rok. </a:t>
            </a:r>
          </a:p>
          <a:p>
            <a:pPr eaLnBrk="1" hangingPunct="1">
              <a:lnSpc>
                <a:spcPct val="80000"/>
              </a:lnSpc>
              <a:tabLst>
                <a:tab pos="631825" algn="l"/>
              </a:tabLst>
              <a:defRPr/>
            </a:pPr>
            <a:endParaRPr lang="cs-CZ" altLang="cs-CZ" sz="2000" b="1" dirty="0">
              <a:latin typeface="Arial" panose="020B0604020202020204" pitchFamily="34" charset="0"/>
            </a:endParaRPr>
          </a:p>
          <a:p>
            <a:pPr eaLnBrk="1" hangingPunct="1">
              <a:lnSpc>
                <a:spcPct val="80000"/>
              </a:lnSpc>
              <a:tabLst>
                <a:tab pos="631825" algn="l"/>
              </a:tabLst>
              <a:defRPr/>
            </a:pPr>
            <a:r>
              <a:rPr lang="cs-CZ" altLang="cs-CZ" sz="2000" b="1" dirty="0">
                <a:latin typeface="Arial" panose="020B0604020202020204" pitchFamily="34" charset="0"/>
              </a:rPr>
              <a:t>V roce 2015 při svozu a přepravě BO na Centrální kompostárnu najela vozidla SAKO cca 40 442 km což mělo dopad 20,221 kg emisí CO</a:t>
            </a:r>
            <a:r>
              <a:rPr lang="cs-CZ" altLang="cs-CZ" sz="2000" b="1" baseline="-25000" dirty="0">
                <a:latin typeface="Arial" panose="020B0604020202020204" pitchFamily="34" charset="0"/>
              </a:rPr>
              <a:t>2</a:t>
            </a:r>
            <a:r>
              <a:rPr lang="cs-CZ" altLang="cs-CZ" sz="2000" b="1" dirty="0">
                <a:latin typeface="Arial" panose="020B0604020202020204" pitchFamily="34" charset="0"/>
              </a:rPr>
              <a:t> za rok do životního prostředí a spotřebu 9,059 – 10,191 t/rok pohonných hmot.</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r>
              <a:rPr lang="cs-CZ" altLang="cs-CZ" sz="2000" dirty="0">
                <a:latin typeface="Arial" panose="020B0604020202020204" pitchFamily="34" charset="0"/>
              </a:rPr>
              <a:t>Při zachování stávajícího systému sběru SKO a svozu bioodpadu ze SSO se současný dopad 91,186 kg emisí CO</a:t>
            </a:r>
            <a:r>
              <a:rPr lang="cs-CZ" altLang="cs-CZ" sz="2000" baseline="-25000" dirty="0">
                <a:latin typeface="Arial" panose="020B0604020202020204" pitchFamily="34" charset="0"/>
              </a:rPr>
              <a:t>2</a:t>
            </a:r>
            <a:r>
              <a:rPr lang="cs-CZ" altLang="cs-CZ" sz="2000" dirty="0">
                <a:latin typeface="Arial" panose="020B0604020202020204" pitchFamily="34" charset="0"/>
              </a:rPr>
              <a:t> ročně do ovzduší při svozu SKO a 20,221 kg emisí CO</a:t>
            </a:r>
            <a:r>
              <a:rPr lang="cs-CZ" altLang="cs-CZ" sz="2000" baseline="-25000" dirty="0">
                <a:latin typeface="Arial" panose="020B0604020202020204" pitchFamily="34" charset="0"/>
              </a:rPr>
              <a:t>2</a:t>
            </a:r>
            <a:r>
              <a:rPr lang="cs-CZ" altLang="cs-CZ" sz="2000" dirty="0">
                <a:latin typeface="Arial" panose="020B0604020202020204" pitchFamily="34" charset="0"/>
              </a:rPr>
              <a:t> ročně při svozu BO do ovzduší nezmění. </a:t>
            </a:r>
          </a:p>
          <a:p>
            <a:pPr marL="0" indent="0" eaLnBrk="1" hangingPunct="1">
              <a:lnSpc>
                <a:spcPct val="80000"/>
              </a:lnSpc>
              <a:buFontTx/>
              <a:buNone/>
              <a:tabLst>
                <a:tab pos="631825" algn="l"/>
              </a:tabLst>
              <a:defRPr/>
            </a:pPr>
            <a:r>
              <a:rPr lang="cs-CZ" altLang="cs-CZ" sz="2000" dirty="0">
                <a:latin typeface="Arial" panose="020B0604020202020204" pitchFamily="34" charset="0"/>
              </a:rPr>
              <a:t>Nezapočítáváme pevné částice jejichž množství bude stonásobně nižší při stejném počtu ujetých 40 442 km.</a:t>
            </a:r>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0825" y="333375"/>
            <a:ext cx="8642350" cy="647700"/>
          </a:xfrm>
        </p:spPr>
        <p:txBody>
          <a:bodyPr/>
          <a:lstStyle/>
          <a:p>
            <a:pPr eaLnBrk="1" hangingPunct="1"/>
            <a:r>
              <a:rPr lang="cs-CZ" altLang="cs-CZ" sz="2800" b="1" smtClean="0">
                <a:latin typeface="Arial" panose="020B0604020202020204" pitchFamily="34" charset="0"/>
              </a:rPr>
              <a:t>Orientační vyhodnocení vlivů na životní prostředí</a:t>
            </a:r>
            <a:endParaRPr lang="cs-CZ" altLang="cs-CZ" sz="2800" b="1" smtClean="0">
              <a:solidFill>
                <a:srgbClr val="FFFF99"/>
              </a:solidFill>
              <a:latin typeface="Arial" panose="020B0604020202020204" pitchFamily="34" charset="0"/>
            </a:endParaRPr>
          </a:p>
        </p:txBody>
      </p:sp>
      <p:sp>
        <p:nvSpPr>
          <p:cNvPr id="56323" name="Rectangle 3"/>
          <p:cNvSpPr>
            <a:spLocks noGrp="1" noChangeArrowheads="1"/>
          </p:cNvSpPr>
          <p:nvPr>
            <p:ph type="body" idx="1"/>
          </p:nvPr>
        </p:nvSpPr>
        <p:spPr>
          <a:xfrm>
            <a:off x="74613" y="908050"/>
            <a:ext cx="9036050" cy="5732463"/>
          </a:xfrm>
        </p:spPr>
        <p:txBody>
          <a:bodyPr/>
          <a:lstStyle/>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b="1" smtClean="0">
                <a:latin typeface="Arial" panose="020B0604020202020204" pitchFamily="34" charset="0"/>
              </a:rPr>
              <a:t>Realizace systému sběru a svozu biologických odpadů z nádob u občanů</a:t>
            </a: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Rozdělením domovního odpadu u občanů do nádob na BO a zbytkový SKO by mělo dojít k prodloužení intervalu zaplnění odpadních nádob na SKO, ale současný optimalizovaný systém svozu SKO se pravděpodobně nezmění, takže zůstane dopad 91,186 kg emisí CO</a:t>
            </a:r>
            <a:r>
              <a:rPr lang="cs-CZ" altLang="cs-CZ" sz="2000" baseline="-25000" smtClean="0">
                <a:latin typeface="Arial" panose="020B0604020202020204" pitchFamily="34" charset="0"/>
              </a:rPr>
              <a:t>2 </a:t>
            </a:r>
            <a:r>
              <a:rPr lang="cs-CZ" altLang="cs-CZ" sz="2000" smtClean="0">
                <a:latin typeface="Arial" panose="020B0604020202020204" pitchFamily="34" charset="0"/>
              </a:rPr>
              <a:t>za rok do ovzduší a spotřeba 40,851 – 45,957 t/rok. Dojde navýšení svozu BO podle jednotlivých variant uvedených v kapitole 6. </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Kromě toho zde vzniká nutnost zejména v letních měsících nutnost zkracovat intervaly svozu velkých i malých nádob zejména z hygienických důvodů. Tato skutečnost komplikuje optimalizaci logistiky svozu BO, vzroste jak dopad do životního prostředí, tak i jejich cenu svozu. </a:t>
            </a: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b="1" smtClean="0">
                <a:latin typeface="Arial" panose="020B0604020202020204" pitchFamily="34" charset="0"/>
              </a:rPr>
              <a:t>Výsledkem bude další nárůst dopadu emisí CO</a:t>
            </a:r>
            <a:r>
              <a:rPr lang="cs-CZ" altLang="cs-CZ" sz="2000" b="1" baseline="-25000" smtClean="0">
                <a:latin typeface="Arial" panose="020B0604020202020204" pitchFamily="34" charset="0"/>
              </a:rPr>
              <a:t>2</a:t>
            </a:r>
            <a:r>
              <a:rPr lang="cs-CZ" altLang="cs-CZ" sz="2000" b="1" smtClean="0">
                <a:latin typeface="Arial" panose="020B0604020202020204" pitchFamily="34" charset="0"/>
              </a:rPr>
              <a:t> do životního prostředí, tak i cena jejich svozu (řádově až na 150% původní ceny). </a:t>
            </a: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950" y="188913"/>
            <a:ext cx="8642350" cy="431800"/>
          </a:xfrm>
        </p:spPr>
        <p:txBody>
          <a:bodyPr/>
          <a:lstStyle/>
          <a:p>
            <a:pPr eaLnBrk="1" hangingPunct="1"/>
            <a:r>
              <a:rPr lang="cs-CZ" altLang="cs-CZ" sz="3600" b="1" smtClean="0">
                <a:solidFill>
                  <a:srgbClr val="FFFF99"/>
                </a:solidFill>
                <a:latin typeface="Arial" panose="020B0604020202020204" pitchFamily="34" charset="0"/>
              </a:rPr>
              <a:t>Odpadové hospodářství města Brna</a:t>
            </a:r>
          </a:p>
        </p:txBody>
      </p:sp>
      <p:sp>
        <p:nvSpPr>
          <p:cNvPr id="6147" name="Rectangle 3"/>
          <p:cNvSpPr>
            <a:spLocks noGrp="1" noChangeArrowheads="1"/>
          </p:cNvSpPr>
          <p:nvPr>
            <p:ph type="body" idx="1"/>
          </p:nvPr>
        </p:nvSpPr>
        <p:spPr>
          <a:xfrm>
            <a:off x="323850" y="765175"/>
            <a:ext cx="8640763" cy="5832475"/>
          </a:xfrm>
        </p:spPr>
        <p:txBody>
          <a:bodyPr/>
          <a:lstStyle/>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r>
              <a:rPr lang="cs-CZ" altLang="cs-CZ" sz="2000" dirty="0">
                <a:latin typeface="Arial" panose="020B0604020202020204" pitchFamily="34" charset="0"/>
              </a:rPr>
              <a:t>Systém města Brna v odpadovém hospodářství , zahrnuje 3 základní subsystémy:</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r>
              <a:rPr lang="cs-CZ" altLang="cs-CZ" sz="2000" b="1" dirty="0">
                <a:latin typeface="Arial" panose="020B0604020202020204" pitchFamily="34" charset="0"/>
              </a:rPr>
              <a:t>Sběr směsného komunálního odpadu (SKO) </a:t>
            </a:r>
            <a:r>
              <a:rPr lang="cs-CZ" altLang="cs-CZ" sz="2000" dirty="0">
                <a:latin typeface="Arial" panose="020B0604020202020204" pitchFamily="34" charset="0"/>
              </a:rPr>
              <a:t>- sběrné nádoby umístěné u jednotlivých nemovitostí na 230 km</a:t>
            </a:r>
            <a:r>
              <a:rPr lang="cs-CZ" altLang="cs-CZ" sz="2000" baseline="30000" dirty="0">
                <a:latin typeface="Arial" panose="020B0604020202020204" pitchFamily="34" charset="0"/>
              </a:rPr>
              <a:t>2</a:t>
            </a:r>
            <a:r>
              <a:rPr lang="cs-CZ" altLang="cs-CZ" sz="2000" dirty="0">
                <a:latin typeface="Arial" panose="020B0604020202020204" pitchFamily="34" charset="0"/>
              </a:rPr>
              <a:t> území města.</a:t>
            </a: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r>
              <a:rPr lang="cs-CZ" altLang="cs-CZ" sz="2000" b="1" dirty="0">
                <a:latin typeface="Arial" panose="020B0604020202020204" pitchFamily="34" charset="0"/>
              </a:rPr>
              <a:t>Sběrná střediska odpadů (SSO), kterých je 37 a provozuje je SAKO Brno a.s., </a:t>
            </a:r>
            <a:r>
              <a:rPr lang="cs-CZ" altLang="cs-CZ" sz="2000" dirty="0">
                <a:latin typeface="Arial" panose="020B0604020202020204" pitchFamily="34" charset="0"/>
              </a:rPr>
              <a:t>kde mohou občané odložit objemné odpady (odpady, které vzhledem ke své velikosti a charakteru /např. stavební odpady / nelze ukládat do sběrných nádob na směsný komunální odpad), materiálově využitelní složky komunálního odpadu (papír, PET-lahve, nápojové kartony, sklo, kovy, odpady ze zeleně apod.) a nebezpečné složky komunálního odpadu.</a:t>
            </a: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r>
              <a:rPr lang="cs-CZ" altLang="cs-CZ" sz="2000" b="1" dirty="0">
                <a:latin typeface="Arial" panose="020B0604020202020204" pitchFamily="34" charset="0"/>
              </a:rPr>
              <a:t>Sběr materiálově využitelných složek komunálního odpadu </a:t>
            </a:r>
            <a:r>
              <a:rPr lang="cs-CZ" altLang="cs-CZ" sz="2000" dirty="0">
                <a:latin typeface="Arial" panose="020B0604020202020204" pitchFamily="34" charset="0"/>
              </a:rPr>
              <a:t>– sběrné nádoby rozmístěné na veřejně přístupných místech po celém území města (papír, sklo a směs PET- lahve, nápojové kartony a hliníkové obaly od nápojů).</a:t>
            </a:r>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0825" y="34925"/>
            <a:ext cx="8642350" cy="863600"/>
          </a:xfrm>
        </p:spPr>
        <p:txBody>
          <a:bodyPr/>
          <a:lstStyle/>
          <a:p>
            <a:pPr eaLnBrk="1" hangingPunct="1"/>
            <a:r>
              <a:rPr lang="cs-CZ" altLang="cs-CZ" b="1" smtClean="0">
                <a:solidFill>
                  <a:srgbClr val="FFFF99"/>
                </a:solidFill>
                <a:latin typeface="Arial" panose="020B0604020202020204" pitchFamily="34" charset="0"/>
              </a:rPr>
              <a:t>Vyhodnocení nákladů na KO</a:t>
            </a:r>
          </a:p>
        </p:txBody>
      </p:sp>
      <p:sp>
        <p:nvSpPr>
          <p:cNvPr id="6147" name="Rectangle 3"/>
          <p:cNvSpPr>
            <a:spLocks noGrp="1" noChangeArrowheads="1"/>
          </p:cNvSpPr>
          <p:nvPr>
            <p:ph type="body" idx="1"/>
          </p:nvPr>
        </p:nvSpPr>
        <p:spPr>
          <a:xfrm>
            <a:off x="34925" y="836613"/>
            <a:ext cx="9109075" cy="5761037"/>
          </a:xfrm>
        </p:spPr>
        <p:txBody>
          <a:bodyPr/>
          <a:lstStyle/>
          <a:p>
            <a:pPr marL="0" indent="0" eaLnBrk="1" hangingPunct="1">
              <a:lnSpc>
                <a:spcPct val="80000"/>
              </a:lnSpc>
              <a:buFontTx/>
              <a:buNone/>
              <a:tabLst>
                <a:tab pos="631825" algn="l"/>
              </a:tabLst>
            </a:pPr>
            <a:r>
              <a:rPr lang="cs-CZ" altLang="cs-CZ" sz="2000" smtClean="0">
                <a:latin typeface="Arial" panose="020B0604020202020204" pitchFamily="34" charset="0"/>
              </a:rPr>
              <a:t>Pokud budeme uvažovat alikvotní část dodávek tepla a elektrické energie v roce 2015 od občanů města Brna ve výši 28,8% z celkového množství dodávek tepla a elektrické energie odvozeného na SAKO, tak by se jednalo o produkci celkem</a:t>
            </a:r>
          </a:p>
          <a:p>
            <a:pPr marL="0" indent="0" eaLnBrk="1" hangingPunct="1">
              <a:lnSpc>
                <a:spcPct val="80000"/>
              </a:lnSpc>
              <a:tabLst>
                <a:tab pos="631825" algn="l"/>
              </a:tabLst>
            </a:pPr>
            <a:r>
              <a:rPr lang="cs-CZ" altLang="cs-CZ" sz="2000" b="1" smtClean="0">
                <a:latin typeface="Arial" panose="020B0604020202020204" pitchFamily="34" charset="0"/>
              </a:rPr>
              <a:t>293 293 GJ tepla z toho do teplárenské sítě by se dodalo 265 267 GJ a</a:t>
            </a:r>
          </a:p>
          <a:p>
            <a:pPr marL="0" indent="0" eaLnBrk="1" hangingPunct="1">
              <a:lnSpc>
                <a:spcPct val="80000"/>
              </a:lnSpc>
              <a:tabLst>
                <a:tab pos="631825" algn="l"/>
              </a:tabLst>
            </a:pPr>
            <a:r>
              <a:rPr lang="cs-CZ" altLang="cs-CZ" sz="2000" b="1" smtClean="0">
                <a:latin typeface="Arial" panose="020B0604020202020204" pitchFamily="34" charset="0"/>
              </a:rPr>
              <a:t>13 054 MWh elektrické energie, která se dodala do do elektrické sítě.</a:t>
            </a: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Na základě smlouvy se statutárním městem Brnem zajišťovalo SAKO provoz systému shromažďování, sběru, přepravy, třídění, využívání a odstraňování komunálního odpadu na území statutárního města Brna. V souladu s touto smlouvou byly v roce 2015 vyfakturovány služby v celkovém objemu </a:t>
            </a:r>
          </a:p>
          <a:p>
            <a:pPr marL="0" indent="0" eaLnBrk="1" hangingPunct="1">
              <a:lnSpc>
                <a:spcPct val="80000"/>
              </a:lnSpc>
              <a:buFontTx/>
              <a:buNone/>
              <a:tabLst>
                <a:tab pos="631825" algn="l"/>
              </a:tabLst>
            </a:pPr>
            <a:r>
              <a:rPr lang="cs-CZ" altLang="cs-CZ" sz="2000" b="1" smtClean="0">
                <a:latin typeface="Arial" panose="020B0604020202020204" pitchFamily="34" charset="0"/>
              </a:rPr>
              <a:t>335 760 tis. Kč </a:t>
            </a:r>
            <a:r>
              <a:rPr lang="cs-CZ" altLang="cs-CZ" sz="2000" smtClean="0">
                <a:latin typeface="Arial" panose="020B0604020202020204" pitchFamily="34" charset="0"/>
              </a:rPr>
              <a:t>(vč. DPH). </a:t>
            </a:r>
            <a:r>
              <a:rPr lang="cs-CZ" altLang="cs-CZ" sz="2000" b="1" smtClean="0">
                <a:latin typeface="Arial" panose="020B0604020202020204" pitchFamily="34" charset="0"/>
              </a:rPr>
              <a:t>Jednalo se zejména o tržby za: </a:t>
            </a:r>
          </a:p>
          <a:p>
            <a:pPr marL="0" indent="0" eaLnBrk="1" hangingPunct="1">
              <a:lnSpc>
                <a:spcPct val="80000"/>
              </a:lnSpc>
              <a:tabLst>
                <a:tab pos="631825" algn="l"/>
              </a:tabLst>
            </a:pPr>
            <a:r>
              <a:rPr lang="cs-CZ" altLang="cs-CZ" sz="2000" b="1" smtClean="0">
                <a:latin typeface="Arial" panose="020B0604020202020204" pitchFamily="34" charset="0"/>
              </a:rPr>
              <a:t>přepravu komunálního odpadu a sběr nádob – 187 292 tis. Kč (vč. DPH), </a:t>
            </a:r>
          </a:p>
          <a:p>
            <a:pPr marL="0" indent="0" eaLnBrk="1" hangingPunct="1">
              <a:lnSpc>
                <a:spcPct val="80000"/>
              </a:lnSpc>
              <a:tabLst>
                <a:tab pos="631825" algn="l"/>
              </a:tabLst>
            </a:pPr>
            <a:r>
              <a:rPr lang="cs-CZ" altLang="cs-CZ" sz="2000" b="1" smtClean="0">
                <a:latin typeface="Arial" panose="020B0604020202020204" pitchFamily="34" charset="0"/>
              </a:rPr>
              <a:t>odstranění odpadu spalováním – 72 667 tis. Kč </a:t>
            </a:r>
            <a:r>
              <a:rPr lang="cs-CZ" altLang="cs-CZ" sz="2000" smtClean="0">
                <a:latin typeface="Arial" panose="020B0604020202020204" pitchFamily="34" charset="0"/>
              </a:rPr>
              <a:t>(vč. DPH), </a:t>
            </a:r>
          </a:p>
          <a:p>
            <a:pPr marL="0" indent="0" eaLnBrk="1" hangingPunct="1">
              <a:lnSpc>
                <a:spcPct val="80000"/>
              </a:lnSpc>
              <a:tabLst>
                <a:tab pos="631825" algn="l"/>
              </a:tabLst>
            </a:pPr>
            <a:r>
              <a:rPr lang="cs-CZ" altLang="cs-CZ" sz="2000" b="1" smtClean="0">
                <a:latin typeface="Arial" panose="020B0604020202020204" pitchFamily="34" charset="0"/>
              </a:rPr>
              <a:t>pronájem, odvoz a uložení odpadu velkoobjemovými kontejnery </a:t>
            </a:r>
            <a:r>
              <a:rPr lang="cs-CZ" altLang="cs-CZ" sz="2000" smtClean="0">
                <a:latin typeface="Arial" panose="020B0604020202020204" pitchFamily="34" charset="0"/>
              </a:rPr>
              <a:t>– </a:t>
            </a:r>
            <a:r>
              <a:rPr lang="cs-CZ" altLang="cs-CZ" sz="2000" b="1" smtClean="0">
                <a:latin typeface="Arial" panose="020B0604020202020204" pitchFamily="34" charset="0"/>
              </a:rPr>
              <a:t>21 870 </a:t>
            </a:r>
            <a:r>
              <a:rPr lang="cs-CZ" altLang="cs-CZ" sz="2000" smtClean="0">
                <a:latin typeface="Arial" panose="020B0604020202020204" pitchFamily="34" charset="0"/>
              </a:rPr>
              <a:t>tis. Kč (vč. DPH), </a:t>
            </a:r>
          </a:p>
          <a:p>
            <a:pPr marL="0" indent="0" eaLnBrk="1" hangingPunct="1">
              <a:lnSpc>
                <a:spcPct val="80000"/>
              </a:lnSpc>
              <a:tabLst>
                <a:tab pos="631825" algn="l"/>
              </a:tabLst>
            </a:pPr>
            <a:r>
              <a:rPr lang="cs-CZ" altLang="cs-CZ" sz="2000" b="1" smtClean="0">
                <a:latin typeface="Arial" panose="020B0604020202020204" pitchFamily="34" charset="0"/>
              </a:rPr>
              <a:t>separaci odpadu </a:t>
            </a:r>
            <a:r>
              <a:rPr lang="cs-CZ" altLang="cs-CZ" sz="2000" smtClean="0">
                <a:latin typeface="Arial" panose="020B0604020202020204" pitchFamily="34" charset="0"/>
              </a:rPr>
              <a:t>(svoz skla, papíru, směsného plastu, nápojových kartonů a hliníkových obalů) – </a:t>
            </a:r>
            <a:r>
              <a:rPr lang="cs-CZ" altLang="cs-CZ" sz="2000" b="1" smtClean="0">
                <a:latin typeface="Arial" panose="020B0604020202020204" pitchFamily="34" charset="0"/>
              </a:rPr>
              <a:t>31 903 tis. Kč </a:t>
            </a:r>
            <a:r>
              <a:rPr lang="cs-CZ" altLang="cs-CZ" sz="2000" smtClean="0">
                <a:latin typeface="Arial" panose="020B0604020202020204" pitchFamily="34" charset="0"/>
              </a:rPr>
              <a:t>(vč. DPH) a </a:t>
            </a:r>
          </a:p>
          <a:p>
            <a:pPr marL="0" indent="0" eaLnBrk="1" hangingPunct="1">
              <a:lnSpc>
                <a:spcPct val="80000"/>
              </a:lnSpc>
              <a:tabLst>
                <a:tab pos="631825" algn="l"/>
              </a:tabLst>
            </a:pPr>
            <a:r>
              <a:rPr lang="cs-CZ" altLang="cs-CZ" sz="2000" b="1" smtClean="0">
                <a:latin typeface="Arial" panose="020B0604020202020204" pitchFamily="34" charset="0"/>
              </a:rPr>
              <a:t>provozování sběrných středisek odpadů </a:t>
            </a:r>
            <a:r>
              <a:rPr lang="cs-CZ" altLang="cs-CZ" sz="2000" smtClean="0">
                <a:latin typeface="Arial" panose="020B0604020202020204" pitchFamily="34" charset="0"/>
              </a:rPr>
              <a:t>– </a:t>
            </a:r>
            <a:r>
              <a:rPr lang="cs-CZ" altLang="cs-CZ" sz="2000" b="1" smtClean="0">
                <a:latin typeface="Arial" panose="020B0604020202020204" pitchFamily="34" charset="0"/>
              </a:rPr>
              <a:t>17 882 tis. </a:t>
            </a:r>
            <a:r>
              <a:rPr lang="cs-CZ" altLang="cs-CZ" sz="2000" smtClean="0">
                <a:latin typeface="Arial" panose="020B0604020202020204" pitchFamily="34" charset="0"/>
              </a:rPr>
              <a:t>Kč (vč. DPH).</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0825" y="34925"/>
            <a:ext cx="8642350" cy="863600"/>
          </a:xfrm>
        </p:spPr>
        <p:txBody>
          <a:bodyPr/>
          <a:lstStyle/>
          <a:p>
            <a:pPr eaLnBrk="1" hangingPunct="1"/>
            <a:r>
              <a:rPr lang="cs-CZ" altLang="cs-CZ" b="1" smtClean="0">
                <a:solidFill>
                  <a:srgbClr val="FFFF99"/>
                </a:solidFill>
                <a:latin typeface="Arial" panose="020B0604020202020204" pitchFamily="34" charset="0"/>
              </a:rPr>
              <a:t>Vyhodnocení nákladů na SKO</a:t>
            </a:r>
          </a:p>
        </p:txBody>
      </p:sp>
      <p:sp>
        <p:nvSpPr>
          <p:cNvPr id="6147" name="Rectangle 3"/>
          <p:cNvSpPr>
            <a:spLocks noGrp="1" noChangeArrowheads="1"/>
          </p:cNvSpPr>
          <p:nvPr>
            <p:ph type="body" idx="1"/>
          </p:nvPr>
        </p:nvSpPr>
        <p:spPr>
          <a:xfrm>
            <a:off x="107950" y="1484313"/>
            <a:ext cx="9109075" cy="5761037"/>
          </a:xfrm>
        </p:spPr>
        <p:txBody>
          <a:bodyPr/>
          <a:lstStyle/>
          <a:p>
            <a:pPr marL="0" indent="0" eaLnBrk="1" hangingPunct="1">
              <a:lnSpc>
                <a:spcPct val="80000"/>
              </a:lnSpc>
              <a:buFontTx/>
              <a:buNone/>
              <a:tabLst>
                <a:tab pos="631825" algn="l"/>
              </a:tabLst>
              <a:defRPr/>
            </a:pPr>
            <a:r>
              <a:rPr lang="cs-CZ" altLang="cs-CZ" sz="2000" dirty="0">
                <a:latin typeface="Arial" panose="020B0604020202020204" pitchFamily="34" charset="0"/>
              </a:rPr>
              <a:t>Pokud se nebude zahrnovat do nákladů separace odpadu ve výši 31 903 tis. Kč (vč. DPH), tak náklady na zpracování komunálního odpadu (SKO) v roce 2015 činily: </a:t>
            </a:r>
          </a:p>
          <a:p>
            <a:pPr eaLnBrk="1" hangingPunct="1">
              <a:lnSpc>
                <a:spcPct val="80000"/>
              </a:lnSpc>
              <a:tabLst>
                <a:tab pos="631825" algn="l"/>
              </a:tabLst>
              <a:defRPr/>
            </a:pPr>
            <a:r>
              <a:rPr lang="cs-CZ" altLang="cs-CZ" sz="2000" b="1" dirty="0">
                <a:latin typeface="Arial" panose="020B0604020202020204" pitchFamily="34" charset="0"/>
              </a:rPr>
              <a:t>303 857 tis. Kč (vč. DPH), tj. </a:t>
            </a:r>
          </a:p>
          <a:p>
            <a:pPr eaLnBrk="1" hangingPunct="1">
              <a:lnSpc>
                <a:spcPct val="80000"/>
              </a:lnSpc>
              <a:tabLst>
                <a:tab pos="631825" algn="l"/>
              </a:tabLst>
              <a:defRPr/>
            </a:pPr>
            <a:r>
              <a:rPr lang="cs-CZ" altLang="cs-CZ" sz="2000" b="1" dirty="0">
                <a:latin typeface="Arial" panose="020B0604020202020204" pitchFamily="34" charset="0"/>
              </a:rPr>
              <a:t>4 557,- Kč na tunu, nebo </a:t>
            </a:r>
          </a:p>
          <a:p>
            <a:pPr eaLnBrk="1" hangingPunct="1">
              <a:lnSpc>
                <a:spcPct val="80000"/>
              </a:lnSpc>
              <a:tabLst>
                <a:tab pos="631825" algn="l"/>
              </a:tabLst>
              <a:defRPr/>
            </a:pPr>
            <a:r>
              <a:rPr lang="cs-CZ" altLang="cs-CZ" sz="2000" b="1" dirty="0">
                <a:latin typeface="Arial" panose="020B0604020202020204" pitchFamily="34" charset="0"/>
              </a:rPr>
              <a:t>802,-Kč na obyvatele.</a:t>
            </a:r>
          </a:p>
          <a:p>
            <a:pPr marL="0" indent="0" eaLnBrk="1" hangingPunct="1">
              <a:lnSpc>
                <a:spcPct val="80000"/>
              </a:lnSpc>
              <a:buFontTx/>
              <a:buNone/>
              <a:tabLst>
                <a:tab pos="631825" algn="l"/>
              </a:tabLst>
              <a:defRPr/>
            </a:pPr>
            <a:endParaRPr lang="cs-CZ" altLang="cs-CZ" sz="2000" b="1" dirty="0">
              <a:latin typeface="Arial" panose="020B0604020202020204" pitchFamily="34" charset="0"/>
            </a:endParaRPr>
          </a:p>
          <a:p>
            <a:pPr marL="0" indent="0" eaLnBrk="1" hangingPunct="1">
              <a:lnSpc>
                <a:spcPct val="80000"/>
              </a:lnSpc>
              <a:buFontTx/>
              <a:buNone/>
              <a:tabLst>
                <a:tab pos="631825" algn="l"/>
              </a:tabLst>
              <a:defRPr/>
            </a:pPr>
            <a:r>
              <a:rPr lang="cs-CZ" altLang="cs-CZ" sz="2000" dirty="0">
                <a:latin typeface="Arial" panose="020B0604020202020204" pitchFamily="34" charset="0"/>
              </a:rPr>
              <a:t>SAKO mělo příjmy za prodej tepla a elektrické energie z energetického využití SKO od občanů města Brna, kde alikvotní část příjmů z prodeje činila:</a:t>
            </a:r>
          </a:p>
          <a:p>
            <a:pPr eaLnBrk="1" hangingPunct="1">
              <a:lnSpc>
                <a:spcPct val="80000"/>
              </a:lnSpc>
              <a:tabLst>
                <a:tab pos="631825" algn="l"/>
              </a:tabLst>
              <a:defRPr/>
            </a:pPr>
            <a:r>
              <a:rPr lang="cs-CZ" altLang="cs-CZ" sz="2000" b="1" dirty="0">
                <a:latin typeface="Arial" panose="020B0604020202020204" pitchFamily="34" charset="0"/>
              </a:rPr>
              <a:t>prodej tepla – 55 501 tis. Kč, </a:t>
            </a:r>
          </a:p>
          <a:p>
            <a:pPr eaLnBrk="1" hangingPunct="1">
              <a:lnSpc>
                <a:spcPct val="80000"/>
              </a:lnSpc>
              <a:tabLst>
                <a:tab pos="631825" algn="l"/>
              </a:tabLst>
              <a:defRPr/>
            </a:pPr>
            <a:r>
              <a:rPr lang="cs-CZ" altLang="cs-CZ" sz="2000" b="1" dirty="0">
                <a:latin typeface="Arial" panose="020B0604020202020204" pitchFamily="34" charset="0"/>
              </a:rPr>
              <a:t>prodej elektrické energie – 12 579 tis. Kč.</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50825" y="34925"/>
            <a:ext cx="8642350" cy="863600"/>
          </a:xfrm>
        </p:spPr>
        <p:txBody>
          <a:bodyPr/>
          <a:lstStyle/>
          <a:p>
            <a:pPr eaLnBrk="1" hangingPunct="1"/>
            <a:r>
              <a:rPr lang="cs-CZ" altLang="cs-CZ" sz="2400" b="1" smtClean="0">
                <a:latin typeface="Arial" panose="020B0604020202020204" pitchFamily="34" charset="0"/>
              </a:rPr>
              <a:t>Dosažitelné energetické a ekonomické bilance při odklonu BO z SKO</a:t>
            </a:r>
            <a:endParaRPr lang="cs-CZ" altLang="cs-CZ" sz="2400" b="1" smtClean="0">
              <a:solidFill>
                <a:srgbClr val="FFFF99"/>
              </a:solidFill>
              <a:latin typeface="Arial" panose="020B0604020202020204" pitchFamily="34" charset="0"/>
            </a:endParaRPr>
          </a:p>
        </p:txBody>
      </p:sp>
      <p:sp>
        <p:nvSpPr>
          <p:cNvPr id="62467" name="Rectangle 3"/>
          <p:cNvSpPr>
            <a:spLocks noGrp="1" noChangeArrowheads="1"/>
          </p:cNvSpPr>
          <p:nvPr>
            <p:ph type="body" idx="1"/>
          </p:nvPr>
        </p:nvSpPr>
        <p:spPr>
          <a:xfrm>
            <a:off x="34925" y="836613"/>
            <a:ext cx="9109075" cy="5761037"/>
          </a:xfrm>
        </p:spPr>
        <p:txBody>
          <a:bodyPr/>
          <a:lstStyle/>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endParaRPr lang="cs-CZ" altLang="cs-CZ" sz="2000" b="1" smtClean="0">
              <a:latin typeface="Arial" panose="020B0604020202020204" pitchFamily="34" charset="0"/>
            </a:endParaRPr>
          </a:p>
          <a:p>
            <a:pPr marL="0" indent="0" eaLnBrk="1" hangingPunct="1">
              <a:lnSpc>
                <a:spcPct val="80000"/>
              </a:lnSpc>
              <a:buFontTx/>
              <a:buNone/>
              <a:tabLst>
                <a:tab pos="631825" algn="l"/>
              </a:tabLst>
            </a:pPr>
            <a:r>
              <a:rPr lang="cs-CZ" altLang="cs-CZ" sz="2000" smtClean="0">
                <a:latin typeface="Arial" panose="020B0604020202020204" pitchFamily="34" charset="0"/>
              </a:rPr>
              <a:t>Z tabulky je vidět, že při maximálně 100% odkloněného BO z SKO, tj. 12 tisíc tun poklesne produkce tepla i elektrické energie z SKO města Brna, ale je reálný předpoklad, že snížené množství SKO od občanů města Brna bude nahrazeno SKO z Jihomoravského kraje, aby byly naplněny požadavky POH Jihomoravského kraje  a ČR na odklon SKO ze skládkováni a nahrazení jeho  energetickým využitím.</a:t>
            </a:r>
          </a:p>
          <a:p>
            <a:pPr marL="0" indent="0" eaLnBrk="1" hangingPunct="1">
              <a:lnSpc>
                <a:spcPct val="80000"/>
              </a:lnSpc>
              <a:buFontTx/>
              <a:buNone/>
              <a:tabLst>
                <a:tab pos="631825" algn="l"/>
              </a:tabLst>
            </a:pPr>
            <a:endParaRPr lang="cs-CZ" altLang="cs-CZ" sz="2000" smtClean="0">
              <a:latin typeface="Arial" panose="020B0604020202020204" pitchFamily="34" charset="0"/>
            </a:endParaRPr>
          </a:p>
        </p:txBody>
      </p:sp>
      <p:graphicFrame>
        <p:nvGraphicFramePr>
          <p:cNvPr id="2" name="Tabulka 1"/>
          <p:cNvGraphicFramePr>
            <a:graphicFrameLocks noGrp="1"/>
          </p:cNvGraphicFramePr>
          <p:nvPr/>
        </p:nvGraphicFramePr>
        <p:xfrm>
          <a:off x="25400" y="1052513"/>
          <a:ext cx="9144000" cy="2089150"/>
        </p:xfrm>
        <a:graphic>
          <a:graphicData uri="http://schemas.openxmlformats.org/drawingml/2006/table">
            <a:tbl>
              <a:tblPr firstRow="1" firstCol="1" bandRow="1">
                <a:tableStyleId>{5C22544A-7EE6-4342-B048-85BDC9FD1C3A}</a:tableStyleId>
              </a:tblPr>
              <a:tblGrid>
                <a:gridCol w="1854403">
                  <a:extLst>
                    <a:ext uri="{9D8B030D-6E8A-4147-A177-3AD203B41FA5}">
                      <a16:colId xmlns:a16="http://schemas.microsoft.com/office/drawing/2014/main" val="548429956"/>
                    </a:ext>
                  </a:extLst>
                </a:gridCol>
                <a:gridCol w="1457554">
                  <a:extLst>
                    <a:ext uri="{9D8B030D-6E8A-4147-A177-3AD203B41FA5}">
                      <a16:colId xmlns:a16="http://schemas.microsoft.com/office/drawing/2014/main" val="2415141217"/>
                    </a:ext>
                  </a:extLst>
                </a:gridCol>
                <a:gridCol w="1457554">
                  <a:extLst>
                    <a:ext uri="{9D8B030D-6E8A-4147-A177-3AD203B41FA5}">
                      <a16:colId xmlns:a16="http://schemas.microsoft.com/office/drawing/2014/main" val="3983141953"/>
                    </a:ext>
                  </a:extLst>
                </a:gridCol>
                <a:gridCol w="1377086">
                  <a:extLst>
                    <a:ext uri="{9D8B030D-6E8A-4147-A177-3AD203B41FA5}">
                      <a16:colId xmlns:a16="http://schemas.microsoft.com/office/drawing/2014/main" val="1747551479"/>
                    </a:ext>
                  </a:extLst>
                </a:gridCol>
                <a:gridCol w="1538021">
                  <a:extLst>
                    <a:ext uri="{9D8B030D-6E8A-4147-A177-3AD203B41FA5}">
                      <a16:colId xmlns:a16="http://schemas.microsoft.com/office/drawing/2014/main" val="3706538383"/>
                    </a:ext>
                  </a:extLst>
                </a:gridCol>
                <a:gridCol w="1459382">
                  <a:extLst>
                    <a:ext uri="{9D8B030D-6E8A-4147-A177-3AD203B41FA5}">
                      <a16:colId xmlns:a16="http://schemas.microsoft.com/office/drawing/2014/main" val="458007807"/>
                    </a:ext>
                  </a:extLst>
                </a:gridCol>
              </a:tblGrid>
              <a:tr h="261144">
                <a:tc gridSpan="4">
                  <a:txBody>
                    <a:bodyPr/>
                    <a:lstStyle/>
                    <a:p>
                      <a:pPr algn="ctr">
                        <a:spcAft>
                          <a:spcPts val="0"/>
                        </a:spcAft>
                      </a:pPr>
                      <a:r>
                        <a:rPr lang="cs-CZ" sz="1600" dirty="0">
                          <a:effectLst/>
                          <a:latin typeface="Arial" panose="020B0604020202020204" pitchFamily="34" charset="0"/>
                          <a:cs typeface="Arial" panose="020B0604020202020204" pitchFamily="34" charset="0"/>
                        </a:rPr>
                        <a:t>Teplo</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gridSpan="2">
                  <a:txBody>
                    <a:bodyPr/>
                    <a:lstStyle/>
                    <a:p>
                      <a:pPr algn="ctr">
                        <a:spcAft>
                          <a:spcPts val="0"/>
                        </a:spcAft>
                      </a:pPr>
                      <a:r>
                        <a:rPr lang="cs-CZ" sz="1600" dirty="0">
                          <a:effectLst/>
                          <a:latin typeface="Arial" panose="020B0604020202020204" pitchFamily="34" charset="0"/>
                          <a:cs typeface="Arial" panose="020B0604020202020204" pitchFamily="34" charset="0"/>
                        </a:rPr>
                        <a:t>Elektřina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cs-CZ"/>
                    </a:p>
                  </a:txBody>
                  <a:tcPr/>
                </a:tc>
                <a:extLst>
                  <a:ext uri="{0D108BD9-81ED-4DB2-BD59-A6C34878D82A}">
                    <a16:rowId xmlns:a16="http://schemas.microsoft.com/office/drawing/2014/main" val="2486192546"/>
                  </a:ext>
                </a:extLst>
              </a:tr>
              <a:tr h="261144">
                <a:tc gridSpan="2">
                  <a:txBody>
                    <a:bodyPr/>
                    <a:lstStyle/>
                    <a:p>
                      <a:pPr algn="ctr">
                        <a:spcAft>
                          <a:spcPts val="0"/>
                        </a:spcAft>
                      </a:pPr>
                      <a:r>
                        <a:rPr lang="cs-CZ" sz="1600" dirty="0">
                          <a:effectLst/>
                          <a:latin typeface="Arial" panose="020B0604020202020204" pitchFamily="34" charset="0"/>
                          <a:cs typeface="Arial" panose="020B0604020202020204" pitchFamily="34" charset="0"/>
                        </a:rPr>
                        <a:t>Dodávky celkem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cs-CZ"/>
                    </a:p>
                  </a:txBody>
                  <a:tcPr/>
                </a:tc>
                <a:tc gridSpan="2">
                  <a:txBody>
                    <a:bodyPr/>
                    <a:lstStyle/>
                    <a:p>
                      <a:pPr algn="ctr">
                        <a:spcAft>
                          <a:spcPts val="0"/>
                        </a:spcAft>
                      </a:pPr>
                      <a:r>
                        <a:rPr lang="cs-CZ" sz="1600">
                          <a:effectLst/>
                          <a:latin typeface="Arial" panose="020B0604020202020204" pitchFamily="34" charset="0"/>
                          <a:cs typeface="Arial" panose="020B0604020202020204" pitchFamily="34" charset="0"/>
                        </a:rPr>
                        <a:t>z toho do</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cs-CZ"/>
                    </a:p>
                  </a:txBody>
                  <a:tcPr/>
                </a:tc>
                <a:tc>
                  <a:txBody>
                    <a:bodyPr/>
                    <a:lstStyle/>
                    <a:p>
                      <a:pPr algn="ctr">
                        <a:spcAft>
                          <a:spcPts val="0"/>
                        </a:spcAft>
                      </a:pPr>
                      <a:r>
                        <a:rPr lang="cs-CZ" sz="1600">
                          <a:effectLst/>
                          <a:latin typeface="Arial" panose="020B0604020202020204" pitchFamily="34" charset="0"/>
                          <a:cs typeface="Arial" panose="020B0604020202020204" pitchFamily="34" charset="0"/>
                        </a:rPr>
                        <a:t>Výroba</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Dodávky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79844297"/>
                  </a:ext>
                </a:extLst>
              </a:tr>
              <a:tr h="261144">
                <a:tc>
                  <a:txBody>
                    <a:bodyPr/>
                    <a:lstStyle/>
                    <a:p>
                      <a:pPr algn="ctr">
                        <a:spcAft>
                          <a:spcPts val="0"/>
                        </a:spcAft>
                      </a:pPr>
                      <a:r>
                        <a:rPr lang="cs-CZ" sz="1600" dirty="0">
                          <a:effectLst/>
                          <a:latin typeface="Arial" panose="020B0604020202020204" pitchFamily="34" charset="0"/>
                          <a:cs typeface="Arial" panose="020B0604020202020204" pitchFamily="34" charset="0"/>
                        </a:rPr>
                        <a:t> </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Teplárny</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Zetor</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 </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69954738"/>
                  </a:ext>
                </a:extLst>
              </a:tr>
              <a:tr h="261144">
                <a:tc>
                  <a:txBody>
                    <a:bodyPr/>
                    <a:lstStyle/>
                    <a:p>
                      <a:pPr algn="ctr">
                        <a:spcAft>
                          <a:spcPts val="0"/>
                        </a:spcAft>
                      </a:pPr>
                      <a:r>
                        <a:rPr lang="cs-CZ" sz="1600" dirty="0">
                          <a:effectLst/>
                          <a:latin typeface="Arial" panose="020B0604020202020204" pitchFamily="34" charset="0"/>
                          <a:cs typeface="Arial" panose="020B0604020202020204" pitchFamily="34" charset="0"/>
                        </a:rPr>
                        <a:t>Celkem</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[GJ]</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[GJ]</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[GJ]</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[MWh]</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cs-CZ" sz="1600">
                          <a:effectLst/>
                          <a:latin typeface="Arial" panose="020B0604020202020204" pitchFamily="34" charset="0"/>
                          <a:cs typeface="Arial" panose="020B0604020202020204" pitchFamily="34" charset="0"/>
                        </a:rPr>
                        <a:t>[MWh]</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42159194"/>
                  </a:ext>
                </a:extLst>
              </a:tr>
              <a:tr h="261144">
                <a:tc>
                  <a:txBody>
                    <a:bodyPr/>
                    <a:lstStyle/>
                    <a:p>
                      <a:pPr algn="just">
                        <a:spcAft>
                          <a:spcPts val="0"/>
                        </a:spcAft>
                      </a:pPr>
                      <a:r>
                        <a:rPr lang="cs-CZ" sz="1600" dirty="0">
                          <a:effectLst/>
                          <a:latin typeface="Arial" panose="020B0604020202020204" pitchFamily="34" charset="0"/>
                          <a:cs typeface="Arial" panose="020B0604020202020204" pitchFamily="34" charset="0"/>
                        </a:rPr>
                        <a:t>stávající SKO </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cs-CZ" sz="1600">
                          <a:effectLst/>
                          <a:latin typeface="Arial" panose="020B0604020202020204" pitchFamily="34" charset="0"/>
                          <a:cs typeface="Arial" panose="020B0604020202020204" pitchFamily="34" charset="0"/>
                        </a:rPr>
                        <a:t>293 293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265 267</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27 863</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18 015</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a:effectLst/>
                          <a:latin typeface="Arial" panose="020B0604020202020204" pitchFamily="34" charset="0"/>
                          <a:cs typeface="Arial" panose="020B0604020202020204" pitchFamily="34" charset="0"/>
                        </a:rPr>
                        <a:t>13 054</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32011200"/>
                  </a:ext>
                </a:extLst>
              </a:tr>
              <a:tr h="783431">
                <a:tc>
                  <a:txBody>
                    <a:bodyPr/>
                    <a:lstStyle/>
                    <a:p>
                      <a:pPr algn="just">
                        <a:spcAft>
                          <a:spcPts val="0"/>
                        </a:spcAft>
                      </a:pPr>
                      <a:r>
                        <a:rPr lang="cs-CZ" sz="1600" dirty="0">
                          <a:effectLst/>
                          <a:latin typeface="Arial" panose="020B0604020202020204" pitchFamily="34" charset="0"/>
                          <a:cs typeface="Arial" panose="020B0604020202020204" pitchFamily="34" charset="0"/>
                        </a:rPr>
                        <a:t>SKO bez 18,76% BO se zvýšenou výhřevností</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cs-CZ" sz="1600" dirty="0">
                          <a:effectLst/>
                          <a:latin typeface="Arial" panose="020B0604020202020204" pitchFamily="34" charset="0"/>
                          <a:cs typeface="Arial" panose="020B0604020202020204" pitchFamily="34" charset="0"/>
                        </a:rPr>
                        <a:t>262 384</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237 312</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24 927</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16 116</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0"/>
                        </a:spcAft>
                      </a:pPr>
                      <a:r>
                        <a:rPr lang="cs-CZ" sz="1600" dirty="0">
                          <a:effectLst/>
                          <a:latin typeface="Arial" panose="020B0604020202020204" pitchFamily="34" charset="0"/>
                          <a:cs typeface="Arial" panose="020B0604020202020204" pitchFamily="34" charset="0"/>
                        </a:rPr>
                        <a:t>11 678</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57384598"/>
                  </a:ext>
                </a:extLst>
              </a:tr>
            </a:tbl>
          </a:graphicData>
        </a:graphic>
      </p:graphicFrame>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0825" y="188913"/>
            <a:ext cx="8642350" cy="358775"/>
          </a:xfrm>
        </p:spPr>
        <p:txBody>
          <a:bodyPr/>
          <a:lstStyle/>
          <a:p>
            <a:pPr eaLnBrk="1" hangingPunct="1"/>
            <a:r>
              <a:rPr lang="cs-CZ" altLang="cs-CZ" sz="3200" b="1" smtClean="0">
                <a:solidFill>
                  <a:srgbClr val="FFFF99"/>
                </a:solidFill>
                <a:latin typeface="Arial" panose="020B0604020202020204" pitchFamily="34" charset="0"/>
              </a:rPr>
              <a:t>Návrh optimální varianty</a:t>
            </a:r>
          </a:p>
        </p:txBody>
      </p:sp>
      <p:sp>
        <p:nvSpPr>
          <p:cNvPr id="171011" name="Rectangle 3"/>
          <p:cNvSpPr>
            <a:spLocks noGrp="1" noChangeArrowheads="1"/>
          </p:cNvSpPr>
          <p:nvPr>
            <p:ph type="body" idx="1"/>
          </p:nvPr>
        </p:nvSpPr>
        <p:spPr>
          <a:xfrm>
            <a:off x="34925" y="620713"/>
            <a:ext cx="9074150" cy="6237287"/>
          </a:xfrm>
        </p:spPr>
        <p:txBody>
          <a:bodyPr/>
          <a:lstStyle/>
          <a:p>
            <a:pPr marL="0" indent="0" eaLnBrk="1" hangingPunct="1">
              <a:lnSpc>
                <a:spcPct val="80000"/>
              </a:lnSpc>
              <a:buFontTx/>
              <a:buNone/>
              <a:tabLst>
                <a:tab pos="631825" algn="l"/>
              </a:tabLst>
              <a:defRPr/>
            </a:pPr>
            <a:r>
              <a:rPr lang="cs-CZ" altLang="cs-CZ" sz="2000" b="1" dirty="0">
                <a:latin typeface="Arial" panose="020B0604020202020204" pitchFamily="34" charset="0"/>
              </a:rPr>
              <a:t>Optimální varianta, pokrývající celé území města Brna má následující východiska:</a:t>
            </a:r>
          </a:p>
          <a:p>
            <a:pPr eaLnBrk="1" hangingPunct="1">
              <a:lnSpc>
                <a:spcPct val="80000"/>
              </a:lnSpc>
              <a:tabLst>
                <a:tab pos="631825" algn="l"/>
              </a:tabLst>
              <a:defRPr/>
            </a:pPr>
            <a:r>
              <a:rPr lang="cs-CZ" altLang="cs-CZ" sz="2000" b="1" dirty="0">
                <a:latin typeface="Arial" panose="020B0604020202020204" pitchFamily="34" charset="0"/>
              </a:rPr>
              <a:t>Domácí kompostování </a:t>
            </a:r>
            <a:r>
              <a:rPr lang="cs-CZ" altLang="cs-CZ" sz="1800" dirty="0">
                <a:latin typeface="Arial" panose="020B0604020202020204" pitchFamily="34" charset="0"/>
              </a:rPr>
              <a:t>v režimu prevence vzniku odpadu bude preferováno oproti  oddělenému sběru BO všude, kde je technicky možný provoz domácích kompostérů, čímž bude snižován počet sběrných nádob na oddělený sběr BO (realizace osvěty, využití dotačních programů SFŽP v rámci prevence vzniku odpadů).</a:t>
            </a:r>
          </a:p>
          <a:p>
            <a:pPr eaLnBrk="1" hangingPunct="1">
              <a:lnSpc>
                <a:spcPct val="80000"/>
              </a:lnSpc>
              <a:tabLst>
                <a:tab pos="631825" algn="l"/>
              </a:tabLst>
              <a:defRPr/>
            </a:pPr>
            <a:r>
              <a:rPr lang="cs-CZ" altLang="cs-CZ" sz="2000" b="1" dirty="0">
                <a:latin typeface="Arial" panose="020B0604020202020204" pitchFamily="34" charset="0"/>
              </a:rPr>
              <a:t>Venkovská a vilová zástavba:</a:t>
            </a:r>
          </a:p>
          <a:p>
            <a:pPr lvl="1" eaLnBrk="1" hangingPunct="1">
              <a:lnSpc>
                <a:spcPct val="80000"/>
              </a:lnSpc>
              <a:tabLst>
                <a:tab pos="631825" algn="l"/>
              </a:tabLst>
              <a:defRPr/>
            </a:pPr>
            <a:r>
              <a:rPr lang="cs-CZ" altLang="cs-CZ" sz="1600" dirty="0">
                <a:latin typeface="Arial" panose="020B0604020202020204" pitchFamily="34" charset="0"/>
              </a:rPr>
              <a:t>umístění malých nádob objemu 120  nebo 240 litrů (dle požadavku vlastníka nemovitosti) do každé nemovitosti, nádoby nesmí být umístěny na veřejném prostranství,</a:t>
            </a:r>
          </a:p>
          <a:p>
            <a:pPr lvl="1" eaLnBrk="1" hangingPunct="1">
              <a:lnSpc>
                <a:spcPct val="80000"/>
              </a:lnSpc>
              <a:tabLst>
                <a:tab pos="631825" algn="l"/>
              </a:tabLst>
              <a:defRPr/>
            </a:pPr>
            <a:r>
              <a:rPr lang="cs-CZ" altLang="cs-CZ" sz="1600" dirty="0">
                <a:latin typeface="Arial" panose="020B0604020202020204" pitchFamily="34" charset="0"/>
              </a:rPr>
              <a:t>o	realizace 21 svozů BO za rok (prosinec, leden, únor 1x měsíčně, březen až listopad 2x měsíčně),</a:t>
            </a:r>
          </a:p>
          <a:p>
            <a:pPr lvl="1" eaLnBrk="1" hangingPunct="1">
              <a:lnSpc>
                <a:spcPct val="80000"/>
              </a:lnSpc>
              <a:tabLst>
                <a:tab pos="631825" algn="l"/>
              </a:tabLst>
              <a:defRPr/>
            </a:pPr>
            <a:r>
              <a:rPr lang="cs-CZ" altLang="cs-CZ" sz="1600" dirty="0">
                <a:latin typeface="Arial" panose="020B0604020202020204" pitchFamily="34" charset="0"/>
              </a:rPr>
              <a:t>o	pro potřeby vyhodnocení nákladů se uvažuje s pokrytím 25% nádobami 120 litrů a 75% nádobami objemu 240 litrů.</a:t>
            </a:r>
          </a:p>
          <a:p>
            <a:pPr eaLnBrk="1" hangingPunct="1">
              <a:lnSpc>
                <a:spcPct val="80000"/>
              </a:lnSpc>
              <a:tabLst>
                <a:tab pos="631825" algn="l"/>
              </a:tabLst>
              <a:defRPr/>
            </a:pPr>
            <a:r>
              <a:rPr lang="cs-CZ" altLang="cs-CZ" sz="2000" b="1" dirty="0">
                <a:latin typeface="Arial" panose="020B0604020202020204" pitchFamily="34" charset="0"/>
              </a:rPr>
              <a:t>Bloková zástavba:</a:t>
            </a:r>
          </a:p>
          <a:p>
            <a:pPr lvl="1" eaLnBrk="1" hangingPunct="1">
              <a:lnSpc>
                <a:spcPct val="80000"/>
              </a:lnSpc>
              <a:tabLst>
                <a:tab pos="631825" algn="l"/>
              </a:tabLst>
              <a:defRPr/>
            </a:pPr>
            <a:r>
              <a:rPr lang="cs-CZ" altLang="cs-CZ" sz="1600" dirty="0">
                <a:latin typeface="Arial" panose="020B0604020202020204" pitchFamily="34" charset="0"/>
              </a:rPr>
              <a:t>pokrytí svozu BO blokové zástavby se navrhuje jednak malými nádobami 240 litrů umístěnými do vnitrobloků a jednak velkými nádobami 1100 litrů umístěnými na veřejné prostranství,</a:t>
            </a:r>
          </a:p>
          <a:p>
            <a:pPr lvl="1" eaLnBrk="1" hangingPunct="1">
              <a:lnSpc>
                <a:spcPct val="80000"/>
              </a:lnSpc>
              <a:tabLst>
                <a:tab pos="631825" algn="l"/>
              </a:tabLst>
              <a:defRPr/>
            </a:pPr>
            <a:r>
              <a:rPr lang="cs-CZ" altLang="cs-CZ" sz="1600" dirty="0">
                <a:latin typeface="Arial" panose="020B0604020202020204" pitchFamily="34" charset="0"/>
              </a:rPr>
              <a:t>o	pokrytí zástavby malými nádobami se pro potřeby vyhodnocení předpokládá 50%, pokrytí velkými nádobami z 50%,</a:t>
            </a:r>
          </a:p>
          <a:p>
            <a:pPr lvl="1" eaLnBrk="1" hangingPunct="1">
              <a:lnSpc>
                <a:spcPct val="80000"/>
              </a:lnSpc>
              <a:tabLst>
                <a:tab pos="631825" algn="l"/>
              </a:tabLst>
              <a:defRPr/>
            </a:pPr>
            <a:r>
              <a:rPr lang="cs-CZ" altLang="cs-CZ" sz="1600" dirty="0">
                <a:latin typeface="Arial" panose="020B0604020202020204" pitchFamily="34" charset="0"/>
              </a:rPr>
              <a:t>o	interval svozu velkých nádob 1100 litrů  1x týdně, malé nádoby objemu 240 litrů – 21 svozů za rok.</a:t>
            </a:r>
          </a:p>
          <a:p>
            <a:pPr eaLnBrk="1" hangingPunct="1">
              <a:lnSpc>
                <a:spcPct val="80000"/>
              </a:lnSpc>
              <a:tabLst>
                <a:tab pos="631825" algn="l"/>
              </a:tabLst>
              <a:defRPr/>
            </a:pPr>
            <a:r>
              <a:rPr lang="cs-CZ" altLang="cs-CZ" sz="2000" b="1" dirty="0">
                <a:latin typeface="Arial" panose="020B0604020202020204" pitchFamily="34" charset="0"/>
              </a:rPr>
              <a:t>Sídlištní zástavba:</a:t>
            </a:r>
          </a:p>
          <a:p>
            <a:pPr lvl="1" eaLnBrk="1" hangingPunct="1">
              <a:lnSpc>
                <a:spcPct val="80000"/>
              </a:lnSpc>
              <a:tabLst>
                <a:tab pos="631825" algn="l"/>
              </a:tabLst>
              <a:defRPr/>
            </a:pPr>
            <a:r>
              <a:rPr lang="cs-CZ" altLang="cs-CZ" sz="1600" dirty="0">
                <a:latin typeface="Arial" panose="020B0604020202020204" pitchFamily="34" charset="0"/>
              </a:rPr>
              <a:t>pokrytí svozu BO se navrhuje velkými nádobami objemu 1100 litrů s intervalem svozu 1x týdně,</a:t>
            </a:r>
          </a:p>
          <a:p>
            <a:pPr lvl="1" eaLnBrk="1" hangingPunct="1">
              <a:lnSpc>
                <a:spcPct val="80000"/>
              </a:lnSpc>
              <a:tabLst>
                <a:tab pos="631825" algn="l"/>
              </a:tabLst>
              <a:defRPr/>
            </a:pPr>
            <a:r>
              <a:rPr lang="cs-CZ" altLang="cs-CZ" sz="1600" dirty="0">
                <a:latin typeface="Arial" panose="020B0604020202020204" pitchFamily="34" charset="0"/>
              </a:rPr>
              <a:t>umístění sběrných nádob do nebo vedle kontejnerových stání.</a:t>
            </a:r>
          </a:p>
        </p:txBody>
      </p:sp>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188913"/>
            <a:ext cx="8642350" cy="936625"/>
          </a:xfrm>
        </p:spPr>
        <p:txBody>
          <a:bodyPr/>
          <a:lstStyle/>
          <a:p>
            <a:pPr eaLnBrk="1" hangingPunct="1"/>
            <a:r>
              <a:rPr lang="cs-CZ" altLang="cs-CZ" sz="3200" b="1" smtClean="0">
                <a:solidFill>
                  <a:srgbClr val="FFFF99"/>
                </a:solidFill>
                <a:latin typeface="Arial" panose="020B0604020202020204" pitchFamily="34" charset="0"/>
              </a:rPr>
              <a:t>Návrh optimální varianty počtu nádob</a:t>
            </a:r>
            <a:br>
              <a:rPr lang="cs-CZ" altLang="cs-CZ" sz="3200" b="1" smtClean="0">
                <a:solidFill>
                  <a:srgbClr val="FFFF99"/>
                </a:solidFill>
                <a:latin typeface="Arial" panose="020B0604020202020204" pitchFamily="34" charset="0"/>
              </a:rPr>
            </a:br>
            <a:r>
              <a:rPr lang="cs-CZ" altLang="cs-CZ" sz="3200" b="1" smtClean="0">
                <a:solidFill>
                  <a:srgbClr val="FFFF99"/>
                </a:solidFill>
                <a:latin typeface="Arial" panose="020B0604020202020204" pitchFamily="34" charset="0"/>
              </a:rPr>
              <a:t>a ekonomické vyhodnocení</a:t>
            </a:r>
          </a:p>
        </p:txBody>
      </p:sp>
      <p:graphicFrame>
        <p:nvGraphicFramePr>
          <p:cNvPr id="2" name="Tabulka 1"/>
          <p:cNvGraphicFramePr>
            <a:graphicFrameLocks noGrp="1"/>
          </p:cNvGraphicFramePr>
          <p:nvPr/>
        </p:nvGraphicFramePr>
        <p:xfrm>
          <a:off x="100013" y="1341438"/>
          <a:ext cx="9036050" cy="3816350"/>
        </p:xfrm>
        <a:graphic>
          <a:graphicData uri="http://schemas.openxmlformats.org/drawingml/2006/table">
            <a:tbl>
              <a:tblPr firstRow="1" firstCol="1" bandRow="1">
                <a:tableStyleId>{5C22544A-7EE6-4342-B048-85BDC9FD1C3A}</a:tableStyleId>
              </a:tblPr>
              <a:tblGrid>
                <a:gridCol w="1970851">
                  <a:extLst>
                    <a:ext uri="{9D8B030D-6E8A-4147-A177-3AD203B41FA5}">
                      <a16:colId xmlns:a16="http://schemas.microsoft.com/office/drawing/2014/main" val="3133631299"/>
                    </a:ext>
                  </a:extLst>
                </a:gridCol>
                <a:gridCol w="846072">
                  <a:extLst>
                    <a:ext uri="{9D8B030D-6E8A-4147-A177-3AD203B41FA5}">
                      <a16:colId xmlns:a16="http://schemas.microsoft.com/office/drawing/2014/main" val="2519027154"/>
                    </a:ext>
                  </a:extLst>
                </a:gridCol>
                <a:gridCol w="1134732">
                  <a:extLst>
                    <a:ext uri="{9D8B030D-6E8A-4147-A177-3AD203B41FA5}">
                      <a16:colId xmlns:a16="http://schemas.microsoft.com/office/drawing/2014/main" val="2341439074"/>
                    </a:ext>
                  </a:extLst>
                </a:gridCol>
                <a:gridCol w="847067">
                  <a:extLst>
                    <a:ext uri="{9D8B030D-6E8A-4147-A177-3AD203B41FA5}">
                      <a16:colId xmlns:a16="http://schemas.microsoft.com/office/drawing/2014/main" val="2458086516"/>
                    </a:ext>
                  </a:extLst>
                </a:gridCol>
                <a:gridCol w="1134732">
                  <a:extLst>
                    <a:ext uri="{9D8B030D-6E8A-4147-A177-3AD203B41FA5}">
                      <a16:colId xmlns:a16="http://schemas.microsoft.com/office/drawing/2014/main" val="129597626"/>
                    </a:ext>
                  </a:extLst>
                </a:gridCol>
                <a:gridCol w="846072">
                  <a:extLst>
                    <a:ext uri="{9D8B030D-6E8A-4147-A177-3AD203B41FA5}">
                      <a16:colId xmlns:a16="http://schemas.microsoft.com/office/drawing/2014/main" val="207403229"/>
                    </a:ext>
                  </a:extLst>
                </a:gridCol>
                <a:gridCol w="1134732">
                  <a:extLst>
                    <a:ext uri="{9D8B030D-6E8A-4147-A177-3AD203B41FA5}">
                      <a16:colId xmlns:a16="http://schemas.microsoft.com/office/drawing/2014/main" val="3846465150"/>
                    </a:ext>
                  </a:extLst>
                </a:gridCol>
                <a:gridCol w="1121792">
                  <a:extLst>
                    <a:ext uri="{9D8B030D-6E8A-4147-A177-3AD203B41FA5}">
                      <a16:colId xmlns:a16="http://schemas.microsoft.com/office/drawing/2014/main" val="3153998407"/>
                    </a:ext>
                  </a:extLst>
                </a:gridCol>
              </a:tblGrid>
              <a:tr h="1431131">
                <a:tc>
                  <a:txBody>
                    <a:bodyPr/>
                    <a:lstStyle/>
                    <a:p>
                      <a:pPr algn="r">
                        <a:spcAft>
                          <a:spcPts val="0"/>
                        </a:spcAft>
                      </a:pPr>
                      <a:r>
                        <a:rPr lang="cs-CZ" sz="1600" b="1" i="0" dirty="0">
                          <a:effectLst/>
                          <a:latin typeface="Calibri" panose="020F0502020204030204" pitchFamily="34" charset="0"/>
                          <a:cs typeface="Calibri" panose="020F0502020204030204" pitchFamily="34" charset="0"/>
                        </a:rPr>
                        <a:t>Typ zástavby</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nádoby </a:t>
                      </a:r>
                      <a:br>
                        <a:rPr lang="cs-CZ" sz="1600" b="1" i="0" dirty="0">
                          <a:effectLst/>
                          <a:latin typeface="Calibri" panose="020F0502020204030204" pitchFamily="34" charset="0"/>
                          <a:cs typeface="Calibri" panose="020F0502020204030204" pitchFamily="34" charset="0"/>
                        </a:rPr>
                      </a:br>
                      <a:r>
                        <a:rPr lang="cs-CZ" sz="1600" b="1" i="0" dirty="0">
                          <a:effectLst/>
                          <a:latin typeface="Calibri" panose="020F0502020204030204" pitchFamily="34" charset="0"/>
                          <a:cs typeface="Calibri" panose="020F0502020204030204" pitchFamily="34" charset="0"/>
                        </a:rPr>
                        <a:t>120 l [ks]</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Cena [Kč/rok]</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nádoby </a:t>
                      </a:r>
                      <a:br>
                        <a:rPr lang="cs-CZ" sz="1600" b="1" i="0" dirty="0">
                          <a:effectLst/>
                          <a:latin typeface="Calibri" panose="020F0502020204030204" pitchFamily="34" charset="0"/>
                          <a:cs typeface="Calibri" panose="020F0502020204030204" pitchFamily="34" charset="0"/>
                        </a:rPr>
                      </a:br>
                      <a:r>
                        <a:rPr lang="cs-CZ" sz="1600" b="1" i="0" dirty="0">
                          <a:effectLst/>
                          <a:latin typeface="Calibri" panose="020F0502020204030204" pitchFamily="34" charset="0"/>
                          <a:cs typeface="Calibri" panose="020F0502020204030204" pitchFamily="34" charset="0"/>
                        </a:rPr>
                        <a:t>240 l [ks]</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Cena [Kč/rok]</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nádoby 1 100 l [ks]</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Cena</a:t>
                      </a:r>
                    </a:p>
                    <a:p>
                      <a:pPr algn="r">
                        <a:spcAft>
                          <a:spcPts val="0"/>
                        </a:spcAft>
                      </a:pPr>
                      <a:r>
                        <a:rPr lang="cs-CZ" sz="1600" b="1" i="0" dirty="0">
                          <a:effectLst/>
                          <a:latin typeface="Calibri" panose="020F0502020204030204" pitchFamily="34" charset="0"/>
                          <a:cs typeface="Calibri" panose="020F0502020204030204" pitchFamily="34" charset="0"/>
                        </a:rPr>
                        <a:t>[Kč/rok]</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Celková cena [Kč/rok]</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extLst>
                  <a:ext uri="{0D108BD9-81ED-4DB2-BD59-A6C34878D82A}">
                    <a16:rowId xmlns:a16="http://schemas.microsoft.com/office/drawing/2014/main" val="618718584"/>
                  </a:ext>
                </a:extLst>
              </a:tr>
              <a:tr h="477044">
                <a:tc>
                  <a:txBody>
                    <a:bodyPr/>
                    <a:lstStyle/>
                    <a:p>
                      <a:pPr algn="r">
                        <a:spcAft>
                          <a:spcPts val="0"/>
                        </a:spcAft>
                      </a:pPr>
                      <a:r>
                        <a:rPr lang="cs-CZ" sz="1600" b="1" i="0" dirty="0">
                          <a:effectLst/>
                          <a:latin typeface="Calibri" panose="020F0502020204030204" pitchFamily="34" charset="0"/>
                          <a:cs typeface="Calibri" panose="020F0502020204030204" pitchFamily="34" charset="0"/>
                        </a:rPr>
                        <a:t>vilová zástavba</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3 632</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2 200 992</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10 898</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9 644 730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11 845 722</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extLst>
                  <a:ext uri="{0D108BD9-81ED-4DB2-BD59-A6C34878D82A}">
                    <a16:rowId xmlns:a16="http://schemas.microsoft.com/office/drawing/2014/main" val="583458375"/>
                  </a:ext>
                </a:extLst>
              </a:tr>
              <a:tr h="477044">
                <a:tc>
                  <a:txBody>
                    <a:bodyPr/>
                    <a:lstStyle/>
                    <a:p>
                      <a:pPr algn="r">
                        <a:spcAft>
                          <a:spcPts val="0"/>
                        </a:spcAft>
                      </a:pPr>
                      <a:r>
                        <a:rPr lang="cs-CZ" sz="1600" b="1" i="0" dirty="0">
                          <a:effectLst/>
                          <a:latin typeface="Calibri" panose="020F0502020204030204" pitchFamily="34" charset="0"/>
                          <a:cs typeface="Calibri" panose="020F0502020204030204" pitchFamily="34" charset="0"/>
                        </a:rPr>
                        <a:t>venkovská zástavba</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4 105</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2 487 630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12 317</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10 900 545</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dirty="0">
                          <a:effectLst/>
                          <a:latin typeface="Calibri" panose="020F0502020204030204" pitchFamily="34" charset="0"/>
                          <a:cs typeface="Calibri" panose="020F0502020204030204" pitchFamily="34" charset="0"/>
                        </a:rPr>
                        <a:t>0</a:t>
                      </a:r>
                      <a:endParaRPr lang="cs-CZ" sz="16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ctr">
                        <a:spcAft>
                          <a:spcPts val="0"/>
                        </a:spcAft>
                      </a:pPr>
                      <a:r>
                        <a:rPr lang="cs-CZ" sz="1600" b="0" i="0">
                          <a:effectLst/>
                          <a:latin typeface="Calibri" panose="020F0502020204030204" pitchFamily="34" charset="0"/>
                          <a:cs typeface="Calibri" panose="020F0502020204030204" pitchFamily="34" charset="0"/>
                        </a:rPr>
                        <a:t>13 388 175</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extLst>
                  <a:ext uri="{0D108BD9-81ED-4DB2-BD59-A6C34878D82A}">
                    <a16:rowId xmlns:a16="http://schemas.microsoft.com/office/drawing/2014/main" val="1296020563"/>
                  </a:ext>
                </a:extLst>
              </a:tr>
              <a:tr h="477044">
                <a:tc>
                  <a:txBody>
                    <a:bodyPr/>
                    <a:lstStyle/>
                    <a:p>
                      <a:pPr algn="r">
                        <a:spcAft>
                          <a:spcPts val="0"/>
                        </a:spcAft>
                      </a:pPr>
                      <a:r>
                        <a:rPr lang="cs-CZ" sz="1600" b="1" i="0" dirty="0">
                          <a:effectLst/>
                          <a:latin typeface="Calibri" panose="020F0502020204030204" pitchFamily="34" charset="0"/>
                          <a:cs typeface="Calibri" panose="020F0502020204030204" pitchFamily="34" charset="0"/>
                        </a:rPr>
                        <a:t>sídlištní zástavba</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422</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2 748 064</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2 748 064</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extLst>
                  <a:ext uri="{0D108BD9-81ED-4DB2-BD59-A6C34878D82A}">
                    <a16:rowId xmlns:a16="http://schemas.microsoft.com/office/drawing/2014/main" val="1075106996"/>
                  </a:ext>
                </a:extLst>
              </a:tr>
              <a:tr h="477044">
                <a:tc>
                  <a:txBody>
                    <a:bodyPr/>
                    <a:lstStyle/>
                    <a:p>
                      <a:pPr algn="r">
                        <a:spcAft>
                          <a:spcPts val="0"/>
                        </a:spcAft>
                      </a:pPr>
                      <a:r>
                        <a:rPr lang="cs-CZ" sz="1600" b="1" i="0" dirty="0">
                          <a:effectLst/>
                          <a:latin typeface="Calibri" panose="020F0502020204030204" pitchFamily="34" charset="0"/>
                          <a:cs typeface="Calibri" panose="020F0502020204030204" pitchFamily="34" charset="0"/>
                        </a:rPr>
                        <a:t>bloková zástavba</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0</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1 253</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1 108 905</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73</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475 376</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0" i="0">
                          <a:effectLst/>
                          <a:latin typeface="Calibri" panose="020F0502020204030204" pitchFamily="34" charset="0"/>
                          <a:cs typeface="Calibri" panose="020F0502020204030204" pitchFamily="34" charset="0"/>
                        </a:rPr>
                        <a:t>1 584 281</a:t>
                      </a:r>
                      <a:endParaRPr lang="cs-CZ" sz="1600" b="0" i="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extLst>
                  <a:ext uri="{0D108BD9-81ED-4DB2-BD59-A6C34878D82A}">
                    <a16:rowId xmlns:a16="http://schemas.microsoft.com/office/drawing/2014/main" val="3775188705"/>
                  </a:ext>
                </a:extLst>
              </a:tr>
              <a:tr h="477044">
                <a:tc>
                  <a:txBody>
                    <a:bodyPr/>
                    <a:lstStyle/>
                    <a:p>
                      <a:pPr algn="r">
                        <a:spcAft>
                          <a:spcPts val="0"/>
                        </a:spcAft>
                      </a:pPr>
                      <a:r>
                        <a:rPr lang="cs-CZ" sz="1600" b="1" i="0" dirty="0">
                          <a:effectLst/>
                          <a:latin typeface="Calibri" panose="020F0502020204030204" pitchFamily="34" charset="0"/>
                          <a:cs typeface="Calibri" panose="020F0502020204030204" pitchFamily="34" charset="0"/>
                        </a:rPr>
                        <a:t>celkem</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7 737</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4 688 622</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24 468</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21 654 180</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495</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3 223 440</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tc>
                  <a:txBody>
                    <a:bodyPr/>
                    <a:lstStyle/>
                    <a:p>
                      <a:pPr algn="r">
                        <a:spcAft>
                          <a:spcPts val="0"/>
                        </a:spcAft>
                      </a:pPr>
                      <a:r>
                        <a:rPr lang="cs-CZ" sz="1600" b="1" i="0" dirty="0">
                          <a:effectLst/>
                          <a:latin typeface="Calibri" panose="020F0502020204030204" pitchFamily="34" charset="0"/>
                          <a:cs typeface="Calibri" panose="020F0502020204030204" pitchFamily="34" charset="0"/>
                        </a:rPr>
                        <a:t>29 566 242</a:t>
                      </a:r>
                      <a:endParaRPr lang="cs-CZ" sz="1600" b="1" i="0" dirty="0">
                        <a:effectLst/>
                        <a:latin typeface="Calibri" panose="020F0502020204030204" pitchFamily="34" charset="0"/>
                        <a:ea typeface="Times New Roman" panose="02020603050405020304" pitchFamily="18" charset="0"/>
                        <a:cs typeface="Calibri" panose="020F0502020204030204" pitchFamily="34" charset="0"/>
                      </a:endParaRPr>
                    </a:p>
                  </a:txBody>
                  <a:tcPr marL="68577" marR="68577" marT="0" marB="0" anchor="ctr"/>
                </a:tc>
                <a:extLst>
                  <a:ext uri="{0D108BD9-81ED-4DB2-BD59-A6C34878D82A}">
                    <a16:rowId xmlns:a16="http://schemas.microsoft.com/office/drawing/2014/main" val="10478060"/>
                  </a:ext>
                </a:extLst>
              </a:tr>
            </a:tbl>
          </a:graphicData>
        </a:graphic>
      </p:graphicFrame>
      <p:sp>
        <p:nvSpPr>
          <p:cNvPr id="66628" name="Obdélník 5"/>
          <p:cNvSpPr>
            <a:spLocks noChangeArrowheads="1"/>
          </p:cNvSpPr>
          <p:nvPr/>
        </p:nvSpPr>
        <p:spPr bwMode="auto">
          <a:xfrm>
            <a:off x="0" y="54451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b="1">
                <a:solidFill>
                  <a:srgbClr val="FFFF99"/>
                </a:solidFill>
                <a:latin typeface="Arial" panose="020B0604020202020204" pitchFamily="34" charset="0"/>
              </a:defRPr>
            </a:lvl1pPr>
            <a:lvl2pPr marL="742950" indent="-285750">
              <a:defRPr sz="4800" b="1">
                <a:solidFill>
                  <a:srgbClr val="FFFF99"/>
                </a:solidFill>
                <a:latin typeface="Arial" panose="020B0604020202020204" pitchFamily="34" charset="0"/>
              </a:defRPr>
            </a:lvl2pPr>
            <a:lvl3pPr marL="1143000" indent="-228600">
              <a:defRPr sz="4800" b="1">
                <a:solidFill>
                  <a:srgbClr val="FFFF99"/>
                </a:solidFill>
                <a:latin typeface="Arial" panose="020B0604020202020204" pitchFamily="34" charset="0"/>
              </a:defRPr>
            </a:lvl3pPr>
            <a:lvl4pPr marL="1600200" indent="-228600">
              <a:defRPr sz="4800" b="1">
                <a:solidFill>
                  <a:srgbClr val="FFFF99"/>
                </a:solidFill>
                <a:latin typeface="Arial" panose="020B0604020202020204" pitchFamily="34" charset="0"/>
              </a:defRPr>
            </a:lvl4pPr>
            <a:lvl5pPr marL="2057400" indent="-228600">
              <a:defRPr sz="4800" b="1">
                <a:solidFill>
                  <a:srgbClr val="FFFF99"/>
                </a:solidFill>
                <a:latin typeface="Arial" panose="020B0604020202020204" pitchFamily="34" charset="0"/>
              </a:defRPr>
            </a:lvl5pPr>
            <a:lvl6pPr marL="2514600" indent="-228600" eaLnBrk="0" fontAlgn="base" hangingPunct="0">
              <a:spcBef>
                <a:spcPct val="0"/>
              </a:spcBef>
              <a:spcAft>
                <a:spcPct val="0"/>
              </a:spcAft>
              <a:defRPr sz="4800" b="1">
                <a:solidFill>
                  <a:srgbClr val="FFFF99"/>
                </a:solidFill>
                <a:latin typeface="Arial" panose="020B0604020202020204" pitchFamily="34" charset="0"/>
              </a:defRPr>
            </a:lvl6pPr>
            <a:lvl7pPr marL="2971800" indent="-228600" eaLnBrk="0" fontAlgn="base" hangingPunct="0">
              <a:spcBef>
                <a:spcPct val="0"/>
              </a:spcBef>
              <a:spcAft>
                <a:spcPct val="0"/>
              </a:spcAft>
              <a:defRPr sz="4800" b="1">
                <a:solidFill>
                  <a:srgbClr val="FFFF99"/>
                </a:solidFill>
                <a:latin typeface="Arial" panose="020B0604020202020204" pitchFamily="34" charset="0"/>
              </a:defRPr>
            </a:lvl7pPr>
            <a:lvl8pPr marL="3429000" indent="-228600" eaLnBrk="0" fontAlgn="base" hangingPunct="0">
              <a:spcBef>
                <a:spcPct val="0"/>
              </a:spcBef>
              <a:spcAft>
                <a:spcPct val="0"/>
              </a:spcAft>
              <a:defRPr sz="4800" b="1">
                <a:solidFill>
                  <a:srgbClr val="FFFF99"/>
                </a:solidFill>
                <a:latin typeface="Arial" panose="020B0604020202020204" pitchFamily="34" charset="0"/>
              </a:defRPr>
            </a:lvl8pPr>
            <a:lvl9pPr marL="3886200" indent="-228600" eaLnBrk="0" fontAlgn="base" hangingPunct="0">
              <a:spcBef>
                <a:spcPct val="0"/>
              </a:spcBef>
              <a:spcAft>
                <a:spcPct val="0"/>
              </a:spcAft>
              <a:defRPr sz="4800" b="1">
                <a:solidFill>
                  <a:srgbClr val="FFFF99"/>
                </a:solidFill>
                <a:latin typeface="Arial" panose="020B0604020202020204" pitchFamily="34" charset="0"/>
              </a:defRPr>
            </a:lvl9pPr>
          </a:lstStyle>
          <a:p>
            <a:r>
              <a:rPr lang="cs-CZ" altLang="en-US" sz="2400">
                <a:solidFill>
                  <a:schemeClr val="tx2"/>
                </a:solidFill>
                <a:latin typeface="Calibri" panose="020F0502020204030204" pitchFamily="34" charset="0"/>
                <a:cs typeface="Times New Roman" panose="02020603050405020304" pitchFamily="18" charset="0"/>
              </a:rPr>
              <a:t>Zvýšené výdaje města na svoz BO lze kompenzovat snížením výdajů na svoz SKO, a to pouze za předpokladu, že ze sběrné nádoby na SKO bude odkloněno separací BO minimálně 50% objemu. </a:t>
            </a:r>
            <a:endParaRPr lang="cs-CZ" altLang="en-US" sz="2400">
              <a:solidFill>
                <a:schemeClr val="tx2"/>
              </a:solidFill>
            </a:endParaRP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50825" y="188913"/>
            <a:ext cx="8642350" cy="358775"/>
          </a:xfrm>
        </p:spPr>
        <p:txBody>
          <a:bodyPr/>
          <a:lstStyle/>
          <a:p>
            <a:pPr eaLnBrk="1" hangingPunct="1"/>
            <a:r>
              <a:rPr lang="cs-CZ" altLang="cs-CZ" sz="3200" b="1" smtClean="0">
                <a:solidFill>
                  <a:srgbClr val="FFFF99"/>
                </a:solidFill>
                <a:latin typeface="Arial" panose="020B0604020202020204" pitchFamily="34" charset="0"/>
              </a:rPr>
              <a:t>Návrh optimální varianty</a:t>
            </a:r>
          </a:p>
        </p:txBody>
      </p:sp>
      <p:sp>
        <p:nvSpPr>
          <p:cNvPr id="6147" name="Rectangle 3"/>
          <p:cNvSpPr>
            <a:spLocks noGrp="1" noChangeArrowheads="1"/>
          </p:cNvSpPr>
          <p:nvPr>
            <p:ph type="body" idx="1"/>
          </p:nvPr>
        </p:nvSpPr>
        <p:spPr>
          <a:xfrm>
            <a:off x="34925" y="765175"/>
            <a:ext cx="9074150" cy="6092825"/>
          </a:xfrm>
        </p:spPr>
        <p:txBody>
          <a:bodyPr/>
          <a:lstStyle/>
          <a:p>
            <a:pPr marL="0" indent="0" eaLnBrk="1" hangingPunct="1">
              <a:lnSpc>
                <a:spcPct val="80000"/>
              </a:lnSpc>
              <a:buFontTx/>
              <a:buNone/>
              <a:tabLst>
                <a:tab pos="631825" algn="l"/>
              </a:tabLst>
            </a:pPr>
            <a:r>
              <a:rPr lang="cs-CZ" altLang="cs-CZ" sz="2000" b="1" smtClean="0">
                <a:latin typeface="Arial" panose="020B0604020202020204" pitchFamily="34" charset="0"/>
              </a:rPr>
              <a:t>Návrh nejvýhodnějšího řešení pro Brno a doporučení dalšího postupu (včetně případného navržení oblastí vhodných pro uplatnění různých typů nakládání s bioodpadem).</a:t>
            </a:r>
          </a:p>
          <a:p>
            <a:pPr marL="0" indent="0" eaLnBrk="1" hangingPunct="1">
              <a:lnSpc>
                <a:spcPct val="80000"/>
              </a:lnSpc>
              <a:buFontTx/>
              <a:buNone/>
              <a:tabLst>
                <a:tab pos="631825" algn="l"/>
              </a:tabLst>
            </a:pPr>
            <a:r>
              <a:rPr lang="cs-CZ" altLang="cs-CZ" sz="2000" smtClean="0">
                <a:latin typeface="Arial" panose="020B0604020202020204" pitchFamily="34" charset="0"/>
              </a:rPr>
              <a:t>Nejkomplexnější varianta spočívá v umožnění individuálního výběru mezi kompostérem a malou nádobou pro každou nemovitost ve zbývajících 52 % území nepokrytých velkoobjemovými kontejnery, zejména jde o městské části: </a:t>
            </a:r>
          </a:p>
          <a:p>
            <a:pPr marL="0" indent="0" eaLnBrk="1" hangingPunct="1">
              <a:lnSpc>
                <a:spcPct val="80000"/>
              </a:lnSpc>
              <a:tabLst>
                <a:tab pos="631825" algn="l"/>
              </a:tabLst>
            </a:pPr>
            <a:r>
              <a:rPr lang="cs-CZ" altLang="cs-CZ" sz="2000" smtClean="0">
                <a:latin typeface="Arial" panose="020B0604020202020204" pitchFamily="34" charset="0"/>
              </a:rPr>
              <a:t>Bosonohy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Černovice (pouze 3 velkoobjemové nádoby), </a:t>
            </a:r>
          </a:p>
          <a:p>
            <a:pPr marL="0" indent="0" eaLnBrk="1" hangingPunct="1">
              <a:lnSpc>
                <a:spcPct val="80000"/>
              </a:lnSpc>
              <a:tabLst>
                <a:tab pos="631825" algn="l"/>
              </a:tabLst>
            </a:pPr>
            <a:r>
              <a:rPr lang="cs-CZ" altLang="cs-CZ" sz="2000" smtClean="0">
                <a:latin typeface="Arial" panose="020B0604020202020204" pitchFamily="34" charset="0"/>
              </a:rPr>
              <a:t>Chrlice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Ivanovice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Jehnice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Kníničky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Maloměřice a Obřany (pouze 3 velkoobjemové nádoby), </a:t>
            </a:r>
          </a:p>
          <a:p>
            <a:pPr marL="0" indent="0" eaLnBrk="1" hangingPunct="1">
              <a:lnSpc>
                <a:spcPct val="80000"/>
              </a:lnSpc>
              <a:tabLst>
                <a:tab pos="631825" algn="l"/>
              </a:tabLst>
            </a:pPr>
            <a:r>
              <a:rPr lang="cs-CZ" altLang="cs-CZ" sz="2000" smtClean="0">
                <a:latin typeface="Arial" panose="020B0604020202020204" pitchFamily="34" charset="0"/>
              </a:rPr>
              <a:t>Medlánky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Ořešín (0 velkoobjemových nádob), </a:t>
            </a:r>
          </a:p>
          <a:p>
            <a:pPr marL="0" indent="0" eaLnBrk="1" hangingPunct="1">
              <a:lnSpc>
                <a:spcPct val="80000"/>
              </a:lnSpc>
              <a:tabLst>
                <a:tab pos="631825" algn="l"/>
              </a:tabLst>
            </a:pPr>
            <a:r>
              <a:rPr lang="cs-CZ" altLang="cs-CZ" sz="2000" smtClean="0">
                <a:latin typeface="Arial" panose="020B0604020202020204" pitchFamily="34" charset="0"/>
              </a:rPr>
              <a:t>Tuřany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Útěchov (pouze 4 velkoobjemové nádoby), </a:t>
            </a:r>
          </a:p>
          <a:p>
            <a:pPr marL="0" indent="0" eaLnBrk="1" hangingPunct="1">
              <a:lnSpc>
                <a:spcPct val="80000"/>
              </a:lnSpc>
              <a:tabLst>
                <a:tab pos="631825" algn="l"/>
              </a:tabLst>
            </a:pPr>
            <a:r>
              <a:rPr lang="cs-CZ" altLang="cs-CZ" sz="2000" smtClean="0">
                <a:latin typeface="Arial" panose="020B0604020202020204" pitchFamily="34" charset="0"/>
              </a:rPr>
              <a:t>Žebětín (pouze 4 velkoobjemové nádoby), ale také </a:t>
            </a:r>
          </a:p>
          <a:p>
            <a:pPr marL="0" indent="0" eaLnBrk="1" hangingPunct="1">
              <a:lnSpc>
                <a:spcPct val="80000"/>
              </a:lnSpc>
              <a:tabLst>
                <a:tab pos="631825" algn="l"/>
              </a:tabLst>
            </a:pPr>
            <a:r>
              <a:rPr lang="cs-CZ" altLang="cs-CZ" sz="2000" smtClean="0">
                <a:latin typeface="Arial" panose="020B0604020202020204" pitchFamily="34" charset="0"/>
              </a:rPr>
              <a:t>Brno střed (kde rovněž navrhujeme díky převažující blokové zástavbě pouze 4 velkoobjemové nádoby).</a:t>
            </a:r>
          </a:p>
        </p:txBody>
      </p:sp>
    </p:spTree>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50825" y="188913"/>
            <a:ext cx="8642350" cy="358775"/>
          </a:xfrm>
        </p:spPr>
        <p:txBody>
          <a:bodyPr/>
          <a:lstStyle/>
          <a:p>
            <a:pPr eaLnBrk="1" hangingPunct="1"/>
            <a:r>
              <a:rPr lang="cs-CZ" altLang="cs-CZ" sz="3200" b="1" smtClean="0">
                <a:solidFill>
                  <a:srgbClr val="FFFF99"/>
                </a:solidFill>
                <a:latin typeface="Arial" panose="020B0604020202020204" pitchFamily="34" charset="0"/>
              </a:rPr>
              <a:t>Návrh optimální varianty</a:t>
            </a:r>
          </a:p>
        </p:txBody>
      </p:sp>
      <p:sp>
        <p:nvSpPr>
          <p:cNvPr id="6147" name="Rectangle 3"/>
          <p:cNvSpPr>
            <a:spLocks noGrp="1" noChangeArrowheads="1"/>
          </p:cNvSpPr>
          <p:nvPr>
            <p:ph type="body" idx="1"/>
          </p:nvPr>
        </p:nvSpPr>
        <p:spPr>
          <a:xfrm>
            <a:off x="34925" y="765175"/>
            <a:ext cx="9074150" cy="6092825"/>
          </a:xfrm>
        </p:spPr>
        <p:txBody>
          <a:bodyPr/>
          <a:lstStyle/>
          <a:p>
            <a:pPr marL="0" indent="0" eaLnBrk="1" hangingPunct="1">
              <a:lnSpc>
                <a:spcPct val="80000"/>
              </a:lnSpc>
              <a:buFontTx/>
              <a:buNone/>
              <a:tabLst>
                <a:tab pos="631825" algn="l"/>
              </a:tabLst>
              <a:defRPr/>
            </a:pPr>
            <a:r>
              <a:rPr lang="cs-CZ" altLang="cs-CZ" sz="2000" dirty="0">
                <a:latin typeface="Arial" panose="020B0604020202020204" pitchFamily="34" charset="0"/>
              </a:rPr>
              <a:t>Umístění velkoobjemových nádob by nemělo být problematické ve sběrných hnízdech ve čtvrtích s převažující sídlištní zástavbou: </a:t>
            </a:r>
          </a:p>
          <a:p>
            <a:pPr eaLnBrk="1" hangingPunct="1">
              <a:lnSpc>
                <a:spcPct val="80000"/>
              </a:lnSpc>
              <a:tabLst>
                <a:tab pos="631825" algn="l"/>
              </a:tabLst>
              <a:defRPr/>
            </a:pPr>
            <a:r>
              <a:rPr lang="cs-CZ" altLang="cs-CZ" sz="2000" dirty="0">
                <a:latin typeface="Arial" panose="020B0604020202020204" pitchFamily="34" charset="0"/>
              </a:rPr>
              <a:t>Bystrc (21 velkoobjemových nádob), </a:t>
            </a:r>
          </a:p>
          <a:p>
            <a:pPr eaLnBrk="1" hangingPunct="1">
              <a:lnSpc>
                <a:spcPct val="80000"/>
              </a:lnSpc>
              <a:tabLst>
                <a:tab pos="631825" algn="l"/>
              </a:tabLst>
              <a:defRPr/>
            </a:pPr>
            <a:r>
              <a:rPr lang="cs-CZ" altLang="cs-CZ" sz="2000" dirty="0">
                <a:latin typeface="Arial" panose="020B0604020202020204" pitchFamily="34" charset="0"/>
              </a:rPr>
              <a:t>Brno sever (17 velkoobjemových nádob), </a:t>
            </a:r>
          </a:p>
          <a:p>
            <a:pPr eaLnBrk="1" hangingPunct="1">
              <a:lnSpc>
                <a:spcPct val="80000"/>
              </a:lnSpc>
              <a:tabLst>
                <a:tab pos="631825" algn="l"/>
              </a:tabLst>
              <a:defRPr/>
            </a:pPr>
            <a:r>
              <a:rPr lang="cs-CZ" altLang="cs-CZ" sz="2000" dirty="0">
                <a:latin typeface="Arial" panose="020B0604020202020204" pitchFamily="34" charset="0"/>
              </a:rPr>
              <a:t>Vinohrady (16 velkoobjemových nádob), </a:t>
            </a:r>
          </a:p>
          <a:p>
            <a:pPr eaLnBrk="1" hangingPunct="1">
              <a:lnSpc>
                <a:spcPct val="80000"/>
              </a:lnSpc>
              <a:tabLst>
                <a:tab pos="631825" algn="l"/>
              </a:tabLst>
              <a:defRPr/>
            </a:pPr>
            <a:r>
              <a:rPr lang="cs-CZ" altLang="cs-CZ" sz="2000" dirty="0">
                <a:latin typeface="Arial" panose="020B0604020202020204" pitchFamily="34" charset="0"/>
              </a:rPr>
              <a:t>Bohunice (14 velkoobjemových nádob) a ve </a:t>
            </a:r>
          </a:p>
          <a:p>
            <a:pPr eaLnBrk="1" hangingPunct="1">
              <a:lnSpc>
                <a:spcPct val="80000"/>
              </a:lnSpc>
              <a:tabLst>
                <a:tab pos="631825" algn="l"/>
              </a:tabLst>
              <a:defRPr/>
            </a:pPr>
            <a:r>
              <a:rPr lang="cs-CZ" altLang="cs-CZ" sz="2000" dirty="0">
                <a:latin typeface="Arial" panose="020B0604020202020204" pitchFamily="34" charset="0"/>
              </a:rPr>
              <a:t>čtvrtích se smíšenou zástavbou sídlišť a rodinných domů, </a:t>
            </a:r>
          </a:p>
          <a:p>
            <a:pPr marL="0" indent="0" eaLnBrk="1" hangingPunct="1">
              <a:lnSpc>
                <a:spcPct val="80000"/>
              </a:lnSpc>
              <a:buFontTx/>
              <a:buNone/>
              <a:tabLst>
                <a:tab pos="631825" algn="l"/>
              </a:tabLst>
              <a:defRPr/>
            </a:pPr>
            <a:r>
              <a:rPr lang="cs-CZ" altLang="cs-CZ" sz="2000" dirty="0">
                <a:latin typeface="Arial" panose="020B0604020202020204" pitchFamily="34" charset="0"/>
              </a:rPr>
              <a:t>vzhledem k odklonu až cca 19 % BO z SKO lze očekávat pokles produkce SKO, a tedy ve sběrných hnízdech, kde jsou umístěny 4 a více velkoobjemové kontejnery pro svoz SKO bude možné nahradit jednu z nádob na SKO nádobou na BO.</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r>
              <a:rPr lang="cs-CZ" altLang="cs-CZ" sz="2000" dirty="0">
                <a:latin typeface="Arial" panose="020B0604020202020204" pitchFamily="34" charset="0"/>
              </a:rPr>
              <a:t>Četnost svozu je závislá na změnách produkce BO v průběhu roku. </a:t>
            </a:r>
          </a:p>
          <a:p>
            <a:pPr eaLnBrk="1" hangingPunct="1">
              <a:lnSpc>
                <a:spcPct val="80000"/>
              </a:lnSpc>
              <a:tabLst>
                <a:tab pos="631825" algn="l"/>
              </a:tabLst>
              <a:defRPr/>
            </a:pPr>
            <a:r>
              <a:rPr lang="cs-CZ" altLang="cs-CZ" sz="2000" dirty="0">
                <a:latin typeface="Arial" panose="020B0604020202020204" pitchFamily="34" charset="0"/>
              </a:rPr>
              <a:t>Minimální délka periody svozu je stanovena na 7 dnů (z důvodu potenciálního zápachu odpadu). </a:t>
            </a:r>
          </a:p>
          <a:p>
            <a:pPr eaLnBrk="1" hangingPunct="1">
              <a:lnSpc>
                <a:spcPct val="80000"/>
              </a:lnSpc>
              <a:tabLst>
                <a:tab pos="631825" algn="l"/>
              </a:tabLst>
              <a:defRPr/>
            </a:pPr>
            <a:r>
              <a:rPr lang="cs-CZ" altLang="cs-CZ" sz="2000" dirty="0">
                <a:latin typeface="Arial" panose="020B0604020202020204" pitchFamily="34" charset="0"/>
              </a:rPr>
              <a:t>Skutečnou frekvenci svozu BO, ale bude zejména v zimním období výrazně snížit (dle provedených analýz až čtyřikrát, tj. na svoz jednou měsíčně, nicméně zkušenosti z jiných měst nejsou v tomto ohledu příliš přenositelné a skutečná hodnot zřejmě vyplyne až z empirického stanovení po zavede-ní systému).</a:t>
            </a: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0825" y="188913"/>
            <a:ext cx="8642350" cy="358775"/>
          </a:xfrm>
        </p:spPr>
        <p:txBody>
          <a:bodyPr/>
          <a:lstStyle/>
          <a:p>
            <a:pPr eaLnBrk="1" hangingPunct="1"/>
            <a:r>
              <a:rPr lang="cs-CZ" altLang="cs-CZ" sz="3200" b="1" smtClean="0">
                <a:solidFill>
                  <a:srgbClr val="FFFF99"/>
                </a:solidFill>
                <a:latin typeface="Arial" panose="020B0604020202020204" pitchFamily="34" charset="0"/>
              </a:rPr>
              <a:t>Návrh optimální varianty</a:t>
            </a:r>
          </a:p>
        </p:txBody>
      </p:sp>
      <p:sp>
        <p:nvSpPr>
          <p:cNvPr id="72707" name="Rectangle 3"/>
          <p:cNvSpPr>
            <a:spLocks noGrp="1" noChangeArrowheads="1"/>
          </p:cNvSpPr>
          <p:nvPr>
            <p:ph type="body" idx="1"/>
          </p:nvPr>
        </p:nvSpPr>
        <p:spPr>
          <a:xfrm>
            <a:off x="34925" y="765175"/>
            <a:ext cx="9074150" cy="6092825"/>
          </a:xfrm>
        </p:spPr>
        <p:txBody>
          <a:bodyPr/>
          <a:lstStyle/>
          <a:p>
            <a:pPr marL="0" indent="0" eaLnBrk="1" hangingPunct="1">
              <a:lnSpc>
                <a:spcPct val="80000"/>
              </a:lnSpc>
              <a:buFontTx/>
              <a:buNone/>
              <a:tabLst>
                <a:tab pos="631825" algn="l"/>
              </a:tabLst>
            </a:pPr>
            <a:endParaRPr lang="cs-CZ" altLang="cs-CZ" sz="2000" dirty="0" smtClean="0">
              <a:latin typeface="Arial" panose="020B0604020202020204" pitchFamily="34" charset="0"/>
            </a:endParaRPr>
          </a:p>
          <a:p>
            <a:pPr marL="0" indent="0" eaLnBrk="1" hangingPunct="1">
              <a:lnSpc>
                <a:spcPct val="80000"/>
              </a:lnSpc>
              <a:buFontTx/>
              <a:buNone/>
              <a:tabLst>
                <a:tab pos="631825" algn="l"/>
              </a:tabLst>
            </a:pPr>
            <a:r>
              <a:rPr lang="cs-CZ" altLang="cs-CZ" sz="2000" dirty="0" smtClean="0">
                <a:latin typeface="Arial" panose="020B0604020202020204" pitchFamily="34" charset="0"/>
              </a:rPr>
              <a:t>Maximální odhad nákladů na sběr a svoz se v dané variantě pohybuje okolo 12 mil. </a:t>
            </a:r>
            <a:r>
              <a:rPr lang="cs-CZ" altLang="cs-CZ" sz="2000" smtClean="0">
                <a:latin typeface="Arial" panose="020B0604020202020204" pitchFamily="34" charset="0"/>
              </a:rPr>
              <a:t>Kč ročně, nicméně vzhledem ke struktuře modelu zde jde o hodnotu maximálního „nasycení“ města současně kompostéry a malými nádobami o objemu 120 l. </a:t>
            </a:r>
          </a:p>
          <a:p>
            <a:pPr marL="0" indent="0" eaLnBrk="1" hangingPunct="1">
              <a:lnSpc>
                <a:spcPct val="80000"/>
              </a:lnSpc>
              <a:buFontTx/>
              <a:buNone/>
              <a:tabLst>
                <a:tab pos="631825" algn="l"/>
              </a:tabLst>
            </a:pPr>
            <a:endParaRPr lang="cs-CZ" altLang="cs-CZ" sz="2000" dirty="0" smtClean="0">
              <a:latin typeface="Arial" panose="020B0604020202020204" pitchFamily="34" charset="0"/>
            </a:endParaRPr>
          </a:p>
          <a:p>
            <a:pPr marL="0" indent="0" eaLnBrk="1" hangingPunct="1">
              <a:lnSpc>
                <a:spcPct val="80000"/>
              </a:lnSpc>
              <a:buFontTx/>
              <a:buNone/>
              <a:tabLst>
                <a:tab pos="631825" algn="l"/>
              </a:tabLst>
            </a:pPr>
            <a:r>
              <a:rPr lang="cs-CZ" altLang="cs-CZ" sz="2000" dirty="0" smtClean="0">
                <a:latin typeface="Arial" panose="020B0604020202020204" pitchFamily="34" charset="0"/>
              </a:rPr>
              <a:t>Při rozumné distribuci s preferencí kompostérů (např. možnost každého majitele nemovitosti si vybrat) lze očekávat, že provozní náklady klesnou až o desítky procent. Systém distribuce nádob je převážně politickým rozhodnutím, které nelze žádným výpočetním způsobem optimalizovat.</a:t>
            </a:r>
          </a:p>
          <a:p>
            <a:pPr marL="0" indent="0" eaLnBrk="1" hangingPunct="1">
              <a:lnSpc>
                <a:spcPct val="80000"/>
              </a:lnSpc>
              <a:buFontTx/>
              <a:buNone/>
              <a:tabLst>
                <a:tab pos="631825" algn="l"/>
              </a:tabLst>
            </a:pPr>
            <a:endParaRPr lang="cs-CZ" altLang="cs-CZ" sz="2000" dirty="0" smtClean="0">
              <a:latin typeface="Arial" panose="020B0604020202020204" pitchFamily="34" charset="0"/>
            </a:endParaRPr>
          </a:p>
          <a:p>
            <a:pPr marL="0" indent="0" eaLnBrk="1" hangingPunct="1">
              <a:lnSpc>
                <a:spcPct val="80000"/>
              </a:lnSpc>
              <a:buFontTx/>
              <a:buNone/>
              <a:tabLst>
                <a:tab pos="631825" algn="l"/>
              </a:tabLst>
            </a:pPr>
            <a:endParaRPr lang="cs-CZ" altLang="cs-CZ" sz="2000" dirty="0" smtClean="0">
              <a:latin typeface="Arial" panose="020B0604020202020204" pitchFamily="34" charset="0"/>
            </a:endParaRP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91440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50" y="620713"/>
            <a:ext cx="8642350" cy="360362"/>
          </a:xfrm>
        </p:spPr>
        <p:txBody>
          <a:bodyPr/>
          <a:lstStyle/>
          <a:p>
            <a:pPr eaLnBrk="1" hangingPunct="1">
              <a:lnSpc>
                <a:spcPct val="80000"/>
              </a:lnSpc>
              <a:tabLst>
                <a:tab pos="631825" algn="l"/>
              </a:tabLst>
            </a:pPr>
            <a:r>
              <a:rPr lang="en-US" altLang="cs-CZ" sz="2800" b="1" smtClean="0">
                <a:latin typeface="Arial" panose="020B0604020202020204" pitchFamily="34" charset="0"/>
              </a:rPr>
              <a:t>Produkce bioodpadu</a:t>
            </a:r>
            <a:r>
              <a:rPr lang="cs-CZ" altLang="cs-CZ" sz="2800" b="1" smtClean="0">
                <a:latin typeface="Arial" panose="020B0604020202020204" pitchFamily="34" charset="0"/>
              </a:rPr>
              <a:t> z odděleného sběru na SSO</a:t>
            </a:r>
          </a:p>
        </p:txBody>
      </p:sp>
      <p:sp>
        <p:nvSpPr>
          <p:cNvPr id="6147" name="Rectangle 3"/>
          <p:cNvSpPr>
            <a:spLocks noGrp="1" noChangeArrowheads="1"/>
          </p:cNvSpPr>
          <p:nvPr>
            <p:ph type="body" idx="1"/>
          </p:nvPr>
        </p:nvSpPr>
        <p:spPr>
          <a:xfrm>
            <a:off x="323850" y="908050"/>
            <a:ext cx="8640763" cy="5040313"/>
          </a:xfrm>
        </p:spPr>
        <p:txBody>
          <a:bodyPr/>
          <a:lstStyle/>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r>
              <a:rPr lang="cs-CZ" altLang="cs-CZ" sz="2000" dirty="0">
                <a:latin typeface="Arial" panose="020B0604020202020204" pitchFamily="34" charset="0"/>
              </a:rPr>
              <a:t>Měsíční p</a:t>
            </a:r>
            <a:r>
              <a:rPr lang="en-US" altLang="cs-CZ" sz="2000" dirty="0" err="1">
                <a:latin typeface="Arial" panose="020B0604020202020204" pitchFamily="34" charset="0"/>
              </a:rPr>
              <a:t>rodukce</a:t>
            </a:r>
            <a:r>
              <a:rPr lang="en-US" altLang="cs-CZ" sz="2000" dirty="0">
                <a:latin typeface="Arial" panose="020B0604020202020204" pitchFamily="34" charset="0"/>
              </a:rPr>
              <a:t> </a:t>
            </a:r>
            <a:r>
              <a:rPr lang="cs-CZ" altLang="cs-CZ" sz="2000" dirty="0">
                <a:latin typeface="Arial" panose="020B0604020202020204" pitchFamily="34" charset="0"/>
              </a:rPr>
              <a:t>BO z odděleného sběru na SSO v roce 2015</a:t>
            </a:r>
            <a:endParaRPr lang="en-US"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cs-CZ" altLang="cs-CZ" sz="2000" dirty="0">
              <a:latin typeface="Arial" panose="020B0604020202020204" pitchFamily="34" charset="0"/>
            </a:endParaRPr>
          </a:p>
          <a:p>
            <a:pPr eaLnBrk="1" hangingPunct="1">
              <a:lnSpc>
                <a:spcPct val="80000"/>
              </a:lnSpc>
              <a:tabLst>
                <a:tab pos="631825" algn="l"/>
              </a:tabLst>
              <a:defRPr/>
            </a:pPr>
            <a:endParaRPr lang="en-US" altLang="cs-CZ" sz="2000" dirty="0">
              <a:latin typeface="Arial" panose="020B0604020202020204" pitchFamily="34" charset="0"/>
            </a:endParaRPr>
          </a:p>
          <a:p>
            <a:pPr marL="457200" indent="-457200" eaLnBrk="1" hangingPunct="1">
              <a:lnSpc>
                <a:spcPct val="80000"/>
              </a:lnSpc>
              <a:buFontTx/>
              <a:buAutoNum type="arabicPeriod"/>
              <a:tabLst>
                <a:tab pos="631825" algn="l"/>
              </a:tabLst>
              <a:defRPr/>
            </a:pPr>
            <a:endParaRPr lang="cs-CZ" altLang="cs-CZ" sz="2000" dirty="0">
              <a:latin typeface="Arial" panose="020B0604020202020204" pitchFamily="34" charset="0"/>
            </a:endParaRPr>
          </a:p>
          <a:p>
            <a:pPr marL="0" indent="0" eaLnBrk="1" hangingPunct="1">
              <a:lnSpc>
                <a:spcPct val="80000"/>
              </a:lnSpc>
              <a:buFontTx/>
              <a:buNone/>
              <a:tabLst>
                <a:tab pos="631825" algn="l"/>
              </a:tabLst>
              <a:defRPr/>
            </a:pP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p:txBody>
      </p:sp>
      <p:graphicFrame>
        <p:nvGraphicFramePr>
          <p:cNvPr id="4" name="Tabulka 3"/>
          <p:cNvGraphicFramePr>
            <a:graphicFrameLocks noGrp="1"/>
          </p:cNvGraphicFramePr>
          <p:nvPr/>
        </p:nvGraphicFramePr>
        <p:xfrm>
          <a:off x="179388" y="1341438"/>
          <a:ext cx="8785225" cy="2392362"/>
        </p:xfrm>
        <a:graphic>
          <a:graphicData uri="http://schemas.openxmlformats.org/drawingml/2006/table">
            <a:tbl>
              <a:tblPr firstRow="1" firstCol="1" bandRow="1">
                <a:tableStyleId>{5C22544A-7EE6-4342-B048-85BDC9FD1C3A}</a:tableStyleId>
              </a:tblPr>
              <a:tblGrid>
                <a:gridCol w="3853972">
                  <a:extLst>
                    <a:ext uri="{9D8B030D-6E8A-4147-A177-3AD203B41FA5}">
                      <a16:colId xmlns:a16="http://schemas.microsoft.com/office/drawing/2014/main" val="3290836804"/>
                    </a:ext>
                  </a:extLst>
                </a:gridCol>
                <a:gridCol w="1231935">
                  <a:extLst>
                    <a:ext uri="{9D8B030D-6E8A-4147-A177-3AD203B41FA5}">
                      <a16:colId xmlns:a16="http://schemas.microsoft.com/office/drawing/2014/main" val="3876738853"/>
                    </a:ext>
                  </a:extLst>
                </a:gridCol>
                <a:gridCol w="1233692">
                  <a:extLst>
                    <a:ext uri="{9D8B030D-6E8A-4147-A177-3AD203B41FA5}">
                      <a16:colId xmlns:a16="http://schemas.microsoft.com/office/drawing/2014/main" val="3623411421"/>
                    </a:ext>
                  </a:extLst>
                </a:gridCol>
                <a:gridCol w="1231935">
                  <a:extLst>
                    <a:ext uri="{9D8B030D-6E8A-4147-A177-3AD203B41FA5}">
                      <a16:colId xmlns:a16="http://schemas.microsoft.com/office/drawing/2014/main" val="1680504300"/>
                    </a:ext>
                  </a:extLst>
                </a:gridCol>
                <a:gridCol w="1233692">
                  <a:extLst>
                    <a:ext uri="{9D8B030D-6E8A-4147-A177-3AD203B41FA5}">
                      <a16:colId xmlns:a16="http://schemas.microsoft.com/office/drawing/2014/main" val="1811193571"/>
                    </a:ext>
                  </a:extLst>
                </a:gridCol>
              </a:tblGrid>
              <a:tr h="323788">
                <a:tc>
                  <a:txBody>
                    <a:bodyPr/>
                    <a:lstStyle/>
                    <a:p>
                      <a:pPr algn="r">
                        <a:spcAft>
                          <a:spcPts val="0"/>
                        </a:spcAft>
                      </a:pPr>
                      <a:r>
                        <a:rPr lang="cs-CZ" sz="1800" dirty="0">
                          <a:effectLst/>
                          <a:latin typeface="Arial" panose="020B0604020202020204" pitchFamily="34" charset="0"/>
                          <a:cs typeface="Arial" panose="020B0604020202020204" pitchFamily="34" charset="0"/>
                        </a:rPr>
                        <a:t>rok</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cap="all">
                          <a:effectLst/>
                          <a:latin typeface="Arial" panose="020B0604020202020204" pitchFamily="34" charset="0"/>
                          <a:cs typeface="Arial" panose="020B0604020202020204" pitchFamily="34" charset="0"/>
                        </a:rPr>
                        <a:t>2012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cap="all">
                          <a:effectLst/>
                          <a:latin typeface="Arial" panose="020B0604020202020204" pitchFamily="34" charset="0"/>
                          <a:cs typeface="Arial" panose="020B0604020202020204" pitchFamily="34" charset="0"/>
                        </a:rPr>
                        <a:t>2013</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cap="all">
                          <a:effectLst/>
                          <a:latin typeface="Arial" panose="020B0604020202020204" pitchFamily="34" charset="0"/>
                          <a:cs typeface="Arial" panose="020B0604020202020204" pitchFamily="34" charset="0"/>
                        </a:rPr>
                        <a:t>2014</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cap="all">
                          <a:effectLst/>
                          <a:latin typeface="Arial" panose="020B0604020202020204" pitchFamily="34" charset="0"/>
                          <a:cs typeface="Arial" panose="020B0604020202020204" pitchFamily="34" charset="0"/>
                        </a:rPr>
                        <a:t>2015</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3759896585"/>
                  </a:ext>
                </a:extLst>
              </a:tr>
              <a:tr h="323788">
                <a:tc>
                  <a:txBody>
                    <a:bodyPr/>
                    <a:lstStyle/>
                    <a:p>
                      <a:pPr algn="r">
                        <a:spcAft>
                          <a:spcPts val="0"/>
                        </a:spcAft>
                      </a:pPr>
                      <a:r>
                        <a:rPr lang="cs-CZ" sz="1800" dirty="0">
                          <a:effectLst/>
                          <a:latin typeface="Arial" panose="020B0604020202020204" pitchFamily="34" charset="0"/>
                          <a:cs typeface="Arial" panose="020B0604020202020204" pitchFamily="34" charset="0"/>
                        </a:rPr>
                        <a:t>Produkce BO z SSO [t]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2 148</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2 530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2 451</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2 322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1885910704"/>
                  </a:ext>
                </a:extLst>
              </a:tr>
              <a:tr h="548606">
                <a:tc>
                  <a:txBody>
                    <a:bodyPr/>
                    <a:lstStyle/>
                    <a:p>
                      <a:pPr algn="r">
                        <a:spcAft>
                          <a:spcPts val="0"/>
                        </a:spcAft>
                      </a:pPr>
                      <a:r>
                        <a:rPr lang="cs-CZ" sz="1800" dirty="0">
                          <a:effectLst/>
                          <a:latin typeface="Arial" panose="020B0604020202020204" pitchFamily="34" charset="0"/>
                          <a:cs typeface="Arial" panose="020B0604020202020204" pitchFamily="34" charset="0"/>
                        </a:rPr>
                        <a:t>Produkce BO z SSO na obyvatele [kg/obyv.]</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5,67</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6,69</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6,49</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6,30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3436366179"/>
                  </a:ext>
                </a:extLst>
              </a:tr>
              <a:tr h="323788">
                <a:tc>
                  <a:txBody>
                    <a:bodyPr/>
                    <a:lstStyle/>
                    <a:p>
                      <a:pPr algn="r">
                        <a:spcAft>
                          <a:spcPts val="0"/>
                        </a:spcAft>
                      </a:pPr>
                      <a:r>
                        <a:rPr lang="cs-CZ" sz="1800" dirty="0">
                          <a:effectLst/>
                          <a:latin typeface="Arial" panose="020B0604020202020204" pitchFamily="34" charset="0"/>
                          <a:cs typeface="Arial" panose="020B0604020202020204" pitchFamily="34" charset="0"/>
                        </a:rPr>
                        <a:t>Produkce SKO[t]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68 582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67 522</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66 866</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66 684</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1409101601"/>
                  </a:ext>
                </a:extLst>
              </a:tr>
              <a:tr h="548606">
                <a:tc>
                  <a:txBody>
                    <a:bodyPr/>
                    <a:lstStyle/>
                    <a:p>
                      <a:pPr algn="r">
                        <a:spcAft>
                          <a:spcPts val="0"/>
                        </a:spcAft>
                      </a:pPr>
                      <a:r>
                        <a:rPr lang="cs-CZ" sz="1800" dirty="0">
                          <a:effectLst/>
                          <a:latin typeface="Arial" panose="020B0604020202020204" pitchFamily="34" charset="0"/>
                          <a:cs typeface="Arial" panose="020B0604020202020204" pitchFamily="34" charset="0"/>
                        </a:rPr>
                        <a:t>Produkce SKO na obyvatele [kg/obyv.]</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180,97</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178,48</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177,12</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176,67</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2364453237"/>
                  </a:ext>
                </a:extLst>
              </a:tr>
              <a:tr h="323788">
                <a:tc>
                  <a:txBody>
                    <a:bodyPr/>
                    <a:lstStyle/>
                    <a:p>
                      <a:pPr algn="r">
                        <a:spcAft>
                          <a:spcPts val="0"/>
                        </a:spcAft>
                      </a:pPr>
                      <a:r>
                        <a:rPr lang="cs-CZ" sz="1800" dirty="0">
                          <a:effectLst/>
                          <a:latin typeface="Arial" panose="020B0604020202020204" pitchFamily="34" charset="0"/>
                          <a:cs typeface="Arial" panose="020B0604020202020204" pitchFamily="34" charset="0"/>
                        </a:rPr>
                        <a:t>podíl BO z SSO/SKO [%]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3,13%</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3,75%</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3,66%</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3,56%</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2" marR="68582" marT="0" marB="0" anchor="ctr"/>
                </a:tc>
                <a:extLst>
                  <a:ext uri="{0D108BD9-81ED-4DB2-BD59-A6C34878D82A}">
                    <a16:rowId xmlns:a16="http://schemas.microsoft.com/office/drawing/2014/main" val="4166923853"/>
                  </a:ext>
                </a:extLst>
              </a:tr>
            </a:tbl>
          </a:graphicData>
        </a:graphic>
      </p:graphicFrame>
      <p:graphicFrame>
        <p:nvGraphicFramePr>
          <p:cNvPr id="7" name="Graf 6"/>
          <p:cNvGraphicFramePr>
            <a:graphicFrameLocks/>
          </p:cNvGraphicFramePr>
          <p:nvPr/>
        </p:nvGraphicFramePr>
        <p:xfrm>
          <a:off x="251520" y="4221088"/>
          <a:ext cx="8496944"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611188" y="115888"/>
            <a:ext cx="7772400" cy="1143000"/>
          </a:xfrm>
        </p:spPr>
        <p:txBody>
          <a:bodyPr/>
          <a:lstStyle/>
          <a:p>
            <a:pPr eaLnBrk="1" hangingPunct="1"/>
            <a:r>
              <a:rPr lang="cs-CZ" altLang="cs-CZ" b="1" smtClean="0">
                <a:solidFill>
                  <a:srgbClr val="FFFF99"/>
                </a:solidFill>
                <a:latin typeface="Arial" panose="020B0604020202020204" pitchFamily="34" charset="0"/>
              </a:rPr>
              <a:t>SSO v Brně</a:t>
            </a:r>
          </a:p>
        </p:txBody>
      </p:sp>
      <p:pic>
        <p:nvPicPr>
          <p:cNvPr id="13315" name="Zástupný symbol pro obsah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125538"/>
            <a:ext cx="9144000" cy="5688012"/>
          </a:xfrm>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042988" y="260350"/>
            <a:ext cx="7772400" cy="576263"/>
          </a:xfrm>
        </p:spPr>
        <p:txBody>
          <a:bodyPr/>
          <a:lstStyle/>
          <a:p>
            <a:r>
              <a:rPr lang="cs-CZ" altLang="cs-CZ" b="1" smtClean="0">
                <a:latin typeface="Arial" panose="020B0604020202020204" pitchFamily="34" charset="0"/>
                <a:cs typeface="Arial" panose="020B0604020202020204" pitchFamily="34" charset="0"/>
              </a:rPr>
              <a:t>Produkce biodpadu v SSO</a:t>
            </a:r>
          </a:p>
        </p:txBody>
      </p:sp>
      <p:graphicFrame>
        <p:nvGraphicFramePr>
          <p:cNvPr id="5" name="Zástupný symbol pro obsah 4"/>
          <p:cNvGraphicFramePr>
            <a:graphicFrameLocks noGrp="1"/>
          </p:cNvGraphicFramePr>
          <p:nvPr>
            <p:ph idx="1"/>
          </p:nvPr>
        </p:nvGraphicFramePr>
        <p:xfrm>
          <a:off x="0" y="836613"/>
          <a:ext cx="9144000" cy="6021387"/>
        </p:xfrm>
        <a:graphic>
          <a:graphicData uri="http://schemas.openxmlformats.org/drawingml/2006/table">
            <a:tbl>
              <a:tblPr/>
              <a:tblGrid>
                <a:gridCol w="2124075">
                  <a:extLst>
                    <a:ext uri="{9D8B030D-6E8A-4147-A177-3AD203B41FA5}">
                      <a16:colId xmlns:a16="http://schemas.microsoft.com/office/drawing/2014/main" val="922320844"/>
                    </a:ext>
                  </a:extLst>
                </a:gridCol>
                <a:gridCol w="1419225">
                  <a:extLst>
                    <a:ext uri="{9D8B030D-6E8A-4147-A177-3AD203B41FA5}">
                      <a16:colId xmlns:a16="http://schemas.microsoft.com/office/drawing/2014/main" val="3786381632"/>
                    </a:ext>
                  </a:extLst>
                </a:gridCol>
                <a:gridCol w="1420813">
                  <a:extLst>
                    <a:ext uri="{9D8B030D-6E8A-4147-A177-3AD203B41FA5}">
                      <a16:colId xmlns:a16="http://schemas.microsoft.com/office/drawing/2014/main" val="3892942348"/>
                    </a:ext>
                  </a:extLst>
                </a:gridCol>
                <a:gridCol w="1419225">
                  <a:extLst>
                    <a:ext uri="{9D8B030D-6E8A-4147-A177-3AD203B41FA5}">
                      <a16:colId xmlns:a16="http://schemas.microsoft.com/office/drawing/2014/main" val="1800066405"/>
                    </a:ext>
                  </a:extLst>
                </a:gridCol>
                <a:gridCol w="1420812">
                  <a:extLst>
                    <a:ext uri="{9D8B030D-6E8A-4147-A177-3AD203B41FA5}">
                      <a16:colId xmlns:a16="http://schemas.microsoft.com/office/drawing/2014/main" val="769271733"/>
                    </a:ext>
                  </a:extLst>
                </a:gridCol>
                <a:gridCol w="1339850">
                  <a:extLst>
                    <a:ext uri="{9D8B030D-6E8A-4147-A177-3AD203B41FA5}">
                      <a16:colId xmlns:a16="http://schemas.microsoft.com/office/drawing/2014/main" val="2434442452"/>
                    </a:ext>
                  </a:extLst>
                </a:gridCol>
              </a:tblGrid>
              <a:tr h="293688">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SSO</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2012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2013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2014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2015</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Kontejnery</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183058796"/>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ADAMOVSKÁ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29,59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45,44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43,30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35,94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56654843"/>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ATRIOVÁ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100,69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100,02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114,79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96,21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767541192"/>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BIEBLOVA</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50,31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67,63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60,46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67,04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748336833"/>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BRATŘÍ ŽŮRKŮ</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22,58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26,39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20,68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16,84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719255265"/>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DROZDÍ</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10,02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12,20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12,66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11,31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397997706"/>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DUSÍKOVA</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60,30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73,52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66,26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81,70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107261957"/>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HAPALOVA</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226,60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246,60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259,07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258,59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3756911705"/>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HÚSKOVA</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47,60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52,92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40,41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56,98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793206179"/>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J. FAIMONOVÉ</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93,86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119,87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137,21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142,45</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3018858175"/>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J. SVOBODY</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35,59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34,50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38,44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56,42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78416057"/>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KOREJSKÁ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26,78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37,39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41,57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31,79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500863408"/>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KOŠULIČOVA</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45,27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57,44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57,15</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56,55</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034070946"/>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LÍŠEŇSKÁ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28,78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33,61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51,13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42,23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3385766861"/>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MALÍNSKÁ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66,36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61,40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72,28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73,18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061652157"/>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MIKULČICKÁ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8,00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13,47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20,65</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17,60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4194219776"/>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MÍROVÁ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25,43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28,43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40,36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29,38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996133172"/>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NEZAMYSLOVA</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107,82</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125,33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3857599581"/>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OBLÁ</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13,90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16,29</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16,63</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22,77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446441050"/>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OKRUŽNÍ</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22,25</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28,36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25,28</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29,96</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1211555725"/>
                  </a:ext>
                </a:extLst>
              </a:tr>
              <a:tr h="28575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PASTVINY</a:t>
                      </a:r>
                      <a:endParaRPr kumimoji="0" lang="cs-CZ"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64,37</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56,04</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66,40</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77,01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4763" marR="4763" marT="476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extLst>
                  <a:ext uri="{0D108BD9-81ED-4DB2-BD59-A6C34878D82A}">
                    <a16:rowId xmlns:a16="http://schemas.microsoft.com/office/drawing/2014/main" val="2339773807"/>
                  </a:ext>
                </a:extLst>
              </a:tr>
            </a:tbl>
          </a:graphicData>
        </a:graphic>
      </p:graphicFrame>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042988" y="188913"/>
            <a:ext cx="7772400" cy="287337"/>
          </a:xfrm>
        </p:spPr>
        <p:txBody>
          <a:bodyPr/>
          <a:lstStyle/>
          <a:p>
            <a:r>
              <a:rPr lang="cs-CZ" altLang="cs-CZ" b="1" smtClean="0">
                <a:latin typeface="Arial" panose="020B0604020202020204" pitchFamily="34" charset="0"/>
                <a:cs typeface="Arial" panose="020B0604020202020204" pitchFamily="34" charset="0"/>
              </a:rPr>
              <a:t>Produkce BO v SSO</a:t>
            </a:r>
          </a:p>
        </p:txBody>
      </p:sp>
      <p:graphicFrame>
        <p:nvGraphicFramePr>
          <p:cNvPr id="6" name="Zástupný symbol pro obsah 5"/>
          <p:cNvGraphicFramePr>
            <a:graphicFrameLocks noGrp="1"/>
          </p:cNvGraphicFramePr>
          <p:nvPr>
            <p:ph idx="1"/>
          </p:nvPr>
        </p:nvGraphicFramePr>
        <p:xfrm>
          <a:off x="107950" y="796925"/>
          <a:ext cx="9036050" cy="6061075"/>
        </p:xfrm>
        <a:graphic>
          <a:graphicData uri="http://schemas.openxmlformats.org/drawingml/2006/table">
            <a:tbl>
              <a:tblPr>
                <a:tableStyleId>{5C22544A-7EE6-4342-B048-85BDC9FD1C3A}</a:tableStyleId>
              </a:tblPr>
              <a:tblGrid>
                <a:gridCol w="2154630">
                  <a:extLst>
                    <a:ext uri="{9D8B030D-6E8A-4147-A177-3AD203B41FA5}">
                      <a16:colId xmlns:a16="http://schemas.microsoft.com/office/drawing/2014/main" val="852808728"/>
                    </a:ext>
                  </a:extLst>
                </a:gridCol>
                <a:gridCol w="943594">
                  <a:extLst>
                    <a:ext uri="{9D8B030D-6E8A-4147-A177-3AD203B41FA5}">
                      <a16:colId xmlns:a16="http://schemas.microsoft.com/office/drawing/2014/main" val="2716669388"/>
                    </a:ext>
                  </a:extLst>
                </a:gridCol>
                <a:gridCol w="1510182">
                  <a:extLst>
                    <a:ext uri="{9D8B030D-6E8A-4147-A177-3AD203B41FA5}">
                      <a16:colId xmlns:a16="http://schemas.microsoft.com/office/drawing/2014/main" val="3210551659"/>
                    </a:ext>
                  </a:extLst>
                </a:gridCol>
                <a:gridCol w="1510182">
                  <a:extLst>
                    <a:ext uri="{9D8B030D-6E8A-4147-A177-3AD203B41FA5}">
                      <a16:colId xmlns:a16="http://schemas.microsoft.com/office/drawing/2014/main" val="883733295"/>
                    </a:ext>
                  </a:extLst>
                </a:gridCol>
                <a:gridCol w="1510182">
                  <a:extLst>
                    <a:ext uri="{9D8B030D-6E8A-4147-A177-3AD203B41FA5}">
                      <a16:colId xmlns:a16="http://schemas.microsoft.com/office/drawing/2014/main" val="2774563728"/>
                    </a:ext>
                  </a:extLst>
                </a:gridCol>
                <a:gridCol w="1407282">
                  <a:extLst>
                    <a:ext uri="{9D8B030D-6E8A-4147-A177-3AD203B41FA5}">
                      <a16:colId xmlns:a16="http://schemas.microsoft.com/office/drawing/2014/main" val="3555319963"/>
                    </a:ext>
                  </a:extLst>
                </a:gridCol>
              </a:tblGrid>
              <a:tr h="289450">
                <a:tc>
                  <a:txBody>
                    <a:bodyPr/>
                    <a:lstStyle/>
                    <a:p>
                      <a:pPr algn="l" fontAlgn="b"/>
                      <a:r>
                        <a:rPr lang="cs-CZ" sz="1800" u="none" strike="noStrike" dirty="0">
                          <a:effectLst/>
                          <a:latin typeface="Arial" panose="020B0604020202020204" pitchFamily="34" charset="0"/>
                          <a:cs typeface="Arial" panose="020B0604020202020204" pitchFamily="34" charset="0"/>
                        </a:rPr>
                        <a:t>PÁTEŘNÍ</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89,67</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121,66</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104,51</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111,36</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626922057"/>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PLÁSTKY</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27,78</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36,49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30,13</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33,43</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262422232"/>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PLYNÁRENSKÁ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6,93</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9,33</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13,50</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10,61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246510300"/>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POD KOPCEM</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103,53</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103,05</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118,17</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115,22</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139324645"/>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PRAŽSKÁ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65,31</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75,38</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76,81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82,02</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186819187"/>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RYSOVA</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91,32</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115,42</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117,27</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97,16</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3905055143"/>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SLADOVNICKÁ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45,69</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62,26</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63,54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54,66</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4233131827"/>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SOCHOROVA</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89,28</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121,44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134,57</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109,89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2</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185477799"/>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TOČNÁ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17,89</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29,87</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36,84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36,70</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674169032"/>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U ZOO</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15,17</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21,74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28,63</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29,45</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241785217"/>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UKRAJINSKÁ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55,71</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66,11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63,90</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60,89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513466819"/>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ÚTĚCHOVSKÁ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74,80</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91,52</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93,39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88,85</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4244109287"/>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VAŇKOVO NÁM.</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135,63</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149,21</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67,29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x</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0</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726418469"/>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VEVEŘÍ</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21,74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32,15</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54,84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90,33</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3214498229"/>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VÍDEŇSKÁ-JÍLOVA</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17,14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18,07</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24,37</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23,90</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953585379"/>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VLTAVSKÁ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13,81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12,07</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13,29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12,98</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410638766"/>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ZÁMECKÁ</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68,55</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90,50</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88,26</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93,73</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669415128"/>
                  </a:ext>
                </a:extLst>
              </a:tr>
              <a:tr h="289450">
                <a:tc>
                  <a:txBody>
                    <a:bodyPr/>
                    <a:lstStyle/>
                    <a:p>
                      <a:pPr algn="l" fontAlgn="b"/>
                      <a:r>
                        <a:rPr lang="cs-CZ" sz="1800" u="none" strike="noStrike" dirty="0">
                          <a:effectLst/>
                          <a:latin typeface="Arial" panose="020B0604020202020204" pitchFamily="34" charset="0"/>
                          <a:cs typeface="Arial" panose="020B0604020202020204" pitchFamily="34" charset="0"/>
                        </a:rPr>
                        <a:t>ZEMANOVA</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108,47</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119,31</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114,04</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103,29</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2</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900622321"/>
                  </a:ext>
                </a:extLst>
              </a:tr>
              <a:tr h="297575">
                <a:tc>
                  <a:txBody>
                    <a:bodyPr/>
                    <a:lstStyle/>
                    <a:p>
                      <a:pPr algn="l" fontAlgn="b"/>
                      <a:r>
                        <a:rPr lang="cs-CZ" sz="1800" u="none" strike="noStrike">
                          <a:effectLst/>
                          <a:latin typeface="Arial" panose="020B0604020202020204" pitchFamily="34" charset="0"/>
                          <a:cs typeface="Arial" panose="020B0604020202020204" pitchFamily="34" charset="0"/>
                        </a:rPr>
                        <a:t>ŽEBĚTÍNSKÁ</a:t>
                      </a:r>
                      <a:endParaRPr lang="cs-CZ" sz="18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13,32</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dirty="0">
                          <a:effectLst/>
                          <a:latin typeface="Arial" panose="020B0604020202020204" pitchFamily="34" charset="0"/>
                          <a:cs typeface="Arial" panose="020B0604020202020204" pitchFamily="34" charset="0"/>
                        </a:rPr>
                        <a:t>17,38</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20,61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u="none" strike="noStrike">
                          <a:effectLst/>
                          <a:latin typeface="Arial" panose="020B0604020202020204" pitchFamily="34" charset="0"/>
                          <a:cs typeface="Arial" panose="020B0604020202020204" pitchFamily="34" charset="0"/>
                        </a:rPr>
                        <a:t>17,61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u="none" strike="noStrike">
                          <a:effectLst/>
                          <a:latin typeface="Arial" panose="020B0604020202020204" pitchFamily="34" charset="0"/>
                          <a:cs typeface="Arial" panose="020B0604020202020204" pitchFamily="34" charset="0"/>
                        </a:rPr>
                        <a:t>1</a:t>
                      </a:r>
                      <a:endParaRPr lang="cs-CZ" sz="1800" b="0"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923795506"/>
                  </a:ext>
                </a:extLst>
              </a:tr>
              <a:tr h="553401">
                <a:tc>
                  <a:txBody>
                    <a:bodyPr/>
                    <a:lstStyle/>
                    <a:p>
                      <a:pPr algn="l" fontAlgn="b"/>
                      <a:r>
                        <a:rPr lang="cs-CZ" sz="1800" b="1" u="none" strike="noStrike" dirty="0">
                          <a:effectLst/>
                          <a:latin typeface="Arial" panose="020B0604020202020204" pitchFamily="34" charset="0"/>
                          <a:cs typeface="Arial" panose="020B0604020202020204" pitchFamily="34" charset="0"/>
                        </a:rPr>
                        <a:t>Celkový součet</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b="1" u="none" strike="noStrike" dirty="0">
                          <a:effectLst/>
                          <a:latin typeface="Arial" panose="020B0604020202020204" pitchFamily="34" charset="0"/>
                          <a:cs typeface="Arial" panose="020B0604020202020204" pitchFamily="34" charset="0"/>
                        </a:rPr>
                        <a:t>2 147,84</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b="1" u="none" strike="noStrike" dirty="0">
                          <a:effectLst/>
                          <a:latin typeface="Arial" panose="020B0604020202020204" pitchFamily="34" charset="0"/>
                          <a:cs typeface="Arial" panose="020B0604020202020204" pitchFamily="34" charset="0"/>
                        </a:rPr>
                        <a:t>2 529,81</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b="1" u="none" strike="noStrike" dirty="0">
                          <a:effectLst/>
                          <a:latin typeface="Arial" panose="020B0604020202020204" pitchFamily="34" charset="0"/>
                          <a:cs typeface="Arial" panose="020B0604020202020204" pitchFamily="34" charset="0"/>
                        </a:rPr>
                        <a:t>2 450,77</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r" fontAlgn="b"/>
                      <a:r>
                        <a:rPr lang="cs-CZ" sz="1800" b="1" u="none" strike="noStrike" dirty="0">
                          <a:effectLst/>
                          <a:latin typeface="Arial" panose="020B0604020202020204" pitchFamily="34" charset="0"/>
                          <a:cs typeface="Arial" panose="020B0604020202020204" pitchFamily="34" charset="0"/>
                        </a:rPr>
                        <a:t>2 376,03</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cs-CZ" sz="1800" b="1" u="none" strike="noStrike" dirty="0">
                          <a:effectLst/>
                          <a:latin typeface="Arial" panose="020B0604020202020204" pitchFamily="34" charset="0"/>
                          <a:cs typeface="Arial" panose="020B0604020202020204" pitchFamily="34" charset="0"/>
                        </a:rPr>
                        <a:t>43</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284098533"/>
                  </a:ext>
                </a:extLst>
              </a:tr>
            </a:tbl>
          </a:graphicData>
        </a:graphic>
      </p:graphicFrame>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950" y="188913"/>
            <a:ext cx="8642350" cy="647700"/>
          </a:xfrm>
        </p:spPr>
        <p:txBody>
          <a:bodyPr/>
          <a:lstStyle/>
          <a:p>
            <a:pPr eaLnBrk="1" hangingPunct="1"/>
            <a:r>
              <a:rPr lang="cs-CZ" altLang="cs-CZ" b="1" smtClean="0">
                <a:solidFill>
                  <a:srgbClr val="FFFF99"/>
                </a:solidFill>
                <a:latin typeface="Arial" panose="020B0604020202020204" pitchFamily="34" charset="0"/>
              </a:rPr>
              <a:t>Domácí kompostování</a:t>
            </a:r>
          </a:p>
        </p:txBody>
      </p:sp>
      <p:sp>
        <p:nvSpPr>
          <p:cNvPr id="6147" name="Rectangle 3"/>
          <p:cNvSpPr>
            <a:spLocks noGrp="1" noChangeArrowheads="1"/>
          </p:cNvSpPr>
          <p:nvPr>
            <p:ph type="body" idx="1"/>
          </p:nvPr>
        </p:nvSpPr>
        <p:spPr>
          <a:xfrm>
            <a:off x="0" y="908050"/>
            <a:ext cx="8964613" cy="5689600"/>
          </a:xfrm>
        </p:spPr>
        <p:txBody>
          <a:bodyPr/>
          <a:lstStyle/>
          <a:p>
            <a:pPr eaLnBrk="1" hangingPunct="1">
              <a:lnSpc>
                <a:spcPct val="80000"/>
              </a:lnSpc>
              <a:tabLst>
                <a:tab pos="631825" algn="l"/>
              </a:tabLst>
              <a:defRPr/>
            </a:pPr>
            <a:r>
              <a:rPr lang="en-US" altLang="cs-CZ" sz="2000" dirty="0">
                <a:latin typeface="Arial" panose="020B0604020202020204" pitchFamily="34" charset="0"/>
              </a:rPr>
              <a:t>V </a:t>
            </a:r>
            <a:r>
              <a:rPr lang="cs-CZ" altLang="cs-CZ" sz="2000" dirty="0">
                <a:latin typeface="Arial" panose="020B0604020202020204" pitchFamily="34" charset="0"/>
              </a:rPr>
              <a:t>období 2010-2015 občané začali používat pro domácí kompostování</a:t>
            </a:r>
            <a:r>
              <a:rPr lang="en-US" altLang="cs-CZ" sz="2000" dirty="0">
                <a:latin typeface="Arial" panose="020B0604020202020204" pitchFamily="34" charset="0"/>
              </a:rPr>
              <a:t> BO</a:t>
            </a:r>
            <a:r>
              <a:rPr lang="cs-CZ" altLang="cs-CZ" sz="2000" dirty="0">
                <a:latin typeface="Arial" panose="020B0604020202020204" pitchFamily="34" charset="0"/>
              </a:rPr>
              <a:t>  celkem 1090 kompostérů o objemu 570,7 m</a:t>
            </a:r>
            <a:r>
              <a:rPr lang="cs-CZ" altLang="cs-CZ" sz="2000" baseline="30000" dirty="0">
                <a:latin typeface="Arial" panose="020B0604020202020204" pitchFamily="34" charset="0"/>
              </a:rPr>
              <a:t>3</a:t>
            </a:r>
            <a:r>
              <a:rPr lang="cs-CZ" altLang="cs-CZ" sz="2000" dirty="0">
                <a:latin typeface="Arial" panose="020B0604020202020204" pitchFamily="34" charset="0"/>
              </a:rPr>
              <a:t> , což představuje objem více než 71 kontejnerů na BO na SSO, kterých je umístěno celkem 43 v 37 SSO.</a:t>
            </a:r>
          </a:p>
          <a:p>
            <a:pPr eaLnBrk="1" hangingPunct="1">
              <a:lnSpc>
                <a:spcPct val="80000"/>
              </a:lnSpc>
              <a:tabLst>
                <a:tab pos="631825" algn="l"/>
              </a:tabLst>
              <a:defRPr/>
            </a:pPr>
            <a:r>
              <a:rPr lang="en-US" altLang="cs-CZ" sz="2000" dirty="0">
                <a:latin typeface="Arial" panose="020B0604020202020204" pitchFamily="34" charset="0"/>
              </a:rPr>
              <a:t>Rada </a:t>
            </a:r>
            <a:r>
              <a:rPr lang="en-US" altLang="cs-CZ" sz="2000" dirty="0" err="1">
                <a:latin typeface="Arial" panose="020B0604020202020204" pitchFamily="34" charset="0"/>
              </a:rPr>
              <a:t>města</a:t>
            </a:r>
            <a:r>
              <a:rPr lang="en-US" altLang="cs-CZ" sz="2000" dirty="0">
                <a:latin typeface="Arial" panose="020B0604020202020204" pitchFamily="34" charset="0"/>
              </a:rPr>
              <a:t> </a:t>
            </a:r>
            <a:r>
              <a:rPr lang="en-US" altLang="cs-CZ" sz="2000" dirty="0" err="1">
                <a:latin typeface="Arial" panose="020B0604020202020204" pitchFamily="34" charset="0"/>
              </a:rPr>
              <a:t>Brna</a:t>
            </a:r>
            <a:r>
              <a:rPr lang="en-US" altLang="cs-CZ" sz="2000" dirty="0">
                <a:latin typeface="Arial" panose="020B0604020202020204" pitchFamily="34" charset="0"/>
              </a:rPr>
              <a:t> </a:t>
            </a:r>
            <a:r>
              <a:rPr lang="en-US" altLang="cs-CZ" sz="2000" dirty="0" err="1">
                <a:latin typeface="Arial" panose="020B0604020202020204" pitchFamily="34" charset="0"/>
              </a:rPr>
              <a:t>schválila</a:t>
            </a:r>
            <a:r>
              <a:rPr lang="en-US" altLang="cs-CZ" sz="2000" dirty="0">
                <a:latin typeface="Arial" panose="020B0604020202020204" pitchFamily="34" charset="0"/>
              </a:rPr>
              <a:t> v </a:t>
            </a:r>
            <a:r>
              <a:rPr lang="en-US" altLang="cs-CZ" sz="2000" dirty="0" err="1">
                <a:latin typeface="Arial" panose="020B0604020202020204" pitchFamily="34" charset="0"/>
              </a:rPr>
              <a:t>dne</a:t>
            </a:r>
            <a:r>
              <a:rPr lang="en-US" altLang="cs-CZ" sz="2000" dirty="0">
                <a:latin typeface="Arial" panose="020B0604020202020204" pitchFamily="34" charset="0"/>
              </a:rPr>
              <a:t> 13. </a:t>
            </a:r>
            <a:r>
              <a:rPr lang="en-US" altLang="cs-CZ" sz="2000" dirty="0" err="1">
                <a:latin typeface="Arial" panose="020B0604020202020204" pitchFamily="34" charset="0"/>
              </a:rPr>
              <a:t>září</a:t>
            </a:r>
            <a:r>
              <a:rPr lang="en-US" altLang="cs-CZ" sz="2000" dirty="0">
                <a:latin typeface="Arial" panose="020B0604020202020204" pitchFamily="34" charset="0"/>
              </a:rPr>
              <a:t> 2016 </a:t>
            </a:r>
            <a:r>
              <a:rPr lang="en-US" altLang="cs-CZ" sz="2000" dirty="0" err="1">
                <a:latin typeface="Arial" panose="020B0604020202020204" pitchFamily="34" charset="0"/>
              </a:rPr>
              <a:t>nákup</a:t>
            </a:r>
            <a:r>
              <a:rPr lang="en-US" altLang="cs-CZ" sz="2000" dirty="0">
                <a:latin typeface="Arial" panose="020B0604020202020204" pitchFamily="34" charset="0"/>
              </a:rPr>
              <a:t> 150 </a:t>
            </a:r>
            <a:r>
              <a:rPr lang="en-US" altLang="cs-CZ" sz="2000" dirty="0" err="1">
                <a:latin typeface="Arial" panose="020B0604020202020204" pitchFamily="34" charset="0"/>
              </a:rPr>
              <a:t>ks</a:t>
            </a:r>
            <a:r>
              <a:rPr lang="en-US" altLang="cs-CZ" sz="2000" dirty="0">
                <a:latin typeface="Arial" panose="020B0604020202020204" pitchFamily="34" charset="0"/>
              </a:rPr>
              <a:t> </a:t>
            </a:r>
            <a:r>
              <a:rPr lang="en-US" altLang="cs-CZ" sz="2000" dirty="0" err="1">
                <a:latin typeface="Arial" panose="020B0604020202020204" pitchFamily="34" charset="0"/>
              </a:rPr>
              <a:t>kompostérů</a:t>
            </a:r>
            <a:r>
              <a:rPr lang="en-US" altLang="cs-CZ" sz="2000" dirty="0">
                <a:latin typeface="Arial" panose="020B0604020202020204" pitchFamily="34" charset="0"/>
              </a:rPr>
              <a:t> </a:t>
            </a:r>
            <a:r>
              <a:rPr lang="en-US" altLang="cs-CZ" sz="2000" dirty="0" err="1">
                <a:latin typeface="Arial" panose="020B0604020202020204" pitchFamily="34" charset="0"/>
              </a:rPr>
              <a:t>typu</a:t>
            </a:r>
            <a:r>
              <a:rPr lang="en-US" altLang="cs-CZ" sz="2000" dirty="0">
                <a:latin typeface="Arial" panose="020B0604020202020204" pitchFamily="34" charset="0"/>
              </a:rPr>
              <a:t> K400 </a:t>
            </a:r>
            <a:r>
              <a:rPr lang="en-US" altLang="cs-CZ" sz="2000" dirty="0" err="1">
                <a:latin typeface="Arial" panose="020B0604020202020204" pitchFamily="34" charset="0"/>
              </a:rPr>
              <a:t>objemu</a:t>
            </a:r>
            <a:r>
              <a:rPr lang="en-US" altLang="cs-CZ" sz="2000" dirty="0">
                <a:latin typeface="Arial" panose="020B0604020202020204" pitchFamily="34" charset="0"/>
              </a:rPr>
              <a:t> 400 </a:t>
            </a:r>
            <a:r>
              <a:rPr lang="en-US" altLang="cs-CZ" sz="2000" dirty="0" err="1">
                <a:latin typeface="Arial" panose="020B0604020202020204" pitchFamily="34" charset="0"/>
              </a:rPr>
              <a:t>litrů</a:t>
            </a:r>
            <a:r>
              <a:rPr lang="en-US" altLang="cs-CZ" sz="2000" dirty="0">
                <a:latin typeface="Arial" panose="020B0604020202020204" pitchFamily="34" charset="0"/>
              </a:rPr>
              <a:t> a 290 </a:t>
            </a:r>
            <a:r>
              <a:rPr lang="en-US" altLang="cs-CZ" sz="2000" dirty="0" err="1">
                <a:latin typeface="Arial" panose="020B0604020202020204" pitchFamily="34" charset="0"/>
              </a:rPr>
              <a:t>ks</a:t>
            </a:r>
            <a:r>
              <a:rPr lang="en-US" altLang="cs-CZ" sz="2000" dirty="0">
                <a:latin typeface="Arial" panose="020B0604020202020204" pitchFamily="34" charset="0"/>
              </a:rPr>
              <a:t> </a:t>
            </a:r>
            <a:r>
              <a:rPr lang="en-US" altLang="cs-CZ" sz="2000" dirty="0" err="1">
                <a:latin typeface="Arial" panose="020B0604020202020204" pitchFamily="34" charset="0"/>
              </a:rPr>
              <a:t>kompostérů</a:t>
            </a:r>
            <a:r>
              <a:rPr lang="en-US" altLang="cs-CZ" sz="2000" dirty="0">
                <a:latin typeface="Arial" panose="020B0604020202020204" pitchFamily="34" charset="0"/>
              </a:rPr>
              <a:t> </a:t>
            </a:r>
            <a:r>
              <a:rPr lang="en-US" altLang="cs-CZ" sz="2000" dirty="0" err="1">
                <a:latin typeface="Arial" panose="020B0604020202020204" pitchFamily="34" charset="0"/>
              </a:rPr>
              <a:t>typu</a:t>
            </a:r>
            <a:r>
              <a:rPr lang="en-US" altLang="cs-CZ" sz="2000" dirty="0">
                <a:latin typeface="Arial" panose="020B0604020202020204" pitchFamily="34" charset="0"/>
              </a:rPr>
              <a:t> K950 </a:t>
            </a:r>
            <a:r>
              <a:rPr lang="en-US" altLang="cs-CZ" sz="2000" dirty="0" err="1">
                <a:latin typeface="Arial" panose="020B0604020202020204" pitchFamily="34" charset="0"/>
              </a:rPr>
              <a:t>objemu</a:t>
            </a:r>
            <a:r>
              <a:rPr lang="en-US" altLang="cs-CZ" sz="2000" dirty="0">
                <a:latin typeface="Arial" panose="020B0604020202020204" pitchFamily="34" charset="0"/>
              </a:rPr>
              <a:t> 950 </a:t>
            </a:r>
            <a:r>
              <a:rPr lang="en-US" altLang="cs-CZ" sz="2000" dirty="0" err="1">
                <a:latin typeface="Arial" panose="020B0604020202020204" pitchFamily="34" charset="0"/>
              </a:rPr>
              <a:t>litrů</a:t>
            </a:r>
            <a:r>
              <a:rPr lang="en-US" altLang="cs-CZ" sz="2000" dirty="0">
                <a:latin typeface="Arial" panose="020B0604020202020204" pitchFamily="34" charset="0"/>
              </a:rPr>
              <a:t>.</a:t>
            </a:r>
          </a:p>
          <a:p>
            <a:pPr marL="0" indent="0" eaLnBrk="1" hangingPunct="1">
              <a:lnSpc>
                <a:spcPct val="80000"/>
              </a:lnSpc>
              <a:buFontTx/>
              <a:buNone/>
              <a:tabLst>
                <a:tab pos="631825" algn="l"/>
              </a:tabLst>
              <a:defRPr/>
            </a:pPr>
            <a:r>
              <a:rPr lang="pl-PL" altLang="cs-CZ" sz="2000" dirty="0">
                <a:latin typeface="Arial" panose="020B0604020202020204" pitchFamily="34" charset="0"/>
              </a:rPr>
              <a:t>Počet a objem kompostérů pořízených od roku 2012 do 2016:</a:t>
            </a: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en-US" altLang="cs-CZ" sz="2000" dirty="0">
              <a:latin typeface="Arial" panose="020B0604020202020204" pitchFamily="34" charset="0"/>
            </a:endParaRPr>
          </a:p>
          <a:p>
            <a:pPr marL="0" indent="0" eaLnBrk="1" hangingPunct="1">
              <a:lnSpc>
                <a:spcPct val="80000"/>
              </a:lnSpc>
              <a:buFontTx/>
              <a:buNone/>
              <a:tabLst>
                <a:tab pos="631825" algn="l"/>
              </a:tabLst>
              <a:defRPr/>
            </a:pPr>
            <a:endParaRPr lang="cs-CZ" altLang="cs-CZ" sz="2000" dirty="0">
              <a:latin typeface="Arial" panose="020B0604020202020204" pitchFamily="34" charset="0"/>
            </a:endParaRPr>
          </a:p>
        </p:txBody>
      </p:sp>
      <p:graphicFrame>
        <p:nvGraphicFramePr>
          <p:cNvPr id="2" name="Tabulka 1"/>
          <p:cNvGraphicFramePr>
            <a:graphicFrameLocks noGrp="1"/>
          </p:cNvGraphicFramePr>
          <p:nvPr/>
        </p:nvGraphicFramePr>
        <p:xfrm>
          <a:off x="0" y="3429000"/>
          <a:ext cx="9144000" cy="3506788"/>
        </p:xfrm>
        <a:graphic>
          <a:graphicData uri="http://schemas.openxmlformats.org/drawingml/2006/table">
            <a:tbl>
              <a:tblPr firstRow="1" firstCol="1" bandRow="1">
                <a:tableStyleId>{5C22544A-7EE6-4342-B048-85BDC9FD1C3A}</a:tableStyleId>
              </a:tblPr>
              <a:tblGrid>
                <a:gridCol w="2699792">
                  <a:extLst>
                    <a:ext uri="{9D8B030D-6E8A-4147-A177-3AD203B41FA5}">
                      <a16:colId xmlns:a16="http://schemas.microsoft.com/office/drawing/2014/main" val="805233047"/>
                    </a:ext>
                  </a:extLst>
                </a:gridCol>
                <a:gridCol w="1034616">
                  <a:extLst>
                    <a:ext uri="{9D8B030D-6E8A-4147-A177-3AD203B41FA5}">
                      <a16:colId xmlns:a16="http://schemas.microsoft.com/office/drawing/2014/main" val="2508664766"/>
                    </a:ext>
                  </a:extLst>
                </a:gridCol>
                <a:gridCol w="1341648">
                  <a:extLst>
                    <a:ext uri="{9D8B030D-6E8A-4147-A177-3AD203B41FA5}">
                      <a16:colId xmlns:a16="http://schemas.microsoft.com/office/drawing/2014/main" val="1072475689"/>
                    </a:ext>
                  </a:extLst>
                </a:gridCol>
                <a:gridCol w="1282680">
                  <a:extLst>
                    <a:ext uri="{9D8B030D-6E8A-4147-A177-3AD203B41FA5}">
                      <a16:colId xmlns:a16="http://schemas.microsoft.com/office/drawing/2014/main" val="4019754358"/>
                    </a:ext>
                  </a:extLst>
                </a:gridCol>
                <a:gridCol w="1232612">
                  <a:extLst>
                    <a:ext uri="{9D8B030D-6E8A-4147-A177-3AD203B41FA5}">
                      <a16:colId xmlns:a16="http://schemas.microsoft.com/office/drawing/2014/main" val="1573002305"/>
                    </a:ext>
                  </a:extLst>
                </a:gridCol>
                <a:gridCol w="1552652">
                  <a:extLst>
                    <a:ext uri="{9D8B030D-6E8A-4147-A177-3AD203B41FA5}">
                      <a16:colId xmlns:a16="http://schemas.microsoft.com/office/drawing/2014/main" val="1243631460"/>
                    </a:ext>
                  </a:extLst>
                </a:gridCol>
              </a:tblGrid>
              <a:tr h="388708">
                <a:tc>
                  <a:txBody>
                    <a:bodyPr/>
                    <a:lstStyle/>
                    <a:p>
                      <a:pPr algn="l">
                        <a:spcAft>
                          <a:spcPts val="0"/>
                        </a:spcAft>
                      </a:pPr>
                      <a:r>
                        <a:rPr lang="cs-CZ" sz="1800" dirty="0">
                          <a:effectLst/>
                          <a:latin typeface="Arial" panose="020B0604020202020204" pitchFamily="34" charset="0"/>
                          <a:cs typeface="Arial" panose="020B0604020202020204" pitchFamily="34" charset="0"/>
                        </a:rPr>
                        <a:t> Typ/ rok</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2012</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2013</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2015</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2016</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Objem [l]</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326109390"/>
                  </a:ext>
                </a:extLst>
              </a:tr>
              <a:tr h="388708">
                <a:tc>
                  <a:txBody>
                    <a:bodyPr/>
                    <a:lstStyle/>
                    <a:p>
                      <a:pPr algn="l">
                        <a:spcAft>
                          <a:spcPts val="0"/>
                        </a:spcAft>
                      </a:pPr>
                      <a:r>
                        <a:rPr lang="cs-CZ" sz="1800" dirty="0">
                          <a:effectLst/>
                          <a:latin typeface="Arial" panose="020B0604020202020204" pitchFamily="34" charset="0"/>
                          <a:cs typeface="Arial" panose="020B0604020202020204" pitchFamily="34" charset="0"/>
                        </a:rPr>
                        <a:t>K390 </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ks</a:t>
                      </a:r>
                      <a:r>
                        <a:rPr lang="en-US" sz="1800" dirty="0">
                          <a:effectLst/>
                          <a:latin typeface="Arial" panose="020B0604020202020204" pitchFamily="34" charset="0"/>
                          <a:cs typeface="Arial" panose="020B0604020202020204" pitchFamily="34" charset="0"/>
                        </a:rPr>
                        <a: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350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784 680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010947619"/>
                  </a:ext>
                </a:extLst>
              </a:tr>
              <a:tr h="388708">
                <a:tc>
                  <a:txBody>
                    <a:bodyPr/>
                    <a:lstStyle/>
                    <a:p>
                      <a:pPr algn="l">
                        <a:spcAft>
                          <a:spcPts val="0"/>
                        </a:spcAft>
                      </a:pPr>
                      <a:r>
                        <a:rPr lang="cs-CZ" sz="1800" dirty="0">
                          <a:effectLst/>
                          <a:latin typeface="Arial" panose="020B0604020202020204" pitchFamily="34" charset="0"/>
                          <a:cs typeface="Arial" panose="020B0604020202020204" pitchFamily="34" charset="0"/>
                        </a:rPr>
                        <a:t>K720 </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ks</a:t>
                      </a:r>
                      <a:r>
                        <a:rPr lang="en-US" sz="1800" dirty="0">
                          <a:effectLst/>
                          <a:latin typeface="Arial" panose="020B0604020202020204" pitchFamily="34" charset="0"/>
                          <a:cs typeface="Arial" panose="020B0604020202020204" pitchFamily="34" charset="0"/>
                        </a:rPr>
                        <a: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10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7 200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238756826"/>
                  </a:ext>
                </a:extLst>
              </a:tr>
              <a:tr h="389926">
                <a:tc>
                  <a:txBody>
                    <a:bodyPr/>
                    <a:lstStyle/>
                    <a:p>
                      <a:pPr algn="l">
                        <a:spcAft>
                          <a:spcPts val="0"/>
                        </a:spcAft>
                      </a:pPr>
                      <a:r>
                        <a:rPr lang="cs-CZ" sz="1800" dirty="0">
                          <a:effectLst/>
                          <a:latin typeface="Arial" panose="020B0604020202020204" pitchFamily="34" charset="0"/>
                          <a:cs typeface="Arial" panose="020B0604020202020204" pitchFamily="34" charset="0"/>
                        </a:rPr>
                        <a:t>K400 </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ks</a:t>
                      </a:r>
                      <a:r>
                        <a:rPr lang="en-US" sz="1800" dirty="0">
                          <a:effectLst/>
                          <a:latin typeface="Arial" panose="020B0604020202020204" pitchFamily="34" charset="0"/>
                          <a:cs typeface="Arial" panose="020B0604020202020204" pitchFamily="34" charset="0"/>
                        </a:rPr>
                        <a: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500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150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260000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860657530"/>
                  </a:ext>
                </a:extLst>
              </a:tr>
              <a:tr h="450010">
                <a:tc>
                  <a:txBody>
                    <a:bodyPr/>
                    <a:lstStyle/>
                    <a:p>
                      <a:pPr algn="l">
                        <a:spcAft>
                          <a:spcPts val="0"/>
                        </a:spcAft>
                      </a:pPr>
                      <a:r>
                        <a:rPr lang="cs-CZ" sz="1800" dirty="0">
                          <a:effectLst/>
                          <a:latin typeface="Arial" panose="020B0604020202020204" pitchFamily="34" charset="0"/>
                          <a:cs typeface="Arial" panose="020B0604020202020204" pitchFamily="34" charset="0"/>
                        </a:rPr>
                        <a:t>K950 </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ks</a:t>
                      </a:r>
                      <a:r>
                        <a:rPr lang="en-US" sz="1800" dirty="0">
                          <a:effectLst/>
                          <a:latin typeface="Arial" panose="020B0604020202020204" pitchFamily="34" charset="0"/>
                          <a:cs typeface="Arial" panose="020B0604020202020204" pitchFamily="34" charset="0"/>
                        </a:rPr>
                        <a: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290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275 500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283231916"/>
                  </a:ext>
                </a:extLst>
              </a:tr>
              <a:tr h="614698">
                <a:tc>
                  <a:txBody>
                    <a:bodyPr/>
                    <a:lstStyle/>
                    <a:p>
                      <a:pPr algn="l">
                        <a:spcAft>
                          <a:spcPts val="0"/>
                        </a:spcAft>
                      </a:pPr>
                      <a:r>
                        <a:rPr lang="cs-CZ" sz="1800" dirty="0">
                          <a:effectLst/>
                          <a:latin typeface="Arial" panose="020B0604020202020204" pitchFamily="34" charset="0"/>
                          <a:cs typeface="Arial" panose="020B0604020202020204" pitchFamily="34" charset="0"/>
                        </a:rPr>
                        <a:t>ThermoKing900 </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ks</a:t>
                      </a:r>
                      <a:r>
                        <a:rPr lang="en-US" sz="1800" dirty="0">
                          <a:effectLst/>
                          <a:latin typeface="Arial" panose="020B0604020202020204" pitchFamily="34" charset="0"/>
                          <a:cs typeface="Arial" panose="020B0604020202020204" pitchFamily="34" charset="0"/>
                        </a:rPr>
                        <a: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30</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a:effectLst/>
                          <a:latin typeface="Arial" panose="020B0604020202020204" pitchFamily="34" charset="0"/>
                          <a:cs typeface="Arial" panose="020B0604020202020204" pitchFamily="34" charset="0"/>
                        </a:rPr>
                        <a:t> </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270 00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783070653"/>
                  </a:ext>
                </a:extLst>
              </a:tr>
              <a:tr h="496105">
                <a:tc>
                  <a:txBody>
                    <a:bodyPr/>
                    <a:lstStyle/>
                    <a:p>
                      <a:pPr algn="l">
                        <a:spcAft>
                          <a:spcPts val="0"/>
                        </a:spcAft>
                      </a:pPr>
                      <a:r>
                        <a:rPr lang="cs-CZ" sz="1800" dirty="0">
                          <a:effectLst/>
                          <a:latin typeface="Arial" panose="020B0604020202020204" pitchFamily="34" charset="0"/>
                          <a:cs typeface="Arial" panose="020B0604020202020204" pitchFamily="34" charset="0"/>
                        </a:rPr>
                        <a:t>Thermostar1000</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ks</a:t>
                      </a:r>
                      <a:r>
                        <a:rPr lang="en-US" sz="1800" dirty="0">
                          <a:effectLst/>
                          <a:latin typeface="Arial" panose="020B0604020202020204" pitchFamily="34" charset="0"/>
                          <a:cs typeface="Arial" panose="020B0604020202020204" pitchFamily="34" charset="0"/>
                        </a:rPr>
                        <a:t>]</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200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 </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dirty="0">
                          <a:effectLst/>
                          <a:latin typeface="Arial" panose="020B0604020202020204" pitchFamily="34" charset="0"/>
                          <a:cs typeface="Arial" panose="020B0604020202020204" pitchFamily="34" charset="0"/>
                        </a:rPr>
                        <a:t>200 000</a:t>
                      </a:r>
                      <a:endParaRPr lang="cs-CZ"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802679739"/>
                  </a:ext>
                </a:extLst>
              </a:tr>
              <a:tr h="389926">
                <a:tc>
                  <a:txBody>
                    <a:bodyPr/>
                    <a:lstStyle/>
                    <a:p>
                      <a:pPr algn="l">
                        <a:spcAft>
                          <a:spcPts val="0"/>
                        </a:spcAft>
                      </a:pPr>
                      <a:r>
                        <a:rPr lang="cs-CZ" sz="1800">
                          <a:effectLst/>
                          <a:latin typeface="Arial" panose="020B0604020202020204" pitchFamily="34" charset="0"/>
                          <a:cs typeface="Arial" panose="020B0604020202020204" pitchFamily="34" charset="0"/>
                        </a:rPr>
                        <a:t>Objem [l]</a:t>
                      </a:r>
                      <a:endParaRPr lang="cs-CZ"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b="1" dirty="0">
                          <a:effectLst/>
                          <a:latin typeface="Arial" panose="020B0604020202020204" pitchFamily="34" charset="0"/>
                          <a:cs typeface="Arial" panose="020B0604020202020204" pitchFamily="34" charset="0"/>
                        </a:rPr>
                        <a:t>791 880</a:t>
                      </a:r>
                      <a:endParaRPr lang="cs-CZ"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b="1" dirty="0">
                          <a:effectLst/>
                          <a:latin typeface="Arial" panose="020B0604020202020204" pitchFamily="34" charset="0"/>
                          <a:cs typeface="Arial" panose="020B0604020202020204" pitchFamily="34" charset="0"/>
                        </a:rPr>
                        <a:t>227 000</a:t>
                      </a:r>
                      <a:endParaRPr lang="cs-CZ"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b="1" dirty="0">
                          <a:effectLst/>
                          <a:latin typeface="Arial" panose="020B0604020202020204" pitchFamily="34" charset="0"/>
                          <a:cs typeface="Arial" panose="020B0604020202020204" pitchFamily="34" charset="0"/>
                        </a:rPr>
                        <a:t>200 000</a:t>
                      </a:r>
                      <a:endParaRPr lang="cs-CZ"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b="1" dirty="0">
                          <a:effectLst/>
                          <a:latin typeface="Arial" panose="020B0604020202020204" pitchFamily="34" charset="0"/>
                          <a:cs typeface="Arial" panose="020B0604020202020204" pitchFamily="34" charset="0"/>
                        </a:rPr>
                        <a:t>335 500</a:t>
                      </a:r>
                      <a:endParaRPr lang="cs-CZ"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r">
                        <a:spcAft>
                          <a:spcPts val="0"/>
                        </a:spcAft>
                      </a:pPr>
                      <a:r>
                        <a:rPr lang="cs-CZ" sz="1800" b="1" dirty="0">
                          <a:effectLst/>
                          <a:latin typeface="Arial" panose="020B0604020202020204" pitchFamily="34" charset="0"/>
                          <a:cs typeface="Arial" panose="020B0604020202020204" pitchFamily="34" charset="0"/>
                        </a:rPr>
                        <a:t>1 554 380</a:t>
                      </a:r>
                      <a:endParaRPr lang="cs-CZ"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549973138"/>
                  </a:ext>
                </a:extLst>
              </a:tr>
            </a:tbl>
          </a:graphicData>
        </a:graphic>
      </p:graphicFrame>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altLang="cs-CZ" sz="4800" b="1" i="0" u="none" strike="noStrike" cap="none" normalizeH="0" baseline="0" smtClean="0">
            <a:ln>
              <a:noFill/>
            </a:ln>
            <a:solidFill>
              <a:srgbClr val="FFFF99"/>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altLang="cs-CZ" sz="4800" b="1" i="0" u="none" strike="noStrike" cap="none" normalizeH="0" baseline="0" smtClean="0">
            <a:ln>
              <a:noFill/>
            </a:ln>
            <a:solidFill>
              <a:srgbClr val="FFFF99"/>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8993</TotalTime>
  <Words>6392</Words>
  <Application>Microsoft Office PowerPoint</Application>
  <PresentationFormat>Předvádění na obrazovce (4:3)</PresentationFormat>
  <Paragraphs>1880</Paragraphs>
  <Slides>37</Slides>
  <Notes>32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37</vt:i4>
      </vt:variant>
    </vt:vector>
  </HeadingPairs>
  <TitlesOfParts>
    <vt:vector size="41" baseType="lpstr">
      <vt:lpstr>Arial</vt:lpstr>
      <vt:lpstr>Times New Roman</vt:lpstr>
      <vt:lpstr>Calibri</vt:lpstr>
      <vt:lpstr>Default Design</vt:lpstr>
      <vt:lpstr>Návrh systému nakládání s biologicky  rozložitelnými odpady (BO)  na území statutárního města Brna</vt:lpstr>
      <vt:lpstr>Předmět studie</vt:lpstr>
      <vt:lpstr>Odpadové hospodářství města Brna</vt:lpstr>
      <vt:lpstr>Prezentace aplikace PowerPoint</vt:lpstr>
      <vt:lpstr>Produkce bioodpadu z odděleného sběru na SSO</vt:lpstr>
      <vt:lpstr>SSO v Brně</vt:lpstr>
      <vt:lpstr>Produkce biodpadu v SSO</vt:lpstr>
      <vt:lpstr>Produkce BO v SSO</vt:lpstr>
      <vt:lpstr>Domácí kompostování</vt:lpstr>
      <vt:lpstr>Domácí kompostování</vt:lpstr>
      <vt:lpstr>Identifikace jednotlivých typů zástavby</vt:lpstr>
      <vt:lpstr>Návrh systému sběru dle typů jednotlivých oblastí</vt:lpstr>
      <vt:lpstr>Analýza zástavby městských částí</vt:lpstr>
      <vt:lpstr>Mapa městské části Brno Bohunice</vt:lpstr>
      <vt:lpstr>Analýza zástavby městských částí</vt:lpstr>
      <vt:lpstr>Odhad bioodpadu obsaženého ve SKO </vt:lpstr>
      <vt:lpstr>Akuální analýzy obsahu bioodpadu v SKO</vt:lpstr>
      <vt:lpstr>Prezentace aplikace PowerPoint</vt:lpstr>
      <vt:lpstr>Odhad bioodpadu obsaženého v SKO </vt:lpstr>
      <vt:lpstr>Odhad výhřevnosti zbytkového SKO po vyseparování BO</vt:lpstr>
      <vt:lpstr>Městské části</vt:lpstr>
      <vt:lpstr>Model sběru a svozu odpadů</vt:lpstr>
      <vt:lpstr>Model sběru a svozu odpadů</vt:lpstr>
      <vt:lpstr>Varianty v modelu</vt:lpstr>
      <vt:lpstr>Ekonomické vyhodnocení</vt:lpstr>
      <vt:lpstr>Ekonomické vyhodnocení</vt:lpstr>
      <vt:lpstr>Orientační vyhodnocení vlivů na životní prostředí</vt:lpstr>
      <vt:lpstr>Orientační vyhodnocení vlivů na životní prostředí</vt:lpstr>
      <vt:lpstr>Orientační vyhodnocení vlivů na životní prostředí</vt:lpstr>
      <vt:lpstr>Vyhodnocení nákladů na KO</vt:lpstr>
      <vt:lpstr>Vyhodnocení nákladů na SKO</vt:lpstr>
      <vt:lpstr>Dosažitelné energetické a ekonomické bilance při odklonu BO z SKO</vt:lpstr>
      <vt:lpstr>Návrh optimální varianty</vt:lpstr>
      <vt:lpstr>Návrh optimální varianty počtu nádob a ekonomické vyhodnocení</vt:lpstr>
      <vt:lpstr>Návrh optimální varianty</vt:lpstr>
      <vt:lpstr>Návrh optimální varianty</vt:lpstr>
      <vt:lpstr>Návrh optimální varianty</vt:lpstr>
    </vt:vector>
  </TitlesOfParts>
  <Company>ECO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Franta</dc:creator>
  <cp:lastModifiedBy>Jana Soukopová</cp:lastModifiedBy>
  <cp:revision>419</cp:revision>
  <dcterms:created xsi:type="dcterms:W3CDTF">2001-07-03T09:59:11Z</dcterms:created>
  <dcterms:modified xsi:type="dcterms:W3CDTF">2020-04-29T10:27:04Z</dcterms:modified>
</cp:coreProperties>
</file>